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319" r:id="rId3"/>
    <p:sldId id="323" r:id="rId4"/>
    <p:sldId id="322" r:id="rId5"/>
    <p:sldId id="292" r:id="rId6"/>
    <p:sldId id="307" r:id="rId7"/>
    <p:sldId id="324" r:id="rId8"/>
    <p:sldId id="325" r:id="rId9"/>
    <p:sldId id="331" r:id="rId10"/>
    <p:sldId id="293" r:id="rId11"/>
    <p:sldId id="332" r:id="rId12"/>
    <p:sldId id="261" r:id="rId13"/>
    <p:sldId id="282" r:id="rId14"/>
    <p:sldId id="288" r:id="rId15"/>
    <p:sldId id="258" r:id="rId16"/>
    <p:sldId id="259" r:id="rId17"/>
    <p:sldId id="263" r:id="rId18"/>
    <p:sldId id="290" r:id="rId19"/>
    <p:sldId id="283" r:id="rId20"/>
    <p:sldId id="266" r:id="rId21"/>
    <p:sldId id="298" r:id="rId22"/>
    <p:sldId id="313" r:id="rId23"/>
    <p:sldId id="297" r:id="rId24"/>
    <p:sldId id="317" r:id="rId25"/>
    <p:sldId id="302" r:id="rId26"/>
    <p:sldId id="303" r:id="rId27"/>
    <p:sldId id="304" r:id="rId28"/>
    <p:sldId id="316" r:id="rId29"/>
    <p:sldId id="326" r:id="rId30"/>
    <p:sldId id="327" r:id="rId31"/>
    <p:sldId id="329" r:id="rId32"/>
    <p:sldId id="330" r:id="rId33"/>
    <p:sldId id="321" r:id="rId34"/>
    <p:sldId id="308" r:id="rId35"/>
    <p:sldId id="309" r:id="rId36"/>
    <p:sldId id="310" r:id="rId37"/>
    <p:sldId id="311" r:id="rId38"/>
    <p:sldId id="312" r:id="rId39"/>
    <p:sldId id="306" r:id="rId4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155F24-8FEB-4306-9329-FFD9210A36F4}" type="datetimeFigureOut">
              <a:rPr lang="tr-TR" smtClean="0"/>
              <a:t>15.2.2018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CECABB-4499-4BB7-80E6-B600631914B7}" type="slidenum">
              <a:rPr lang="tr-TR" smtClean="0"/>
              <a:t>‹#›</a:t>
            </a:fld>
            <a:endParaRPr lang="tr-TR"/>
          </a:p>
        </p:txBody>
      </p:sp>
    </p:spTree>
    <p:extLst>
      <p:ext uri="{BB962C8B-B14F-4D97-AF65-F5344CB8AC3E}">
        <p14:creationId xmlns:p14="http://schemas.microsoft.com/office/powerpoint/2010/main" val="1687761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Dördüncü bölümde, Finlandiya tarihinden bahsedilir. Rusya ile yapılan anlaşma ve Fin kültürü konu edilir. </a:t>
            </a:r>
          </a:p>
          <a:p>
            <a:endParaRPr lang="tr-TR" dirty="0"/>
          </a:p>
        </p:txBody>
      </p:sp>
      <p:sp>
        <p:nvSpPr>
          <p:cNvPr id="4" name="Slayt Numarası Yer Tutucusu 3"/>
          <p:cNvSpPr>
            <a:spLocks noGrp="1"/>
          </p:cNvSpPr>
          <p:nvPr>
            <p:ph type="sldNum" sz="quarter" idx="10"/>
          </p:nvPr>
        </p:nvSpPr>
        <p:spPr/>
        <p:txBody>
          <a:bodyPr/>
          <a:lstStyle/>
          <a:p>
            <a:fld id="{D7CECABB-4499-4BB7-80E6-B600631914B7}" type="slidenum">
              <a:rPr lang="tr-TR" smtClean="0"/>
              <a:t>20</a:t>
            </a:fld>
            <a:endParaRPr lang="tr-TR"/>
          </a:p>
        </p:txBody>
      </p:sp>
    </p:spTree>
    <p:extLst>
      <p:ext uri="{BB962C8B-B14F-4D97-AF65-F5344CB8AC3E}">
        <p14:creationId xmlns:p14="http://schemas.microsoft.com/office/powerpoint/2010/main" val="1503544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dirty="0" err="1" smtClean="0"/>
              <a:t>Snelman</a:t>
            </a:r>
            <a:r>
              <a:rPr lang="tr-TR" sz="1200" b="1" dirty="0" smtClean="0"/>
              <a:t>,</a:t>
            </a:r>
            <a:r>
              <a:rPr lang="tr-TR" sz="1200" dirty="0" smtClean="0"/>
              <a:t> askerlerden, öğretmenlerden, din adamlarından, doktorlardan ve işadamlarından oluşan gönüllüler ordusuyla ülkesinin yoksulluktan kurtarılmasının, ekonomik, politik ve kültürel açıdan mükemmel bir hale getirilmesinin öncülüğünü yaptı.</a:t>
            </a:r>
            <a:r>
              <a:rPr lang="tr-TR" sz="1200" b="1" dirty="0" smtClean="0"/>
              <a:t/>
            </a:r>
            <a:br>
              <a:rPr lang="tr-TR" sz="1200" b="1" dirty="0" smtClean="0"/>
            </a:br>
            <a:r>
              <a:rPr lang="tr-TR" sz="1200" b="1" dirty="0" smtClean="0"/>
              <a:t/>
            </a:r>
            <a:br>
              <a:rPr lang="tr-TR" sz="1200" b="1" dirty="0" smtClean="0"/>
            </a:br>
            <a:r>
              <a:rPr lang="tr-TR" sz="1200" b="1" dirty="0" err="1" smtClean="0"/>
              <a:t>Snelman</a:t>
            </a:r>
            <a:r>
              <a:rPr lang="tr-TR" sz="1200" b="1" dirty="0" smtClean="0"/>
              <a:t>,</a:t>
            </a:r>
            <a:r>
              <a:rPr lang="tr-TR" sz="1200" dirty="0" smtClean="0"/>
              <a:t> askerlerden, öğretmenlerden, din adamlarından, doktorlardan ve işadamlarından oluşan gönüllüler ordusuyla ülkesinin yoksulluktan kurtarılmasının, ekonomik, politik ve kültürel açıdan mükemmel bir hale getirilmesinin öncülüğünü yaptı.</a:t>
            </a:r>
            <a:r>
              <a:rPr lang="tr-TR" sz="1200" b="1" dirty="0" smtClean="0"/>
              <a:t/>
            </a:r>
            <a:br>
              <a:rPr lang="tr-TR" sz="1200" b="1" dirty="0" smtClean="0"/>
            </a:br>
            <a:r>
              <a:rPr lang="tr-TR" sz="1200" b="1" dirty="0" smtClean="0"/>
              <a:t/>
            </a:r>
            <a:br>
              <a:rPr lang="tr-TR" sz="1200" b="1" dirty="0" smtClean="0"/>
            </a:br>
            <a:r>
              <a:rPr lang="tr-TR" sz="1200" b="1" dirty="0" err="1" smtClean="0"/>
              <a:t>Snelman</a:t>
            </a:r>
            <a:r>
              <a:rPr lang="tr-TR" sz="1200" b="1" dirty="0" smtClean="0"/>
              <a:t>, askerlerden, öğretmenlerden, din adamlarından, doktorlardan ve işadamlarından oluşan gönüllüler ordusuyla ülkesinin yoksulluktan kurtarılmasının, ekonomik, politik ve kültürel açıdan mükemmel bir hale getirilmesinin öncülüğünü yaptı.</a:t>
            </a:r>
            <a:br>
              <a:rPr lang="tr-TR" sz="1200" b="1" dirty="0" smtClean="0"/>
            </a:br>
            <a:r>
              <a:rPr lang="tr-TR" sz="1200" b="1" dirty="0" smtClean="0"/>
              <a:t/>
            </a:r>
            <a:br>
              <a:rPr lang="tr-TR" sz="1200" b="1" dirty="0" smtClean="0"/>
            </a:br>
            <a:endParaRPr lang="tr-TR" dirty="0"/>
          </a:p>
        </p:txBody>
      </p:sp>
      <p:sp>
        <p:nvSpPr>
          <p:cNvPr id="4" name="Slayt Numarası Yer Tutucusu 3"/>
          <p:cNvSpPr>
            <a:spLocks noGrp="1"/>
          </p:cNvSpPr>
          <p:nvPr>
            <p:ph type="sldNum" sz="quarter" idx="10"/>
          </p:nvPr>
        </p:nvSpPr>
        <p:spPr/>
        <p:txBody>
          <a:bodyPr/>
          <a:lstStyle/>
          <a:p>
            <a:fld id="{D7CECABB-4499-4BB7-80E6-B600631914B7}" type="slidenum">
              <a:rPr lang="tr-TR" smtClean="0"/>
              <a:t>21</a:t>
            </a:fld>
            <a:endParaRPr lang="tr-TR"/>
          </a:p>
        </p:txBody>
      </p:sp>
    </p:spTree>
    <p:extLst>
      <p:ext uri="{BB962C8B-B14F-4D97-AF65-F5344CB8AC3E}">
        <p14:creationId xmlns:p14="http://schemas.microsoft.com/office/powerpoint/2010/main" val="2976593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15.2.2018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15.2.2018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15.2.2018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15.2.2018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2800" b="1" dirty="0" smtClean="0"/>
              <a:t>BEYAZ ZAMBAKLAR ÜLKESİNDE</a:t>
            </a:r>
            <a:endParaRPr lang="tr-TR" sz="2800" b="1" dirty="0"/>
          </a:p>
        </p:txBody>
      </p:sp>
      <p:sp>
        <p:nvSpPr>
          <p:cNvPr id="3" name="Alt Başlık 2"/>
          <p:cNvSpPr>
            <a:spLocks noGrp="1"/>
          </p:cNvSpPr>
          <p:nvPr>
            <p:ph type="subTitle" idx="1"/>
          </p:nvPr>
        </p:nvSpPr>
        <p:spPr/>
        <p:txBody>
          <a:bodyPr/>
          <a:lstStyle/>
          <a:p>
            <a:r>
              <a:rPr lang="tr-TR" b="1" dirty="0" smtClean="0"/>
              <a:t>GRIGORIY PETROV </a:t>
            </a:r>
            <a:endParaRPr lang="tr-TR" b="1" dirty="0"/>
          </a:p>
        </p:txBody>
      </p:sp>
    </p:spTree>
    <p:extLst>
      <p:ext uri="{BB962C8B-B14F-4D97-AF65-F5344CB8AC3E}">
        <p14:creationId xmlns:p14="http://schemas.microsoft.com/office/powerpoint/2010/main" val="38729614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692696"/>
            <a:ext cx="8229600" cy="1143000"/>
          </a:xfrm>
        </p:spPr>
        <p:txBody>
          <a:bodyPr>
            <a:normAutofit fontScale="90000"/>
          </a:bodyPr>
          <a:lstStyle/>
          <a:p>
            <a:r>
              <a:rPr lang="tr-TR" sz="3600" dirty="0">
                <a:latin typeface="Aparajita" pitchFamily="34" charset="0"/>
                <a:cs typeface="Aparajita" pitchFamily="34" charset="0"/>
              </a:rPr>
              <a:t>Suomi (Finlandiya) gibi kayalık ve bataklıklar arasında bir ülke yaratmak! </a:t>
            </a:r>
            <a:br>
              <a:rPr lang="tr-TR" sz="3600" dirty="0">
                <a:latin typeface="Aparajita" pitchFamily="34" charset="0"/>
                <a:cs typeface="Aparajita" pitchFamily="34" charset="0"/>
              </a:rPr>
            </a:br>
            <a:endParaRPr lang="tr-TR" sz="3600" dirty="0">
              <a:latin typeface="Aparajita" pitchFamily="34" charset="0"/>
              <a:cs typeface="Aparajita" pitchFamily="34" charset="0"/>
            </a:endParaRPr>
          </a:p>
        </p:txBody>
      </p:sp>
      <p:sp>
        <p:nvSpPr>
          <p:cNvPr id="3" name="İçerik Yer Tutucusu 2"/>
          <p:cNvSpPr>
            <a:spLocks noGrp="1"/>
          </p:cNvSpPr>
          <p:nvPr>
            <p:ph idx="1"/>
          </p:nvPr>
        </p:nvSpPr>
        <p:spPr/>
        <p:txBody>
          <a:bodyPr>
            <a:normAutofit fontScale="85000" lnSpcReduction="10000"/>
          </a:bodyPr>
          <a:lstStyle/>
          <a:p>
            <a:pPr marL="0" indent="0" algn="ctr">
              <a:buNone/>
            </a:pPr>
            <a:endParaRPr lang="tr-TR" sz="1800" dirty="0" smtClean="0"/>
          </a:p>
          <a:p>
            <a:pPr marL="0" indent="0" algn="ctr">
              <a:lnSpc>
                <a:spcPct val="150000"/>
              </a:lnSpc>
              <a:buNone/>
            </a:pPr>
            <a:r>
              <a:rPr lang="tr-TR" sz="2400" dirty="0">
                <a:latin typeface="Aparajita" pitchFamily="34" charset="0"/>
                <a:cs typeface="Aparajita" pitchFamily="34" charset="0"/>
              </a:rPr>
              <a:t>Beyaz Zambaklar Ülkesinde Finlandiya’ya hitaben yazılmıştır.  </a:t>
            </a:r>
          </a:p>
          <a:p>
            <a:pPr marL="0" indent="0" algn="ctr">
              <a:lnSpc>
                <a:spcPct val="150000"/>
              </a:lnSpc>
              <a:buNone/>
            </a:pPr>
            <a:endParaRPr lang="tr-TR" sz="2400" dirty="0">
              <a:latin typeface="Aparajita" pitchFamily="34" charset="0"/>
              <a:cs typeface="Aparajita" pitchFamily="34" charset="0"/>
            </a:endParaRPr>
          </a:p>
          <a:p>
            <a:pPr marL="0" indent="0" algn="ctr">
              <a:lnSpc>
                <a:spcPct val="150000"/>
              </a:lnSpc>
              <a:buNone/>
            </a:pPr>
            <a:r>
              <a:rPr lang="tr-TR" sz="2400" dirty="0" err="1">
                <a:latin typeface="Aparajita" pitchFamily="34" charset="0"/>
                <a:cs typeface="Aparajita" pitchFamily="34" charset="0"/>
              </a:rPr>
              <a:t>Petrov</a:t>
            </a:r>
            <a:r>
              <a:rPr lang="tr-TR" sz="2400" dirty="0">
                <a:latin typeface="Aparajita" pitchFamily="34" charset="0"/>
                <a:cs typeface="Aparajita" pitchFamily="34" charset="0"/>
              </a:rPr>
              <a:t>, Finlandiya’nın kalkınmasını, İsveç egemenliğinden kurtulup, iç işlerinde bağımsız Rusya’ya bağlı bir eyalet haline gelmesiyle başlatır, </a:t>
            </a:r>
            <a:endParaRPr lang="tr-TR" sz="2400" dirty="0" smtClean="0">
              <a:latin typeface="Aparajita" pitchFamily="34" charset="0"/>
              <a:cs typeface="Aparajita" pitchFamily="34" charset="0"/>
            </a:endParaRPr>
          </a:p>
          <a:p>
            <a:pPr marL="0" indent="0" algn="ctr">
              <a:lnSpc>
                <a:spcPct val="150000"/>
              </a:lnSpc>
              <a:buNone/>
            </a:pPr>
            <a:endParaRPr lang="tr-TR" sz="2400" dirty="0">
              <a:latin typeface="Aparajita" pitchFamily="34" charset="0"/>
              <a:cs typeface="Aparajita" pitchFamily="34" charset="0"/>
            </a:endParaRPr>
          </a:p>
          <a:p>
            <a:pPr marL="0" indent="0" algn="ctr">
              <a:lnSpc>
                <a:spcPct val="150000"/>
              </a:lnSpc>
              <a:buNone/>
            </a:pPr>
            <a:r>
              <a:rPr lang="tr-TR" sz="2400" dirty="0" smtClean="0">
                <a:latin typeface="Aparajita" pitchFamily="34" charset="0"/>
                <a:cs typeface="Aparajita" pitchFamily="34" charset="0"/>
              </a:rPr>
              <a:t>Bu </a:t>
            </a:r>
            <a:r>
              <a:rPr lang="tr-TR" sz="2400" dirty="0">
                <a:latin typeface="Aparajita" pitchFamily="34" charset="0"/>
                <a:cs typeface="Aparajita" pitchFamily="34" charset="0"/>
              </a:rPr>
              <a:t>dönemde olgunlaşan koşullara paralel olarak ülkenin kaderini değiştiren bir halk öğretmeni, aydın, devlet adamı </a:t>
            </a:r>
            <a:r>
              <a:rPr lang="tr-TR" sz="2400" dirty="0" err="1">
                <a:latin typeface="Aparajita" pitchFamily="34" charset="0"/>
                <a:cs typeface="Aparajita" pitchFamily="34" charset="0"/>
              </a:rPr>
              <a:t>Snelman</a:t>
            </a:r>
            <a:r>
              <a:rPr lang="tr-TR" sz="2400" dirty="0">
                <a:latin typeface="Aparajita" pitchFamily="34" charset="0"/>
                <a:cs typeface="Aparajita" pitchFamily="34" charset="0"/>
              </a:rPr>
              <a:t>, </a:t>
            </a:r>
            <a:r>
              <a:rPr lang="tr-TR" sz="2400" dirty="0">
                <a:solidFill>
                  <a:srgbClr val="FF0000"/>
                </a:solidFill>
                <a:latin typeface="Aparajita" pitchFamily="34" charset="0"/>
                <a:cs typeface="Aparajita" pitchFamily="34" charset="0"/>
              </a:rPr>
              <a:t>Fin ulusal </a:t>
            </a:r>
            <a:r>
              <a:rPr lang="tr-TR" sz="2400" dirty="0" smtClean="0">
                <a:solidFill>
                  <a:srgbClr val="FF0000"/>
                </a:solidFill>
                <a:latin typeface="Aparajita" pitchFamily="34" charset="0"/>
                <a:cs typeface="Aparajita" pitchFamily="34" charset="0"/>
              </a:rPr>
              <a:t>kimliği</a:t>
            </a:r>
            <a:r>
              <a:rPr lang="tr-TR" sz="2400" dirty="0" smtClean="0">
                <a:latin typeface="Aparajita" pitchFamily="34" charset="0"/>
                <a:cs typeface="Aparajita" pitchFamily="34" charset="0"/>
              </a:rPr>
              <a:t>nin ve kültürünün </a:t>
            </a:r>
            <a:r>
              <a:rPr lang="tr-TR" sz="2400" dirty="0">
                <a:latin typeface="Aparajita" pitchFamily="34" charset="0"/>
                <a:cs typeface="Aparajita" pitchFamily="34" charset="0"/>
              </a:rPr>
              <a:t>ortaya çıkmasında çok </a:t>
            </a:r>
            <a:r>
              <a:rPr lang="tr-TR" sz="2400" dirty="0" smtClean="0">
                <a:latin typeface="Aparajita" pitchFamily="34" charset="0"/>
                <a:cs typeface="Aparajita" pitchFamily="34" charset="0"/>
              </a:rPr>
              <a:t>benzersiz </a:t>
            </a:r>
            <a:r>
              <a:rPr lang="tr-TR" sz="2400" dirty="0">
                <a:latin typeface="Aparajita" pitchFamily="34" charset="0"/>
                <a:cs typeface="Aparajita" pitchFamily="34" charset="0"/>
              </a:rPr>
              <a:t>bir rol oynamış filozof, eğitimci, gazeteci ve politikacıdır.</a:t>
            </a:r>
          </a:p>
          <a:p>
            <a:pPr marL="0" indent="0" algn="ctr">
              <a:lnSpc>
                <a:spcPct val="150000"/>
              </a:lnSpc>
              <a:buNone/>
            </a:pPr>
            <a:endParaRPr lang="tr-TR" sz="2400" dirty="0"/>
          </a:p>
          <a:p>
            <a:pPr marL="0" indent="0" algn="ctr">
              <a:lnSpc>
                <a:spcPct val="150000"/>
              </a:lnSpc>
              <a:buNone/>
            </a:pPr>
            <a:endParaRPr lang="tr-TR" sz="2400" dirty="0" smtClean="0"/>
          </a:p>
        </p:txBody>
      </p:sp>
    </p:spTree>
    <p:extLst>
      <p:ext uri="{BB962C8B-B14F-4D97-AF65-F5344CB8AC3E}">
        <p14:creationId xmlns:p14="http://schemas.microsoft.com/office/powerpoint/2010/main" val="38859109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lnSpc>
                <a:spcPct val="150000"/>
              </a:lnSpc>
              <a:spcAft>
                <a:spcPts val="1000"/>
              </a:spcAft>
              <a:buNone/>
            </a:pPr>
            <a:r>
              <a:rPr lang="tr-TR" sz="1800" dirty="0">
                <a:latin typeface="Aparajita" pitchFamily="34" charset="0"/>
                <a:ea typeface="Times New Roman"/>
                <a:cs typeface="Aparajita" pitchFamily="34" charset="0"/>
              </a:rPr>
              <a:t>Topraklarının 1/3’ü kutup çizgisinin üstünde “Kutup </a:t>
            </a:r>
            <a:r>
              <a:rPr lang="tr-TR" sz="1800" dirty="0" err="1">
                <a:latin typeface="Aparajita" pitchFamily="34" charset="0"/>
                <a:ea typeface="Times New Roman"/>
                <a:cs typeface="Aparajita" pitchFamily="34" charset="0"/>
              </a:rPr>
              <a:t>Bölgesi”nde</a:t>
            </a:r>
            <a:r>
              <a:rPr lang="tr-TR" sz="1800" dirty="0">
                <a:latin typeface="Aparajita" pitchFamily="34" charset="0"/>
                <a:ea typeface="Times New Roman"/>
                <a:cs typeface="Aparajita" pitchFamily="34" charset="0"/>
              </a:rPr>
              <a:t> yer alan Finlandiya’da ısı değişiklikleri ve gündüz/gece ısı farkları büyük değişim </a:t>
            </a:r>
            <a:r>
              <a:rPr lang="tr-TR" sz="1800" dirty="0" smtClean="0">
                <a:latin typeface="Aparajita" pitchFamily="34" charset="0"/>
                <a:ea typeface="Times New Roman"/>
                <a:cs typeface="Aparajita" pitchFamily="34" charset="0"/>
              </a:rPr>
              <a:t>gösterir.</a:t>
            </a:r>
            <a:r>
              <a:rPr lang="tr-TR" sz="1800" dirty="0" smtClean="0">
                <a:solidFill>
                  <a:srgbClr val="000000"/>
                </a:solidFill>
                <a:latin typeface="Aparajita" pitchFamily="34" charset="0"/>
                <a:ea typeface="Times New Roman"/>
                <a:cs typeface="Aparajita" pitchFamily="34" charset="0"/>
              </a:rPr>
              <a:t> </a:t>
            </a:r>
            <a:r>
              <a:rPr lang="tr-TR" sz="1800" dirty="0">
                <a:solidFill>
                  <a:srgbClr val="000000"/>
                </a:solidFill>
                <a:latin typeface="Aparajita" pitchFamily="34" charset="0"/>
                <a:ea typeface="Times New Roman"/>
                <a:cs typeface="Aparajita" pitchFamily="34" charset="0"/>
              </a:rPr>
              <a:t>Mevsimler pek az görülür. Yaz çok kısa ılık ve nemlidir. Kış uzun, sert ve karanlık geçer. Kar çoğu zaman yerden kalkmaz.</a:t>
            </a:r>
            <a:endParaRPr lang="tr-TR" sz="1800" dirty="0">
              <a:latin typeface="Aparajita" pitchFamily="34" charset="0"/>
              <a:ea typeface="Times New Roman"/>
              <a:cs typeface="Aparajita" pitchFamily="34" charset="0"/>
            </a:endParaRPr>
          </a:p>
          <a:p>
            <a:endParaRPr lang="tr-TR" dirty="0"/>
          </a:p>
        </p:txBody>
      </p:sp>
    </p:spTree>
    <p:extLst>
      <p:ext uri="{BB962C8B-B14F-4D97-AF65-F5344CB8AC3E}">
        <p14:creationId xmlns:p14="http://schemas.microsoft.com/office/powerpoint/2010/main" val="35114712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i="1" dirty="0">
                <a:solidFill>
                  <a:srgbClr val="FF0000"/>
                </a:solidFill>
                <a:latin typeface="Aparajita" pitchFamily="34" charset="0"/>
                <a:cs typeface="Aparajita" pitchFamily="34" charset="0"/>
              </a:rPr>
              <a:t>Finlandiya</a:t>
            </a:r>
          </a:p>
        </p:txBody>
      </p:sp>
      <p:sp>
        <p:nvSpPr>
          <p:cNvPr id="3" name="İçerik Yer Tutucusu 2"/>
          <p:cNvSpPr>
            <a:spLocks noGrp="1"/>
          </p:cNvSpPr>
          <p:nvPr>
            <p:ph idx="1"/>
          </p:nvPr>
        </p:nvSpPr>
        <p:spPr/>
        <p:txBody>
          <a:bodyPr>
            <a:normAutofit fontScale="85000" lnSpcReduction="20000"/>
          </a:bodyPr>
          <a:lstStyle/>
          <a:p>
            <a:pPr marL="0" indent="0" algn="just">
              <a:lnSpc>
                <a:spcPct val="150000"/>
              </a:lnSpc>
              <a:buNone/>
            </a:pPr>
            <a:r>
              <a:rPr lang="tr-TR" sz="2200" dirty="0" smtClean="0">
                <a:latin typeface="Aparajita" pitchFamily="34" charset="0"/>
                <a:cs typeface="Aparajita" pitchFamily="34" charset="0"/>
              </a:rPr>
              <a:t>1155-1809 tarihlerinde </a:t>
            </a:r>
            <a:r>
              <a:rPr lang="tr-TR" sz="2200" dirty="0">
                <a:latin typeface="Aparajita" pitchFamily="34" charset="0"/>
                <a:cs typeface="Aparajita" pitchFamily="34" charset="0"/>
              </a:rPr>
              <a:t>İsveç </a:t>
            </a:r>
            <a:r>
              <a:rPr lang="tr-TR" sz="2200" dirty="0" smtClean="0">
                <a:latin typeface="Aparajita" pitchFamily="34" charset="0"/>
                <a:cs typeface="Aparajita" pitchFamily="34" charset="0"/>
              </a:rPr>
              <a:t>Krallığı’na bağlı (yaklaşık 600 yıl). İsveç yönetimi altındayken Finlandiya eyaletinin özerkliği yoktur. İsveç kültürü baskındı. Tek yasal dil İsveç diliydi. Fin dili ise halk dili olarak geçiyordu. Entelektüel ve ekonomik açıdan bağımlılardı. Bu durum Fin halkının kültürel anlamda gelişmesini engelliyordu.  </a:t>
            </a:r>
          </a:p>
          <a:p>
            <a:pPr marL="0" indent="0" algn="just">
              <a:lnSpc>
                <a:spcPct val="150000"/>
              </a:lnSpc>
              <a:buNone/>
            </a:pPr>
            <a:endParaRPr lang="tr-TR" sz="2200" dirty="0">
              <a:latin typeface="Aparajita" pitchFamily="34" charset="0"/>
              <a:cs typeface="Aparajita" pitchFamily="34" charset="0"/>
            </a:endParaRPr>
          </a:p>
          <a:p>
            <a:pPr marL="0" indent="0" algn="just">
              <a:lnSpc>
                <a:spcPct val="150000"/>
              </a:lnSpc>
              <a:buNone/>
            </a:pPr>
            <a:endParaRPr lang="tr-TR" sz="2200" dirty="0" smtClean="0">
              <a:latin typeface="Aparajita" pitchFamily="34" charset="0"/>
              <a:cs typeface="Aparajita" pitchFamily="34" charset="0"/>
            </a:endParaRPr>
          </a:p>
          <a:p>
            <a:pPr marL="0" indent="0" algn="just">
              <a:lnSpc>
                <a:spcPct val="150000"/>
              </a:lnSpc>
              <a:buNone/>
            </a:pPr>
            <a:r>
              <a:rPr lang="tr-TR" sz="2200" dirty="0" smtClean="0">
                <a:latin typeface="Aparajita" pitchFamily="34" charset="0"/>
                <a:cs typeface="Aparajita" pitchFamily="34" charset="0"/>
              </a:rPr>
              <a:t>1809 </a:t>
            </a:r>
            <a:r>
              <a:rPr lang="tr-TR" sz="2200" dirty="0">
                <a:latin typeface="Aparajita" pitchFamily="34" charset="0"/>
                <a:cs typeface="Aparajita" pitchFamily="34" charset="0"/>
              </a:rPr>
              <a:t>tarihinde </a:t>
            </a:r>
            <a:r>
              <a:rPr lang="tr-TR" sz="2200" dirty="0" smtClean="0">
                <a:latin typeface="Aparajita" pitchFamily="34" charset="0"/>
                <a:cs typeface="Aparajita" pitchFamily="34" charset="0"/>
              </a:rPr>
              <a:t>özel yasalarla yönetilen büyük bir il olarak Finlandiya, </a:t>
            </a:r>
            <a:r>
              <a:rPr lang="tr-TR" sz="2200" dirty="0">
                <a:latin typeface="Aparajita" pitchFamily="34" charset="0"/>
                <a:cs typeface="Aparajita" pitchFamily="34" charset="0"/>
              </a:rPr>
              <a:t>Rus Çarına bağlı Özerk Çar Dukalığı </a:t>
            </a:r>
            <a:r>
              <a:rPr lang="tr-TR" sz="2200" dirty="0" smtClean="0">
                <a:latin typeface="Aparajita" pitchFamily="34" charset="0"/>
                <a:cs typeface="Aparajita" pitchFamily="34" charset="0"/>
              </a:rPr>
              <a:t>olur. </a:t>
            </a:r>
          </a:p>
          <a:p>
            <a:pPr marL="0" indent="0" algn="just">
              <a:lnSpc>
                <a:spcPct val="150000"/>
              </a:lnSpc>
              <a:buNone/>
            </a:pPr>
            <a:endParaRPr lang="tr-TR" sz="2200" dirty="0">
              <a:latin typeface="Aparajita" pitchFamily="34" charset="0"/>
              <a:cs typeface="Aparajita" pitchFamily="34" charset="0"/>
            </a:endParaRPr>
          </a:p>
          <a:p>
            <a:pPr marL="0" indent="0" algn="just">
              <a:lnSpc>
                <a:spcPct val="150000"/>
              </a:lnSpc>
              <a:buNone/>
            </a:pPr>
            <a:r>
              <a:rPr lang="tr-TR" sz="2200" dirty="0" smtClean="0">
                <a:latin typeface="Aparajita" pitchFamily="34" charset="0"/>
                <a:cs typeface="Aparajita" pitchFamily="34" charset="0"/>
              </a:rPr>
              <a:t>Rusya </a:t>
            </a:r>
            <a:r>
              <a:rPr lang="tr-TR" sz="2200" dirty="0">
                <a:latin typeface="Aparajita" pitchFamily="34" charset="0"/>
                <a:cs typeface="Aparajita" pitchFamily="34" charset="0"/>
              </a:rPr>
              <a:t>devrimi esnasında Finlandiya 1917 yılında  bağımsızlığını ilan </a:t>
            </a:r>
            <a:r>
              <a:rPr lang="tr-TR" sz="2200" dirty="0" smtClean="0">
                <a:latin typeface="Aparajita" pitchFamily="34" charset="0"/>
                <a:cs typeface="Aparajita" pitchFamily="34" charset="0"/>
              </a:rPr>
              <a:t>eder. </a:t>
            </a:r>
            <a:endParaRPr lang="tr-TR" sz="2200" dirty="0">
              <a:latin typeface="Aparajita" pitchFamily="34" charset="0"/>
              <a:cs typeface="Aparajita" pitchFamily="34" charset="0"/>
            </a:endParaRPr>
          </a:p>
          <a:p>
            <a:endParaRPr lang="tr-TR" dirty="0"/>
          </a:p>
        </p:txBody>
      </p:sp>
    </p:spTree>
    <p:extLst>
      <p:ext uri="{BB962C8B-B14F-4D97-AF65-F5344CB8AC3E}">
        <p14:creationId xmlns:p14="http://schemas.microsoft.com/office/powerpoint/2010/main" val="27306899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nSpc>
                <a:spcPct val="200000"/>
              </a:lnSpc>
              <a:buNone/>
            </a:pPr>
            <a:r>
              <a:rPr lang="tr-TR" sz="2400" dirty="0">
                <a:latin typeface="Aparajita" pitchFamily="34" charset="0"/>
                <a:cs typeface="Aparajita" pitchFamily="34" charset="0"/>
              </a:rPr>
              <a:t>Tarihi gerçek ve masal arasındaki ilişki üzerine Romen Sosyolog </a:t>
            </a:r>
            <a:r>
              <a:rPr lang="tr-TR" sz="2400" dirty="0" err="1">
                <a:latin typeface="Aparajita" pitchFamily="34" charset="0"/>
                <a:cs typeface="Aparajita" pitchFamily="34" charset="0"/>
              </a:rPr>
              <a:t>Mirça</a:t>
            </a:r>
            <a:r>
              <a:rPr lang="tr-TR" sz="2400" dirty="0">
                <a:latin typeface="Aparajita" pitchFamily="34" charset="0"/>
                <a:cs typeface="Aparajita" pitchFamily="34" charset="0"/>
              </a:rPr>
              <a:t> </a:t>
            </a:r>
            <a:r>
              <a:rPr lang="tr-TR" sz="2400" dirty="0" err="1">
                <a:latin typeface="Aparajita" pitchFamily="34" charset="0"/>
                <a:cs typeface="Aparajita" pitchFamily="34" charset="0"/>
              </a:rPr>
              <a:t>Eliada</a:t>
            </a:r>
            <a:r>
              <a:rPr lang="tr-TR" sz="2400" dirty="0">
                <a:latin typeface="Aparajita" pitchFamily="34" charset="0"/>
                <a:cs typeface="Aparajita" pitchFamily="34" charset="0"/>
              </a:rPr>
              <a:t> şöyle söylüyor:  </a:t>
            </a:r>
            <a:endParaRPr lang="tr-TR" sz="2400" dirty="0" smtClean="0">
              <a:latin typeface="Aparajita" pitchFamily="34" charset="0"/>
              <a:cs typeface="Aparajita" pitchFamily="34" charset="0"/>
            </a:endParaRPr>
          </a:p>
          <a:p>
            <a:pPr marL="0" indent="0" algn="ctr">
              <a:lnSpc>
                <a:spcPct val="200000"/>
              </a:lnSpc>
              <a:buNone/>
            </a:pPr>
            <a:endParaRPr lang="tr-TR" sz="2400" dirty="0" smtClean="0">
              <a:latin typeface="Aparajita" pitchFamily="34" charset="0"/>
              <a:cs typeface="Aparajita" pitchFamily="34" charset="0"/>
            </a:endParaRPr>
          </a:p>
          <a:p>
            <a:pPr marL="0" indent="0" algn="ctr">
              <a:lnSpc>
                <a:spcPct val="200000"/>
              </a:lnSpc>
              <a:buNone/>
            </a:pPr>
            <a:r>
              <a:rPr lang="tr-TR" sz="2400" dirty="0" smtClean="0">
                <a:latin typeface="Aparajita" pitchFamily="34" charset="0"/>
                <a:cs typeface="Aparajita" pitchFamily="34" charset="0"/>
              </a:rPr>
              <a:t>Önemli </a:t>
            </a:r>
            <a:r>
              <a:rPr lang="tr-TR" sz="2400" dirty="0">
                <a:latin typeface="Aparajita" pitchFamily="34" charset="0"/>
                <a:cs typeface="Aparajita" pitchFamily="34" charset="0"/>
              </a:rPr>
              <a:t>olan resmi kapatan detaylar değil, </a:t>
            </a:r>
            <a:endParaRPr lang="tr-TR" sz="2400" dirty="0" smtClean="0">
              <a:latin typeface="Aparajita" pitchFamily="34" charset="0"/>
              <a:cs typeface="Aparajita" pitchFamily="34" charset="0"/>
            </a:endParaRPr>
          </a:p>
          <a:p>
            <a:pPr marL="0" indent="0" algn="ctr">
              <a:lnSpc>
                <a:spcPct val="200000"/>
              </a:lnSpc>
              <a:buNone/>
            </a:pPr>
            <a:r>
              <a:rPr lang="tr-TR" sz="2400" dirty="0" smtClean="0">
                <a:latin typeface="Aparajita" pitchFamily="34" charset="0"/>
                <a:cs typeface="Aparajita" pitchFamily="34" charset="0"/>
              </a:rPr>
              <a:t>tarihin </a:t>
            </a:r>
            <a:r>
              <a:rPr lang="tr-TR" sz="2400" dirty="0">
                <a:latin typeface="Aparajita" pitchFamily="34" charset="0"/>
                <a:cs typeface="Aparajita" pitchFamily="34" charset="0"/>
              </a:rPr>
              <a:t>masala dönüşmesidir (s.228).   </a:t>
            </a:r>
          </a:p>
          <a:p>
            <a:pPr marL="0" indent="0">
              <a:lnSpc>
                <a:spcPct val="200000"/>
              </a:lnSpc>
              <a:buNone/>
            </a:pPr>
            <a:endParaRPr lang="tr-TR" sz="2400" dirty="0">
              <a:latin typeface="Aparajita" pitchFamily="34" charset="0"/>
              <a:cs typeface="Aparajita" pitchFamily="34" charset="0"/>
            </a:endParaRPr>
          </a:p>
        </p:txBody>
      </p:sp>
    </p:spTree>
    <p:extLst>
      <p:ext uri="{BB962C8B-B14F-4D97-AF65-F5344CB8AC3E}">
        <p14:creationId xmlns:p14="http://schemas.microsoft.com/office/powerpoint/2010/main" val="12360558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smtClean="0"/>
              <a:t>Kitabın Özeti ve Bölümlerin Analizi </a:t>
            </a:r>
            <a:endParaRPr lang="tr-TR" sz="2400" b="1" dirty="0"/>
          </a:p>
        </p:txBody>
      </p:sp>
      <p:sp>
        <p:nvSpPr>
          <p:cNvPr id="3" name="İçerik Yer Tutucusu 2"/>
          <p:cNvSpPr>
            <a:spLocks noGrp="1"/>
          </p:cNvSpPr>
          <p:nvPr>
            <p:ph idx="1"/>
          </p:nvPr>
        </p:nvSpPr>
        <p:spPr/>
        <p:txBody>
          <a:bodyPr>
            <a:normAutofit fontScale="92500" lnSpcReduction="20000"/>
          </a:bodyPr>
          <a:lstStyle/>
          <a:p>
            <a:pPr marL="0" indent="0">
              <a:buNone/>
            </a:pPr>
            <a:r>
              <a:rPr lang="tr-TR" sz="2000" b="1" dirty="0"/>
              <a:t>Kitap, önsöz, 13 bölüm ve sonsözden </a:t>
            </a:r>
            <a:r>
              <a:rPr lang="tr-TR" sz="2000" b="1" dirty="0" smtClean="0"/>
              <a:t>oluşuyor. </a:t>
            </a:r>
            <a:r>
              <a:rPr lang="tr-TR" sz="2000" dirty="0" smtClean="0"/>
              <a:t>Bu bölümler: </a:t>
            </a:r>
          </a:p>
          <a:p>
            <a:pPr marL="457200" indent="-457200">
              <a:buAutoNum type="arabicPeriod"/>
            </a:pPr>
            <a:endParaRPr lang="tr-TR" sz="2000" dirty="0" smtClean="0"/>
          </a:p>
          <a:p>
            <a:pPr marL="457200" indent="-457200">
              <a:buAutoNum type="arabicPeriod"/>
            </a:pPr>
            <a:r>
              <a:rPr lang="tr-TR" sz="2000" dirty="0" smtClean="0"/>
              <a:t>Mene </a:t>
            </a:r>
            <a:r>
              <a:rPr lang="tr-TR" sz="2000" dirty="0"/>
              <a:t>Tekel </a:t>
            </a:r>
            <a:r>
              <a:rPr lang="tr-TR" sz="2000" dirty="0" err="1"/>
              <a:t>Peres</a:t>
            </a:r>
            <a:r>
              <a:rPr lang="tr-TR" sz="2000" dirty="0"/>
              <a:t>, </a:t>
            </a:r>
          </a:p>
          <a:p>
            <a:pPr marL="457200" indent="-457200">
              <a:buAutoNum type="arabicPeriod"/>
            </a:pPr>
            <a:r>
              <a:rPr lang="tr-TR" sz="2000" dirty="0" smtClean="0"/>
              <a:t>Kahramanlar </a:t>
            </a:r>
            <a:r>
              <a:rPr lang="tr-TR" sz="2000" dirty="0"/>
              <a:t>ve Milletler, </a:t>
            </a:r>
            <a:endParaRPr lang="tr-TR" sz="2000" dirty="0" smtClean="0"/>
          </a:p>
          <a:p>
            <a:pPr marL="457200" indent="-457200">
              <a:buAutoNum type="arabicPeriod"/>
            </a:pPr>
            <a:r>
              <a:rPr lang="tr-TR" sz="2000" dirty="0" smtClean="0"/>
              <a:t>Sonsuz </a:t>
            </a:r>
            <a:r>
              <a:rPr lang="tr-TR" sz="2000" dirty="0"/>
              <a:t>Mücadele, </a:t>
            </a:r>
            <a:endParaRPr lang="tr-TR" sz="2000" dirty="0" smtClean="0"/>
          </a:p>
          <a:p>
            <a:pPr marL="457200" indent="-457200">
              <a:buAutoNum type="arabicPeriod"/>
            </a:pPr>
            <a:r>
              <a:rPr lang="tr-TR" sz="2000" dirty="0" smtClean="0"/>
              <a:t>Suomi</a:t>
            </a:r>
            <a:r>
              <a:rPr lang="tr-TR" sz="2000" dirty="0"/>
              <a:t>, </a:t>
            </a:r>
            <a:endParaRPr lang="tr-TR" sz="2000" dirty="0" smtClean="0"/>
          </a:p>
          <a:p>
            <a:pPr marL="457200" indent="-457200">
              <a:buAutoNum type="arabicPeriod"/>
            </a:pPr>
            <a:r>
              <a:rPr lang="tr-TR" sz="2000" dirty="0" err="1" smtClean="0"/>
              <a:t>Snelman</a:t>
            </a:r>
            <a:r>
              <a:rPr lang="tr-TR" sz="2000" dirty="0"/>
              <a:t>, </a:t>
            </a:r>
            <a:endParaRPr lang="tr-TR" sz="2000" dirty="0" smtClean="0"/>
          </a:p>
          <a:p>
            <a:pPr marL="457200" indent="-457200">
              <a:buAutoNum type="arabicPeriod"/>
            </a:pPr>
            <a:r>
              <a:rPr lang="tr-TR" sz="2000" dirty="0" smtClean="0"/>
              <a:t>Din </a:t>
            </a:r>
            <a:r>
              <a:rPr lang="tr-TR" sz="2000" dirty="0"/>
              <a:t>Adamları, </a:t>
            </a:r>
            <a:endParaRPr lang="tr-TR" sz="2000" dirty="0" smtClean="0"/>
          </a:p>
          <a:p>
            <a:pPr marL="457200" indent="-457200">
              <a:buAutoNum type="arabicPeriod"/>
            </a:pPr>
            <a:r>
              <a:rPr lang="tr-TR" sz="2000" dirty="0" smtClean="0"/>
              <a:t>Yönetim</a:t>
            </a:r>
            <a:r>
              <a:rPr lang="tr-TR" sz="2000" dirty="0"/>
              <a:t>, </a:t>
            </a:r>
            <a:endParaRPr lang="tr-TR" sz="2000" dirty="0" smtClean="0"/>
          </a:p>
          <a:p>
            <a:pPr marL="457200" indent="-457200">
              <a:buAutoNum type="arabicPeriod"/>
            </a:pPr>
            <a:r>
              <a:rPr lang="tr-TR" sz="2000" dirty="0" smtClean="0"/>
              <a:t>Kışla</a:t>
            </a:r>
            <a:r>
              <a:rPr lang="tr-TR" sz="2000" dirty="0"/>
              <a:t>, </a:t>
            </a:r>
            <a:endParaRPr lang="tr-TR" sz="2000" dirty="0" smtClean="0"/>
          </a:p>
          <a:p>
            <a:pPr marL="457200" indent="-457200">
              <a:buAutoNum type="arabicPeriod"/>
            </a:pPr>
            <a:r>
              <a:rPr lang="tr-TR" sz="2000" dirty="0" smtClean="0"/>
              <a:t>Futbol</a:t>
            </a:r>
            <a:r>
              <a:rPr lang="tr-TR" sz="2000" dirty="0"/>
              <a:t>, </a:t>
            </a:r>
            <a:endParaRPr lang="tr-TR" sz="2000" dirty="0" smtClean="0"/>
          </a:p>
          <a:p>
            <a:pPr marL="457200" indent="-457200">
              <a:buAutoNum type="arabicPeriod"/>
            </a:pPr>
            <a:r>
              <a:rPr lang="tr-TR" sz="2000" dirty="0" smtClean="0"/>
              <a:t>Ebeveynler </a:t>
            </a:r>
            <a:r>
              <a:rPr lang="tr-TR" sz="2000" dirty="0"/>
              <a:t>ve Çocukları, </a:t>
            </a:r>
            <a:endParaRPr lang="tr-TR" sz="2000" dirty="0" smtClean="0"/>
          </a:p>
          <a:p>
            <a:pPr marL="457200" indent="-457200">
              <a:buAutoNum type="arabicPeriod"/>
            </a:pPr>
            <a:r>
              <a:rPr lang="tr-TR" sz="2000" dirty="0" err="1" smtClean="0"/>
              <a:t>Karokep</a:t>
            </a:r>
            <a:r>
              <a:rPr lang="tr-TR" sz="2000" dirty="0"/>
              <a:t>, </a:t>
            </a:r>
            <a:endParaRPr lang="tr-TR" sz="2000" dirty="0" smtClean="0"/>
          </a:p>
          <a:p>
            <a:pPr marL="457200" indent="-457200">
              <a:buAutoNum type="arabicPeriod"/>
            </a:pPr>
            <a:r>
              <a:rPr lang="tr-TR" sz="2000" dirty="0" smtClean="0"/>
              <a:t>Köylüler</a:t>
            </a:r>
            <a:r>
              <a:rPr lang="tr-TR" sz="2000" dirty="0"/>
              <a:t>, </a:t>
            </a:r>
            <a:endParaRPr lang="tr-TR" sz="2000" dirty="0" smtClean="0"/>
          </a:p>
          <a:p>
            <a:pPr marL="457200" indent="-457200">
              <a:buAutoNum type="arabicPeriod"/>
            </a:pPr>
            <a:r>
              <a:rPr lang="tr-TR" sz="2000" dirty="0" smtClean="0"/>
              <a:t>Papaz </a:t>
            </a:r>
            <a:r>
              <a:rPr lang="tr-TR" sz="2000" dirty="0" err="1"/>
              <a:t>Makdonald</a:t>
            </a:r>
            <a:r>
              <a:rPr lang="tr-TR" sz="2000" dirty="0"/>
              <a:t>.</a:t>
            </a:r>
          </a:p>
          <a:p>
            <a:endParaRPr lang="tr-TR" dirty="0"/>
          </a:p>
        </p:txBody>
      </p:sp>
    </p:spTree>
    <p:extLst>
      <p:ext uri="{BB962C8B-B14F-4D97-AF65-F5344CB8AC3E}">
        <p14:creationId xmlns:p14="http://schemas.microsoft.com/office/powerpoint/2010/main" val="137014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2400" b="1" dirty="0" smtClean="0"/>
              <a:t>1. Mene </a:t>
            </a:r>
            <a:r>
              <a:rPr lang="tr-TR" sz="2400" b="1" dirty="0"/>
              <a:t>Tekel </a:t>
            </a:r>
            <a:r>
              <a:rPr lang="tr-TR" sz="2400" b="1" dirty="0" err="1" smtClean="0"/>
              <a:t>Peres</a:t>
            </a:r>
            <a:r>
              <a:rPr lang="tr-TR" sz="2400" dirty="0"/>
              <a:t/>
            </a:r>
            <a:br>
              <a:rPr lang="tr-TR" sz="2400" dirty="0"/>
            </a:br>
            <a:r>
              <a:rPr lang="tr-TR" sz="2400" dirty="0" smtClean="0"/>
              <a:t/>
            </a:r>
            <a:br>
              <a:rPr lang="tr-TR" sz="2400" dirty="0" smtClean="0"/>
            </a:br>
            <a:endParaRPr lang="tr-TR" sz="2400" dirty="0"/>
          </a:p>
        </p:txBody>
      </p:sp>
      <p:sp>
        <p:nvSpPr>
          <p:cNvPr id="3" name="İçerik Yer Tutucusu 2"/>
          <p:cNvSpPr>
            <a:spLocks noGrp="1"/>
          </p:cNvSpPr>
          <p:nvPr>
            <p:ph idx="1"/>
          </p:nvPr>
        </p:nvSpPr>
        <p:spPr>
          <a:xfrm>
            <a:off x="467544" y="1556792"/>
            <a:ext cx="8229600" cy="3917031"/>
          </a:xfrm>
        </p:spPr>
        <p:txBody>
          <a:bodyPr>
            <a:normAutofit fontScale="70000" lnSpcReduction="20000"/>
          </a:bodyPr>
          <a:lstStyle/>
          <a:p>
            <a:pPr marL="0" indent="0" algn="just">
              <a:lnSpc>
                <a:spcPct val="160000"/>
              </a:lnSpc>
              <a:buNone/>
            </a:pPr>
            <a:r>
              <a:rPr lang="tr-TR" sz="2900" dirty="0" smtClean="0"/>
              <a:t>	</a:t>
            </a:r>
            <a:r>
              <a:rPr lang="tr-TR" sz="2200" dirty="0" smtClean="0"/>
              <a:t>Yazar, </a:t>
            </a:r>
            <a:r>
              <a:rPr lang="tr-TR" sz="2200" dirty="0" smtClean="0">
                <a:solidFill>
                  <a:srgbClr val="FF0000"/>
                </a:solidFill>
              </a:rPr>
              <a:t>devletlerin</a:t>
            </a:r>
            <a:r>
              <a:rPr lang="tr-TR" sz="2200" dirty="0">
                <a:solidFill>
                  <a:srgbClr val="FF0000"/>
                </a:solidFill>
              </a:rPr>
              <a:t>, toplumların ayakta durabilme </a:t>
            </a:r>
            <a:r>
              <a:rPr lang="tr-TR" sz="2200" dirty="0" smtClean="0">
                <a:solidFill>
                  <a:srgbClr val="FF0000"/>
                </a:solidFill>
              </a:rPr>
              <a:t>koşullarını </a:t>
            </a:r>
            <a:r>
              <a:rPr lang="tr-TR" sz="2200" dirty="0"/>
              <a:t>şöyle </a:t>
            </a:r>
            <a:r>
              <a:rPr lang="tr-TR" sz="2200" dirty="0" smtClean="0"/>
              <a:t>anlatır</a:t>
            </a:r>
            <a:r>
              <a:rPr lang="tr-TR" sz="2200" dirty="0"/>
              <a:t>:</a:t>
            </a:r>
            <a:r>
              <a:rPr lang="tr-TR" sz="2900" dirty="0"/>
              <a:t/>
            </a:r>
            <a:br>
              <a:rPr lang="tr-TR" sz="2900" dirty="0"/>
            </a:br>
            <a:r>
              <a:rPr lang="tr-TR" sz="2900" i="1" dirty="0"/>
              <a:t/>
            </a:r>
            <a:br>
              <a:rPr lang="tr-TR" sz="2900" i="1" dirty="0"/>
            </a:br>
            <a:r>
              <a:rPr lang="tr-TR" sz="2100" i="1" dirty="0"/>
              <a:t>"1920 yılında Moskova Büyük Devlet Tiyatrosu’nun </a:t>
            </a:r>
            <a:r>
              <a:rPr lang="tr-TR" sz="2100" i="1" dirty="0" smtClean="0"/>
              <a:t>duvarlarında </a:t>
            </a:r>
            <a:r>
              <a:rPr lang="tr-TR" sz="2100" i="1" dirty="0"/>
              <a:t>beklenmedik şekilde büyük çatlaklar oldu. Bu çatlaklar temelden tavana kadar uzanmıştı. Binanın yıkılma tehlikesi </a:t>
            </a:r>
            <a:r>
              <a:rPr lang="tr-TR" sz="2100" i="1" dirty="0" smtClean="0"/>
              <a:t>vardı. Araştırmalar </a:t>
            </a:r>
            <a:r>
              <a:rPr lang="tr-TR" sz="2100" i="1" dirty="0"/>
              <a:t>sonunda tiyatronun kocaman binasının köhne, tahta kazıklardan oluşan bir temelin üzerine oturduğu anlaşıldı. </a:t>
            </a:r>
            <a:br>
              <a:rPr lang="tr-TR" sz="2100" i="1" dirty="0"/>
            </a:br>
            <a:r>
              <a:rPr lang="tr-TR" sz="2100" i="1" dirty="0" smtClean="0"/>
              <a:t>Yüz </a:t>
            </a:r>
            <a:r>
              <a:rPr lang="tr-TR" sz="2100" i="1" dirty="0"/>
              <a:t>yıl önce meşe ağaçları üzerinde yapılan bina yıllarca ayakta durabildi. Ancak zamanla kalın kazıklar çürüdü, duvarlar yamulmaya, çatlamaya başladı. </a:t>
            </a:r>
            <a:r>
              <a:rPr lang="tr-TR" sz="2100" i="1" dirty="0" smtClean="0"/>
              <a:t> Mühendisler </a:t>
            </a:r>
            <a:r>
              <a:rPr lang="tr-TR" sz="2100" i="1" dirty="0"/>
              <a:t>temeli kazdılar ve bölüm </a:t>
            </a:r>
            <a:r>
              <a:rPr lang="tr-TR" sz="2100" i="1" dirty="0" err="1"/>
              <a:t>bölüm</a:t>
            </a:r>
            <a:r>
              <a:rPr lang="tr-TR" sz="2100" i="1" dirty="0"/>
              <a:t> çürümüş kazıkları mermer bloklarla </a:t>
            </a:r>
            <a:r>
              <a:rPr lang="tr-TR" sz="2100" i="1" dirty="0" smtClean="0"/>
              <a:t>değiştirdiler. Tiyatro </a:t>
            </a:r>
            <a:r>
              <a:rPr lang="tr-TR" sz="2100" i="1" dirty="0"/>
              <a:t>binası yeni, sağlam bir temele </a:t>
            </a:r>
            <a:r>
              <a:rPr lang="tr-TR" sz="2100" i="1" dirty="0" smtClean="0"/>
              <a:t>kavuşturuldu. </a:t>
            </a:r>
            <a:r>
              <a:rPr lang="tr-TR" sz="2100" dirty="0"/>
              <a:t/>
            </a:r>
            <a:br>
              <a:rPr lang="tr-TR" sz="2100" dirty="0"/>
            </a:br>
            <a:r>
              <a:rPr lang="tr-TR" sz="2100" dirty="0"/>
              <a:t/>
            </a:r>
            <a:br>
              <a:rPr lang="tr-TR" sz="2100" dirty="0"/>
            </a:br>
            <a:endParaRPr lang="tr-TR" sz="2100" dirty="0" smtClean="0"/>
          </a:p>
        </p:txBody>
      </p:sp>
    </p:spTree>
    <p:extLst>
      <p:ext uri="{BB962C8B-B14F-4D97-AF65-F5344CB8AC3E}">
        <p14:creationId xmlns:p14="http://schemas.microsoft.com/office/powerpoint/2010/main" val="18565404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a:t>Mene Tekel </a:t>
            </a:r>
            <a:r>
              <a:rPr lang="tr-TR" sz="2400" b="1" dirty="0" err="1" smtClean="0"/>
              <a:t>Peres</a:t>
            </a:r>
            <a:endParaRPr lang="tr-TR" sz="2400" dirty="0"/>
          </a:p>
        </p:txBody>
      </p:sp>
      <p:sp>
        <p:nvSpPr>
          <p:cNvPr id="3" name="İçerik Yer Tutucusu 2"/>
          <p:cNvSpPr>
            <a:spLocks noGrp="1"/>
          </p:cNvSpPr>
          <p:nvPr>
            <p:ph idx="1"/>
          </p:nvPr>
        </p:nvSpPr>
        <p:spPr>
          <a:xfrm>
            <a:off x="323528" y="1412777"/>
            <a:ext cx="7920880" cy="3888432"/>
          </a:xfrm>
        </p:spPr>
        <p:txBody>
          <a:bodyPr>
            <a:noAutofit/>
          </a:bodyPr>
          <a:lstStyle/>
          <a:p>
            <a:pPr marL="0" lvl="0" indent="0" algn="just">
              <a:lnSpc>
                <a:spcPct val="150000"/>
              </a:lnSpc>
              <a:buNone/>
            </a:pPr>
            <a:r>
              <a:rPr lang="tr-TR" sz="2000" dirty="0"/>
              <a:t>Yazar ilk bölüm olan </a:t>
            </a:r>
            <a:r>
              <a:rPr lang="tr-TR" sz="2000" b="1" dirty="0"/>
              <a:t>Mene Tekel </a:t>
            </a:r>
            <a:r>
              <a:rPr lang="tr-TR" sz="2000" b="1" dirty="0" err="1"/>
              <a:t>Peres</a:t>
            </a:r>
            <a:r>
              <a:rPr lang="tr-TR" sz="2000" dirty="0" err="1"/>
              <a:t>’de</a:t>
            </a:r>
            <a:r>
              <a:rPr lang="tr-TR" sz="2000" dirty="0"/>
              <a:t> Moskova’daki Devlet Tiyatro’sunun ahşap temellerinin bina yıkılmadan aslına uygun olarak betonarme bloklarla değiştirilmesinden </a:t>
            </a:r>
            <a:r>
              <a:rPr lang="tr-TR" sz="2000" dirty="0" smtClean="0"/>
              <a:t>hareketle, </a:t>
            </a:r>
            <a:r>
              <a:rPr lang="tr-TR" sz="2000" dirty="0"/>
              <a:t>toplumda yapılacak planlı, sakin, zamanında ve adil yönetimin gerekliliğine vurgu yapar. Yazar </a:t>
            </a:r>
            <a:r>
              <a:rPr lang="tr-TR" sz="2000" dirty="0" smtClean="0"/>
              <a:t>yok </a:t>
            </a:r>
            <a:r>
              <a:rPr lang="tr-TR" sz="2000" dirty="0"/>
              <a:t>etmek yerine, mevcut olanı birlikte çalışarak iyileştirebileceğini söyler. </a:t>
            </a:r>
            <a:endParaRPr lang="tr-TR" sz="2000" i="1" dirty="0"/>
          </a:p>
          <a:p>
            <a:pPr lvl="0" algn="just">
              <a:lnSpc>
                <a:spcPct val="150000"/>
              </a:lnSpc>
            </a:pPr>
            <a:endParaRPr lang="tr-TR" sz="2000" dirty="0"/>
          </a:p>
          <a:p>
            <a:pPr marL="0" indent="0">
              <a:lnSpc>
                <a:spcPct val="160000"/>
              </a:lnSpc>
              <a:buNone/>
            </a:pPr>
            <a:endParaRPr lang="tr-TR" sz="2000" dirty="0"/>
          </a:p>
          <a:p>
            <a:pPr marL="0" indent="0">
              <a:buNone/>
            </a:pPr>
            <a:endParaRPr lang="tr-TR" sz="2000" i="1" dirty="0" smtClean="0"/>
          </a:p>
          <a:p>
            <a:endParaRPr lang="tr-TR" sz="2000" dirty="0"/>
          </a:p>
        </p:txBody>
      </p:sp>
    </p:spTree>
    <p:extLst>
      <p:ext uri="{BB962C8B-B14F-4D97-AF65-F5344CB8AC3E}">
        <p14:creationId xmlns:p14="http://schemas.microsoft.com/office/powerpoint/2010/main" val="27306899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smtClean="0"/>
              <a:t>2. Kahramanlar ve Millet</a:t>
            </a:r>
            <a:br>
              <a:rPr lang="tr-TR" sz="2400" b="1" dirty="0" smtClean="0"/>
            </a:br>
            <a:endParaRPr lang="tr-TR" sz="2400" b="1" dirty="0">
              <a:solidFill>
                <a:srgbClr val="00B050"/>
              </a:solidFill>
            </a:endParaRPr>
          </a:p>
        </p:txBody>
      </p:sp>
      <p:sp>
        <p:nvSpPr>
          <p:cNvPr id="3" name="İçerik Yer Tutucusu 2"/>
          <p:cNvSpPr>
            <a:spLocks noGrp="1"/>
          </p:cNvSpPr>
          <p:nvPr>
            <p:ph idx="1"/>
          </p:nvPr>
        </p:nvSpPr>
        <p:spPr>
          <a:xfrm>
            <a:off x="457200" y="1340768"/>
            <a:ext cx="8229600" cy="4248471"/>
          </a:xfrm>
        </p:spPr>
        <p:txBody>
          <a:bodyPr>
            <a:normAutofit fontScale="70000" lnSpcReduction="20000"/>
          </a:bodyPr>
          <a:lstStyle/>
          <a:p>
            <a:pPr marL="0" indent="0" algn="just">
              <a:lnSpc>
                <a:spcPct val="220000"/>
              </a:lnSpc>
              <a:buNone/>
            </a:pPr>
            <a:r>
              <a:rPr lang="tr-TR" sz="2400" dirty="0" smtClean="0"/>
              <a:t>Yazar, milletlerin tarihini kimin yarattığını </a:t>
            </a:r>
            <a:r>
              <a:rPr lang="tr-TR" sz="2400" b="1" dirty="0" err="1" smtClean="0">
                <a:solidFill>
                  <a:srgbClr val="FF0000"/>
                </a:solidFill>
              </a:rPr>
              <a:t>Lev</a:t>
            </a:r>
            <a:r>
              <a:rPr lang="tr-TR" sz="2400" b="1" dirty="0" smtClean="0">
                <a:solidFill>
                  <a:srgbClr val="FF0000"/>
                </a:solidFill>
              </a:rPr>
              <a:t> </a:t>
            </a:r>
            <a:r>
              <a:rPr lang="tr-TR" sz="2400" b="1" dirty="0">
                <a:solidFill>
                  <a:srgbClr val="FF0000"/>
                </a:solidFill>
              </a:rPr>
              <a:t>Tolstoy </a:t>
            </a:r>
            <a:r>
              <a:rPr lang="tr-TR" sz="2400" dirty="0"/>
              <a:t>ve </a:t>
            </a:r>
            <a:r>
              <a:rPr lang="tr-TR" sz="2400" dirty="0" smtClean="0"/>
              <a:t>İngiliz düşünür </a:t>
            </a:r>
            <a:r>
              <a:rPr lang="tr-TR" sz="2400" b="1" dirty="0" smtClean="0">
                <a:solidFill>
                  <a:srgbClr val="FF0000"/>
                </a:solidFill>
              </a:rPr>
              <a:t>Thomas </a:t>
            </a:r>
            <a:r>
              <a:rPr lang="tr-TR" sz="2400" b="1" dirty="0" err="1" smtClean="0">
                <a:solidFill>
                  <a:srgbClr val="FF0000"/>
                </a:solidFill>
              </a:rPr>
              <a:t>Carlyle’in</a:t>
            </a:r>
            <a:r>
              <a:rPr lang="tr-TR" sz="2400" b="1" dirty="0" smtClean="0">
                <a:solidFill>
                  <a:srgbClr val="FF0000"/>
                </a:solidFill>
              </a:rPr>
              <a:t> </a:t>
            </a:r>
            <a:r>
              <a:rPr lang="tr-TR" sz="2400" dirty="0" smtClean="0"/>
              <a:t>karşıt görüşlerinden yola çıkarak sorgular: </a:t>
            </a:r>
          </a:p>
          <a:p>
            <a:pPr marL="0" indent="0" algn="just">
              <a:lnSpc>
                <a:spcPct val="220000"/>
              </a:lnSpc>
              <a:buNone/>
            </a:pPr>
            <a:r>
              <a:rPr lang="tr-TR" sz="2400" dirty="0" smtClean="0"/>
              <a:t>Carlyle’a </a:t>
            </a:r>
            <a:r>
              <a:rPr lang="tr-TR" sz="2400" dirty="0"/>
              <a:t>göre </a:t>
            </a:r>
            <a:r>
              <a:rPr lang="tr-TR" sz="2400" dirty="0" smtClean="0"/>
              <a:t>millet, </a:t>
            </a:r>
            <a:r>
              <a:rPr lang="tr-TR" sz="2400" dirty="0"/>
              <a:t>cansız bir kil tabakasından ibarettir. Eğer ona bir sanatçının eli değmezse, sonsuza dek şekilsiz ve hareketsiz kalacaktır. Sezar, Napolyon, Büyük Petro, </a:t>
            </a:r>
            <a:r>
              <a:rPr lang="tr-TR" sz="2400" dirty="0" smtClean="0"/>
              <a:t>Hz. Muhammed, Cengiz Han, </a:t>
            </a:r>
            <a:r>
              <a:rPr lang="tr-TR" sz="2400" dirty="0" err="1" smtClean="0"/>
              <a:t>Ramsesler</a:t>
            </a:r>
            <a:r>
              <a:rPr lang="tr-TR" sz="2400" dirty="0" smtClean="0"/>
              <a:t>, Sokrates </a:t>
            </a:r>
            <a:r>
              <a:rPr lang="tr-TR" sz="2400" dirty="0"/>
              <a:t>gibi büyük </a:t>
            </a:r>
            <a:r>
              <a:rPr lang="tr-TR" sz="2400" dirty="0" smtClean="0"/>
              <a:t>önderler</a:t>
            </a:r>
            <a:r>
              <a:rPr lang="tr-TR" sz="2400" dirty="0"/>
              <a:t>, kahramanlar çıkıp da bu kili eline alacak olursa, ona istediği gibi bir şekil verebilir. </a:t>
            </a:r>
          </a:p>
          <a:p>
            <a:pPr marL="0" indent="0" algn="just">
              <a:lnSpc>
                <a:spcPct val="220000"/>
              </a:lnSpc>
              <a:buNone/>
            </a:pPr>
            <a:r>
              <a:rPr lang="tr-TR" sz="2800" dirty="0"/>
              <a:t> </a:t>
            </a:r>
          </a:p>
          <a:p>
            <a:pPr marL="0" indent="0">
              <a:buNone/>
            </a:pPr>
            <a:endParaRPr lang="tr-TR" dirty="0" smtClean="0"/>
          </a:p>
        </p:txBody>
      </p:sp>
    </p:spTree>
    <p:extLst>
      <p:ext uri="{BB962C8B-B14F-4D97-AF65-F5344CB8AC3E}">
        <p14:creationId xmlns:p14="http://schemas.microsoft.com/office/powerpoint/2010/main" val="27306899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412777"/>
            <a:ext cx="8229600" cy="3528392"/>
          </a:xfrm>
        </p:spPr>
        <p:txBody>
          <a:bodyPr>
            <a:normAutofit fontScale="40000" lnSpcReduction="20000"/>
          </a:bodyPr>
          <a:lstStyle/>
          <a:p>
            <a:pPr marL="0" indent="0" algn="just">
              <a:lnSpc>
                <a:spcPct val="170000"/>
              </a:lnSpc>
              <a:buNone/>
            </a:pPr>
            <a:r>
              <a:rPr lang="tr-TR" dirty="0"/>
              <a:t>Tolstoy’a göre ise yaşamı ve olayların akışını belirleyen ve bunların özellik ve biçimini veren tek başına kişiler değil </a:t>
            </a:r>
            <a:r>
              <a:rPr lang="tr-TR" dirty="0">
                <a:solidFill>
                  <a:srgbClr val="FF0000"/>
                </a:solidFill>
              </a:rPr>
              <a:t>halk kitlesinin </a:t>
            </a:r>
            <a:r>
              <a:rPr lang="tr-TR" dirty="0"/>
              <a:t>kendisidir. Bir millette hareket gücü oluşup yürüyünce kendi yaşam tarzını, ilgi ve duyarlılığını ifade eden bir kişiyi kendisine önder olarak seçer. </a:t>
            </a:r>
          </a:p>
          <a:p>
            <a:pPr marL="0" indent="0" algn="just">
              <a:lnSpc>
                <a:spcPct val="170000"/>
              </a:lnSpc>
              <a:buNone/>
            </a:pPr>
            <a:endParaRPr lang="tr-TR" dirty="0"/>
          </a:p>
          <a:p>
            <a:pPr marL="0" indent="0" algn="just">
              <a:lnSpc>
                <a:spcPct val="170000"/>
              </a:lnSpc>
              <a:buNone/>
            </a:pPr>
            <a:endParaRPr lang="tr-TR" dirty="0"/>
          </a:p>
          <a:p>
            <a:pPr marL="0" indent="0" algn="just">
              <a:lnSpc>
                <a:spcPct val="170000"/>
              </a:lnSpc>
              <a:buNone/>
            </a:pPr>
            <a:r>
              <a:rPr lang="tr-TR" dirty="0" err="1"/>
              <a:t>Petrov</a:t>
            </a:r>
            <a:r>
              <a:rPr lang="tr-TR" dirty="0"/>
              <a:t> bu noktada Tolstoy ile örtüşür. Her </a:t>
            </a:r>
            <a:r>
              <a:rPr lang="tr-TR" dirty="0" smtClean="0"/>
              <a:t>ulusun yöneticilerini </a:t>
            </a:r>
            <a:r>
              <a:rPr lang="tr-TR" dirty="0"/>
              <a:t>kendi </a:t>
            </a:r>
            <a:r>
              <a:rPr lang="tr-TR" dirty="0" smtClean="0"/>
              <a:t>yaşantısına </a:t>
            </a:r>
            <a:r>
              <a:rPr lang="tr-TR" dirty="0"/>
              <a:t>bağlı olarak getirdiğini düşünür. Her yönetici, iyi ya da kötü, toplumun ruhunun bir yansımasıdır. </a:t>
            </a:r>
            <a:r>
              <a:rPr lang="tr-TR" i="1" dirty="0"/>
              <a:t>“Gerçekten de, kahraman büyük insandır; şimşektir. Ancak halk kitleleri de balçık yığını ya da kuru ot tınazları değildir. Onlar, şimşeği meydana getiren bulutlardır. Bulut elektik  yüklüyse, şimşek çakar, eğer bulutta elektrik yoksa şimşek çakmaz” </a:t>
            </a:r>
            <a:r>
              <a:rPr lang="tr-TR" b="1" i="1" dirty="0"/>
              <a:t>(Beyaz Zambaklar Ülkesinde, 54)</a:t>
            </a:r>
            <a:r>
              <a:rPr lang="tr-TR" dirty="0"/>
              <a:t> </a:t>
            </a:r>
          </a:p>
          <a:p>
            <a:endParaRPr lang="tr-TR" dirty="0"/>
          </a:p>
          <a:p>
            <a:endParaRPr lang="tr-TR" dirty="0"/>
          </a:p>
        </p:txBody>
      </p:sp>
    </p:spTree>
    <p:extLst>
      <p:ext uri="{BB962C8B-B14F-4D97-AF65-F5344CB8AC3E}">
        <p14:creationId xmlns:p14="http://schemas.microsoft.com/office/powerpoint/2010/main" val="19052144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a:solidFill>
                  <a:srgbClr val="FF0000"/>
                </a:solidFill>
              </a:rPr>
              <a:t>3. Sonsuz Mücadele “</a:t>
            </a:r>
            <a:r>
              <a:rPr lang="tr-TR" sz="2400" b="1" dirty="0" err="1">
                <a:solidFill>
                  <a:srgbClr val="FF0000"/>
                </a:solidFill>
              </a:rPr>
              <a:t>İkuynen</a:t>
            </a:r>
            <a:r>
              <a:rPr lang="tr-TR" sz="2400" b="1" dirty="0">
                <a:solidFill>
                  <a:srgbClr val="FF0000"/>
                </a:solidFill>
              </a:rPr>
              <a:t> </a:t>
            </a:r>
            <a:r>
              <a:rPr lang="tr-TR" sz="2400" b="1" dirty="0" err="1">
                <a:solidFill>
                  <a:srgbClr val="FF0000"/>
                </a:solidFill>
              </a:rPr>
              <a:t>Taystelu</a:t>
            </a:r>
            <a:r>
              <a:rPr lang="tr-TR" sz="2400" b="1" dirty="0">
                <a:solidFill>
                  <a:srgbClr val="FF0000"/>
                </a:solidFill>
              </a:rPr>
              <a:t>”</a:t>
            </a:r>
            <a:br>
              <a:rPr lang="tr-TR" sz="2400" b="1" dirty="0">
                <a:solidFill>
                  <a:srgbClr val="FF0000"/>
                </a:solidFill>
              </a:rPr>
            </a:br>
            <a:endParaRPr lang="tr-TR" sz="2400" dirty="0"/>
          </a:p>
        </p:txBody>
      </p:sp>
      <p:sp>
        <p:nvSpPr>
          <p:cNvPr id="3" name="İçerik Yer Tutucusu 2"/>
          <p:cNvSpPr>
            <a:spLocks noGrp="1"/>
          </p:cNvSpPr>
          <p:nvPr>
            <p:ph idx="1"/>
          </p:nvPr>
        </p:nvSpPr>
        <p:spPr>
          <a:xfrm>
            <a:off x="395536" y="1556792"/>
            <a:ext cx="8229600" cy="4525963"/>
          </a:xfrm>
        </p:spPr>
        <p:txBody>
          <a:bodyPr>
            <a:normAutofit/>
          </a:bodyPr>
          <a:lstStyle/>
          <a:p>
            <a:pPr marL="0" indent="0">
              <a:buNone/>
            </a:pPr>
            <a:r>
              <a:rPr lang="tr-TR" sz="2000" dirty="0" smtClean="0"/>
              <a:t>‘</a:t>
            </a:r>
            <a:r>
              <a:rPr lang="tr-TR" sz="2000" i="1" dirty="0" smtClean="0"/>
              <a:t>Her karış toprak gelecek nesilleri çalışmak zorunda bıraktı. Sanki doğa insanlarla dalga geçmek istemişti: Onu bataklıklar ve göller arasındaki çıplak taşlar üzerinde bırakmıştı. Fakat insan doğa ile dalga geçti. Meydan okumayı kabul etti ve doğayı yendi’.</a:t>
            </a:r>
          </a:p>
          <a:p>
            <a:pPr marL="0" indent="0">
              <a:buNone/>
            </a:pPr>
            <a:endParaRPr lang="tr-TR" sz="2000" dirty="0" smtClean="0"/>
          </a:p>
          <a:p>
            <a:pPr marL="0" indent="0">
              <a:buNone/>
            </a:pPr>
            <a:endParaRPr lang="tr-TR" sz="2000" dirty="0"/>
          </a:p>
          <a:p>
            <a:pPr marL="0" indent="0">
              <a:buNone/>
            </a:pPr>
            <a:r>
              <a:rPr lang="tr-TR" sz="2000" dirty="0" smtClean="0"/>
              <a:t>	Göller ve ormanlar arasında kaybolan ıssız köyler….</a:t>
            </a:r>
          </a:p>
          <a:p>
            <a:pPr marL="0" indent="0">
              <a:buNone/>
            </a:pPr>
            <a:r>
              <a:rPr lang="tr-TR" sz="2000" dirty="0" smtClean="0"/>
              <a:t>	Yazarın hayran kaldığı müzik, edebiyat, resim, tiyatro</a:t>
            </a:r>
          </a:p>
          <a:p>
            <a:pPr marL="0" indent="0">
              <a:buNone/>
            </a:pPr>
            <a:r>
              <a:rPr lang="tr-TR" sz="2000" dirty="0" smtClean="0"/>
              <a:t>	</a:t>
            </a:r>
            <a:r>
              <a:rPr lang="tr-TR" sz="2000" dirty="0" err="1" smtClean="0"/>
              <a:t>Linnankoski’nin</a:t>
            </a:r>
            <a:r>
              <a:rPr lang="tr-TR" sz="2000" dirty="0" smtClean="0"/>
              <a:t> her baskıyı devamlı protesto eden, üzerine gelen 	gerçekle uzlaşmayan, kendine özgü </a:t>
            </a:r>
            <a:r>
              <a:rPr lang="tr-TR" sz="2000" dirty="0" err="1" smtClean="0"/>
              <a:t>Prometheus’i</a:t>
            </a:r>
            <a:r>
              <a:rPr lang="tr-TR" sz="2000" dirty="0"/>
              <a:t> </a:t>
            </a:r>
            <a:endParaRPr lang="tr-TR" sz="2000" dirty="0" smtClean="0"/>
          </a:p>
          <a:p>
            <a:pPr marL="0" indent="0">
              <a:buNone/>
            </a:pPr>
            <a:r>
              <a:rPr lang="tr-TR" sz="2000" dirty="0"/>
              <a:t>	</a:t>
            </a:r>
            <a:r>
              <a:rPr lang="tr-TR" sz="2000" dirty="0" smtClean="0"/>
              <a:t>Hayatı sürekli bir 	kültür mücadelesi olarak algılama konu edilir.</a:t>
            </a:r>
            <a:endParaRPr lang="tr-TR" sz="2000" dirty="0"/>
          </a:p>
        </p:txBody>
      </p:sp>
    </p:spTree>
    <p:extLst>
      <p:ext uri="{BB962C8B-B14F-4D97-AF65-F5344CB8AC3E}">
        <p14:creationId xmlns:p14="http://schemas.microsoft.com/office/powerpoint/2010/main" val="1337518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i="1" dirty="0">
                <a:solidFill>
                  <a:srgbClr val="FF0000"/>
                </a:solidFill>
                <a:ea typeface="+mn-ea"/>
                <a:cs typeface="+mn-cs"/>
              </a:rPr>
              <a:t>GRIGORIY SPIRIDONOVIÇ PETROV</a:t>
            </a:r>
            <a:endParaRPr lang="tr-TR" b="1" i="1" dirty="0">
              <a:solidFill>
                <a:srgbClr val="FF0000"/>
              </a:solidFill>
            </a:endParaRPr>
          </a:p>
        </p:txBody>
      </p:sp>
      <p:sp>
        <p:nvSpPr>
          <p:cNvPr id="3" name="İçerik Yer Tutucusu 2"/>
          <p:cNvSpPr>
            <a:spLocks noGrp="1"/>
          </p:cNvSpPr>
          <p:nvPr>
            <p:ph idx="1"/>
          </p:nvPr>
        </p:nvSpPr>
        <p:spPr/>
        <p:txBody>
          <a:bodyPr>
            <a:normAutofit fontScale="92500"/>
          </a:bodyPr>
          <a:lstStyle/>
          <a:p>
            <a:pPr marL="0" indent="0" algn="just">
              <a:lnSpc>
                <a:spcPct val="150000"/>
              </a:lnSpc>
              <a:buNone/>
            </a:pPr>
            <a:r>
              <a:rPr lang="tr-TR" sz="2400" dirty="0" smtClean="0"/>
              <a:t>8 Haziran 1925 Paris yakınlarında bulunan </a:t>
            </a:r>
            <a:r>
              <a:rPr lang="tr-TR" sz="2400" dirty="0" err="1" smtClean="0"/>
              <a:t>Maison</a:t>
            </a:r>
            <a:r>
              <a:rPr lang="tr-TR" sz="2400" dirty="0" smtClean="0"/>
              <a:t> de </a:t>
            </a:r>
            <a:r>
              <a:rPr lang="tr-TR" sz="2400" dirty="0" err="1" smtClean="0"/>
              <a:t>Sante</a:t>
            </a:r>
            <a:r>
              <a:rPr lang="tr-TR" sz="2400" dirty="0" smtClean="0"/>
              <a:t> kliniğinde Rus mülteci GRIGORIY SPIRIDONOVIÇ PETROV  yaşamını kaybetti. </a:t>
            </a:r>
          </a:p>
          <a:p>
            <a:pPr marL="0" indent="0" algn="just">
              <a:lnSpc>
                <a:spcPct val="150000"/>
              </a:lnSpc>
              <a:buNone/>
            </a:pPr>
            <a:endParaRPr lang="tr-TR" sz="2400" dirty="0" smtClean="0"/>
          </a:p>
          <a:p>
            <a:pPr marL="0" indent="0" algn="just">
              <a:lnSpc>
                <a:spcPct val="150000"/>
              </a:lnSpc>
              <a:buNone/>
            </a:pPr>
            <a:r>
              <a:rPr lang="tr-TR" sz="2400" dirty="0" smtClean="0"/>
              <a:t>Göçmen gazeteler O’nun ölümüne fazla ilgi göstermediler, sadece Paris’in </a:t>
            </a:r>
            <a:r>
              <a:rPr lang="tr-TR" sz="2400" b="1" i="1" dirty="0" smtClean="0"/>
              <a:t>‘Son Haberler’ </a:t>
            </a:r>
            <a:r>
              <a:rPr lang="tr-TR" sz="2400" dirty="0" smtClean="0"/>
              <a:t>gazetesinde, hayatını Yugoslavya’da geçirdiği son beş yılını anlatan bir yazı yer alıyordu. Rusya’da nasıl tanındığı ise birkaç cümle ile geçiştirilmişti: </a:t>
            </a:r>
            <a:r>
              <a:rPr lang="tr-TR" sz="2400" b="1" i="1" dirty="0" smtClean="0"/>
              <a:t>‘Ünlü gazeteci-yayıncı’, ‘eski papaz’.</a:t>
            </a:r>
            <a:endParaRPr lang="tr-TR" sz="2400" b="1" i="1" dirty="0"/>
          </a:p>
        </p:txBody>
      </p:sp>
    </p:spTree>
    <p:extLst>
      <p:ext uri="{BB962C8B-B14F-4D97-AF65-F5344CB8AC3E}">
        <p14:creationId xmlns:p14="http://schemas.microsoft.com/office/powerpoint/2010/main" val="23547492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smtClean="0"/>
              <a:t>Suomi</a:t>
            </a:r>
            <a:endParaRPr lang="tr-TR" sz="2400" dirty="0"/>
          </a:p>
        </p:txBody>
      </p:sp>
      <p:sp>
        <p:nvSpPr>
          <p:cNvPr id="3" name="İçerik Yer Tutucusu 2"/>
          <p:cNvSpPr>
            <a:spLocks noGrp="1"/>
          </p:cNvSpPr>
          <p:nvPr>
            <p:ph idx="1"/>
          </p:nvPr>
        </p:nvSpPr>
        <p:spPr>
          <a:xfrm>
            <a:off x="323528" y="1556792"/>
            <a:ext cx="8229600" cy="4525963"/>
          </a:xfrm>
        </p:spPr>
        <p:txBody>
          <a:bodyPr>
            <a:normAutofit fontScale="62500" lnSpcReduction="20000"/>
          </a:bodyPr>
          <a:lstStyle/>
          <a:p>
            <a:pPr marL="0" indent="0">
              <a:buNone/>
            </a:pPr>
            <a:endParaRPr lang="tr-TR" dirty="0" smtClean="0"/>
          </a:p>
          <a:p>
            <a:pPr marL="0" indent="0" algn="just">
              <a:buNone/>
            </a:pPr>
            <a:r>
              <a:rPr lang="tr-TR" dirty="0" smtClean="0"/>
              <a:t>19</a:t>
            </a:r>
            <a:r>
              <a:rPr lang="tr-TR" dirty="0"/>
              <a:t>. yüzyılın kırklı yıllarına kadar Fin kültürü, havasız bir mahzende yetişen bir bitki gibi solgun ve zayıftır. O dönemde Finler, basit okuma-yazma dışında başka </a:t>
            </a:r>
            <a:r>
              <a:rPr lang="tr-TR" dirty="0" smtClean="0"/>
              <a:t>bir </a:t>
            </a:r>
            <a:r>
              <a:rPr lang="tr-TR" dirty="0"/>
              <a:t>şey </a:t>
            </a:r>
            <a:r>
              <a:rPr lang="tr-TR" dirty="0" smtClean="0"/>
              <a:t>bilmezler.</a:t>
            </a:r>
            <a:endParaRPr lang="tr-TR" dirty="0"/>
          </a:p>
          <a:p>
            <a:pPr marL="0" indent="0" algn="just">
              <a:buNone/>
            </a:pPr>
            <a:endParaRPr lang="tr-TR" dirty="0" smtClean="0"/>
          </a:p>
          <a:p>
            <a:pPr marL="0" indent="0" algn="just">
              <a:buNone/>
            </a:pPr>
            <a:r>
              <a:rPr lang="tr-TR" dirty="0" smtClean="0"/>
              <a:t>Bu </a:t>
            </a:r>
            <a:r>
              <a:rPr lang="tr-TR" dirty="0"/>
              <a:t>durum 1808 yılında Rusya ile İsveç arasında çıkan savaşa kadar </a:t>
            </a:r>
            <a:r>
              <a:rPr lang="tr-TR" dirty="0" smtClean="0"/>
              <a:t>sürer. </a:t>
            </a:r>
            <a:r>
              <a:rPr lang="tr-TR" dirty="0"/>
              <a:t>Rus Çarı I. </a:t>
            </a:r>
            <a:r>
              <a:rPr lang="tr-TR" dirty="0" err="1"/>
              <a:t>Aleksandır</a:t>
            </a:r>
            <a:r>
              <a:rPr lang="tr-TR" dirty="0"/>
              <a:t> ordusuyla Finlandiya’nın yarısını ele geçirdikten sonra </a:t>
            </a:r>
            <a:r>
              <a:rPr lang="tr-TR" dirty="0" err="1"/>
              <a:t>Bogo</a:t>
            </a:r>
            <a:r>
              <a:rPr lang="tr-TR" dirty="0"/>
              <a:t> şehrinde, bütün Suomi’den seçilmiş delegeleri Fin Millet </a:t>
            </a:r>
            <a:r>
              <a:rPr lang="tr-TR" dirty="0" smtClean="0"/>
              <a:t>Meclisi </a:t>
            </a:r>
            <a:r>
              <a:rPr lang="tr-TR" dirty="0"/>
              <a:t>(</a:t>
            </a:r>
            <a:r>
              <a:rPr lang="tr-TR" dirty="0" err="1"/>
              <a:t>Seum</a:t>
            </a:r>
            <a:r>
              <a:rPr lang="tr-TR" dirty="0"/>
              <a:t>) altında toplamaya davet edip meclis üyelerine şu soruyu sordu:</a:t>
            </a:r>
          </a:p>
          <a:p>
            <a:pPr marL="0" indent="0" algn="just">
              <a:buNone/>
            </a:pPr>
            <a:endParaRPr lang="tr-TR" dirty="0" smtClean="0"/>
          </a:p>
          <a:p>
            <a:pPr marL="0" indent="0" algn="just">
              <a:buNone/>
            </a:pPr>
            <a:r>
              <a:rPr lang="tr-TR" dirty="0" smtClean="0"/>
              <a:t>“</a:t>
            </a:r>
            <a:r>
              <a:rPr lang="tr-TR" dirty="0"/>
              <a:t>Bundan sonra da İsveç egemenliği altında kalmaya rıza mı göstereceksiniz; yoksa Rus yönetiminin garanti verdiği iç işlerinizde kendi kendinizi yönetme hakkıyla Rusya’ya dâhil olmayı mı istersiniz</a:t>
            </a:r>
            <a:r>
              <a:rPr lang="tr-TR" dirty="0" smtClean="0"/>
              <a:t>?” Fin </a:t>
            </a:r>
            <a:r>
              <a:rPr lang="tr-TR" dirty="0"/>
              <a:t>halkının temsilcileri, Finlandiya’nın Rusya’ya dâhil olmasını kabul etmişler; bunun üzerine Çar  I. </a:t>
            </a:r>
            <a:r>
              <a:rPr lang="tr-TR" dirty="0" err="1"/>
              <a:t>Aleksandır</a:t>
            </a:r>
            <a:r>
              <a:rPr lang="tr-TR" dirty="0"/>
              <a:t>, daha İsveçliler zamanında hazırlanmış olan Fin anayasasını gözeteceğine, vermiş olduğu hak ve sözlerde duracağına dair yemin etmiştir.</a:t>
            </a:r>
          </a:p>
          <a:p>
            <a:pPr marL="0" indent="0" algn="just">
              <a:buNone/>
            </a:pPr>
            <a:endParaRPr lang="tr-TR" dirty="0"/>
          </a:p>
        </p:txBody>
      </p:sp>
    </p:spTree>
    <p:extLst>
      <p:ext uri="{BB962C8B-B14F-4D97-AF65-F5344CB8AC3E}">
        <p14:creationId xmlns:p14="http://schemas.microsoft.com/office/powerpoint/2010/main" val="12360558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400" b="1" dirty="0" smtClean="0">
                <a:latin typeface="Aparajita" pitchFamily="34" charset="0"/>
                <a:cs typeface="Aparajita" pitchFamily="34" charset="0"/>
              </a:rPr>
              <a:t>JOHAN </a:t>
            </a:r>
            <a:r>
              <a:rPr lang="tr-TR" sz="2400" b="1" dirty="0">
                <a:latin typeface="Aparajita" pitchFamily="34" charset="0"/>
                <a:cs typeface="Aparajita" pitchFamily="34" charset="0"/>
              </a:rPr>
              <a:t>Wilhelm </a:t>
            </a:r>
            <a:r>
              <a:rPr lang="tr-TR" sz="2400" b="1" dirty="0" err="1">
                <a:latin typeface="Aparajita" pitchFamily="34" charset="0"/>
                <a:cs typeface="Aparajita" pitchFamily="34" charset="0"/>
              </a:rPr>
              <a:t>Snelman</a:t>
            </a:r>
            <a:r>
              <a:rPr lang="tr-TR" sz="2400" b="1" dirty="0">
                <a:latin typeface="Aparajita" pitchFamily="34" charset="0"/>
                <a:cs typeface="Aparajita" pitchFamily="34" charset="0"/>
              </a:rPr>
              <a:t> (1806-1881) </a:t>
            </a:r>
            <a:r>
              <a:rPr lang="tr-TR" sz="2400" b="1" dirty="0" smtClean="0">
                <a:latin typeface="Aparajita" pitchFamily="34" charset="0"/>
                <a:cs typeface="Aparajita" pitchFamily="34" charset="0"/>
              </a:rPr>
              <a:t/>
            </a:r>
            <a:br>
              <a:rPr lang="tr-TR" sz="2400" b="1" dirty="0" smtClean="0">
                <a:latin typeface="Aparajita" pitchFamily="34" charset="0"/>
                <a:cs typeface="Aparajita" pitchFamily="34" charset="0"/>
              </a:rPr>
            </a:br>
            <a:r>
              <a:rPr lang="tr-TR" sz="2400" b="1" dirty="0">
                <a:latin typeface="Aparajita" pitchFamily="34" charset="0"/>
                <a:cs typeface="Aparajita" pitchFamily="34" charset="0"/>
              </a:rPr>
              <a:t/>
            </a:r>
            <a:br>
              <a:rPr lang="tr-TR" sz="2400" b="1" dirty="0">
                <a:latin typeface="Aparajita" pitchFamily="34" charset="0"/>
                <a:cs typeface="Aparajita" pitchFamily="34" charset="0"/>
              </a:rPr>
            </a:br>
            <a:r>
              <a:rPr lang="tr-TR" sz="2400" b="1" dirty="0" smtClean="0">
                <a:latin typeface="Aparajita" pitchFamily="34" charset="0"/>
                <a:cs typeface="Aparajita" pitchFamily="34" charset="0"/>
              </a:rPr>
              <a:t>Yaşamı </a:t>
            </a:r>
            <a:r>
              <a:rPr lang="tr-TR" sz="2400" b="1" dirty="0">
                <a:latin typeface="Aparajita" pitchFamily="34" charset="0"/>
                <a:cs typeface="Aparajita" pitchFamily="34" charset="0"/>
              </a:rPr>
              <a:t>boyunca ülkesinin kalkınması için </a:t>
            </a:r>
            <a:r>
              <a:rPr lang="tr-TR" sz="2400" b="1" dirty="0" smtClean="0">
                <a:latin typeface="Aparajita" pitchFamily="34" charset="0"/>
                <a:cs typeface="Aparajita" pitchFamily="34" charset="0"/>
              </a:rPr>
              <a:t>savaşan bir filozof. </a:t>
            </a:r>
            <a:endParaRPr lang="tr-TR" sz="2400" b="1" dirty="0">
              <a:latin typeface="Aparajita" pitchFamily="34" charset="0"/>
              <a:cs typeface="Aparajita" pitchFamily="34" charset="0"/>
            </a:endParaRPr>
          </a:p>
        </p:txBody>
      </p:sp>
      <p:sp>
        <p:nvSpPr>
          <p:cNvPr id="3" name="İçerik Yer Tutucusu 2"/>
          <p:cNvSpPr>
            <a:spLocks noGrp="1"/>
          </p:cNvSpPr>
          <p:nvPr>
            <p:ph idx="1"/>
          </p:nvPr>
        </p:nvSpPr>
        <p:spPr>
          <a:xfrm>
            <a:off x="539552" y="1556792"/>
            <a:ext cx="8229600" cy="4525963"/>
          </a:xfrm>
        </p:spPr>
        <p:txBody>
          <a:bodyPr>
            <a:noAutofit/>
          </a:bodyPr>
          <a:lstStyle/>
          <a:p>
            <a:pPr marL="0" indent="0" algn="just">
              <a:lnSpc>
                <a:spcPct val="150000"/>
              </a:lnSpc>
              <a:buNone/>
            </a:pPr>
            <a:endParaRPr lang="tr-TR" sz="2000" dirty="0" smtClean="0"/>
          </a:p>
          <a:p>
            <a:pPr marL="0" indent="0" algn="just">
              <a:lnSpc>
                <a:spcPct val="150000"/>
              </a:lnSpc>
              <a:buNone/>
            </a:pPr>
            <a:endParaRPr lang="tr-TR" sz="2000" dirty="0"/>
          </a:p>
          <a:p>
            <a:pPr marL="0" indent="0" algn="just">
              <a:lnSpc>
                <a:spcPct val="150000"/>
              </a:lnSpc>
              <a:buNone/>
            </a:pPr>
            <a:r>
              <a:rPr lang="tr-TR" sz="2000" dirty="0" smtClean="0">
                <a:latin typeface="Aparajita" pitchFamily="34" charset="0"/>
                <a:cs typeface="Aparajita" pitchFamily="34" charset="0"/>
              </a:rPr>
              <a:t>O </a:t>
            </a:r>
            <a:r>
              <a:rPr lang="tr-TR" sz="2000" dirty="0">
                <a:latin typeface="Aparajita" pitchFamily="34" charset="0"/>
                <a:cs typeface="Aparajita" pitchFamily="34" charset="0"/>
              </a:rPr>
              <a:t>ve onun oluşturduğu halk öğretmenleri ordusu, </a:t>
            </a:r>
            <a:r>
              <a:rPr lang="tr-TR" sz="2000" b="1" dirty="0">
                <a:latin typeface="Aparajita" pitchFamily="34" charset="0"/>
                <a:cs typeface="Aparajita" pitchFamily="34" charset="0"/>
              </a:rPr>
              <a:t>"bataklıklar ülkesi" </a:t>
            </a:r>
            <a:r>
              <a:rPr lang="tr-TR" sz="2000" dirty="0">
                <a:latin typeface="Aparajita" pitchFamily="34" charset="0"/>
                <a:cs typeface="Aparajita" pitchFamily="34" charset="0"/>
              </a:rPr>
              <a:t>olan Finlandiya’yı </a:t>
            </a:r>
            <a:r>
              <a:rPr lang="tr-TR" sz="2000" b="1" dirty="0">
                <a:latin typeface="Aparajita" pitchFamily="34" charset="0"/>
                <a:cs typeface="Aparajita" pitchFamily="34" charset="0"/>
              </a:rPr>
              <a:t>"beyaz zambaklar </a:t>
            </a:r>
            <a:r>
              <a:rPr lang="tr-TR" sz="2000" b="1" dirty="0" err="1">
                <a:latin typeface="Aparajita" pitchFamily="34" charset="0"/>
                <a:cs typeface="Aparajita" pitchFamily="34" charset="0"/>
              </a:rPr>
              <a:t>ülkesi"</a:t>
            </a:r>
            <a:r>
              <a:rPr lang="tr-TR" sz="2000" dirty="0" err="1">
                <a:latin typeface="Aparajita" pitchFamily="34" charset="0"/>
                <a:cs typeface="Aparajita" pitchFamily="34" charset="0"/>
              </a:rPr>
              <a:t>ne</a:t>
            </a:r>
            <a:r>
              <a:rPr lang="tr-TR" sz="2000" dirty="0">
                <a:latin typeface="Aparajita" pitchFamily="34" charset="0"/>
                <a:cs typeface="Aparajita" pitchFamily="34" charset="0"/>
              </a:rPr>
              <a:t> dönüştürmeyi başardı.</a:t>
            </a:r>
            <a:br>
              <a:rPr lang="tr-TR" sz="2000" dirty="0">
                <a:latin typeface="Aparajita" pitchFamily="34" charset="0"/>
                <a:cs typeface="Aparajita" pitchFamily="34" charset="0"/>
              </a:rPr>
            </a:br>
            <a:r>
              <a:rPr lang="tr-TR" sz="2000" dirty="0">
                <a:latin typeface="Aparajita" pitchFamily="34" charset="0"/>
                <a:cs typeface="Aparajita" pitchFamily="34" charset="0"/>
              </a:rPr>
              <a:t/>
            </a:r>
            <a:br>
              <a:rPr lang="tr-TR" sz="2000" dirty="0">
                <a:latin typeface="Aparajita" pitchFamily="34" charset="0"/>
                <a:cs typeface="Aparajita" pitchFamily="34" charset="0"/>
              </a:rPr>
            </a:br>
            <a:endParaRPr lang="tr-TR" sz="2000" dirty="0">
              <a:latin typeface="Aparajita" pitchFamily="34" charset="0"/>
              <a:cs typeface="Aparajita" pitchFamily="34" charset="0"/>
            </a:endParaRPr>
          </a:p>
        </p:txBody>
      </p:sp>
    </p:spTree>
    <p:extLst>
      <p:ext uri="{BB962C8B-B14F-4D97-AF65-F5344CB8AC3E}">
        <p14:creationId xmlns:p14="http://schemas.microsoft.com/office/powerpoint/2010/main" val="28900834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sz="3200" b="1" dirty="0">
                <a:solidFill>
                  <a:schemeClr val="accent2">
                    <a:lumMod val="50000"/>
                  </a:schemeClr>
                </a:solidFill>
                <a:latin typeface="Aparajita" pitchFamily="34" charset="0"/>
                <a:cs typeface="Aparajita" pitchFamily="34" charset="0"/>
              </a:rPr>
              <a:t>Milli Uyanışın Öncüleri</a:t>
            </a:r>
            <a:br>
              <a:rPr lang="tr-TR" sz="3200" b="1" dirty="0">
                <a:solidFill>
                  <a:schemeClr val="accent2">
                    <a:lumMod val="50000"/>
                  </a:schemeClr>
                </a:solidFill>
                <a:latin typeface="Aparajita" pitchFamily="34" charset="0"/>
                <a:cs typeface="Aparajita" pitchFamily="34" charset="0"/>
              </a:rPr>
            </a:br>
            <a:endParaRPr lang="tr-TR" sz="3200" b="1" dirty="0">
              <a:solidFill>
                <a:schemeClr val="accent2">
                  <a:lumMod val="50000"/>
                </a:schemeClr>
              </a:solidFill>
              <a:latin typeface="Aparajita" pitchFamily="34" charset="0"/>
              <a:cs typeface="Aparajita" pitchFamily="34" charset="0"/>
            </a:endParaRPr>
          </a:p>
        </p:txBody>
      </p:sp>
      <p:sp>
        <p:nvSpPr>
          <p:cNvPr id="3" name="İçerik Yer Tutucusu 2"/>
          <p:cNvSpPr>
            <a:spLocks noGrp="1"/>
          </p:cNvSpPr>
          <p:nvPr>
            <p:ph idx="1"/>
          </p:nvPr>
        </p:nvSpPr>
        <p:spPr>
          <a:xfrm>
            <a:off x="323528" y="1412776"/>
            <a:ext cx="8363272" cy="4713387"/>
          </a:xfrm>
        </p:spPr>
        <p:txBody>
          <a:bodyPr>
            <a:normAutofit fontScale="77500" lnSpcReduction="20000"/>
          </a:bodyPr>
          <a:lstStyle/>
          <a:p>
            <a:pPr marL="0" indent="0">
              <a:buNone/>
            </a:pPr>
            <a:r>
              <a:rPr lang="tr-TR" sz="2000" b="1" i="1" u="sng" dirty="0" err="1" smtClean="0">
                <a:solidFill>
                  <a:schemeClr val="accent2">
                    <a:lumMod val="50000"/>
                  </a:schemeClr>
                </a:solidFill>
              </a:rPr>
              <a:t>Elias</a:t>
            </a:r>
            <a:r>
              <a:rPr lang="tr-TR" sz="2000" b="1" i="1" u="sng" dirty="0" smtClean="0">
                <a:solidFill>
                  <a:schemeClr val="accent2">
                    <a:lumMod val="50000"/>
                  </a:schemeClr>
                </a:solidFill>
              </a:rPr>
              <a:t> </a:t>
            </a:r>
            <a:r>
              <a:rPr lang="tr-TR" sz="2000" b="1" i="1" u="sng" dirty="0" err="1" smtClean="0">
                <a:solidFill>
                  <a:schemeClr val="accent2">
                    <a:lumMod val="50000"/>
                  </a:schemeClr>
                </a:solidFill>
              </a:rPr>
              <a:t>Lönnrot</a:t>
            </a:r>
            <a:r>
              <a:rPr lang="tr-TR" sz="2000" b="1" i="1" u="sng" dirty="0" smtClean="0">
                <a:solidFill>
                  <a:schemeClr val="accent2">
                    <a:lumMod val="50000"/>
                  </a:schemeClr>
                </a:solidFill>
              </a:rPr>
              <a:t>: </a:t>
            </a:r>
            <a:r>
              <a:rPr lang="tr-TR" sz="2000" dirty="0" smtClean="0"/>
              <a:t>‘</a:t>
            </a:r>
            <a:r>
              <a:rPr lang="tr-TR" sz="2000" dirty="0" err="1" smtClean="0"/>
              <a:t>Kaleva</a:t>
            </a:r>
            <a:r>
              <a:rPr lang="tr-TR" sz="2000" dirty="0" smtClean="0"/>
              <a:t>’ </a:t>
            </a:r>
          </a:p>
          <a:p>
            <a:pPr marL="0" indent="0">
              <a:buNone/>
            </a:pPr>
            <a:endParaRPr lang="tr-TR" sz="2000" dirty="0" smtClean="0"/>
          </a:p>
          <a:p>
            <a:pPr marL="0" indent="0" algn="just">
              <a:lnSpc>
                <a:spcPct val="150000"/>
              </a:lnSpc>
              <a:buNone/>
            </a:pPr>
            <a:r>
              <a:rPr lang="tr-TR" sz="2000" dirty="0" smtClean="0"/>
              <a:t>Ulusal edebiyata önem verdi. Fin Halkının epik destanını derleyip yayına dönüştürdü. Finlandiya artık ‘benim de tarihim var diyordu!’. Fince-</a:t>
            </a:r>
            <a:r>
              <a:rPr lang="tr-TR" sz="2000" dirty="0" err="1" smtClean="0"/>
              <a:t>İsveçce</a:t>
            </a:r>
            <a:r>
              <a:rPr lang="tr-TR" sz="2000" dirty="0" smtClean="0"/>
              <a:t> sözlük, </a:t>
            </a:r>
          </a:p>
          <a:p>
            <a:endParaRPr lang="tr-TR" sz="2000" dirty="0" smtClean="0"/>
          </a:p>
          <a:p>
            <a:pPr marL="0" indent="0">
              <a:buNone/>
            </a:pPr>
            <a:r>
              <a:rPr lang="tr-TR" sz="2000" b="1" i="1" u="sng" dirty="0" err="1" smtClean="0">
                <a:solidFill>
                  <a:schemeClr val="accent2">
                    <a:lumMod val="50000"/>
                  </a:schemeClr>
                </a:solidFill>
              </a:rPr>
              <a:t>Johan</a:t>
            </a:r>
            <a:r>
              <a:rPr lang="tr-TR" sz="2000" b="1" i="1" u="sng" dirty="0" smtClean="0">
                <a:solidFill>
                  <a:schemeClr val="accent2">
                    <a:lumMod val="50000"/>
                  </a:schemeClr>
                </a:solidFill>
              </a:rPr>
              <a:t> </a:t>
            </a:r>
            <a:r>
              <a:rPr lang="tr-TR" sz="2000" b="1" i="1" u="sng" dirty="0" err="1" smtClean="0">
                <a:solidFill>
                  <a:schemeClr val="accent2">
                    <a:lumMod val="50000"/>
                  </a:schemeClr>
                </a:solidFill>
              </a:rPr>
              <a:t>Ludvig</a:t>
            </a:r>
            <a:r>
              <a:rPr lang="tr-TR" sz="2000" b="1" i="1" u="sng" dirty="0" smtClean="0">
                <a:solidFill>
                  <a:schemeClr val="accent2">
                    <a:lumMod val="50000"/>
                  </a:schemeClr>
                </a:solidFill>
              </a:rPr>
              <a:t> </a:t>
            </a:r>
            <a:r>
              <a:rPr lang="tr-TR" sz="2000" b="1" i="1" u="sng" dirty="0" err="1" smtClean="0">
                <a:solidFill>
                  <a:schemeClr val="accent2">
                    <a:lumMod val="50000"/>
                  </a:schemeClr>
                </a:solidFill>
              </a:rPr>
              <a:t>Runeberg</a:t>
            </a:r>
            <a:r>
              <a:rPr lang="tr-TR" sz="2000" b="1" i="1" u="sng" dirty="0" smtClean="0">
                <a:solidFill>
                  <a:schemeClr val="accent2">
                    <a:lumMod val="50000"/>
                  </a:schemeClr>
                </a:solidFill>
              </a:rPr>
              <a:t>: </a:t>
            </a:r>
          </a:p>
          <a:p>
            <a:endParaRPr lang="tr-TR" sz="2000" dirty="0" smtClean="0"/>
          </a:p>
          <a:p>
            <a:pPr algn="just">
              <a:lnSpc>
                <a:spcPct val="160000"/>
              </a:lnSpc>
            </a:pPr>
            <a:r>
              <a:rPr lang="tr-TR" sz="2000" dirty="0" err="1" smtClean="0"/>
              <a:t>Finlanda’yı</a:t>
            </a:r>
            <a:r>
              <a:rPr lang="tr-TR" sz="2000" dirty="0" smtClean="0"/>
              <a:t> kendi vatanı bilen İsveçli yaşam mimarı. Köylü ilk kez O’nun şiirlerinde vatandaşlık hakkına laik görüldü. </a:t>
            </a:r>
          </a:p>
          <a:p>
            <a:pPr algn="just">
              <a:lnSpc>
                <a:spcPct val="160000"/>
              </a:lnSpc>
            </a:pPr>
            <a:endParaRPr lang="tr-TR" sz="2000" dirty="0" smtClean="0"/>
          </a:p>
          <a:p>
            <a:endParaRPr lang="tr-TR" sz="2000" dirty="0"/>
          </a:p>
          <a:p>
            <a:endParaRPr lang="tr-TR" sz="2000" dirty="0" smtClean="0"/>
          </a:p>
          <a:p>
            <a:pPr marL="0" indent="0">
              <a:buNone/>
            </a:pPr>
            <a:r>
              <a:rPr lang="tr-TR" sz="2000" b="1" i="1" u="sng" dirty="0" err="1" smtClean="0">
                <a:solidFill>
                  <a:schemeClr val="accent2">
                    <a:lumMod val="50000"/>
                  </a:schemeClr>
                </a:solidFill>
              </a:rPr>
              <a:t>Johan</a:t>
            </a:r>
            <a:r>
              <a:rPr lang="tr-TR" sz="2000" b="1" i="1" u="sng" dirty="0" smtClean="0">
                <a:solidFill>
                  <a:schemeClr val="accent2">
                    <a:lumMod val="50000"/>
                  </a:schemeClr>
                </a:solidFill>
              </a:rPr>
              <a:t> Wilhelm </a:t>
            </a:r>
            <a:r>
              <a:rPr lang="tr-TR" sz="2000" b="1" i="1" u="sng" dirty="0" err="1" smtClean="0">
                <a:solidFill>
                  <a:schemeClr val="accent2">
                    <a:lumMod val="50000"/>
                  </a:schemeClr>
                </a:solidFill>
              </a:rPr>
              <a:t>Snelman</a:t>
            </a:r>
            <a:r>
              <a:rPr lang="tr-TR" sz="2000" b="1" i="1" u="sng" dirty="0" smtClean="0">
                <a:solidFill>
                  <a:schemeClr val="accent2">
                    <a:lumMod val="50000"/>
                  </a:schemeClr>
                </a:solidFill>
              </a:rPr>
              <a:t>: </a:t>
            </a:r>
            <a:r>
              <a:rPr lang="tr-TR" sz="2000" dirty="0" smtClean="0"/>
              <a:t>Tarihi kişilik, halk öğretmeni. </a:t>
            </a:r>
            <a:r>
              <a:rPr lang="tr-TR" sz="2000" dirty="0"/>
              <a:t>Fin yaşam tarzına yeni ideoloji ve ilham veren, geleceğin yaşam yaratıcısı,</a:t>
            </a:r>
          </a:p>
          <a:p>
            <a:pPr marL="0" indent="0">
              <a:buNone/>
            </a:pPr>
            <a:endParaRPr lang="tr-TR" sz="2000" dirty="0"/>
          </a:p>
          <a:p>
            <a:r>
              <a:rPr lang="tr-TR" sz="2000" dirty="0" smtClean="0"/>
              <a:t> </a:t>
            </a:r>
            <a:endParaRPr lang="tr-TR" sz="2000" dirty="0"/>
          </a:p>
        </p:txBody>
      </p:sp>
    </p:spTree>
    <p:extLst>
      <p:ext uri="{BB962C8B-B14F-4D97-AF65-F5344CB8AC3E}">
        <p14:creationId xmlns:p14="http://schemas.microsoft.com/office/powerpoint/2010/main" val="42318407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856661" y="274638"/>
            <a:ext cx="6830139" cy="1858218"/>
          </a:xfrm>
        </p:spPr>
        <p:txBody>
          <a:bodyPr>
            <a:normAutofit fontScale="90000"/>
          </a:bodyPr>
          <a:lstStyle/>
          <a:p>
            <a:r>
              <a:rPr lang="tr-TR" dirty="0"/>
              <a:t/>
            </a:r>
            <a:br>
              <a:rPr lang="tr-TR" dirty="0"/>
            </a:br>
            <a:r>
              <a:rPr lang="tr-TR" sz="2700" dirty="0" err="1" smtClean="0"/>
              <a:t>Snelman</a:t>
            </a:r>
            <a:r>
              <a:rPr lang="tr-TR" sz="2700" dirty="0"/>
              <a:t>, halkın aydınlanmasıyla uğraşanlara şu örneği </a:t>
            </a:r>
            <a:r>
              <a:rPr lang="tr-TR" sz="2700" dirty="0" smtClean="0"/>
              <a:t>verir: </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buNone/>
            </a:pPr>
            <a:endParaRPr lang="tr-TR" sz="2000" dirty="0" smtClean="0"/>
          </a:p>
          <a:p>
            <a:pPr marL="0" indent="0">
              <a:buNone/>
            </a:pPr>
            <a:endParaRPr lang="tr-TR" sz="2000" dirty="0"/>
          </a:p>
          <a:p>
            <a:pPr marL="0" indent="0">
              <a:buNone/>
            </a:pPr>
            <a:endParaRPr lang="tr-TR" sz="2000" dirty="0" smtClean="0"/>
          </a:p>
          <a:p>
            <a:pPr marL="0" indent="0">
              <a:buNone/>
            </a:pPr>
            <a:r>
              <a:rPr lang="tr-TR" sz="2000" dirty="0" smtClean="0"/>
              <a:t>"</a:t>
            </a:r>
            <a:r>
              <a:rPr lang="tr-TR" sz="2000" dirty="0"/>
              <a:t>Küçük kenevir liflerini alıp ince iplikler örerler. Sonra bu ipliklerden birkaç tanesini birlikte büküp kalın ipler yaparlar. Birkaç kalın ipi büküp halat haline getirirler. Ve bu halatlar kocaman okyanus gemilerini rıhtımlara bağlayacak kadar sağlam olur. </a:t>
            </a:r>
            <a:br>
              <a:rPr lang="tr-TR" sz="2000" dirty="0"/>
            </a:br>
            <a:r>
              <a:rPr lang="tr-TR" sz="2000" dirty="0"/>
              <a:t/>
            </a:r>
            <a:br>
              <a:rPr lang="tr-TR" sz="2000" dirty="0"/>
            </a:br>
            <a:r>
              <a:rPr lang="tr-TR" sz="2000" dirty="0"/>
              <a:t>Biz de dağınık iyi niyetlerimizi bir araya getirip birleştirmek zorundayız. Bu şekilde halkımızın aydınlanmasını sağlayabiliriz."</a:t>
            </a:r>
            <a:br>
              <a:rPr lang="tr-TR" sz="2000" dirty="0"/>
            </a:br>
            <a:endParaRPr lang="tr-TR" sz="2000" dirty="0"/>
          </a:p>
        </p:txBody>
      </p:sp>
    </p:spTree>
    <p:extLst>
      <p:ext uri="{BB962C8B-B14F-4D97-AF65-F5344CB8AC3E}">
        <p14:creationId xmlns:p14="http://schemas.microsoft.com/office/powerpoint/2010/main" val="37890031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88640"/>
            <a:ext cx="8291264" cy="6480720"/>
          </a:xfrm>
        </p:spPr>
        <p:txBody>
          <a:bodyPr>
            <a:noAutofit/>
          </a:bodyPr>
          <a:lstStyle/>
          <a:p>
            <a:pPr marL="0" indent="0">
              <a:buNone/>
            </a:pPr>
            <a:r>
              <a:rPr lang="tr-TR" sz="1800" dirty="0" smtClean="0"/>
              <a:t>Halkın aklı, iradesi, enerjisi </a:t>
            </a:r>
            <a:r>
              <a:rPr lang="tr-TR" sz="1800" dirty="0"/>
              <a:t>ve </a:t>
            </a:r>
            <a:r>
              <a:rPr lang="tr-TR" sz="1800" dirty="0" smtClean="0"/>
              <a:t>vicdanı uyandırılmalı, </a:t>
            </a:r>
            <a:r>
              <a:rPr lang="tr-TR" sz="1800" dirty="0"/>
              <a:t/>
            </a:r>
            <a:br>
              <a:rPr lang="tr-TR" sz="1800" dirty="0"/>
            </a:br>
            <a:r>
              <a:rPr lang="tr-TR" sz="1800" dirty="0"/>
              <a:t/>
            </a:r>
            <a:br>
              <a:rPr lang="tr-TR" sz="1800" dirty="0"/>
            </a:br>
            <a:r>
              <a:rPr lang="tr-TR" sz="1800" dirty="0"/>
              <a:t>Köylüyü, işçiyi, toplumun alt tabakalarını nasıl iyi yaşanır, nasıl iyi yaşam koşulları yaratılır diye eğitmek zorundasınız. </a:t>
            </a:r>
            <a:br>
              <a:rPr lang="tr-TR" sz="1800" dirty="0"/>
            </a:br>
            <a:r>
              <a:rPr lang="tr-TR" sz="1800" dirty="0"/>
              <a:t/>
            </a:r>
            <a:br>
              <a:rPr lang="tr-TR" sz="1800" dirty="0"/>
            </a:br>
            <a:r>
              <a:rPr lang="tr-TR" sz="1800" dirty="0"/>
              <a:t>Halka, hayatın değerlerini anlamayı ve onu korumayı öğretin. </a:t>
            </a:r>
            <a:br>
              <a:rPr lang="tr-TR" sz="1800" dirty="0"/>
            </a:br>
            <a:r>
              <a:rPr lang="tr-TR" sz="1800" dirty="0"/>
              <a:t/>
            </a:r>
            <a:br>
              <a:rPr lang="tr-TR" sz="1800" dirty="0"/>
            </a:br>
            <a:r>
              <a:rPr lang="tr-TR" sz="1800" dirty="0"/>
              <a:t>Mutlu bir aile hayatı nasıl kurulur, onu öğretin. </a:t>
            </a:r>
            <a:br>
              <a:rPr lang="tr-TR" sz="1800" dirty="0"/>
            </a:br>
            <a:r>
              <a:rPr lang="tr-TR" sz="1800" dirty="0"/>
              <a:t/>
            </a:r>
            <a:br>
              <a:rPr lang="tr-TR" sz="1800" dirty="0"/>
            </a:br>
            <a:r>
              <a:rPr lang="tr-TR" sz="1800" dirty="0"/>
              <a:t>Erkeğin kadına, kadının erkeğe nasıl davranacaklarını ve çocuklarının nasıl eğitileceğini öğretin. </a:t>
            </a:r>
            <a:br>
              <a:rPr lang="tr-TR" sz="1800" dirty="0"/>
            </a:br>
            <a:r>
              <a:rPr lang="tr-TR" sz="1800" dirty="0"/>
              <a:t/>
            </a:r>
            <a:br>
              <a:rPr lang="tr-TR" sz="1800" dirty="0"/>
            </a:br>
            <a:r>
              <a:rPr lang="tr-TR" sz="1800" dirty="0"/>
              <a:t>Halkı doğruluğa, düzene, disipline alıştırın. </a:t>
            </a:r>
            <a:br>
              <a:rPr lang="tr-TR" sz="1800" dirty="0"/>
            </a:br>
            <a:r>
              <a:rPr lang="tr-TR" sz="1800" dirty="0"/>
              <a:t/>
            </a:r>
            <a:br>
              <a:rPr lang="tr-TR" sz="1800" dirty="0"/>
            </a:br>
            <a:r>
              <a:rPr lang="tr-TR" sz="1800" dirty="0"/>
              <a:t>Halkın vicdan duygusunu geliştirin. Kendilerinin ve başkalarının haklarına saygı duymalarını öğretin.</a:t>
            </a:r>
            <a:br>
              <a:rPr lang="tr-TR" sz="1800" dirty="0"/>
            </a:br>
            <a:r>
              <a:rPr lang="tr-TR" sz="1800" dirty="0"/>
              <a:t/>
            </a:r>
            <a:br>
              <a:rPr lang="tr-TR" sz="1800" dirty="0"/>
            </a:br>
            <a:r>
              <a:rPr lang="tr-TR" sz="1800" dirty="0"/>
              <a:t>Halka örnek olun, onlara eğitmen olduğunuzu gösterin. </a:t>
            </a:r>
            <a:br>
              <a:rPr lang="tr-TR" sz="1800" dirty="0"/>
            </a:br>
            <a:r>
              <a:rPr lang="tr-TR" sz="1800" dirty="0"/>
              <a:t/>
            </a:r>
            <a:br>
              <a:rPr lang="tr-TR" sz="1800" dirty="0"/>
            </a:br>
            <a:r>
              <a:rPr lang="tr-TR" sz="1800" dirty="0"/>
              <a:t>Göreviniz onları eğitmektir. Onları büyük, kültürlü halkların ailesine sokmaktır. </a:t>
            </a:r>
            <a:br>
              <a:rPr lang="tr-TR" sz="1800" dirty="0"/>
            </a:br>
            <a:r>
              <a:rPr lang="tr-TR" sz="1800" dirty="0"/>
              <a:t/>
            </a:r>
            <a:br>
              <a:rPr lang="tr-TR" sz="1800" dirty="0"/>
            </a:br>
            <a:r>
              <a:rPr lang="tr-TR" sz="1800" dirty="0"/>
              <a:t>Unutmayınız ki, halkın cehaleti, kabalığı, sarhoşluğu, hastalıkları, fakirliği sizin ayıbınızdır."</a:t>
            </a:r>
            <a:br>
              <a:rPr lang="tr-TR" sz="1800" dirty="0"/>
            </a:br>
            <a:r>
              <a:rPr lang="tr-TR" sz="1800" dirty="0"/>
              <a:t/>
            </a:r>
            <a:br>
              <a:rPr lang="tr-TR" sz="1800" dirty="0"/>
            </a:br>
            <a:endParaRPr lang="tr-TR" sz="1800" dirty="0"/>
          </a:p>
        </p:txBody>
      </p:sp>
    </p:spTree>
    <p:extLst>
      <p:ext uri="{BB962C8B-B14F-4D97-AF65-F5344CB8AC3E}">
        <p14:creationId xmlns:p14="http://schemas.microsoft.com/office/powerpoint/2010/main" val="2579050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dirty="0" smtClean="0"/>
              <a:t>Tek kurtuluş eğitimin </a:t>
            </a:r>
            <a:r>
              <a:rPr lang="tr-TR" sz="2400" dirty="0" err="1" smtClean="0"/>
              <a:t>gücüdüydü</a:t>
            </a:r>
            <a:r>
              <a:rPr lang="tr-TR" sz="2400" dirty="0" smtClean="0"/>
              <a:t>!</a:t>
            </a:r>
            <a:endParaRPr lang="tr-TR" sz="2400" dirty="0"/>
          </a:p>
        </p:txBody>
      </p:sp>
      <p:sp>
        <p:nvSpPr>
          <p:cNvPr id="3" name="İçerik Yer Tutucusu 2"/>
          <p:cNvSpPr>
            <a:spLocks noGrp="1"/>
          </p:cNvSpPr>
          <p:nvPr>
            <p:ph idx="1"/>
          </p:nvPr>
        </p:nvSpPr>
        <p:spPr/>
        <p:txBody>
          <a:bodyPr>
            <a:normAutofit/>
          </a:bodyPr>
          <a:lstStyle/>
          <a:p>
            <a:pPr marL="0" indent="0">
              <a:buNone/>
            </a:pPr>
            <a:r>
              <a:rPr lang="tr-TR" sz="2000" dirty="0" smtClean="0"/>
              <a:t>1830 Cumartesi </a:t>
            </a:r>
            <a:r>
              <a:rPr lang="tr-TR" sz="2000" dirty="0" err="1" smtClean="0"/>
              <a:t>Kulubü</a:t>
            </a:r>
            <a:r>
              <a:rPr lang="tr-TR" sz="2000" dirty="0" smtClean="0"/>
              <a:t> kurulur. Fin Biliminin şanını oluşturan bilginler, doktorlar, dilbilimciler, botanikçiler, siyaset, edebiyatçılar katılır.</a:t>
            </a:r>
          </a:p>
          <a:p>
            <a:pPr marL="0" indent="0">
              <a:buNone/>
            </a:pPr>
            <a:endParaRPr lang="tr-TR" sz="2000" dirty="0"/>
          </a:p>
          <a:p>
            <a:pPr marL="0" indent="0">
              <a:buNone/>
            </a:pPr>
            <a:r>
              <a:rPr lang="tr-TR" sz="2000" dirty="0" err="1" smtClean="0"/>
              <a:t>Snelman</a:t>
            </a:r>
            <a:r>
              <a:rPr lang="tr-TR" sz="2000" dirty="0" smtClean="0"/>
              <a:t>, ‘Köylünün Dostu’ adlı iki gazete çıkarır. Toprakla ilgili yeni şeyler öğrenmesi sağlanır. </a:t>
            </a:r>
          </a:p>
          <a:p>
            <a:pPr marL="0" indent="0">
              <a:buNone/>
            </a:pPr>
            <a:r>
              <a:rPr lang="tr-TR" sz="2000" dirty="0" err="1" smtClean="0"/>
              <a:t>Kuopio’da</a:t>
            </a:r>
            <a:r>
              <a:rPr lang="tr-TR" sz="2000" dirty="0" smtClean="0"/>
              <a:t> eğitim dili Fince olan Fin Halk Okulu açılır, </a:t>
            </a:r>
          </a:p>
          <a:p>
            <a:pPr marL="0" indent="0">
              <a:buNone/>
            </a:pPr>
            <a:endParaRPr lang="tr-TR" sz="2000" dirty="0" smtClean="0"/>
          </a:p>
          <a:p>
            <a:pPr marL="0" indent="0">
              <a:buNone/>
            </a:pPr>
            <a:r>
              <a:rPr lang="tr-TR" sz="2000" dirty="0" smtClean="0"/>
              <a:t>Helsinki Lisesi kurulur (Okullaşma)</a:t>
            </a:r>
          </a:p>
          <a:p>
            <a:pPr marL="0" indent="0">
              <a:buNone/>
            </a:pPr>
            <a:endParaRPr lang="tr-TR" sz="2000" dirty="0" smtClean="0"/>
          </a:p>
          <a:p>
            <a:pPr marL="0" indent="0">
              <a:buNone/>
            </a:pPr>
            <a:r>
              <a:rPr lang="tr-TR" sz="2000" dirty="0" smtClean="0"/>
              <a:t>1831 Fin Edebiyat Örgütü</a:t>
            </a:r>
          </a:p>
          <a:p>
            <a:pPr marL="0" indent="0">
              <a:buNone/>
            </a:pPr>
            <a:endParaRPr lang="tr-TR" sz="2000" dirty="0" smtClean="0"/>
          </a:p>
          <a:p>
            <a:pPr marL="0" indent="0">
              <a:buNone/>
            </a:pPr>
            <a:endParaRPr lang="tr-TR" sz="2000" dirty="0" smtClean="0"/>
          </a:p>
          <a:p>
            <a:pPr marL="0" indent="0">
              <a:buNone/>
            </a:pPr>
            <a:endParaRPr lang="tr-TR" dirty="0"/>
          </a:p>
        </p:txBody>
      </p:sp>
    </p:spTree>
    <p:extLst>
      <p:ext uri="{BB962C8B-B14F-4D97-AF65-F5344CB8AC3E}">
        <p14:creationId xmlns:p14="http://schemas.microsoft.com/office/powerpoint/2010/main" val="2888568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ctr">
              <a:buNone/>
            </a:pPr>
            <a:endParaRPr lang="tr-TR" sz="2000" dirty="0" smtClean="0"/>
          </a:p>
          <a:p>
            <a:pPr marL="0" indent="0" algn="just">
              <a:lnSpc>
                <a:spcPct val="150000"/>
              </a:lnSpc>
              <a:buNone/>
            </a:pPr>
            <a:r>
              <a:rPr lang="tr-TR" sz="2000" dirty="0" err="1" smtClean="0"/>
              <a:t>Snelman’a</a:t>
            </a:r>
            <a:r>
              <a:rPr lang="tr-TR" sz="2000" dirty="0" smtClean="0"/>
              <a:t> </a:t>
            </a:r>
            <a:r>
              <a:rPr lang="tr-TR" sz="2000" dirty="0"/>
              <a:t>göre, Fin halkını ulus yapacak ortak kültürün yaratılması gerekmektedir. Finlandiya’nın, Rusya ve İsveç gibi güçlü komşularının egemenliği altına girmekten kurtulması, ancak onlardan daha üstün bir kültür ve uygarlığa sahip olmasıyla sağlanabilecektir</a:t>
            </a:r>
            <a:r>
              <a:rPr lang="tr-TR" sz="2000" dirty="0" smtClean="0"/>
              <a:t>.</a:t>
            </a:r>
          </a:p>
          <a:p>
            <a:pPr marL="0" indent="0" algn="just">
              <a:lnSpc>
                <a:spcPct val="150000"/>
              </a:lnSpc>
              <a:buNone/>
            </a:pPr>
            <a:endParaRPr lang="tr-TR" sz="2000" dirty="0" smtClean="0"/>
          </a:p>
          <a:p>
            <a:pPr marL="0" indent="0" algn="just">
              <a:lnSpc>
                <a:spcPct val="150000"/>
              </a:lnSpc>
              <a:buNone/>
            </a:pPr>
            <a:r>
              <a:rPr lang="tr-TR" sz="2000" dirty="0" err="1" smtClean="0"/>
              <a:t>Snelman’a</a:t>
            </a:r>
            <a:r>
              <a:rPr lang="tr-TR" sz="2000" dirty="0" smtClean="0"/>
              <a:t> </a:t>
            </a:r>
            <a:r>
              <a:rPr lang="tr-TR" sz="2000" dirty="0"/>
              <a:t>göre, her toplumun, dolayısıyla Finlandiya’nın, aydınlanmasında en önemli yeri aydınlar alacaktır. </a:t>
            </a:r>
          </a:p>
        </p:txBody>
      </p:sp>
    </p:spTree>
    <p:extLst>
      <p:ext uri="{BB962C8B-B14F-4D97-AF65-F5344CB8AC3E}">
        <p14:creationId xmlns:p14="http://schemas.microsoft.com/office/powerpoint/2010/main" val="508775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lnSpc>
                <a:spcPct val="150000"/>
              </a:lnSpc>
              <a:buNone/>
            </a:pPr>
            <a:endParaRPr lang="tr-TR" sz="2000" dirty="0" smtClean="0"/>
          </a:p>
          <a:p>
            <a:pPr marL="0" indent="0" algn="just">
              <a:lnSpc>
                <a:spcPct val="150000"/>
              </a:lnSpc>
              <a:buNone/>
            </a:pPr>
            <a:r>
              <a:rPr lang="tr-TR" sz="2000" dirty="0" err="1" smtClean="0"/>
              <a:t>Saima</a:t>
            </a:r>
            <a:r>
              <a:rPr lang="tr-TR" sz="2000" dirty="0" smtClean="0"/>
              <a:t> Gazetesi: </a:t>
            </a:r>
          </a:p>
          <a:p>
            <a:pPr marL="0" indent="0" algn="just">
              <a:lnSpc>
                <a:spcPct val="150000"/>
              </a:lnSpc>
              <a:buNone/>
            </a:pPr>
            <a:endParaRPr lang="tr-TR" sz="2000" dirty="0" smtClean="0"/>
          </a:p>
          <a:p>
            <a:pPr marL="0" indent="0" algn="just">
              <a:lnSpc>
                <a:spcPct val="150000"/>
              </a:lnSpc>
              <a:buNone/>
            </a:pPr>
            <a:r>
              <a:rPr lang="tr-TR" sz="2000" dirty="0" smtClean="0"/>
              <a:t>İsveç dili bilen soylu sınıfın okuduğu gazete. </a:t>
            </a:r>
            <a:r>
              <a:rPr lang="tr-TR" sz="2000" dirty="0" err="1" smtClean="0"/>
              <a:t>Snelman’ın</a:t>
            </a:r>
            <a:r>
              <a:rPr lang="tr-TR" sz="2000" dirty="0" smtClean="0"/>
              <a:t> milli devlet kurma planını ilk kez bu gazeteden duyulur.</a:t>
            </a:r>
          </a:p>
          <a:p>
            <a:pPr marL="0" indent="0" algn="just">
              <a:lnSpc>
                <a:spcPct val="150000"/>
              </a:lnSpc>
              <a:buNone/>
            </a:pPr>
            <a:endParaRPr lang="tr-TR" sz="2000" dirty="0" smtClean="0"/>
          </a:p>
          <a:p>
            <a:pPr marL="0" indent="0" algn="just">
              <a:lnSpc>
                <a:spcPct val="150000"/>
              </a:lnSpc>
              <a:buNone/>
            </a:pPr>
            <a:r>
              <a:rPr lang="tr-TR" sz="2000" dirty="0" smtClean="0"/>
              <a:t>1846’da gazete yasaklanır.  </a:t>
            </a:r>
            <a:r>
              <a:rPr lang="tr-TR" sz="2000" dirty="0" err="1" smtClean="0"/>
              <a:t>Snelman</a:t>
            </a:r>
            <a:r>
              <a:rPr lang="tr-TR" sz="2000" dirty="0" smtClean="0"/>
              <a:t> durgun bir geçiş dönemi geçirir.</a:t>
            </a:r>
          </a:p>
          <a:p>
            <a:pPr marL="0" indent="0" algn="just">
              <a:lnSpc>
                <a:spcPct val="150000"/>
              </a:lnSpc>
              <a:buNone/>
            </a:pPr>
            <a:endParaRPr lang="tr-TR" sz="2000" dirty="0" smtClean="0"/>
          </a:p>
          <a:p>
            <a:pPr marL="0" indent="0" algn="just">
              <a:lnSpc>
                <a:spcPct val="150000"/>
              </a:lnSpc>
              <a:buNone/>
            </a:pPr>
            <a:endParaRPr lang="tr-TR" sz="2000" dirty="0" smtClean="0"/>
          </a:p>
          <a:p>
            <a:pPr algn="just">
              <a:lnSpc>
                <a:spcPct val="150000"/>
              </a:lnSpc>
            </a:pPr>
            <a:endParaRPr lang="tr-TR" sz="2000" dirty="0"/>
          </a:p>
        </p:txBody>
      </p:sp>
    </p:spTree>
    <p:extLst>
      <p:ext uri="{BB962C8B-B14F-4D97-AF65-F5344CB8AC3E}">
        <p14:creationId xmlns:p14="http://schemas.microsoft.com/office/powerpoint/2010/main" val="6305035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77500" lnSpcReduction="20000"/>
          </a:bodyPr>
          <a:lstStyle/>
          <a:p>
            <a:pPr marL="0" indent="0">
              <a:buNone/>
            </a:pPr>
            <a:endParaRPr lang="tr-TR" dirty="0" smtClean="0">
              <a:latin typeface="Aparajita" pitchFamily="34" charset="0"/>
              <a:cs typeface="Aparajita" pitchFamily="34" charset="0"/>
            </a:endParaRPr>
          </a:p>
          <a:p>
            <a:pPr marL="0" indent="0">
              <a:buNone/>
            </a:pPr>
            <a:endParaRPr lang="tr-TR" dirty="0">
              <a:latin typeface="Aparajita" pitchFamily="34" charset="0"/>
              <a:cs typeface="Aparajita" pitchFamily="34" charset="0"/>
            </a:endParaRPr>
          </a:p>
          <a:p>
            <a:pPr marL="0" indent="0">
              <a:buNone/>
            </a:pPr>
            <a:r>
              <a:rPr lang="tr-TR" dirty="0" smtClean="0">
                <a:latin typeface="Aparajita" pitchFamily="34" charset="0"/>
                <a:cs typeface="Aparajita" pitchFamily="34" charset="0"/>
              </a:rPr>
              <a:t>1855 yılında Rusya’da reform taraftarı </a:t>
            </a:r>
            <a:r>
              <a:rPr lang="tr-TR" b="1" i="1" u="sng" dirty="0" smtClean="0">
                <a:latin typeface="Aparajita" pitchFamily="34" charset="0"/>
                <a:cs typeface="Aparajita" pitchFamily="34" charset="0"/>
              </a:rPr>
              <a:t>Çar II. </a:t>
            </a:r>
            <a:r>
              <a:rPr lang="tr-TR" b="1" i="1" u="sng" dirty="0" err="1" smtClean="0">
                <a:latin typeface="Aparajita" pitchFamily="34" charset="0"/>
                <a:cs typeface="Aparajita" pitchFamily="34" charset="0"/>
              </a:rPr>
              <a:t>Alexander</a:t>
            </a:r>
            <a:r>
              <a:rPr lang="tr-TR" dirty="0" err="1" smtClean="0">
                <a:latin typeface="Aparajita" pitchFamily="34" charset="0"/>
                <a:cs typeface="Aparajita" pitchFamily="34" charset="0"/>
              </a:rPr>
              <a:t>’ın</a:t>
            </a:r>
            <a:r>
              <a:rPr lang="tr-TR" dirty="0" smtClean="0">
                <a:latin typeface="Aparajita" pitchFamily="34" charset="0"/>
                <a:cs typeface="Aparajita" pitchFamily="34" charset="0"/>
              </a:rPr>
              <a:t> tahta geçmesi hem Rusya hem Finlandiya için aydınlık ve yeni bir dönemin başlangıcı olur</a:t>
            </a:r>
            <a:r>
              <a:rPr lang="tr-TR" dirty="0">
                <a:latin typeface="Aparajita" pitchFamily="34" charset="0"/>
                <a:cs typeface="Aparajita" pitchFamily="34" charset="0"/>
              </a:rPr>
              <a:t>. 1863’te eyaletin özerkliği yeniden canlanır. </a:t>
            </a:r>
          </a:p>
          <a:p>
            <a:pPr marL="0" indent="0">
              <a:buNone/>
            </a:pPr>
            <a:endParaRPr lang="tr-TR" dirty="0">
              <a:latin typeface="Aparajita" pitchFamily="34" charset="0"/>
              <a:cs typeface="Aparajita" pitchFamily="34" charset="0"/>
            </a:endParaRPr>
          </a:p>
          <a:p>
            <a:pPr marL="0" indent="0">
              <a:buNone/>
            </a:pPr>
            <a:r>
              <a:rPr lang="tr-TR" dirty="0">
                <a:latin typeface="Aparajita" pitchFamily="34" charset="0"/>
                <a:cs typeface="Aparajita" pitchFamily="34" charset="0"/>
              </a:rPr>
              <a:t>Dil Reformu</a:t>
            </a:r>
            <a:r>
              <a:rPr lang="tr-TR" dirty="0" smtClean="0">
                <a:latin typeface="Aparajita" pitchFamily="34" charset="0"/>
                <a:cs typeface="Aparajita" pitchFamily="34" charset="0"/>
              </a:rPr>
              <a:t>, Fin dili resmi dil statüsüne yükselir, </a:t>
            </a:r>
            <a:endParaRPr lang="tr-TR" dirty="0">
              <a:latin typeface="Aparajita" pitchFamily="34" charset="0"/>
              <a:cs typeface="Aparajita" pitchFamily="34" charset="0"/>
            </a:endParaRPr>
          </a:p>
          <a:p>
            <a:pPr marL="0" indent="0">
              <a:buNone/>
            </a:pPr>
            <a:endParaRPr lang="tr-TR" dirty="0">
              <a:latin typeface="Aparajita" pitchFamily="34" charset="0"/>
              <a:cs typeface="Aparajita" pitchFamily="34" charset="0"/>
            </a:endParaRPr>
          </a:p>
          <a:p>
            <a:pPr marL="0" indent="0">
              <a:buNone/>
            </a:pPr>
            <a:r>
              <a:rPr lang="tr-TR" dirty="0">
                <a:latin typeface="Aparajita" pitchFamily="34" charset="0"/>
                <a:cs typeface="Aparajita" pitchFamily="34" charset="0"/>
              </a:rPr>
              <a:t>1865’te para reformu</a:t>
            </a:r>
          </a:p>
          <a:p>
            <a:pPr marL="0" indent="0">
              <a:buNone/>
            </a:pPr>
            <a:endParaRPr lang="tr-TR" dirty="0">
              <a:latin typeface="Aparajita" pitchFamily="34" charset="0"/>
              <a:cs typeface="Aparajita" pitchFamily="34" charset="0"/>
            </a:endParaRPr>
          </a:p>
          <a:p>
            <a:pPr marL="0" indent="0">
              <a:buNone/>
            </a:pPr>
            <a:r>
              <a:rPr lang="tr-TR" dirty="0">
                <a:latin typeface="Aparajita" pitchFamily="34" charset="0"/>
                <a:cs typeface="Aparajita" pitchFamily="34" charset="0"/>
              </a:rPr>
              <a:t>1870’te orman sanayisi hızla gelişir</a:t>
            </a:r>
          </a:p>
          <a:p>
            <a:pPr marL="0" indent="0">
              <a:buNone/>
            </a:pPr>
            <a:endParaRPr lang="tr-TR" dirty="0">
              <a:latin typeface="Aparajita" pitchFamily="34" charset="0"/>
              <a:cs typeface="Aparajita" pitchFamily="34" charset="0"/>
            </a:endParaRPr>
          </a:p>
        </p:txBody>
      </p:sp>
    </p:spTree>
    <p:extLst>
      <p:ext uri="{BB962C8B-B14F-4D97-AF65-F5344CB8AC3E}">
        <p14:creationId xmlns:p14="http://schemas.microsoft.com/office/powerpoint/2010/main" val="13069081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i="1" u="sng" dirty="0" smtClean="0">
                <a:solidFill>
                  <a:srgbClr val="FF0000"/>
                </a:solidFill>
              </a:rPr>
              <a:t>Sonuç </a:t>
            </a:r>
            <a:endParaRPr lang="tr-TR" sz="3200" b="1" i="1" u="sng" dirty="0">
              <a:solidFill>
                <a:srgbClr val="FF0000"/>
              </a:solidFill>
            </a:endParaRPr>
          </a:p>
        </p:txBody>
      </p:sp>
      <p:sp>
        <p:nvSpPr>
          <p:cNvPr id="3" name="İçerik Yer Tutucusu 2"/>
          <p:cNvSpPr>
            <a:spLocks noGrp="1"/>
          </p:cNvSpPr>
          <p:nvPr>
            <p:ph idx="1"/>
          </p:nvPr>
        </p:nvSpPr>
        <p:spPr/>
        <p:txBody>
          <a:bodyPr>
            <a:normAutofit fontScale="62500" lnSpcReduction="20000"/>
          </a:bodyPr>
          <a:lstStyle/>
          <a:p>
            <a:pPr marL="0" indent="0" algn="just">
              <a:lnSpc>
                <a:spcPct val="170000"/>
              </a:lnSpc>
              <a:buNone/>
            </a:pPr>
            <a:r>
              <a:rPr lang="tr-TR" dirty="0"/>
              <a:t>Beyaz Zambaklar Memleketinde (Finlandiya) adlı kitabında Finlandiya’nın ve çalışkan halkının geçmişi güzel bir dille anlatılmaktadır. Bu eserde öğretmenlerin, din adamlarının, memurların, silahlı kuvvetler mensuplarının, doktorların, emekçilerin ve iş adamlarının, anne ve babalarının vatan uğruna neler yaptıkları kaleme alınmaktadır. Silahla değil, çalışarak ve irade göstererek zafer kazanan az sayıdaki Fin halkı, bir millet olarak kendini muhafıza edebilmiş ve zengin ile büyük Avrupa ülkelerinde benzeri olmayan bir ülke kurabilmiştir. D. </a:t>
            </a:r>
            <a:r>
              <a:rPr lang="tr-TR" dirty="0" err="1"/>
              <a:t>Bojkov’un</a:t>
            </a:r>
            <a:r>
              <a:rPr lang="tr-TR" dirty="0"/>
              <a:t> da özetlediği gibi Beyaz Zambaklar Memleketinde (Finlandiya) eseri, “Fin halkı neydi ve ne oldu” ile </a:t>
            </a:r>
            <a:r>
              <a:rPr lang="tr-TR" dirty="0" smtClean="0"/>
              <a:t>ilgilidir.</a:t>
            </a:r>
            <a:endParaRPr lang="tr-TR" dirty="0"/>
          </a:p>
        </p:txBody>
      </p:sp>
    </p:spTree>
    <p:extLst>
      <p:ext uri="{BB962C8B-B14F-4D97-AF65-F5344CB8AC3E}">
        <p14:creationId xmlns:p14="http://schemas.microsoft.com/office/powerpoint/2010/main" val="8964920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404664"/>
            <a:ext cx="8363272" cy="5721499"/>
          </a:xfrm>
        </p:spPr>
        <p:txBody>
          <a:bodyPr>
            <a:normAutofit fontScale="77500" lnSpcReduction="20000"/>
          </a:bodyPr>
          <a:lstStyle/>
          <a:p>
            <a:pPr marL="0" indent="0" algn="just">
              <a:lnSpc>
                <a:spcPct val="150000"/>
              </a:lnSpc>
              <a:buNone/>
            </a:pPr>
            <a:r>
              <a:rPr lang="tr-TR" sz="2400" dirty="0" smtClean="0"/>
              <a:t>Oysa, </a:t>
            </a:r>
            <a:r>
              <a:rPr lang="tr-TR" sz="2400" dirty="0"/>
              <a:t>GRIGORIY SPIRIDONOVIÇ </a:t>
            </a:r>
            <a:r>
              <a:rPr lang="tr-TR" sz="2400" dirty="0" err="1" smtClean="0"/>
              <a:t>PETROV’un</a:t>
            </a:r>
            <a:r>
              <a:rPr lang="tr-TR" sz="2400" dirty="0" smtClean="0"/>
              <a:t> adı ölümünden </a:t>
            </a:r>
            <a:r>
              <a:rPr lang="tr-TR" sz="2400" b="1" i="1" u="sng" dirty="0" smtClean="0"/>
              <a:t>on yıl </a:t>
            </a:r>
            <a:r>
              <a:rPr lang="tr-TR" sz="2400" dirty="0" smtClean="0"/>
              <a:t>önce bütün </a:t>
            </a:r>
            <a:r>
              <a:rPr lang="tr-TR" sz="2400" b="1" i="1" u="sng" dirty="0" smtClean="0"/>
              <a:t>Rusya’da </a:t>
            </a:r>
            <a:r>
              <a:rPr lang="tr-TR" sz="2400" dirty="0" smtClean="0"/>
              <a:t>yankı bulmuştu. Konferanslarına ülkenin dört bir yanından binlerce dinleyici katılıyor, makale ve kitapları yok satıyordu. Dillere destan hayat hikayesi, tutkulu vaazları, karizmatik görünüşü, </a:t>
            </a:r>
            <a:r>
              <a:rPr lang="tr-TR" sz="2400" dirty="0" err="1" smtClean="0"/>
              <a:t>Petrov’u</a:t>
            </a:r>
            <a:r>
              <a:rPr lang="tr-TR" sz="2400" dirty="0" smtClean="0"/>
              <a:t> halkın gözünde yüceltmiş, </a:t>
            </a:r>
            <a:r>
              <a:rPr lang="tr-TR" sz="2400" dirty="0"/>
              <a:t>fikirlerine hayran çok sayıda okuyucusu ve dinleyicisi </a:t>
            </a:r>
            <a:r>
              <a:rPr lang="tr-TR" sz="2400" dirty="0" smtClean="0"/>
              <a:t>vardır. </a:t>
            </a:r>
          </a:p>
          <a:p>
            <a:pPr marL="0" indent="0" algn="just">
              <a:lnSpc>
                <a:spcPct val="150000"/>
              </a:lnSpc>
              <a:buNone/>
            </a:pPr>
            <a:endParaRPr lang="tr-TR" sz="2400" dirty="0" smtClean="0"/>
          </a:p>
          <a:p>
            <a:pPr marL="0" indent="0" algn="just">
              <a:lnSpc>
                <a:spcPct val="150000"/>
              </a:lnSpc>
              <a:buNone/>
            </a:pPr>
            <a:r>
              <a:rPr lang="tr-TR" sz="2400" dirty="0" smtClean="0"/>
              <a:t>Yazarın arkadaşı ve çevirmeni Bulgar </a:t>
            </a:r>
            <a:r>
              <a:rPr lang="tr-TR" sz="2400" dirty="0" err="1"/>
              <a:t>Dinyo</a:t>
            </a:r>
            <a:r>
              <a:rPr lang="tr-TR" sz="2400" dirty="0"/>
              <a:t> </a:t>
            </a:r>
            <a:r>
              <a:rPr lang="tr-TR" sz="2400" dirty="0" err="1"/>
              <a:t>Bojkov’un</a:t>
            </a:r>
            <a:r>
              <a:rPr lang="tr-TR" sz="2400" dirty="0"/>
              <a:t> (1875-1966) 2001 yılında yayımlanan anılarında, G. </a:t>
            </a:r>
            <a:r>
              <a:rPr lang="tr-TR" sz="2400" dirty="0" err="1"/>
              <a:t>Petrov’un</a:t>
            </a:r>
            <a:r>
              <a:rPr lang="tr-TR" sz="2400" dirty="0"/>
              <a:t> hayatı ve sanatıyla ilgili oldukça önemli bilgi yer </a:t>
            </a:r>
            <a:r>
              <a:rPr lang="tr-TR" sz="2400" dirty="0" smtClean="0"/>
              <a:t>almaktadır. </a:t>
            </a:r>
            <a:r>
              <a:rPr lang="tr-TR" sz="2400" dirty="0"/>
              <a:t>Kazan İlahiyat Akademisi’nde (1898 - 1902) eğitim gören D. </a:t>
            </a:r>
            <a:r>
              <a:rPr lang="tr-TR" sz="2400" dirty="0" err="1"/>
              <a:t>Bojkov</a:t>
            </a:r>
            <a:r>
              <a:rPr lang="tr-TR" sz="2400" dirty="0"/>
              <a:t>, o dönemde ünlü bir hatip ve gazeteci-yazar olan G. </a:t>
            </a:r>
            <a:r>
              <a:rPr lang="tr-TR" sz="2400" dirty="0" err="1"/>
              <a:t>Petrov’un</a:t>
            </a:r>
            <a:r>
              <a:rPr lang="tr-TR" sz="2400" dirty="0"/>
              <a:t> fikirlerinden oldukça etkilenmiştir. D. </a:t>
            </a:r>
            <a:r>
              <a:rPr lang="tr-TR" sz="2400" dirty="0" err="1"/>
              <a:t>Bojkov</a:t>
            </a:r>
            <a:r>
              <a:rPr lang="tr-TR" sz="2400" dirty="0"/>
              <a:t>, anılarında yazarın Rusya’da kavuştuğu ünle ilgili şunları yazmaktadır: “</a:t>
            </a:r>
            <a:r>
              <a:rPr lang="tr-TR" sz="2400" dirty="0" err="1"/>
              <a:t>Grigoriy</a:t>
            </a:r>
            <a:r>
              <a:rPr lang="tr-TR" sz="2400" dirty="0"/>
              <a:t> </a:t>
            </a:r>
            <a:r>
              <a:rPr lang="tr-TR" sz="2400" dirty="0" err="1"/>
              <a:t>Petrov’dan</a:t>
            </a:r>
            <a:r>
              <a:rPr lang="tr-TR" sz="2400" dirty="0"/>
              <a:t> etkilenen sadece ben değildim. Tüm aydınlar, ilerici olan tüm Rusya ondan etkileniyordu. Hiçbir salonun konuşmasını dinlemek isteyenleri alması mümkün </a:t>
            </a:r>
            <a:r>
              <a:rPr lang="tr-TR" sz="2400" dirty="0" smtClean="0"/>
              <a:t>değildi</a:t>
            </a:r>
            <a:r>
              <a:rPr lang="tr-TR" sz="2400" dirty="0"/>
              <a:t> </a:t>
            </a:r>
            <a:r>
              <a:rPr lang="tr-TR" sz="2400" dirty="0" smtClean="0"/>
              <a:t>(…)”. </a:t>
            </a:r>
            <a:endParaRPr lang="tr-TR" sz="2400" dirty="0"/>
          </a:p>
        </p:txBody>
      </p:sp>
    </p:spTree>
    <p:extLst>
      <p:ext uri="{BB962C8B-B14F-4D97-AF65-F5344CB8AC3E}">
        <p14:creationId xmlns:p14="http://schemas.microsoft.com/office/powerpoint/2010/main" val="41971292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i="1" u="sng" dirty="0">
                <a:solidFill>
                  <a:srgbClr val="FF0000"/>
                </a:solidFill>
              </a:rPr>
              <a:t>Sonuç </a:t>
            </a:r>
            <a:endParaRPr lang="tr-TR" dirty="0"/>
          </a:p>
        </p:txBody>
      </p:sp>
      <p:sp>
        <p:nvSpPr>
          <p:cNvPr id="3" name="İçerik Yer Tutucusu 2"/>
          <p:cNvSpPr>
            <a:spLocks noGrp="1"/>
          </p:cNvSpPr>
          <p:nvPr>
            <p:ph idx="1"/>
          </p:nvPr>
        </p:nvSpPr>
        <p:spPr>
          <a:xfrm>
            <a:off x="457200" y="1600201"/>
            <a:ext cx="8229600" cy="3773016"/>
          </a:xfrm>
        </p:spPr>
        <p:txBody>
          <a:bodyPr>
            <a:normAutofit lnSpcReduction="10000"/>
          </a:bodyPr>
          <a:lstStyle/>
          <a:p>
            <a:pPr marL="0" indent="0" algn="just">
              <a:lnSpc>
                <a:spcPct val="170000"/>
              </a:lnSpc>
              <a:buNone/>
            </a:pPr>
            <a:r>
              <a:rPr lang="tr-TR" sz="2400" dirty="0"/>
              <a:t>G. </a:t>
            </a:r>
            <a:r>
              <a:rPr lang="tr-TR" sz="2400" dirty="0" err="1"/>
              <a:t>Petrov’a</a:t>
            </a:r>
            <a:r>
              <a:rPr lang="tr-TR" sz="2400" dirty="0"/>
              <a:t> göre </a:t>
            </a:r>
            <a:r>
              <a:rPr lang="tr-TR" sz="2400" dirty="0" smtClean="0"/>
              <a:t>aydınlar </a:t>
            </a:r>
            <a:r>
              <a:rPr lang="tr-TR" sz="2400" dirty="0"/>
              <a:t>ve halkın iradesi sayesinde Finlandiya, eğitimin, kültürün, adaletin, insan haklarının, karşılıklı sevginin ve saygının var olduğu özel bir cennete </a:t>
            </a:r>
            <a:r>
              <a:rPr lang="tr-TR" sz="2400" dirty="0" smtClean="0"/>
              <a:t>dönüşür. </a:t>
            </a:r>
            <a:r>
              <a:rPr lang="tr-TR" sz="2400" dirty="0"/>
              <a:t>Rus yazarı, yaşadığı ve çalıştığı Yugoslavya halklarının, sevdiği ve göç etmeyi düşündüğü Bulgaristan halkının örnek olarak almasını istediği farklı bir ülke </a:t>
            </a:r>
            <a:r>
              <a:rPr lang="tr-TR" sz="2400" dirty="0" smtClean="0"/>
              <a:t>modeli yaratmaktadır</a:t>
            </a:r>
            <a:r>
              <a:rPr lang="tr-TR" sz="2400" dirty="0"/>
              <a:t>. </a:t>
            </a:r>
          </a:p>
        </p:txBody>
      </p:sp>
    </p:spTree>
    <p:extLst>
      <p:ext uri="{BB962C8B-B14F-4D97-AF65-F5344CB8AC3E}">
        <p14:creationId xmlns:p14="http://schemas.microsoft.com/office/powerpoint/2010/main" val="9799364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764704"/>
            <a:ext cx="8435280" cy="5361459"/>
          </a:xfrm>
        </p:spPr>
        <p:txBody>
          <a:bodyPr>
            <a:normAutofit fontScale="55000" lnSpcReduction="20000"/>
          </a:bodyPr>
          <a:lstStyle/>
          <a:p>
            <a:pPr marL="0" indent="0" algn="just">
              <a:lnSpc>
                <a:spcPct val="170000"/>
              </a:lnSpc>
              <a:buNone/>
            </a:pPr>
            <a:r>
              <a:rPr lang="tr-TR" dirty="0"/>
              <a:t>İkinci Balkan Savaşı (1913) ve Birinci Dünya Savaşı (1914-1918) sırasında iki büyük felaket yaşayan Bulgaristan, krizden çıkmak için en hızlı ve doğru yolu arama sürecine girmiştir. Birçok siyaset adamı ve aydın sınıfı temsilcisi, yaşanan sıkıntılardan acımasız bir şekilde çıkartabilecek ve ülkenin kalkınmasını sağlayacak yeni bir devlet modeli arayışı içindedir. Bunu başarabilmek için Bulgaristan’ın sahip olduğu tüm beyin ve insan gücünü harekete geçirmesi gerekiyordu. İşte bu kritik anda sürgünde son günlerini yaşayan Rus yazarının Beyaz Zambaklar Memleketinde (Finlandiya) eseri ortaya çıkmıştır. Kitap, herkesin anlayabileceği bir dilde, bu işin ne kadar kolay ve mümkün olduğunu anlatıyordu. Bulgaristan, G. </a:t>
            </a:r>
            <a:r>
              <a:rPr lang="tr-TR" dirty="0" err="1"/>
              <a:t>Petrov’un</a:t>
            </a:r>
            <a:r>
              <a:rPr lang="tr-TR" dirty="0"/>
              <a:t> sunduğu fikirlere büyük ihtiyaç duymaktaydı. Bu nedenle eser, yalnız devlet adamları tarafından değil, aydın sınıfı ve halk tarafından da ülkenin kurtuluşu için uygun bir model olarak kabul görmektedir. </a:t>
            </a:r>
          </a:p>
        </p:txBody>
      </p:sp>
    </p:spTree>
    <p:extLst>
      <p:ext uri="{BB962C8B-B14F-4D97-AF65-F5344CB8AC3E}">
        <p14:creationId xmlns:p14="http://schemas.microsoft.com/office/powerpoint/2010/main" val="10907877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323528" y="1124744"/>
            <a:ext cx="8363272" cy="5001419"/>
          </a:xfrm>
        </p:spPr>
        <p:txBody>
          <a:bodyPr>
            <a:noAutofit/>
          </a:bodyPr>
          <a:lstStyle/>
          <a:p>
            <a:pPr marL="0" indent="0" algn="just">
              <a:lnSpc>
                <a:spcPct val="160000"/>
              </a:lnSpc>
              <a:buNone/>
            </a:pPr>
            <a:r>
              <a:rPr lang="tr-TR" sz="2400" dirty="0"/>
              <a:t>Osmanlı İmparatorluğu da Balkan Savaşları ve Birinci Dünya Savaşı sırasında büyük bir felaket yaşamıştır. Mustafa Kemal Atatürk’ün önderliğinde kurulan yeni Türkiye Cumhuriyeti’nde birçok reform gerçekleştirilmektedir. Siyaset adamları ve aydın sınıfı, ülke ekonomisini kalkındırma yöntemlerini, büyük çoğunluğu okuryazar olmayan </a:t>
            </a:r>
            <a:r>
              <a:rPr lang="tr-TR" sz="2400" dirty="0" smtClean="0"/>
              <a:t>halk eğitimi </a:t>
            </a:r>
            <a:r>
              <a:rPr lang="tr-TR" sz="2400" dirty="0"/>
              <a:t>programını bir an önce hayata geçirme yollarını aramaktadırlar. Çok geçmeden Harf İnkılâbı ilan edilmiştir ve onu hayata geçirilebilmesi için tüm aydın sınıfının fedakâr çabasına ihtiyaç duyulmaktadır. </a:t>
            </a:r>
          </a:p>
        </p:txBody>
      </p:sp>
    </p:spTree>
    <p:extLst>
      <p:ext uri="{BB962C8B-B14F-4D97-AF65-F5344CB8AC3E}">
        <p14:creationId xmlns:p14="http://schemas.microsoft.com/office/powerpoint/2010/main" val="24990126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pPr marL="0" indent="0" algn="just">
              <a:lnSpc>
                <a:spcPct val="170000"/>
              </a:lnSpc>
              <a:buNone/>
            </a:pPr>
            <a:r>
              <a:rPr lang="tr-TR" dirty="0"/>
              <a:t>Fin halkının gösterdiği olağanüstü başarının ilginç bir dille anlatıldığı G. </a:t>
            </a:r>
            <a:r>
              <a:rPr lang="tr-TR" dirty="0" err="1"/>
              <a:t>Petrov’un</a:t>
            </a:r>
            <a:r>
              <a:rPr lang="tr-TR" dirty="0"/>
              <a:t> Beyaz Zambaklar Memleketinde (Finlandiya) eseri, Türkiye Cumhuriyeti için bu kritik anda Türkçe olarak yayımlanmaktadır. Ülkemizde uygulanan reformları destekleyen aydın sınıfı, kitabı, büyük bir coşkuyla genç Cumhuriyeti inşaatında göz önünde bulundurulması gereken bir model olarak benimsemektedir. Aydın sınıfın önünde duran en önemli sorunlardan biri, yeni eğitim sistemini hayata geçirerek halkı karanlık cahiliyetten kurtarmaktır. Bu nedenle Türk aydınları, özellikle </a:t>
            </a:r>
            <a:r>
              <a:rPr lang="tr-TR" dirty="0" err="1"/>
              <a:t>Johan</a:t>
            </a:r>
            <a:r>
              <a:rPr lang="tr-TR" dirty="0"/>
              <a:t> Wilhelm </a:t>
            </a:r>
            <a:r>
              <a:rPr lang="tr-TR" dirty="0" err="1"/>
              <a:t>Snelman’ın</a:t>
            </a:r>
            <a:r>
              <a:rPr lang="tr-TR" dirty="0"/>
              <a:t> faaliyetine ve Fin ordusu mensuplarının halkın eğitilmesi konusundaki katkılarına hayrandır. Birçok bürokrat ve aydın, kitabın romantik havasına kapılmıştır. Çünkü eser, onlara güç veriyor ve hayallerini gerçeğe dönüştürebilecekleri konusundaki güvenini arttırıyordu. </a:t>
            </a:r>
          </a:p>
        </p:txBody>
      </p:sp>
    </p:spTree>
    <p:extLst>
      <p:ext uri="{BB962C8B-B14F-4D97-AF65-F5344CB8AC3E}">
        <p14:creationId xmlns:p14="http://schemas.microsoft.com/office/powerpoint/2010/main" val="14702024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i="1" dirty="0" smtClean="0">
                <a:solidFill>
                  <a:srgbClr val="FF0000"/>
                </a:solidFill>
                <a:latin typeface="Aparajita" pitchFamily="34" charset="0"/>
                <a:cs typeface="Aparajita" pitchFamily="34" charset="0"/>
              </a:rPr>
              <a:t>Sonuç</a:t>
            </a:r>
            <a:endParaRPr lang="tr-TR" sz="3200" b="1" i="1" dirty="0">
              <a:solidFill>
                <a:srgbClr val="FF0000"/>
              </a:solidFill>
              <a:latin typeface="Aparajita" pitchFamily="34" charset="0"/>
              <a:cs typeface="Aparajita" pitchFamily="34" charset="0"/>
            </a:endParaRPr>
          </a:p>
        </p:txBody>
      </p:sp>
      <p:sp>
        <p:nvSpPr>
          <p:cNvPr id="3" name="İçerik Yer Tutucusu 2"/>
          <p:cNvSpPr>
            <a:spLocks noGrp="1"/>
          </p:cNvSpPr>
          <p:nvPr>
            <p:ph idx="1"/>
          </p:nvPr>
        </p:nvSpPr>
        <p:spPr/>
        <p:txBody>
          <a:bodyPr>
            <a:normAutofit fontScale="85000" lnSpcReduction="10000"/>
          </a:bodyPr>
          <a:lstStyle/>
          <a:p>
            <a:pPr marL="0" indent="0" algn="ctr">
              <a:buNone/>
            </a:pPr>
            <a:endParaRPr lang="tr-TR" sz="2000" i="1" dirty="0" smtClean="0"/>
          </a:p>
          <a:p>
            <a:pPr marL="0" indent="0" algn="ctr">
              <a:buNone/>
            </a:pPr>
            <a:r>
              <a:rPr lang="tr-TR" sz="2000" i="1" dirty="0"/>
              <a:t>	</a:t>
            </a:r>
            <a:endParaRPr lang="tr-TR" sz="2000" i="1" dirty="0" smtClean="0"/>
          </a:p>
          <a:p>
            <a:pPr marL="0" indent="0" algn="just">
              <a:lnSpc>
                <a:spcPct val="150000"/>
              </a:lnSpc>
              <a:buNone/>
            </a:pPr>
            <a:r>
              <a:rPr lang="tr-TR" sz="2000" i="1" dirty="0"/>
              <a:t>	</a:t>
            </a:r>
            <a:r>
              <a:rPr lang="tr-TR" sz="2800" i="1" dirty="0" smtClean="0">
                <a:latin typeface="Aparajita" pitchFamily="34" charset="0"/>
                <a:cs typeface="Aparajita" pitchFamily="34" charset="0"/>
              </a:rPr>
              <a:t>1900’lerin </a:t>
            </a:r>
            <a:r>
              <a:rPr lang="tr-TR" sz="2800" i="1" dirty="0">
                <a:latin typeface="Aparajita" pitchFamily="34" charset="0"/>
                <a:cs typeface="Aparajita" pitchFamily="34" charset="0"/>
              </a:rPr>
              <a:t>ikinci yarısında Fin toplumunun dünyanın en zengin ülkeleri arasına girmesi büyük ölçüde nüfusun </a:t>
            </a:r>
            <a:r>
              <a:rPr lang="tr-TR" sz="2800" b="1" i="1" u="sng" dirty="0">
                <a:solidFill>
                  <a:srgbClr val="FF0000"/>
                </a:solidFill>
                <a:latin typeface="Aparajita" pitchFamily="34" charset="0"/>
                <a:cs typeface="Aparajita" pitchFamily="34" charset="0"/>
              </a:rPr>
              <a:t>kamu eğitimi</a:t>
            </a:r>
            <a:r>
              <a:rPr lang="tr-TR" sz="2800" i="1" dirty="0">
                <a:latin typeface="Aparajita" pitchFamily="34" charset="0"/>
                <a:cs typeface="Aparajita" pitchFamily="34" charset="0"/>
              </a:rPr>
              <a:t>ne yönelik talebinden ve ülkenin bu doğrultuda eğitime yaptığı yatırımdan kaynaklanmaktadır. Türk aydını ve Türk bürokrasisi, yazarın bu kitabının içerdiği fikirleri, ülkede uygulanması gereken bir eğitim ve kalkınma programı olarak kabul etmektedir. </a:t>
            </a:r>
            <a:endParaRPr lang="tr-TR" sz="2800" dirty="0">
              <a:latin typeface="Aparajita" pitchFamily="34" charset="0"/>
              <a:cs typeface="Aparajita" pitchFamily="34" charset="0"/>
            </a:endParaRPr>
          </a:p>
        </p:txBody>
      </p:sp>
    </p:spTree>
    <p:extLst>
      <p:ext uri="{BB962C8B-B14F-4D97-AF65-F5344CB8AC3E}">
        <p14:creationId xmlns:p14="http://schemas.microsoft.com/office/powerpoint/2010/main" val="16588079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274638"/>
            <a:ext cx="8147248" cy="1143000"/>
          </a:xfrm>
        </p:spPr>
        <p:txBody>
          <a:bodyPr>
            <a:normAutofit/>
          </a:bodyPr>
          <a:lstStyle/>
          <a:p>
            <a:r>
              <a:rPr lang="tr-TR" sz="2400" dirty="0" smtClean="0">
                <a:solidFill>
                  <a:srgbClr val="00B050"/>
                </a:solidFill>
              </a:rPr>
              <a:t> </a:t>
            </a:r>
            <a:endParaRPr lang="tr-TR" sz="2400" b="1" dirty="0">
              <a:solidFill>
                <a:srgbClr val="FF0000"/>
              </a:solidFill>
            </a:endParaRPr>
          </a:p>
        </p:txBody>
      </p:sp>
      <p:sp>
        <p:nvSpPr>
          <p:cNvPr id="3" name="İçerik Yer Tutucusu 2"/>
          <p:cNvSpPr>
            <a:spLocks noGrp="1"/>
          </p:cNvSpPr>
          <p:nvPr>
            <p:ph idx="1"/>
          </p:nvPr>
        </p:nvSpPr>
        <p:spPr/>
        <p:txBody>
          <a:bodyPr>
            <a:normAutofit/>
          </a:bodyPr>
          <a:lstStyle/>
          <a:p>
            <a:pPr marL="0" indent="0">
              <a:buNone/>
            </a:pPr>
            <a:endParaRPr lang="tr-TR" sz="2000" dirty="0" smtClean="0"/>
          </a:p>
          <a:p>
            <a:pPr marL="0" indent="0">
              <a:lnSpc>
                <a:spcPct val="170000"/>
              </a:lnSpc>
              <a:buNone/>
            </a:pPr>
            <a:r>
              <a:rPr lang="tr-TR" sz="2000" dirty="0" smtClean="0"/>
              <a:t>Fin Halkı’nın uyanışının temel nedeni İsveç’in Fin halkı üzerinde uyguladığı baskıcı politikadır. Bu baskıcı politika olmasaydı halkın örgütlenmesi biraz daha </a:t>
            </a:r>
            <a:r>
              <a:rPr lang="tr-TR" sz="2000" dirty="0"/>
              <a:t>zorlaşabilirdi.  </a:t>
            </a:r>
            <a:r>
              <a:rPr lang="tr-TR" sz="2000" dirty="0" smtClean="0"/>
              <a:t>Burada önemli bir nokta şu: İsveç’ten kopup Rusya ile iletişim kurulduğunda bir özerk yapı oluşur. Bu özerk yapı bir anlamda bağımsız hareket etmelerinin önünü açar. </a:t>
            </a:r>
            <a:endParaRPr lang="tr-TR" sz="2000" dirty="0"/>
          </a:p>
        </p:txBody>
      </p:sp>
    </p:spTree>
    <p:extLst>
      <p:ext uri="{BB962C8B-B14F-4D97-AF65-F5344CB8AC3E}">
        <p14:creationId xmlns:p14="http://schemas.microsoft.com/office/powerpoint/2010/main" val="31217994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nSpc>
                <a:spcPct val="170000"/>
              </a:lnSpc>
              <a:buNone/>
            </a:pPr>
            <a:r>
              <a:rPr lang="tr-TR" sz="2000" dirty="0">
                <a:solidFill>
                  <a:prstClr val="black"/>
                </a:solidFill>
              </a:rPr>
              <a:t>Bir </a:t>
            </a:r>
            <a:r>
              <a:rPr lang="tr-TR" sz="2000" b="1" i="1" u="sng" dirty="0">
                <a:solidFill>
                  <a:srgbClr val="FF0000"/>
                </a:solidFill>
              </a:rPr>
              <a:t>ulus kültürü</a:t>
            </a:r>
            <a:r>
              <a:rPr lang="tr-TR" sz="2000" dirty="0">
                <a:solidFill>
                  <a:prstClr val="black"/>
                </a:solidFill>
              </a:rPr>
              <a:t>nün oluşturulma temelleri atılır:</a:t>
            </a:r>
          </a:p>
          <a:p>
            <a:pPr marL="457200" lvl="0" indent="-457200">
              <a:lnSpc>
                <a:spcPct val="170000"/>
              </a:lnSpc>
              <a:buFont typeface="Arial" pitchFamily="34" charset="0"/>
              <a:buAutoNum type="arabicPeriod"/>
            </a:pPr>
            <a:endParaRPr lang="tr-TR" sz="2000" dirty="0">
              <a:solidFill>
                <a:prstClr val="black"/>
              </a:solidFill>
            </a:endParaRPr>
          </a:p>
          <a:p>
            <a:pPr marL="457200" lvl="0" indent="-457200">
              <a:lnSpc>
                <a:spcPct val="170000"/>
              </a:lnSpc>
              <a:buFont typeface="Arial" pitchFamily="34" charset="0"/>
              <a:buAutoNum type="arabicPeriod"/>
            </a:pPr>
            <a:r>
              <a:rPr lang="tr-TR" sz="2000" dirty="0">
                <a:solidFill>
                  <a:prstClr val="black"/>
                </a:solidFill>
              </a:rPr>
              <a:t>Ulusal </a:t>
            </a:r>
            <a:r>
              <a:rPr lang="tr-TR" sz="2000" dirty="0" smtClean="0">
                <a:solidFill>
                  <a:prstClr val="black"/>
                </a:solidFill>
              </a:rPr>
              <a:t>eğitim, okullaşma </a:t>
            </a:r>
            <a:endParaRPr lang="tr-TR" sz="2000" dirty="0">
              <a:solidFill>
                <a:prstClr val="black"/>
              </a:solidFill>
            </a:endParaRPr>
          </a:p>
          <a:p>
            <a:pPr marL="457200" lvl="0" indent="-457200">
              <a:lnSpc>
                <a:spcPct val="170000"/>
              </a:lnSpc>
              <a:buFont typeface="Arial" pitchFamily="34" charset="0"/>
              <a:buAutoNum type="arabicPeriod"/>
            </a:pPr>
            <a:r>
              <a:rPr lang="tr-TR" sz="2000" dirty="0">
                <a:solidFill>
                  <a:prstClr val="black"/>
                </a:solidFill>
              </a:rPr>
              <a:t>Bağımsız toplu ulaşım (Demiryolları)</a:t>
            </a:r>
          </a:p>
          <a:p>
            <a:pPr marL="457200" lvl="0" indent="-457200">
              <a:lnSpc>
                <a:spcPct val="170000"/>
              </a:lnSpc>
              <a:buFont typeface="Arial" pitchFamily="34" charset="0"/>
              <a:buAutoNum type="arabicPeriod"/>
            </a:pPr>
            <a:r>
              <a:rPr lang="tr-TR" sz="2000" dirty="0">
                <a:solidFill>
                  <a:prstClr val="black"/>
                </a:solidFill>
              </a:rPr>
              <a:t>Kendi kültürel etkinliklerini oluşturuyor (Görsel, Mimari, Okullar, Müzeler).</a:t>
            </a:r>
          </a:p>
          <a:p>
            <a:pPr marL="457200" lvl="0" indent="-457200">
              <a:lnSpc>
                <a:spcPct val="170000"/>
              </a:lnSpc>
              <a:buFont typeface="Arial" pitchFamily="34" charset="0"/>
              <a:buAutoNum type="arabicPeriod"/>
            </a:pPr>
            <a:r>
              <a:rPr lang="tr-TR" sz="2000" dirty="0">
                <a:solidFill>
                  <a:prstClr val="black"/>
                </a:solidFill>
              </a:rPr>
              <a:t>Ülkede her şey küçüktür, şehirler, bölgeler. Ama bayındırlık geniştir.  </a:t>
            </a:r>
          </a:p>
          <a:p>
            <a:pPr marL="457200" lvl="0" indent="-457200">
              <a:lnSpc>
                <a:spcPct val="170000"/>
              </a:lnSpc>
              <a:buFont typeface="Arial" pitchFamily="34" charset="0"/>
              <a:buAutoNum type="arabicPeriod"/>
            </a:pPr>
            <a:endParaRPr lang="tr-TR" sz="2000" dirty="0">
              <a:solidFill>
                <a:prstClr val="black"/>
              </a:solidFill>
            </a:endParaRPr>
          </a:p>
          <a:p>
            <a:pPr marL="457200" lvl="0" indent="-457200">
              <a:lnSpc>
                <a:spcPct val="170000"/>
              </a:lnSpc>
              <a:buFont typeface="Arial" pitchFamily="34" charset="0"/>
              <a:buAutoNum type="arabicPeriod"/>
            </a:pPr>
            <a:endParaRPr lang="tr-TR" sz="2000" dirty="0">
              <a:solidFill>
                <a:prstClr val="black"/>
              </a:solidFill>
            </a:endParaRPr>
          </a:p>
          <a:p>
            <a:pPr marL="457200" lvl="0" indent="-457200">
              <a:lnSpc>
                <a:spcPct val="170000"/>
              </a:lnSpc>
              <a:buFont typeface="Arial" pitchFamily="34" charset="0"/>
              <a:buAutoNum type="arabicPeriod"/>
            </a:pPr>
            <a:endParaRPr lang="tr-TR" sz="1100" dirty="0">
              <a:solidFill>
                <a:prstClr val="black"/>
              </a:solidFill>
            </a:endParaRPr>
          </a:p>
          <a:p>
            <a:endParaRPr lang="tr-TR" dirty="0"/>
          </a:p>
        </p:txBody>
      </p:sp>
    </p:spTree>
    <p:extLst>
      <p:ext uri="{BB962C8B-B14F-4D97-AF65-F5344CB8AC3E}">
        <p14:creationId xmlns:p14="http://schemas.microsoft.com/office/powerpoint/2010/main" val="5622130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sz="2400" dirty="0"/>
          </a:p>
        </p:txBody>
      </p:sp>
      <p:sp>
        <p:nvSpPr>
          <p:cNvPr id="3" name="İçerik Yer Tutucusu 2"/>
          <p:cNvSpPr>
            <a:spLocks noGrp="1"/>
          </p:cNvSpPr>
          <p:nvPr>
            <p:ph idx="1"/>
          </p:nvPr>
        </p:nvSpPr>
        <p:spPr>
          <a:xfrm>
            <a:off x="457200" y="1600201"/>
            <a:ext cx="8229600" cy="3340967"/>
          </a:xfrm>
        </p:spPr>
        <p:txBody>
          <a:bodyPr>
            <a:noAutofit/>
          </a:bodyPr>
          <a:lstStyle/>
          <a:p>
            <a:pPr marL="0" indent="0" algn="just">
              <a:lnSpc>
                <a:spcPct val="150000"/>
              </a:lnSpc>
              <a:buNone/>
            </a:pPr>
            <a:r>
              <a:rPr lang="tr-TR" sz="2400" dirty="0" smtClean="0"/>
              <a:t>Fin Ulusunun 1800’lerde kurulma süreci bir anlamda 1918-1938 arası Cumhuriyet döneminde yaşananlarla pek çok açıdan benzerlik gösterdiği söylenebilir. Bilindiği gibi, Türkiye’de ulus devlet inşası </a:t>
            </a:r>
            <a:r>
              <a:rPr lang="tr-TR" sz="2400" dirty="0" smtClean="0">
                <a:solidFill>
                  <a:srgbClr val="00B050"/>
                </a:solidFill>
              </a:rPr>
              <a:t>Harf Devrimi </a:t>
            </a:r>
            <a:r>
              <a:rPr lang="tr-TR" sz="2400" dirty="0" smtClean="0"/>
              <a:t>ile başlar. Latin Harflerinin kabulü Fars, Arap kültüründen dolayısıyla ümmetçilikten kopup uluslaşmayı sağlamıştır. </a:t>
            </a:r>
            <a:endParaRPr lang="tr-TR" sz="2400" dirty="0"/>
          </a:p>
        </p:txBody>
      </p:sp>
    </p:spTree>
    <p:extLst>
      <p:ext uri="{BB962C8B-B14F-4D97-AF65-F5344CB8AC3E}">
        <p14:creationId xmlns:p14="http://schemas.microsoft.com/office/powerpoint/2010/main" val="5017090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nSpc>
                <a:spcPct val="150000"/>
              </a:lnSpc>
              <a:buNone/>
            </a:pPr>
            <a:r>
              <a:rPr lang="tr-TR" sz="2000" dirty="0">
                <a:solidFill>
                  <a:prstClr val="black"/>
                </a:solidFill>
              </a:rPr>
              <a:t>Harf devriminin daha kolay kabullenilmesinin bir nedeni, Osmanlı’da eğitimin belli elit kesim çevresinde olması ve okullaşma düzeyinin az olmasının etkisini yadırgayamayız. </a:t>
            </a:r>
            <a:r>
              <a:rPr lang="tr-TR" sz="2000" dirty="0" smtClean="0">
                <a:solidFill>
                  <a:prstClr val="black"/>
                </a:solidFill>
              </a:rPr>
              <a:t>İki </a:t>
            </a:r>
            <a:r>
              <a:rPr lang="tr-TR" sz="2000" dirty="0">
                <a:solidFill>
                  <a:prstClr val="black"/>
                </a:solidFill>
              </a:rPr>
              <a:t>ülkenin bağımsızlık savaşımında, Finlandiya, hakimiyeti altında olduğu bir topluluktan (İsveç-Rus) koparken, Türkiye Cumhuriyeti, bir savaşım sonrasında küllerinden yeniden doğar.     </a:t>
            </a:r>
          </a:p>
          <a:p>
            <a:endParaRPr lang="tr-TR" dirty="0"/>
          </a:p>
        </p:txBody>
      </p:sp>
    </p:spTree>
    <p:extLst>
      <p:ext uri="{BB962C8B-B14F-4D97-AF65-F5344CB8AC3E}">
        <p14:creationId xmlns:p14="http://schemas.microsoft.com/office/powerpoint/2010/main" val="37803393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sz="2800" dirty="0" smtClean="0"/>
              <a:t>Kaynaklar</a:t>
            </a:r>
            <a:endParaRPr lang="tr-TR" sz="2800" dirty="0"/>
          </a:p>
        </p:txBody>
      </p:sp>
      <p:sp>
        <p:nvSpPr>
          <p:cNvPr id="3" name="İçerik Yer Tutucusu 2"/>
          <p:cNvSpPr>
            <a:spLocks noGrp="1"/>
          </p:cNvSpPr>
          <p:nvPr>
            <p:ph idx="1"/>
          </p:nvPr>
        </p:nvSpPr>
        <p:spPr/>
        <p:txBody>
          <a:bodyPr>
            <a:normAutofit/>
          </a:bodyPr>
          <a:lstStyle/>
          <a:p>
            <a:pPr marL="0" indent="0">
              <a:buNone/>
            </a:pPr>
            <a:endParaRPr lang="tr-TR" sz="2000" dirty="0" smtClean="0"/>
          </a:p>
          <a:p>
            <a:pPr marL="0" indent="0">
              <a:buNone/>
            </a:pPr>
            <a:r>
              <a:rPr lang="tr-TR" sz="2000" dirty="0" err="1" smtClean="0"/>
              <a:t>Petrov</a:t>
            </a:r>
            <a:r>
              <a:rPr lang="tr-TR" sz="2000" dirty="0" smtClean="0"/>
              <a:t>, G. (2007). (Çev. </a:t>
            </a:r>
            <a:r>
              <a:rPr lang="tr-TR" sz="2000" dirty="0" err="1" smtClean="0"/>
              <a:t>Sübhane</a:t>
            </a:r>
            <a:r>
              <a:rPr lang="tr-TR" sz="2000" dirty="0" smtClean="0"/>
              <a:t> </a:t>
            </a:r>
            <a:r>
              <a:rPr lang="tr-TR" sz="2000" dirty="0" err="1" smtClean="0"/>
              <a:t>Mirzayeva</a:t>
            </a:r>
            <a:r>
              <a:rPr lang="tr-TR" sz="2000" dirty="0" smtClean="0"/>
              <a:t>). Beyaz Zambaklar Ülkesinde. İstanbul, Koridor Yayıncılık.  </a:t>
            </a:r>
            <a:endParaRPr lang="tr-TR" sz="2000" dirty="0"/>
          </a:p>
        </p:txBody>
      </p:sp>
    </p:spTree>
    <p:extLst>
      <p:ext uri="{BB962C8B-B14F-4D97-AF65-F5344CB8AC3E}">
        <p14:creationId xmlns:p14="http://schemas.microsoft.com/office/powerpoint/2010/main" val="1315192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76672"/>
            <a:ext cx="8291264" cy="5649491"/>
          </a:xfrm>
        </p:spPr>
        <p:txBody>
          <a:bodyPr>
            <a:normAutofit fontScale="55000" lnSpcReduction="20000"/>
          </a:bodyPr>
          <a:lstStyle/>
          <a:p>
            <a:pPr marL="0" indent="0" algn="just">
              <a:lnSpc>
                <a:spcPct val="170000"/>
              </a:lnSpc>
              <a:buNone/>
            </a:pPr>
            <a:r>
              <a:rPr lang="tr-TR" dirty="0"/>
              <a:t>Ünlü bir hatip, gazeteci ve yazar olan </a:t>
            </a:r>
            <a:r>
              <a:rPr lang="tr-TR" dirty="0" err="1"/>
              <a:t>Grigoriy</a:t>
            </a:r>
            <a:r>
              <a:rPr lang="tr-TR" dirty="0"/>
              <a:t> </a:t>
            </a:r>
            <a:r>
              <a:rPr lang="tr-TR" dirty="0" err="1"/>
              <a:t>Spiridonoviç</a:t>
            </a:r>
            <a:r>
              <a:rPr lang="tr-TR" dirty="0"/>
              <a:t> </a:t>
            </a:r>
            <a:r>
              <a:rPr lang="tr-TR" dirty="0" err="1"/>
              <a:t>Petrov’un</a:t>
            </a:r>
            <a:r>
              <a:rPr lang="tr-TR" dirty="0"/>
              <a:t> (1866- 1925) hayatı ve sanatı Rusya’da yetirince incelenmemiştir. Özellikle de 1920- 1925 yıllarındaki sürgün dönemi, ülkesinde hemen hemen bilinmemektedir. Bunun nedeni, sanatçının 1920’li yıllarda kaleme aldığı eserleri Rusça değil, önce Sırpça, sonrasında da Bulgarca, Türkçe, Arapça, Fince </a:t>
            </a:r>
            <a:r>
              <a:rPr lang="tr-TR" dirty="0" smtClean="0"/>
              <a:t>vb. </a:t>
            </a:r>
            <a:r>
              <a:rPr lang="tr-TR" dirty="0"/>
              <a:t>dillerde yayımlanmış olmasıdır. </a:t>
            </a:r>
            <a:endParaRPr lang="tr-TR" dirty="0" smtClean="0"/>
          </a:p>
          <a:p>
            <a:pPr marL="0" indent="0" algn="just">
              <a:lnSpc>
                <a:spcPct val="170000"/>
              </a:lnSpc>
              <a:buNone/>
            </a:pPr>
            <a:endParaRPr lang="tr-TR" dirty="0"/>
          </a:p>
          <a:p>
            <a:pPr marL="0" indent="0" algn="just">
              <a:lnSpc>
                <a:spcPct val="170000"/>
              </a:lnSpc>
              <a:buNone/>
            </a:pPr>
            <a:r>
              <a:rPr lang="tr-TR" dirty="0" smtClean="0"/>
              <a:t>Sovyet </a:t>
            </a:r>
            <a:r>
              <a:rPr lang="tr-TR" dirty="0"/>
              <a:t>dönemi sırasında yasak olan G. </a:t>
            </a:r>
            <a:r>
              <a:rPr lang="tr-TR" dirty="0" err="1"/>
              <a:t>Petrov’un</a:t>
            </a:r>
            <a:r>
              <a:rPr lang="tr-TR" dirty="0"/>
              <a:t> bu kitapları, ancak başka dillere çevirtilerek varlığını sürdürebilmiştir. Ekim </a:t>
            </a:r>
            <a:r>
              <a:rPr lang="tr-TR" dirty="0" smtClean="0"/>
              <a:t>İhtilali'nden </a:t>
            </a:r>
            <a:r>
              <a:rPr lang="tr-TR" dirty="0"/>
              <a:t>sonra birçok Rus aydını gibi vatanını terk etmek zorunda kalan yazar, yaklaşık beş yıllık sürgün yaşamında hiç durmadan çalışmış ve özellikle Balkanlar’da adını duyurmayı başarmıştır. </a:t>
            </a:r>
          </a:p>
        </p:txBody>
      </p:sp>
    </p:spTree>
    <p:extLst>
      <p:ext uri="{BB962C8B-B14F-4D97-AF65-F5344CB8AC3E}">
        <p14:creationId xmlns:p14="http://schemas.microsoft.com/office/powerpoint/2010/main" val="21474834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a:t>GRIGORIY PETROV </a:t>
            </a:r>
          </a:p>
        </p:txBody>
      </p:sp>
      <p:sp>
        <p:nvSpPr>
          <p:cNvPr id="3" name="İçerik Yer Tutucusu 2"/>
          <p:cNvSpPr>
            <a:spLocks noGrp="1"/>
          </p:cNvSpPr>
          <p:nvPr>
            <p:ph idx="1"/>
          </p:nvPr>
        </p:nvSpPr>
        <p:spPr>
          <a:xfrm>
            <a:off x="395536" y="1196752"/>
            <a:ext cx="8291264" cy="6120680"/>
          </a:xfrm>
        </p:spPr>
        <p:txBody>
          <a:bodyPr>
            <a:noAutofit/>
          </a:bodyPr>
          <a:lstStyle/>
          <a:p>
            <a:pPr marL="0" indent="0" algn="ctr">
              <a:lnSpc>
                <a:spcPct val="150000"/>
              </a:lnSpc>
              <a:buNone/>
            </a:pPr>
            <a:r>
              <a:rPr lang="tr-TR" sz="1800" dirty="0" smtClean="0"/>
              <a:t>26 Ocak 1866’da </a:t>
            </a:r>
            <a:r>
              <a:rPr lang="tr-TR" sz="1800" dirty="0" err="1" smtClean="0"/>
              <a:t>Petersburg’ta</a:t>
            </a:r>
            <a:r>
              <a:rPr lang="tr-TR" sz="1800" dirty="0" smtClean="0"/>
              <a:t> doğar. </a:t>
            </a:r>
          </a:p>
          <a:p>
            <a:pPr marL="0" indent="0" algn="ctr">
              <a:lnSpc>
                <a:spcPct val="150000"/>
              </a:lnSpc>
              <a:buNone/>
            </a:pPr>
            <a:endParaRPr lang="tr-TR" sz="1800" dirty="0" smtClean="0"/>
          </a:p>
          <a:p>
            <a:pPr marL="0" indent="0" algn="ctr">
              <a:lnSpc>
                <a:spcPct val="150000"/>
              </a:lnSpc>
              <a:buNone/>
            </a:pPr>
            <a:r>
              <a:rPr lang="tr-TR" sz="1800" dirty="0" smtClean="0"/>
              <a:t>1891’de İlahiyat Fakültesini bitirir</a:t>
            </a:r>
          </a:p>
          <a:p>
            <a:pPr marL="0" indent="0" algn="ctr">
              <a:lnSpc>
                <a:spcPct val="150000"/>
              </a:lnSpc>
              <a:buNone/>
            </a:pPr>
            <a:endParaRPr lang="tr-TR" sz="1800" dirty="0" smtClean="0"/>
          </a:p>
          <a:p>
            <a:pPr marL="0" indent="0" algn="ctr">
              <a:lnSpc>
                <a:spcPct val="150000"/>
              </a:lnSpc>
              <a:buNone/>
            </a:pPr>
            <a:r>
              <a:rPr lang="tr-TR" sz="1800" dirty="0" smtClean="0"/>
              <a:t>Genç ve yetenekli papaz olarak zamanla başkentin modern ve saygın vaizi olur, halka açık konferanslarla ses getirir, halkın parlayan yıldızı </a:t>
            </a:r>
            <a:r>
              <a:rPr lang="tr-TR" sz="1800" dirty="0"/>
              <a:t>olur. Ustalığını </a:t>
            </a:r>
            <a:r>
              <a:rPr lang="tr-TR" sz="1800" dirty="0" smtClean="0"/>
              <a:t>takdir eden Maksim </a:t>
            </a:r>
            <a:r>
              <a:rPr lang="tr-TR" sz="1800" dirty="0" err="1"/>
              <a:t>Gorki’de</a:t>
            </a:r>
            <a:r>
              <a:rPr lang="tr-TR" sz="1800" dirty="0"/>
              <a:t> </a:t>
            </a:r>
            <a:r>
              <a:rPr lang="tr-TR" sz="1800" dirty="0" smtClean="0"/>
              <a:t>Çehov’a </a:t>
            </a:r>
            <a:r>
              <a:rPr lang="tr-TR" sz="1800" dirty="0" err="1"/>
              <a:t>Petrov’dan</a:t>
            </a:r>
            <a:r>
              <a:rPr lang="tr-TR" sz="1800" dirty="0"/>
              <a:t> hayranlıkla söz eder. </a:t>
            </a:r>
          </a:p>
          <a:p>
            <a:pPr marL="0" indent="0" algn="ctr">
              <a:lnSpc>
                <a:spcPct val="150000"/>
              </a:lnSpc>
              <a:buNone/>
            </a:pPr>
            <a:endParaRPr lang="tr-TR" sz="1800" dirty="0"/>
          </a:p>
          <a:p>
            <a:pPr marL="0" indent="0" algn="ctr">
              <a:lnSpc>
                <a:spcPct val="150000"/>
              </a:lnSpc>
              <a:buNone/>
            </a:pPr>
            <a:r>
              <a:rPr lang="tr-TR" sz="1800" dirty="0"/>
              <a:t>Konuşmalarında Rus yaşantısının donukluğunu kınıyor, </a:t>
            </a:r>
            <a:r>
              <a:rPr lang="tr-TR" sz="1800" dirty="0" smtClean="0"/>
              <a:t>halk ile halkın anlayacağı dilden konuşuyor, halkın </a:t>
            </a:r>
            <a:r>
              <a:rPr lang="tr-TR" sz="1800" dirty="0"/>
              <a:t>iyiliği için aydın insanlara seslenir. </a:t>
            </a:r>
          </a:p>
          <a:p>
            <a:pPr marL="0" indent="0" algn="ctr">
              <a:lnSpc>
                <a:spcPct val="150000"/>
              </a:lnSpc>
              <a:buNone/>
            </a:pPr>
            <a:endParaRPr lang="tr-TR" sz="1800" dirty="0" smtClean="0"/>
          </a:p>
          <a:p>
            <a:pPr marL="0" indent="0" algn="ctr">
              <a:lnSpc>
                <a:spcPct val="150000"/>
              </a:lnSpc>
              <a:buNone/>
            </a:pPr>
            <a:endParaRPr lang="tr-TR" sz="1800" dirty="0" smtClean="0"/>
          </a:p>
        </p:txBody>
      </p:sp>
    </p:spTree>
    <p:extLst>
      <p:ext uri="{BB962C8B-B14F-4D97-AF65-F5344CB8AC3E}">
        <p14:creationId xmlns:p14="http://schemas.microsoft.com/office/powerpoint/2010/main" val="1511299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803845"/>
            <a:ext cx="8363272" cy="5361459"/>
          </a:xfrm>
        </p:spPr>
        <p:txBody>
          <a:bodyPr>
            <a:normAutofit fontScale="85000" lnSpcReduction="10000"/>
          </a:bodyPr>
          <a:lstStyle/>
          <a:p>
            <a:pPr marL="0" indent="0" algn="ctr">
              <a:lnSpc>
                <a:spcPct val="150000"/>
              </a:lnSpc>
              <a:buNone/>
            </a:pPr>
            <a:r>
              <a:rPr lang="tr-TR" sz="1800" dirty="0">
                <a:solidFill>
                  <a:prstClr val="black"/>
                </a:solidFill>
              </a:rPr>
              <a:t>Rusya’da dönemin atmosferini betimleyen çok çarpıcı konferanslar yapar, eserler yazar. </a:t>
            </a:r>
          </a:p>
          <a:p>
            <a:pPr marL="0" lvl="0" indent="0" algn="ctr">
              <a:lnSpc>
                <a:spcPct val="150000"/>
              </a:lnSpc>
              <a:buNone/>
            </a:pPr>
            <a:endParaRPr lang="tr-TR" sz="1800" dirty="0" smtClean="0">
              <a:solidFill>
                <a:prstClr val="black"/>
              </a:solidFill>
            </a:endParaRPr>
          </a:p>
          <a:p>
            <a:pPr marL="0" lvl="0" indent="0" algn="ctr">
              <a:lnSpc>
                <a:spcPct val="150000"/>
              </a:lnSpc>
              <a:buNone/>
            </a:pPr>
            <a:r>
              <a:rPr lang="tr-TR" sz="1800" dirty="0" smtClean="0">
                <a:solidFill>
                  <a:prstClr val="black"/>
                </a:solidFill>
              </a:rPr>
              <a:t>Kilise </a:t>
            </a:r>
            <a:r>
              <a:rPr lang="tr-TR" sz="1800" dirty="0">
                <a:solidFill>
                  <a:prstClr val="black"/>
                </a:solidFill>
              </a:rPr>
              <a:t>yönetimi </a:t>
            </a:r>
            <a:r>
              <a:rPr lang="tr-TR" sz="1800" dirty="0" err="1">
                <a:solidFill>
                  <a:prstClr val="black"/>
                </a:solidFill>
              </a:rPr>
              <a:t>Petrov’un</a:t>
            </a:r>
            <a:r>
              <a:rPr lang="tr-TR" sz="1800" dirty="0">
                <a:solidFill>
                  <a:prstClr val="black"/>
                </a:solidFill>
              </a:rPr>
              <a:t> ilginç vaazlarını hoşnutsuzlukla dinler, sansürler başlar</a:t>
            </a:r>
          </a:p>
          <a:p>
            <a:pPr marL="0" lvl="0" indent="0" algn="ctr">
              <a:lnSpc>
                <a:spcPct val="150000"/>
              </a:lnSpc>
              <a:buNone/>
            </a:pPr>
            <a:endParaRPr lang="tr-TR" sz="1800" dirty="0" smtClean="0">
              <a:solidFill>
                <a:prstClr val="black"/>
              </a:solidFill>
            </a:endParaRPr>
          </a:p>
          <a:p>
            <a:pPr marL="0" lvl="0" indent="0" algn="ctr">
              <a:lnSpc>
                <a:spcPct val="150000"/>
              </a:lnSpc>
              <a:buNone/>
            </a:pPr>
            <a:r>
              <a:rPr lang="tr-TR" sz="1800" dirty="0" smtClean="0">
                <a:solidFill>
                  <a:prstClr val="black"/>
                </a:solidFill>
              </a:rPr>
              <a:t>1907’de </a:t>
            </a:r>
            <a:r>
              <a:rPr lang="tr-TR" sz="1800" dirty="0">
                <a:solidFill>
                  <a:prstClr val="black"/>
                </a:solidFill>
              </a:rPr>
              <a:t>papaz rütbesi elinden </a:t>
            </a:r>
            <a:r>
              <a:rPr lang="tr-TR" sz="1800" dirty="0" smtClean="0">
                <a:solidFill>
                  <a:prstClr val="black"/>
                </a:solidFill>
              </a:rPr>
              <a:t>alınır. Tenkite </a:t>
            </a:r>
            <a:r>
              <a:rPr lang="tr-TR" sz="1800" dirty="0">
                <a:solidFill>
                  <a:prstClr val="black"/>
                </a:solidFill>
              </a:rPr>
              <a:t>maruz kaldıkça ünü yayılır.</a:t>
            </a:r>
          </a:p>
          <a:p>
            <a:pPr marL="0" lvl="0" indent="0" algn="ctr">
              <a:lnSpc>
                <a:spcPct val="150000"/>
              </a:lnSpc>
              <a:buNone/>
            </a:pPr>
            <a:endParaRPr lang="tr-TR" sz="1800" dirty="0" smtClean="0">
              <a:solidFill>
                <a:prstClr val="black"/>
              </a:solidFill>
            </a:endParaRPr>
          </a:p>
          <a:p>
            <a:pPr marL="0" lvl="0" indent="0" algn="ctr">
              <a:lnSpc>
                <a:spcPct val="150000"/>
              </a:lnSpc>
              <a:buNone/>
            </a:pPr>
            <a:r>
              <a:rPr lang="tr-TR" sz="1800" dirty="0" smtClean="0">
                <a:solidFill>
                  <a:prstClr val="black"/>
                </a:solidFill>
              </a:rPr>
              <a:t>1908’den </a:t>
            </a:r>
            <a:r>
              <a:rPr lang="tr-TR" sz="1800" dirty="0">
                <a:solidFill>
                  <a:prstClr val="black"/>
                </a:solidFill>
              </a:rPr>
              <a:t>itibaren Finlandiya ve Kırım arasında sıklıkla ikametini değiştirir</a:t>
            </a:r>
          </a:p>
          <a:p>
            <a:pPr marL="0" lvl="0" indent="0" algn="ctr">
              <a:lnSpc>
                <a:spcPct val="150000"/>
              </a:lnSpc>
              <a:buNone/>
            </a:pPr>
            <a:endParaRPr lang="tr-TR" sz="1800" dirty="0" smtClean="0">
              <a:solidFill>
                <a:prstClr val="black"/>
              </a:solidFill>
            </a:endParaRPr>
          </a:p>
          <a:p>
            <a:pPr marL="0" lvl="0" indent="0" algn="ctr">
              <a:lnSpc>
                <a:spcPct val="150000"/>
              </a:lnSpc>
              <a:buNone/>
            </a:pPr>
            <a:r>
              <a:rPr lang="tr-TR" sz="1800" dirty="0" smtClean="0">
                <a:solidFill>
                  <a:prstClr val="black"/>
                </a:solidFill>
              </a:rPr>
              <a:t>Halkı </a:t>
            </a:r>
            <a:r>
              <a:rPr lang="tr-TR" sz="1800" dirty="0">
                <a:solidFill>
                  <a:prstClr val="black"/>
                </a:solidFill>
              </a:rPr>
              <a:t>iyi yaşam koşullarını yaratmaya </a:t>
            </a:r>
            <a:r>
              <a:rPr lang="tr-TR" sz="1800" dirty="0" smtClean="0">
                <a:solidFill>
                  <a:prstClr val="black"/>
                </a:solidFill>
              </a:rPr>
              <a:t>çağırır. Bir ucundan öbür ucuna gezdiği ve hayran olduğu Finlandiya’yı el yazmalarıyla Beyaz Zambaklar Ülkesinde adlı eserinde kaleme alır… Eserin günümüze ulaşmasında yakın dostu </a:t>
            </a:r>
            <a:r>
              <a:rPr lang="tr-TR" sz="1800" dirty="0" err="1" smtClean="0">
                <a:solidFill>
                  <a:prstClr val="black"/>
                </a:solidFill>
              </a:rPr>
              <a:t>Bojkov</a:t>
            </a:r>
            <a:r>
              <a:rPr lang="tr-TR" sz="1800" dirty="0" smtClean="0">
                <a:solidFill>
                  <a:prstClr val="black"/>
                </a:solidFill>
              </a:rPr>
              <a:t> ve kızı Maria’nın katkısı büyüktür.   </a:t>
            </a:r>
            <a:endParaRPr lang="tr-TR" sz="1800" dirty="0">
              <a:solidFill>
                <a:prstClr val="black"/>
              </a:solidFill>
            </a:endParaRPr>
          </a:p>
          <a:p>
            <a:pPr marL="0" lvl="0" indent="0" algn="ctr">
              <a:lnSpc>
                <a:spcPct val="150000"/>
              </a:lnSpc>
              <a:buNone/>
            </a:pPr>
            <a:endParaRPr lang="tr-TR" sz="1800" dirty="0" smtClean="0">
              <a:solidFill>
                <a:prstClr val="black"/>
              </a:solidFill>
            </a:endParaRPr>
          </a:p>
          <a:p>
            <a:pPr marL="0" lvl="0" indent="0" algn="ctr">
              <a:lnSpc>
                <a:spcPct val="150000"/>
              </a:lnSpc>
              <a:buNone/>
            </a:pPr>
            <a:endParaRPr lang="tr-TR" sz="1800" dirty="0">
              <a:solidFill>
                <a:prstClr val="black"/>
              </a:solidFill>
            </a:endParaRPr>
          </a:p>
          <a:p>
            <a:pPr marL="0" lvl="0" indent="0" algn="ctr">
              <a:lnSpc>
                <a:spcPct val="150000"/>
              </a:lnSpc>
              <a:buNone/>
            </a:pPr>
            <a:r>
              <a:rPr lang="tr-TR" sz="1800" dirty="0">
                <a:solidFill>
                  <a:prstClr val="black"/>
                </a:solidFill>
              </a:rPr>
              <a:t> </a:t>
            </a:r>
          </a:p>
          <a:p>
            <a:endParaRPr lang="tr-TR" dirty="0"/>
          </a:p>
        </p:txBody>
      </p:sp>
    </p:spTree>
    <p:extLst>
      <p:ext uri="{BB962C8B-B14F-4D97-AF65-F5344CB8AC3E}">
        <p14:creationId xmlns:p14="http://schemas.microsoft.com/office/powerpoint/2010/main" val="1040355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i="1" dirty="0" smtClean="0">
                <a:solidFill>
                  <a:srgbClr val="FF0000"/>
                </a:solidFill>
              </a:rPr>
              <a:t>Yaşamı</a:t>
            </a:r>
            <a:endParaRPr lang="tr-TR" sz="3200" b="1" i="1" dirty="0">
              <a:solidFill>
                <a:srgbClr val="FF0000"/>
              </a:solidFill>
            </a:endParaRPr>
          </a:p>
        </p:txBody>
      </p:sp>
      <p:sp>
        <p:nvSpPr>
          <p:cNvPr id="3" name="İçerik Yer Tutucusu 2"/>
          <p:cNvSpPr>
            <a:spLocks noGrp="1"/>
          </p:cNvSpPr>
          <p:nvPr>
            <p:ph idx="1"/>
          </p:nvPr>
        </p:nvSpPr>
        <p:spPr/>
        <p:txBody>
          <a:bodyPr>
            <a:normAutofit/>
          </a:bodyPr>
          <a:lstStyle/>
          <a:p>
            <a:pPr marL="0" indent="0" algn="just">
              <a:lnSpc>
                <a:spcPct val="150000"/>
              </a:lnSpc>
              <a:buNone/>
            </a:pPr>
            <a:r>
              <a:rPr lang="tr-TR" sz="2400" dirty="0"/>
              <a:t>G. </a:t>
            </a:r>
            <a:r>
              <a:rPr lang="tr-TR" sz="2400" dirty="0" err="1"/>
              <a:t>Petrov</a:t>
            </a:r>
            <a:r>
              <a:rPr lang="tr-TR" sz="2400" dirty="0"/>
              <a:t>, 1866 yılında </a:t>
            </a:r>
            <a:r>
              <a:rPr lang="tr-TR" sz="2400" dirty="0" err="1"/>
              <a:t>Peterburg’a</a:t>
            </a:r>
            <a:r>
              <a:rPr lang="tr-TR" sz="2400" dirty="0"/>
              <a:t> bağlı </a:t>
            </a:r>
            <a:r>
              <a:rPr lang="tr-TR" sz="2400" dirty="0" err="1"/>
              <a:t>Yamburg</a:t>
            </a:r>
            <a:r>
              <a:rPr lang="tr-TR" sz="2400" dirty="0"/>
              <a:t> kasabasında dünyaya </a:t>
            </a:r>
            <a:r>
              <a:rPr lang="tr-TR" sz="2400" dirty="0" smtClean="0"/>
              <a:t>gelir. </a:t>
            </a:r>
            <a:r>
              <a:rPr lang="tr-TR" sz="2400" dirty="0"/>
              <a:t>1886’de din okulundan, 1891’de </a:t>
            </a:r>
            <a:r>
              <a:rPr lang="tr-TR" sz="2400" dirty="0" err="1"/>
              <a:t>Peterburg</a:t>
            </a:r>
            <a:r>
              <a:rPr lang="tr-TR" sz="2400" dirty="0"/>
              <a:t> İlahiyat Akademisi’nden mezun olan yazar, din görevlisi olarak tayin edilmiştir. Kilisedeki görevinin yanı sıra </a:t>
            </a:r>
            <a:r>
              <a:rPr lang="tr-TR" sz="2400" dirty="0" err="1"/>
              <a:t>Mihaylov</a:t>
            </a:r>
            <a:r>
              <a:rPr lang="tr-TR" sz="2400" dirty="0"/>
              <a:t> Harp Okulu, </a:t>
            </a:r>
            <a:r>
              <a:rPr lang="tr-TR" sz="2400" dirty="0" err="1"/>
              <a:t>Aleksandrov</a:t>
            </a:r>
            <a:r>
              <a:rPr lang="tr-TR" sz="2400" dirty="0"/>
              <a:t> Lisesi, Teknik Okulu ile </a:t>
            </a:r>
            <a:r>
              <a:rPr lang="tr-TR" sz="2400" dirty="0" err="1"/>
              <a:t>Peterburg’un</a:t>
            </a:r>
            <a:r>
              <a:rPr lang="tr-TR" sz="2400" dirty="0"/>
              <a:t> farklı liselerinde </a:t>
            </a:r>
            <a:r>
              <a:rPr lang="tr-TR" sz="2400" dirty="0" smtClean="0"/>
              <a:t>dersler verir. </a:t>
            </a:r>
            <a:endParaRPr lang="tr-TR" sz="2400" dirty="0"/>
          </a:p>
        </p:txBody>
      </p:sp>
    </p:spTree>
    <p:extLst>
      <p:ext uri="{BB962C8B-B14F-4D97-AF65-F5344CB8AC3E}">
        <p14:creationId xmlns:p14="http://schemas.microsoft.com/office/powerpoint/2010/main" val="734150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i="1" dirty="0" smtClean="0">
                <a:solidFill>
                  <a:srgbClr val="FF0000"/>
                </a:solidFill>
              </a:rPr>
              <a:t>Yaşamı</a:t>
            </a:r>
            <a:endParaRPr lang="tr-TR" sz="3200" b="1" i="1" dirty="0">
              <a:solidFill>
                <a:srgbClr val="FF0000"/>
              </a:solidFill>
            </a:endParaRPr>
          </a:p>
        </p:txBody>
      </p:sp>
      <p:sp>
        <p:nvSpPr>
          <p:cNvPr id="3" name="İçerik Yer Tutucusu 2"/>
          <p:cNvSpPr>
            <a:spLocks noGrp="1"/>
          </p:cNvSpPr>
          <p:nvPr>
            <p:ph idx="1"/>
          </p:nvPr>
        </p:nvSpPr>
        <p:spPr/>
        <p:txBody>
          <a:bodyPr>
            <a:normAutofit fontScale="85000" lnSpcReduction="10000"/>
          </a:bodyPr>
          <a:lstStyle/>
          <a:p>
            <a:pPr marL="0" indent="0" algn="just">
              <a:lnSpc>
                <a:spcPct val="150000"/>
              </a:lnSpc>
              <a:buNone/>
            </a:pPr>
            <a:r>
              <a:rPr lang="tr-TR" sz="2400" dirty="0"/>
              <a:t>Birçok Rus bilim adamı ve sanatçıyla 1920 yılında Kırım’da bulunan G. </a:t>
            </a:r>
            <a:r>
              <a:rPr lang="tr-TR" sz="2400" dirty="0" err="1"/>
              <a:t>Petrov</a:t>
            </a:r>
            <a:r>
              <a:rPr lang="tr-TR" sz="2400" dirty="0"/>
              <a:t>, ülkeyi terk eden </a:t>
            </a:r>
            <a:r>
              <a:rPr lang="tr-TR" sz="2400" dirty="0" err="1"/>
              <a:t>Denikin</a:t>
            </a:r>
            <a:r>
              <a:rPr lang="tr-TR" sz="2400" dirty="0"/>
              <a:t> Ordusu mensuplarının bulunduğu son gemiye yalınayak ve üzerindeki pijamayla binmeyi başarmıştır. </a:t>
            </a:r>
            <a:endParaRPr lang="tr-TR" sz="2400" dirty="0" smtClean="0"/>
          </a:p>
          <a:p>
            <a:pPr marL="0" indent="0" algn="just">
              <a:lnSpc>
                <a:spcPct val="150000"/>
              </a:lnSpc>
              <a:buNone/>
            </a:pPr>
            <a:endParaRPr lang="tr-TR" sz="2400" dirty="0"/>
          </a:p>
          <a:p>
            <a:pPr marL="0" indent="0" algn="just">
              <a:lnSpc>
                <a:spcPct val="150000"/>
              </a:lnSpc>
              <a:buNone/>
            </a:pPr>
            <a:r>
              <a:rPr lang="tr-TR" sz="2400" dirty="0" smtClean="0"/>
              <a:t>İstanbul’dan </a:t>
            </a:r>
            <a:r>
              <a:rPr lang="tr-TR" sz="2400" dirty="0"/>
              <a:t>geçen G. </a:t>
            </a:r>
            <a:r>
              <a:rPr lang="tr-TR" sz="2400" dirty="0" err="1"/>
              <a:t>Petrov</a:t>
            </a:r>
            <a:r>
              <a:rPr lang="tr-TR" sz="2400" dirty="0"/>
              <a:t>, kısa bir süre Gelibolu’da kaldıktan sonra bir grup Rus göçmeniyle birlikte Yugoslavya Krallığı’na geçmiştir. Sanatçı, bu ülkede 1910-1914 yılları arasında 4 kitabı yayımlandığı için aydınlar tarafından iyi bilinmektedir. Bu nedenle Yugoslavya Krallığı’na gelir gelmez yöneticiler tarafından büyük ilgi görmüş ve Belgrat Üniversitesi’ne Profesör olarak tayin </a:t>
            </a:r>
            <a:r>
              <a:rPr lang="tr-TR" sz="2400" dirty="0" smtClean="0"/>
              <a:t>edilmiştir. </a:t>
            </a:r>
            <a:endParaRPr lang="tr-TR" sz="2400" dirty="0"/>
          </a:p>
        </p:txBody>
      </p:sp>
    </p:spTree>
    <p:extLst>
      <p:ext uri="{BB962C8B-B14F-4D97-AF65-F5344CB8AC3E}">
        <p14:creationId xmlns:p14="http://schemas.microsoft.com/office/powerpoint/2010/main" val="2333604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i="1" dirty="0" smtClean="0">
                <a:solidFill>
                  <a:srgbClr val="FF0000"/>
                </a:solidFill>
              </a:rPr>
              <a:t>Beyaz Zambaklar Ülkesinde </a:t>
            </a:r>
            <a:endParaRPr lang="tr-TR" sz="3200" b="1" i="1" dirty="0">
              <a:solidFill>
                <a:srgbClr val="FF0000"/>
              </a:solidFill>
            </a:endParaRPr>
          </a:p>
        </p:txBody>
      </p:sp>
      <p:sp>
        <p:nvSpPr>
          <p:cNvPr id="3" name="İçerik Yer Tutucusu 2"/>
          <p:cNvSpPr>
            <a:spLocks noGrp="1"/>
          </p:cNvSpPr>
          <p:nvPr>
            <p:ph idx="1"/>
          </p:nvPr>
        </p:nvSpPr>
        <p:spPr/>
        <p:txBody>
          <a:bodyPr>
            <a:normAutofit/>
          </a:bodyPr>
          <a:lstStyle/>
          <a:p>
            <a:pPr marL="0" indent="0" algn="just">
              <a:buNone/>
            </a:pPr>
            <a:r>
              <a:rPr lang="tr-TR" sz="2800" dirty="0" err="1" smtClean="0">
                <a:latin typeface="Aparajita" pitchFamily="34" charset="0"/>
                <a:cs typeface="Aparajita" pitchFamily="34" charset="0"/>
              </a:rPr>
              <a:t>Petrov</a:t>
            </a:r>
            <a:r>
              <a:rPr lang="tr-TR" sz="2800" dirty="0" smtClean="0">
                <a:latin typeface="Aparajita" pitchFamily="34" charset="0"/>
                <a:cs typeface="Aparajita" pitchFamily="34" charset="0"/>
              </a:rPr>
              <a:t>, mektuplarında Bulgar dostu </a:t>
            </a:r>
            <a:r>
              <a:rPr lang="tr-TR" sz="2800" dirty="0" err="1" smtClean="0">
                <a:latin typeface="Aparajita" pitchFamily="34" charset="0"/>
                <a:cs typeface="Aparajita" pitchFamily="34" charset="0"/>
              </a:rPr>
              <a:t>Bojkov’a</a:t>
            </a:r>
            <a:r>
              <a:rPr lang="tr-TR" sz="2800" dirty="0" smtClean="0">
                <a:latin typeface="Aparajita" pitchFamily="34" charset="0"/>
                <a:cs typeface="Aparajita" pitchFamily="34" charset="0"/>
              </a:rPr>
              <a:t> Fin tarihinden ve durumundan, halkının milli mizacından, edebiyatından ve kültüründen bahsediyordu. </a:t>
            </a:r>
          </a:p>
          <a:p>
            <a:pPr marL="0" indent="0" algn="just">
              <a:buNone/>
            </a:pPr>
            <a:endParaRPr lang="tr-TR" sz="2800" dirty="0" smtClean="0">
              <a:latin typeface="Aparajita" pitchFamily="34" charset="0"/>
              <a:cs typeface="Aparajita" pitchFamily="34" charset="0"/>
            </a:endParaRPr>
          </a:p>
          <a:p>
            <a:pPr marL="0" indent="0" algn="just">
              <a:buNone/>
            </a:pPr>
            <a:r>
              <a:rPr lang="tr-TR" sz="2800" dirty="0" smtClean="0">
                <a:latin typeface="Aparajita" pitchFamily="34" charset="0"/>
                <a:cs typeface="Aparajita" pitchFamily="34" charset="0"/>
              </a:rPr>
              <a:t>Finlandiyalının ülkelerinin gelişmesi için verdiği savaş, vatandaşların bütün güçleriyle ülkelerinin gelişmesi, özgür olması için harcadıkları emeği </a:t>
            </a:r>
            <a:r>
              <a:rPr lang="tr-TR" sz="2800" dirty="0" err="1" smtClean="0">
                <a:latin typeface="Aparajita" pitchFamily="34" charset="0"/>
                <a:cs typeface="Aparajita" pitchFamily="34" charset="0"/>
              </a:rPr>
              <a:t>Petrov</a:t>
            </a:r>
            <a:r>
              <a:rPr lang="tr-TR" sz="2800" dirty="0" smtClean="0">
                <a:latin typeface="Aparajita" pitchFamily="34" charset="0"/>
                <a:cs typeface="Aparajita" pitchFamily="34" charset="0"/>
              </a:rPr>
              <a:t> kitabında büyük bir hayranlıkla anlatır.   </a:t>
            </a:r>
            <a:endParaRPr lang="tr-TR" sz="2800" dirty="0">
              <a:latin typeface="Aparajita" pitchFamily="34" charset="0"/>
              <a:cs typeface="Aparajita" pitchFamily="34" charset="0"/>
            </a:endParaRPr>
          </a:p>
        </p:txBody>
      </p:sp>
    </p:spTree>
    <p:extLst>
      <p:ext uri="{BB962C8B-B14F-4D97-AF65-F5344CB8AC3E}">
        <p14:creationId xmlns:p14="http://schemas.microsoft.com/office/powerpoint/2010/main" val="2990338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843</TotalTime>
  <Words>2465</Words>
  <Application>Microsoft Office PowerPoint</Application>
  <PresentationFormat>Ekran Gösterisi (4:3)</PresentationFormat>
  <Paragraphs>191</Paragraphs>
  <Slides>39</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39</vt:i4>
      </vt:variant>
    </vt:vector>
  </HeadingPairs>
  <TitlesOfParts>
    <vt:vector size="44" baseType="lpstr">
      <vt:lpstr>Aparajita</vt:lpstr>
      <vt:lpstr>Arial</vt:lpstr>
      <vt:lpstr>Calibri</vt:lpstr>
      <vt:lpstr>Times New Roman</vt:lpstr>
      <vt:lpstr>Ofis Teması</vt:lpstr>
      <vt:lpstr>BEYAZ ZAMBAKLAR ÜLKESİNDE</vt:lpstr>
      <vt:lpstr>GRIGORIY SPIRIDONOVIÇ PETROV</vt:lpstr>
      <vt:lpstr>PowerPoint Sunusu</vt:lpstr>
      <vt:lpstr>PowerPoint Sunusu</vt:lpstr>
      <vt:lpstr>GRIGORIY PETROV </vt:lpstr>
      <vt:lpstr>PowerPoint Sunusu</vt:lpstr>
      <vt:lpstr>Yaşamı</vt:lpstr>
      <vt:lpstr>Yaşamı</vt:lpstr>
      <vt:lpstr>Beyaz Zambaklar Ülkesinde </vt:lpstr>
      <vt:lpstr>Suomi (Finlandiya) gibi kayalık ve bataklıklar arasında bir ülke yaratmak!  </vt:lpstr>
      <vt:lpstr>PowerPoint Sunusu</vt:lpstr>
      <vt:lpstr>Finlandiya</vt:lpstr>
      <vt:lpstr>PowerPoint Sunusu</vt:lpstr>
      <vt:lpstr>Kitabın Özeti ve Bölümlerin Analizi </vt:lpstr>
      <vt:lpstr>1. Mene Tekel Peres  </vt:lpstr>
      <vt:lpstr>Mene Tekel Peres</vt:lpstr>
      <vt:lpstr>2. Kahramanlar ve Millet </vt:lpstr>
      <vt:lpstr>PowerPoint Sunusu</vt:lpstr>
      <vt:lpstr>3. Sonsuz Mücadele “İkuynen Taystelu” </vt:lpstr>
      <vt:lpstr>Suomi</vt:lpstr>
      <vt:lpstr>JOHAN Wilhelm Snelman (1806-1881)   Yaşamı boyunca ülkesinin kalkınması için savaşan bir filozof. </vt:lpstr>
      <vt:lpstr>Milli Uyanışın Öncüleri </vt:lpstr>
      <vt:lpstr> Snelman, halkın aydınlanmasıyla uğraşanlara şu örneği verir:  </vt:lpstr>
      <vt:lpstr>PowerPoint Sunusu</vt:lpstr>
      <vt:lpstr>Tek kurtuluş eğitimin gücüdüydü!</vt:lpstr>
      <vt:lpstr>PowerPoint Sunusu</vt:lpstr>
      <vt:lpstr>PowerPoint Sunusu</vt:lpstr>
      <vt:lpstr>PowerPoint Sunusu</vt:lpstr>
      <vt:lpstr>Sonuç </vt:lpstr>
      <vt:lpstr>Sonuç </vt:lpstr>
      <vt:lpstr>PowerPoint Sunusu</vt:lpstr>
      <vt:lpstr>PowerPoint Sunusu</vt:lpstr>
      <vt:lpstr>PowerPoint Sunusu</vt:lpstr>
      <vt:lpstr>Sonuç</vt:lpstr>
      <vt:lpstr> </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packardbellpc</dc:creator>
  <cp:lastModifiedBy>packardbellpc</cp:lastModifiedBy>
  <cp:revision>115</cp:revision>
  <dcterms:created xsi:type="dcterms:W3CDTF">2013-10-24T18:34:10Z</dcterms:created>
  <dcterms:modified xsi:type="dcterms:W3CDTF">2018-02-15T13:13:09Z</dcterms:modified>
</cp:coreProperties>
</file>