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15.02.2018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15.02.2018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15.02.2018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15.02.2018</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smtClean="0">
                <a:latin typeface="Garamond" panose="02020404030301010803" pitchFamily="18" charset="0"/>
              </a:rPr>
              <a:t>ULS234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Örgütler</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BM’nin barışı korumaya yönelik yaklaşımı nasıl ve neden değişmiştir?</a:t>
            </a:r>
          </a:p>
          <a:p>
            <a:r>
              <a:rPr lang="tr-TR" sz="1400" dirty="0" smtClean="0"/>
              <a:t>BM ekonomik ve sosyal sorumluluklarını yerine getirmede ne derece etkili olmuştur?</a:t>
            </a:r>
          </a:p>
          <a:p>
            <a:r>
              <a:rPr lang="tr-TR" sz="1400" dirty="0" smtClean="0"/>
              <a:t>Güvenlik Konseyi’nin reforma tabi tutulması neden çok zordur</a:t>
            </a:r>
            <a:r>
              <a:rPr lang="tr-TR" sz="1400" dirty="0" smtClean="0"/>
              <a:t>?</a:t>
            </a:r>
          </a:p>
          <a:p>
            <a:r>
              <a:rPr lang="tr-TR" sz="1400" dirty="0"/>
              <a:t>BM ortak bir güvenlik sisteminin oluşturulmasında neden sınırlı düzeyde başarılı olabilmiştir</a:t>
            </a:r>
            <a:r>
              <a:rPr lang="tr-TR" sz="1400" dirty="0" smtClean="0"/>
              <a:t>?</a:t>
            </a: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smtClean="0"/>
              <a:t>XI.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ULUSLARARASI ÖRGÜTLER</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‘‘18. </a:t>
            </a:r>
            <a:r>
              <a:rPr lang="tr-TR" sz="1200" dirty="0"/>
              <a:t>Bölüm: </a:t>
            </a:r>
            <a:r>
              <a:rPr lang="tr-TR" sz="1200" dirty="0" smtClean="0"/>
              <a:t>Uluslararası Örgütler ve Birleşmiş Milletler’’, </a:t>
            </a:r>
          </a:p>
          <a:p>
            <a:pPr indent="0">
              <a:lnSpc>
                <a:spcPct val="100000"/>
              </a:lnSpc>
              <a:spcBef>
                <a:spcPts val="0"/>
              </a:spcBef>
              <a:buNone/>
            </a:pPr>
            <a:r>
              <a:rPr lang="tr-TR" sz="1200" i="1" dirty="0"/>
              <a:t> </a:t>
            </a:r>
            <a:r>
              <a:rPr lang="tr-TR" sz="1200" i="1" dirty="0" smtClean="0"/>
              <a:t>                           Küresel Siyaset</a:t>
            </a:r>
            <a:r>
              <a:rPr lang="tr-TR" sz="1200" dirty="0" smtClean="0"/>
              <a:t>, çev. N. Uslu ve H. Özdemir, Ankara, Adres Yayınları, 2013, s. 511-536.</a:t>
            </a:r>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Uluslararası Örgütler</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a:bodyPr>
          <a:lstStyle/>
          <a:p>
            <a:r>
              <a:rPr lang="tr-TR" sz="1400" dirty="0"/>
              <a:t>Uluslararası örgüt: </a:t>
            </a:r>
            <a:r>
              <a:rPr lang="tr-TR" sz="1400" dirty="0" smtClean="0"/>
              <a:t>Hükümetler arası uluslararası </a:t>
            </a:r>
            <a:r>
              <a:rPr lang="tr-TR" sz="1400" dirty="0"/>
              <a:t>örgütler olarak da isimlendirilen bu örgütler; resmî prosedürleri bulunan ve üç ya da daha fazla üye devleti olan kurumlardır. Öne çıkan özelliği, üye devletler arasındaki ilişkileri düzenlemeye yönelik kurallarının ve bu kuralları uygulamaya ve yürütmeye yönelik resmî bir yapılarının olmasıdır. Uluslararası örgütler, duruma göre araç, ortam veya aktör olarak görülebilirler. Devletlerin çıkarlarına ulaşmada kullandıkları mekanizma olmaları bakımından araçtırlar. Konferans diplomasisinin daimi kurumları olarak diplomatik ortamdırlar. Devletlerin belli düzeyde </a:t>
            </a:r>
            <a:r>
              <a:rPr lang="tr-TR" sz="1400" dirty="0" err="1" smtClean="0"/>
              <a:t>biraraya</a:t>
            </a:r>
            <a:r>
              <a:rPr lang="tr-TR" sz="1400" dirty="0" smtClean="0"/>
              <a:t> </a:t>
            </a:r>
            <a:r>
              <a:rPr lang="tr-TR" sz="1400" dirty="0"/>
              <a:t>getirilmiş egemenliğini gerektiren ortak eylemler gerçekleştirmelerine olanak tanımaları bakımından da aktördürler.</a:t>
            </a:r>
          </a:p>
          <a:p>
            <a:endParaRPr lang="tr-TR" sz="1400" dirty="0" smtClean="0"/>
          </a:p>
          <a:p>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Örgütler</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a:t>Yayılma: Bir politika alanındaki bütünleşmenin yeni hedeflerin ve yeni baskıların ortaya çıkartılmasıyla başka alanlara taştığı dinamik süreçtir.</a:t>
            </a:r>
          </a:p>
          <a:p>
            <a:r>
              <a:rPr lang="tr-TR" sz="1400" dirty="0"/>
              <a:t>Ortak güvenlik: Hepimiz birimiz, birimiz hepimiz için ilkesi çerçevesinde belli sayıda devletin birbirlerini savunma sözü verdikleri ortak savunma fikri ya da uygulamasıdır.</a:t>
            </a:r>
          </a:p>
          <a:p>
            <a:r>
              <a:rPr lang="tr-TR" sz="1400" dirty="0"/>
              <a:t>Barışı koruma: Çatışmalar </a:t>
            </a:r>
            <a:r>
              <a:rPr lang="tr-TR" sz="1400" dirty="0" smtClean="0"/>
              <a:t>durduğunda </a:t>
            </a:r>
            <a:r>
              <a:rPr lang="tr-TR" sz="1400" dirty="0"/>
              <a:t>barışı korumak ve barış yapıcılar tarafından ortaya çıkarılan anlaşmaların uygulanmasına yardımcı olmak üzere uygulamaya konmuş bir yöntemdir. Geleneksel olarak, çatışma sonrası durumlarda ateşkes görüşüldükten sonra barışı koruma güçlerinin gönderilmesi ve kendini savunma dışında çatışmanın gerçekleşmemesinin sağlanması da dahil olmak üzere barış sürecinin izlenmesidir</a:t>
            </a:r>
            <a:r>
              <a:rPr lang="tr-TR" sz="1400" dirty="0" smtClean="0"/>
              <a:t>.</a:t>
            </a:r>
            <a:endParaRPr lang="tr-TR" sz="1400" dirty="0"/>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Örgütler</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fontScale="92500"/>
          </a:bodyPr>
          <a:lstStyle/>
          <a:p>
            <a:r>
              <a:rPr lang="tr-TR" sz="1400" dirty="0"/>
              <a:t>Kolektif Güvenlik: Devletlerin saldırganlığı </a:t>
            </a:r>
            <a:r>
              <a:rPr lang="tr-TR" sz="1400" dirty="0" smtClean="0"/>
              <a:t>caydırmak </a:t>
            </a:r>
            <a:r>
              <a:rPr lang="tr-TR" sz="1400" dirty="0"/>
              <a:t>için birbirlerini savunma ve uluslararası düzenin ihlal </a:t>
            </a:r>
            <a:r>
              <a:rPr lang="tr-TR" sz="1400" dirty="0" smtClean="0"/>
              <a:t>edilmesi </a:t>
            </a:r>
            <a:r>
              <a:rPr lang="tr-TR" sz="1400" dirty="0"/>
              <a:t>halinde saldırganı cezalandırma sözü </a:t>
            </a:r>
            <a:r>
              <a:rPr lang="tr-TR" sz="1400" dirty="0" smtClean="0"/>
              <a:t>verilmelerinin teorisi </a:t>
            </a:r>
            <a:r>
              <a:rPr lang="tr-TR" sz="1400" dirty="0"/>
              <a:t>ve pratiğidir. Çıkış noktası; saldırganlığı caydırmanın en iyi yolunun çok sayıda devletin ortak eylemler gerçekleştirmesi ve bunun güç </a:t>
            </a:r>
            <a:r>
              <a:rPr lang="tr-TR" sz="1400" dirty="0" smtClean="0"/>
              <a:t>politikasının </a:t>
            </a:r>
            <a:r>
              <a:rPr lang="tr-TR" sz="1400" dirty="0"/>
              <a:t>neden olduğu güvensizlik ve belirsizliğe tek alternatif </a:t>
            </a:r>
            <a:r>
              <a:rPr lang="tr-TR" sz="1400" dirty="0" smtClean="0"/>
              <a:t>olduğu </a:t>
            </a:r>
            <a:r>
              <a:rPr lang="tr-TR" sz="1400" dirty="0"/>
              <a:t>inancıdır. Kolektif güvenliğin başarılı olması için üç önkoşul vardır. Birincisi devletlerin gücü aşağı yukarı eşit olmalıdır veya en azından aralarından birinin gücü diğerlerinden çok fazla olmamalıdır. İkincisi bütün devletler birbirini savunma sorumluluğunu üstlenmeye ve bunun maliyetini üstlenmeye hazır olmalıdır. Üçüncüsü ise, etkin eylem gerçekleştirme bakımından, </a:t>
            </a:r>
            <a:r>
              <a:rPr lang="tr-TR" sz="1400" dirty="0" smtClean="0"/>
              <a:t>ahlaki </a:t>
            </a:r>
            <a:r>
              <a:rPr lang="tr-TR" sz="1400" dirty="0"/>
              <a:t>otoriteye ve siyasi kapasiteye sahip uluslararası yapı bulunmalıdır</a:t>
            </a:r>
            <a:r>
              <a:rPr lang="tr-TR" sz="1400" dirty="0" smtClean="0"/>
              <a:t>.</a:t>
            </a:r>
            <a:endParaRPr lang="tr-TR" sz="14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Örgütler</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Barışı inşa etme: Şiddet içeren çatışmanın kökeninde yer alan yapısal faktörlerle kapsamlı bir şekilde mücadele ederek sürdürebilir barışın gerekli koşullarının ortaya çıkarılmasına yönelik uzun dönemli bir süreci ifade eder. Bu aşamaya geçilmeden önce, barış yapma ve ardından da barışı koruma aşamalarının tamamlanması gerekir. Diğer yandan, bu aşamalardaki faaliyetler az veya çok birbirleriyle örtüşür. Askeri stratejiler yanında ekonomik, siyasi ve sosyal altyapının tamir edilmesi veya iyileştirilmesi, mayınların temizlenmesi, çatışan unsurların terhis edilmesi ve mesleki eğitime tâbi tutulması, yerlerinden edilmiş insanların yeniden bir araya getirilmesi, toplumsal örgütlerin kurulması ve hükümet düzenlemelerinin revize edilmesi </a:t>
            </a:r>
            <a:r>
              <a:rPr lang="tr-TR" sz="1400" dirty="0" err="1"/>
              <a:t>gini</a:t>
            </a:r>
            <a:r>
              <a:rPr lang="tr-TR" sz="1400" dirty="0"/>
              <a:t> unsurları içerebilir</a:t>
            </a:r>
            <a:r>
              <a:rPr lang="tr-TR" sz="1400" dirty="0" smtClean="0"/>
              <a:t>.</a:t>
            </a:r>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Örgütler</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Barışı uygulama: Saldırı davranışının gerçekleştiği durumlarda barışı ve güvenliği yeniden ortaya çıkarmak için başvurulan askeri güç kullanmayı da içeren zorlayıcı önlemlerdir.</a:t>
            </a:r>
          </a:p>
          <a:p>
            <a:r>
              <a:rPr lang="tr-TR" sz="1400" dirty="0"/>
              <a:t>Birleşmiş Milletler: San </a:t>
            </a:r>
            <a:r>
              <a:rPr lang="tr-TR" sz="1400" dirty="0" smtClean="0"/>
              <a:t>Francisco </a:t>
            </a:r>
            <a:r>
              <a:rPr lang="tr-TR" sz="1400" dirty="0"/>
              <a:t>BM Şartı’nın kabul edilmesi üzerine, </a:t>
            </a:r>
            <a:r>
              <a:rPr lang="tr-TR" sz="1400" dirty="0" err="1"/>
              <a:t>MC’nin</a:t>
            </a:r>
            <a:r>
              <a:rPr lang="tr-TR" sz="1400" dirty="0"/>
              <a:t> selefi olarak ortaya çıkmıştır. Beş temel organı vardır: Genel Kurul, Güvenlik Konseyi, Ekonomik ve Sosyal Konsey, Uluslararası Adalet Divanı, Genel Sekreterlik. IMF, IBRD, WHO, UNESCO, UNICEF gibi önemli alt uzmanlık kurumları da BM sisteminin parçalarıdır. Özellikle, çevre, mültecilerin korunması, terörizmle mücadele, felaketler sırasında yardım, silahsızlanma, insan hakları, ekonomik kalkınma gibi alanlarda aktiftir</a:t>
            </a:r>
            <a:r>
              <a:rPr lang="tr-TR" sz="1400" dirty="0" smtClean="0"/>
              <a:t>.</a:t>
            </a:r>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Uluslararası Örgütler</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a:bodyPr>
          <a:lstStyle/>
          <a:p>
            <a:r>
              <a:rPr lang="tr-TR" sz="1400" dirty="0"/>
              <a:t>BM Güvenlik Konseyi: Uluslararası barışı ve güvenliği korumakla görevlendirilmiştir. Bu nedenle, BM’nin görüşme yapma, gözlemcilik yapma, barışı koruma ve barışı uygulama rollerini yerine getirmekten sorumludur. Hukuki açıdan (üyeliği askıya alma veya üyelikten çıkarma, ekonomik yaptırım uygulama ve barış ve güvenliği yeniden oluşturmak ya da korumak için askeri harekat gerçekleştirmek gibi) önemli konularda bağlayıcı kararlar almaya yetkilidir. P5 adı verilen beş daimi üyesi veto yetkisine sahiptir. </a:t>
            </a:r>
          </a:p>
          <a:p>
            <a:r>
              <a:rPr lang="tr-TR" sz="1400" dirty="0"/>
              <a:t>Genel Kurul: Tüm üyelerin yer aldığı temel temsil organıdır. BM Şartı’nın içerdiği tüm konuları görüşme ve karar alma yetkisine sahiptir. Diğer yandan bu kararlar tavsiye niteliğindedir</a:t>
            </a:r>
            <a:r>
              <a:rPr lang="tr-TR" sz="1400" dirty="0" smtClean="0"/>
              <a:t>.</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Örgütler</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a:t>Uluslararası </a:t>
            </a:r>
            <a:r>
              <a:rPr lang="tr-TR" sz="1400" dirty="0" smtClean="0"/>
              <a:t>örgütler devletlerden hangi açılardan farklıdır?</a:t>
            </a:r>
          </a:p>
          <a:p>
            <a:r>
              <a:rPr lang="tr-TR" sz="1400" dirty="0"/>
              <a:t>Uluslararası </a:t>
            </a:r>
            <a:r>
              <a:rPr lang="tr-TR" sz="1400" dirty="0" smtClean="0"/>
              <a:t>örgütler ile küresel yönetişim, hangi açılardan birbirleriyle ilişkilidir?</a:t>
            </a:r>
          </a:p>
          <a:p>
            <a:r>
              <a:rPr lang="tr-TR" sz="1400" dirty="0"/>
              <a:t>Uluslararası </a:t>
            </a:r>
            <a:r>
              <a:rPr lang="tr-TR" sz="1400" dirty="0" smtClean="0"/>
              <a:t>örgütler sadece devletlerin kendi çıkarlarını başka araçlarla gerçekleştirmesi bağlamında kullanılan araçlar mıdır? </a:t>
            </a:r>
          </a:p>
          <a:p>
            <a:r>
              <a:rPr lang="tr-TR" sz="1400" dirty="0"/>
              <a:t>Uluslararası </a:t>
            </a:r>
            <a:r>
              <a:rPr lang="tr-TR" sz="1400" dirty="0" smtClean="0"/>
              <a:t>örgütlerin kurulması için hegemon bir devlete ihtiyaç var mıdır?</a:t>
            </a:r>
          </a:p>
          <a:p>
            <a:r>
              <a:rPr lang="tr-TR" sz="1400" dirty="0"/>
              <a:t>Uluslararası </a:t>
            </a:r>
            <a:r>
              <a:rPr lang="tr-TR" sz="1400" dirty="0" smtClean="0"/>
              <a:t>örgütler ne ölçüde düşünsel olarak inşa edilmişlerdir?</a:t>
            </a:r>
          </a:p>
          <a:p>
            <a:r>
              <a:rPr lang="tr-TR" sz="1400" dirty="0" smtClean="0"/>
              <a:t>BM, </a:t>
            </a:r>
            <a:r>
              <a:rPr lang="tr-TR" sz="1400" dirty="0" err="1" smtClean="0"/>
              <a:t>MC’ye</a:t>
            </a:r>
            <a:r>
              <a:rPr lang="tr-TR" sz="1400" dirty="0" smtClean="0"/>
              <a:t> göre neden çok daha başarılı olmuştur</a:t>
            </a:r>
            <a:r>
              <a:rPr lang="tr-TR" sz="1400" dirty="0" smtClean="0"/>
              <a:t>?</a:t>
            </a:r>
            <a:endParaRPr lang="tr-TR" sz="1400" dirty="0" smtClean="0"/>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661</TotalTime>
  <Words>816</Words>
  <Application>Microsoft Office PowerPoint</Application>
  <PresentationFormat>Ekran Gösterisi (4:3)</PresentationFormat>
  <Paragraphs>38</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ULS234  UluslararasI Polİtİka-II</vt:lpstr>
      <vt:lpstr>XI. hafta</vt:lpstr>
      <vt:lpstr>Uluslararası Politikada Uluslararası Örgütler Kavramlar</vt:lpstr>
      <vt:lpstr>Uluslararası Politikada Uluslararası Örgütler Kavramlar</vt:lpstr>
      <vt:lpstr>Uluslararası Politikada Uluslararası Örgütler Kavramlar</vt:lpstr>
      <vt:lpstr>Uluslararası Politikada Uluslararası Örgütler Kavramlar</vt:lpstr>
      <vt:lpstr>Uluslararası Politikada Uluslararası Örgütler Kavramlar</vt:lpstr>
      <vt:lpstr>Uluslararası Politikada Uluslararası Örgütler Kavramlar</vt:lpstr>
      <vt:lpstr>Uluslararası Politikada Uluslararası Örgütler Sorular</vt:lpstr>
      <vt:lpstr>Uluslararası Politikada Uluslararası Örgütler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167</cp:revision>
  <dcterms:created xsi:type="dcterms:W3CDTF">2018-02-05T17:47:31Z</dcterms:created>
  <dcterms:modified xsi:type="dcterms:W3CDTF">2018-02-15T19:58:52Z</dcterms:modified>
</cp:coreProperties>
</file>