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1" r:id="rId2"/>
    <p:sldId id="257" r:id="rId3"/>
    <p:sldId id="258" r:id="rId4"/>
    <p:sldId id="259" r:id="rId5"/>
    <p:sldId id="260" r:id="rId6"/>
    <p:sldId id="261" r:id="rId7"/>
    <p:sldId id="286" r:id="rId8"/>
    <p:sldId id="287" r:id="rId9"/>
    <p:sldId id="303" r:id="rId10"/>
    <p:sldId id="304" r:id="rId11"/>
    <p:sldId id="305" r:id="rId12"/>
    <p:sldId id="307" r:id="rId13"/>
    <p:sldId id="306" r:id="rId14"/>
    <p:sldId id="308" r:id="rId15"/>
    <p:sldId id="312"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934692-2FAF-4EA9-B31C-EBB10E0C40F5}" type="datetimeFigureOut">
              <a:rPr lang="tr-TR" smtClean="0"/>
              <a:pPr/>
              <a:t>15.02.2018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9E817-CA6E-457D-BDCA-61A33407C40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D33ECA0-079B-417B-BE75-64A8199E3BD5}" type="datetime1">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7B0D173-2C3F-4481-B061-049F3ED160F8}" type="datetime1">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7B1CE4E-896C-48E9-8B16-6834EE5BF114}" type="datetime1">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0A1CD3-8324-4C28-8888-2AAE77C5674A}" type="datetime1">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8B1ABE7-7122-4B17-A65E-894AF57E2802}" type="datetime1">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CF8CC1C-B019-4C96-AD8B-925A45FCCA95}" type="datetime1">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0DAA3D1-7734-47E2-853E-1B41AD9B6D4A}" type="datetime1">
              <a:rPr lang="tr-TR" smtClean="0"/>
              <a:pPr/>
              <a:t>15.02.2018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7BB0596-958F-4A2D-81B1-109FF3FC2ADD}" type="datetime1">
              <a:rPr lang="tr-TR" smtClean="0"/>
              <a:pPr/>
              <a:t>15.02.2018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8FBB32A-E83E-4BD4-B685-181F960828AB}" type="datetime1">
              <a:rPr lang="tr-TR" smtClean="0"/>
              <a:pPr/>
              <a:t>15.02.2018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B453C5-1028-4D62-A85C-98EE23C0F8C9}" type="datetime1">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57A8385-8CDD-4713-819D-1644F02FDBE5}" type="datetime1">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54912D2-707C-4BFF-A832-ABFA6603B598}" type="slidenum">
              <a:rPr lang="tr-TR" smtClean="0"/>
              <a:pPr/>
              <a:t>‹#›</a:t>
            </a:fld>
            <a:endParaRPr lang="tr-TR"/>
          </a:p>
        </p:txBody>
      </p:sp>
    </p:spTree>
  </p:cSld>
  <p:clrMapOvr>
    <a:masterClrMapping/>
  </p:clrMapOvr>
  <p:transition spd="med">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28388-77F0-486B-9FEE-50AB88989455}" type="datetime1">
              <a:rPr lang="tr-TR" smtClean="0"/>
              <a:pPr/>
              <a:t>15.02.2018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912D2-707C-4BFF-A832-ABFA6603B59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blinds dir="ver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a:t>
            </a:r>
            <a:r>
              <a:rPr lang="tr-TR" sz="2400" b="1" smtClean="0"/>
              <a:t>MESLEK </a:t>
            </a:r>
            <a:r>
              <a:rPr lang="tr-TR" sz="2400" b="1" smtClean="0"/>
              <a:t>YÜKSEKOKULU</a:t>
            </a:r>
            <a:endParaRPr lang="tr-TR" sz="2400" b="1" dirty="0"/>
          </a:p>
        </p:txBody>
      </p:sp>
      <p:graphicFrame>
        <p:nvGraphicFramePr>
          <p:cNvPr id="6" name="5 İçerik Yer Tutucusu"/>
          <p:cNvGraphicFramePr>
            <a:graphicFrameLocks noGrp="1"/>
          </p:cNvGraphicFramePr>
          <p:nvPr>
            <p:ph idx="1"/>
          </p:nvPr>
        </p:nvGraphicFramePr>
        <p:xfrm>
          <a:off x="395536" y="1844824"/>
          <a:ext cx="8424937" cy="4536505"/>
        </p:xfrm>
        <a:graphic>
          <a:graphicData uri="http://schemas.openxmlformats.org/drawingml/2006/table">
            <a:tbl>
              <a:tblPr firstRow="1" bandRow="1">
                <a:tableStyleId>{912C8C85-51F0-491E-9774-3900AFEF0FD7}</a:tableStyleId>
              </a:tblPr>
              <a:tblGrid>
                <a:gridCol w="2088232"/>
                <a:gridCol w="3600400"/>
                <a:gridCol w="1368152"/>
                <a:gridCol w="1368153"/>
              </a:tblGrid>
              <a:tr h="544122">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tr>
              <a:tr h="468115">
                <a:tc>
                  <a:txBody>
                    <a:bodyPr/>
                    <a:lstStyle/>
                    <a:p>
                      <a:r>
                        <a:rPr lang="tr-TR" b="1" dirty="0" smtClean="0"/>
                        <a:t>DERSİN ADI</a:t>
                      </a:r>
                      <a:endParaRPr lang="tr-TR" b="1" dirty="0"/>
                    </a:p>
                  </a:txBody>
                  <a:tcPr anchor="ctr"/>
                </a:tc>
                <a:tc>
                  <a:txBody>
                    <a:bodyPr/>
                    <a:lstStyle/>
                    <a:p>
                      <a:pPr algn="ctr"/>
                      <a:r>
                        <a:rPr lang="tr-TR" dirty="0" smtClean="0"/>
                        <a:t>Hukuk Bilimine Giriş</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12</a:t>
                      </a:r>
                      <a:endParaRPr lang="tr-TR" dirty="0"/>
                    </a:p>
                  </a:txBody>
                  <a:tcPr anchor="ctr"/>
                </a:tc>
              </a:tr>
              <a:tr h="1500529">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baseline="0" dirty="0" smtClean="0"/>
                        <a:t>Borç Kavramı</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tr>
              <a:tr h="807979">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tr>
              <a:tr h="1215760">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b="1" u="sng" kern="1200" dirty="0" err="1" smtClean="0">
                          <a:solidFill>
                            <a:schemeClr val="tx1"/>
                          </a:solidFill>
                          <a:hlinkClick r:id="rId2"/>
                        </a:rPr>
                        <a:t>ccalisir</a:t>
                      </a:r>
                      <a:r>
                        <a:rPr lang="tr-TR" sz="1800" b="1" u="sng" kern="1200" dirty="0" smtClean="0">
                          <a:solidFill>
                            <a:schemeClr val="tx1"/>
                          </a:solidFill>
                          <a:hlinkClick r:id="rId2"/>
                        </a:rPr>
                        <a:t>@</a:t>
                      </a:r>
                      <a:r>
                        <a:rPr lang="tr-TR" sz="1800" b="1" u="sng" kern="1200" dirty="0" err="1" smtClean="0">
                          <a:solidFill>
                            <a:schemeClr val="tx1"/>
                          </a:solidFill>
                          <a:hlinkClick r:id="rId2"/>
                        </a:rPr>
                        <a:t>ankara</a:t>
                      </a:r>
                      <a:r>
                        <a:rPr lang="tr-TR" sz="1800" b="1" u="sng" kern="1200" dirty="0" smtClean="0">
                          <a:solidFill>
                            <a:schemeClr val="tx1"/>
                          </a:solidFill>
                          <a:hlinkClick r:id="rId2"/>
                        </a:rPr>
                        <a:t>.edu.tr</a:t>
                      </a:r>
                      <a:r>
                        <a:rPr lang="tr-TR" sz="1800" b="1" u="sng" kern="1200" baseline="0" dirty="0" smtClean="0">
                          <a:solidFill>
                            <a:schemeClr val="tx1"/>
                          </a:solidFill>
                        </a:rPr>
                        <a:t> </a:t>
                      </a:r>
                      <a:r>
                        <a:rPr lang="tr-TR" sz="1800" b="1" u="none" kern="1200" dirty="0" err="1" smtClean="0">
                          <a:solidFill>
                            <a:schemeClr val="tx1"/>
                          </a:solidFill>
                          <a:hlinkClick r:id="rId3"/>
                        </a:rPr>
                        <a:t>yusufcan</a:t>
                      </a:r>
                      <a:r>
                        <a:rPr lang="tr-TR" sz="1800" b="1" u="none" kern="1200" dirty="0" smtClean="0">
                          <a:solidFill>
                            <a:schemeClr val="tx1"/>
                          </a:solidFill>
                          <a:hlinkClick r:id="rId3"/>
                        </a:rPr>
                        <a:t>_</a:t>
                      </a:r>
                      <a:r>
                        <a:rPr lang="tr-TR" sz="1800" b="1" u="none" kern="1200" dirty="0" err="1" smtClean="0">
                          <a:solidFill>
                            <a:schemeClr val="tx1"/>
                          </a:solidFill>
                          <a:hlinkClick r:id="rId3"/>
                        </a:rPr>
                        <a:t>calisir</a:t>
                      </a:r>
                      <a:r>
                        <a:rPr lang="tr-TR" sz="1800" b="1" u="none" kern="1200" dirty="0" smtClean="0">
                          <a:solidFill>
                            <a:schemeClr val="tx1"/>
                          </a:solidFill>
                          <a:hlinkClick r:id="rId3"/>
                        </a:rPr>
                        <a:t>@</a:t>
                      </a:r>
                      <a:r>
                        <a:rPr lang="tr-TR" sz="1800" b="1" u="none" kern="1200" dirty="0" err="1" smtClean="0">
                          <a:solidFill>
                            <a:schemeClr val="tx1"/>
                          </a:solidFill>
                          <a:hlinkClick r:id="rId3"/>
                        </a:rPr>
                        <a:t>hotmail</a:t>
                      </a:r>
                      <a:r>
                        <a:rPr lang="tr-TR" sz="1800" b="1" u="none" kern="1200" dirty="0" smtClean="0">
                          <a:solidFill>
                            <a:schemeClr val="tx1"/>
                          </a:solidFill>
                          <a:hlinkClick r:id="rId3"/>
                        </a:rPr>
                        <a:t>.com</a:t>
                      </a:r>
                      <a:r>
                        <a:rPr lang="tr-TR" sz="1800" b="1" u="none" kern="1200" dirty="0" smtClean="0">
                          <a:solidFill>
                            <a:schemeClr val="tx1"/>
                          </a:solidFill>
                        </a:rPr>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164288" y="332656"/>
            <a:ext cx="1440160" cy="1296144"/>
          </a:xfrm>
          <a:prstGeom prst="rect">
            <a:avLst/>
          </a:prstGeom>
          <a:noFill/>
        </p:spPr>
      </p:pic>
    </p:spTree>
  </p:cSld>
  <p:clrMapOvr>
    <a:masterClrMapping/>
  </p:clrMapOvr>
  <p:transition spd="med">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92500" lnSpcReduction="20000"/>
          </a:bodyPr>
          <a:lstStyle/>
          <a:p>
            <a:pPr lvl="0">
              <a:buNone/>
            </a:pPr>
            <a:endParaRPr lang="tr-TR" sz="2400" b="1" dirty="0" smtClean="0">
              <a:solidFill>
                <a:srgbClr val="C00000"/>
              </a:solidFill>
            </a:endParaRPr>
          </a:p>
          <a:p>
            <a:pPr lvl="0">
              <a:buNone/>
            </a:pPr>
            <a:r>
              <a:rPr lang="tr-TR" sz="2400" b="1" u="sng" dirty="0" smtClean="0">
                <a:solidFill>
                  <a:srgbClr val="C00000"/>
                </a:solidFill>
              </a:rPr>
              <a:t>C-)YENİLEME</a:t>
            </a:r>
          </a:p>
          <a:p>
            <a:r>
              <a:rPr lang="tr-TR" sz="2400" dirty="0" smtClean="0"/>
              <a:t>“Yenileme” veya eski tabirle “tecdit”, “</a:t>
            </a:r>
            <a:r>
              <a:rPr lang="tr-TR" sz="2400" b="1" dirty="0" smtClean="0"/>
              <a:t>yeni bir borçla mevcut bir borcun sona </a:t>
            </a:r>
            <a:r>
              <a:rPr lang="tr-TR" sz="2400" b="1" dirty="0" err="1" smtClean="0"/>
              <a:t>erdirilmesi”dir</a:t>
            </a:r>
            <a:r>
              <a:rPr lang="tr-TR" sz="2400" b="1" dirty="0" smtClean="0"/>
              <a:t>. </a:t>
            </a:r>
          </a:p>
          <a:p>
            <a:r>
              <a:rPr lang="tr-TR" sz="2400" dirty="0" smtClean="0"/>
              <a:t>Yenilemenin olabilmesi için bir kere, alacaklı ve borçlunun açıkça anlaşmaları gerekir. </a:t>
            </a:r>
          </a:p>
          <a:p>
            <a:r>
              <a:rPr lang="tr-TR" sz="2400" b="1" dirty="0" smtClean="0"/>
              <a:t>Yenileme tarafların </a:t>
            </a:r>
            <a:r>
              <a:rPr lang="tr-TR" sz="2400" b="1" i="1" dirty="0" smtClean="0"/>
              <a:t>“açık iradesi</a:t>
            </a:r>
            <a:r>
              <a:rPr lang="tr-TR" sz="2400" b="1" dirty="0" smtClean="0"/>
              <a:t> ile olur”. </a:t>
            </a:r>
          </a:p>
          <a:p>
            <a:endParaRPr lang="tr-TR" sz="2400" dirty="0" smtClean="0"/>
          </a:p>
          <a:p>
            <a:r>
              <a:rPr lang="tr-TR" sz="2400" dirty="0" smtClean="0"/>
              <a:t>İkinci olarak </a:t>
            </a:r>
            <a:r>
              <a:rPr lang="tr-TR" sz="2400" b="1" dirty="0" smtClean="0"/>
              <a:t>yenileme, mevcut eski bir borcun ortadan kaldırılması amacıyla yapılmalıdır. </a:t>
            </a:r>
          </a:p>
          <a:p>
            <a:endParaRPr lang="tr-TR" sz="2400" dirty="0" smtClean="0"/>
          </a:p>
          <a:p>
            <a:r>
              <a:rPr lang="tr-TR" sz="2400" dirty="0" smtClean="0"/>
              <a:t>Üçüncü olarak, </a:t>
            </a:r>
            <a:r>
              <a:rPr lang="tr-TR" sz="2400" b="1" dirty="0" smtClean="0"/>
              <a:t>eski borcun yerine yeni bir borç konulmuş olmalıdır. </a:t>
            </a:r>
          </a:p>
          <a:p>
            <a:endParaRPr lang="tr-TR" sz="2400" dirty="0" smtClean="0"/>
          </a:p>
          <a:p>
            <a:r>
              <a:rPr lang="tr-TR" sz="2400" dirty="0" smtClean="0"/>
              <a:t>Dördüncü olarak “</a:t>
            </a:r>
            <a:r>
              <a:rPr lang="tr-TR" sz="2400" b="1" dirty="0" err="1" smtClean="0"/>
              <a:t>yenileme”den</a:t>
            </a:r>
            <a:r>
              <a:rPr lang="tr-TR" sz="2400" b="1" dirty="0" smtClean="0"/>
              <a:t> bahsedebilmek için eski borcun yerine konulan yeni borcun hâliyle eski borçtan farklı bir borç olması gerekir. </a:t>
            </a:r>
          </a:p>
          <a:p>
            <a:r>
              <a:rPr lang="tr-TR" sz="2400" b="1" dirty="0" smtClean="0"/>
              <a:t>Yenileme durumunda eski borç ortadan kalkar; yerine yeni borç geçer.</a:t>
            </a:r>
          </a:p>
          <a:p>
            <a:pPr>
              <a:buNone/>
            </a:pPr>
            <a:endParaRPr lang="tr-TR" sz="2400" dirty="0" smtClean="0"/>
          </a:p>
          <a:p>
            <a:pPr lvl="0">
              <a:buNone/>
            </a:pPr>
            <a:endParaRPr lang="tr-TR" sz="2400"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10</a:t>
            </a:fld>
            <a:endParaRPr lang="tr-TR"/>
          </a:p>
        </p:txBody>
      </p:sp>
    </p:spTree>
  </p:cSld>
  <p:clrMapOvr>
    <a:masterClrMapping/>
  </p:clrMapOvr>
  <p:transition spd="med">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a:bodyPr>
          <a:lstStyle/>
          <a:p>
            <a:pPr lvl="0">
              <a:buNone/>
            </a:pPr>
            <a:endParaRPr lang="tr-TR" sz="2400" b="1" dirty="0" smtClean="0">
              <a:solidFill>
                <a:srgbClr val="C00000"/>
              </a:solidFill>
            </a:endParaRPr>
          </a:p>
          <a:p>
            <a:pPr lvl="0">
              <a:buNone/>
            </a:pPr>
            <a:r>
              <a:rPr lang="tr-TR" sz="2400" b="1" u="sng" dirty="0" smtClean="0">
                <a:solidFill>
                  <a:srgbClr val="C00000"/>
                </a:solidFill>
              </a:rPr>
              <a:t>D-)ALACAKLI VE BORÇLU SIFATININ BİRLEŞMESİ</a:t>
            </a:r>
          </a:p>
          <a:p>
            <a:r>
              <a:rPr lang="tr-TR" sz="2400" dirty="0" smtClean="0"/>
              <a:t>Borç ilişkisi iki farklı kişi arasında kurulur. </a:t>
            </a:r>
          </a:p>
          <a:p>
            <a:r>
              <a:rPr lang="tr-TR" sz="2400" dirty="0" smtClean="0"/>
              <a:t>Borç ilişkisi kurulduktan sonra bu ilişkinin </a:t>
            </a:r>
            <a:r>
              <a:rPr lang="tr-TR" sz="2400" b="1" dirty="0" smtClean="0"/>
              <a:t>alacaklı ve borçlu sıfatları bazen aynı kişi üzerinde birleşebilir; yani aynı kişi bu ilişkinin hem alacaklısı, hem de borçlusu olabilir. </a:t>
            </a:r>
          </a:p>
          <a:p>
            <a:endParaRPr lang="tr-TR" sz="2400" dirty="0" smtClean="0"/>
          </a:p>
          <a:p>
            <a:r>
              <a:rPr lang="tr-TR" sz="2400" dirty="0" smtClean="0"/>
              <a:t>Bu takdirde söz konusu borç kendiliğinden sona ermiş olur. </a:t>
            </a:r>
          </a:p>
          <a:p>
            <a:r>
              <a:rPr lang="tr-TR" sz="2400" dirty="0" smtClean="0"/>
              <a:t>Çünkü bir kişinin kendi kendisiyle sözleşme yapması, kendi kendisinin alacaklısı ve borçlusu olması hukuken ve mantıken mümkün değildir. </a:t>
            </a:r>
          </a:p>
          <a:p>
            <a:pPr lvl="1"/>
            <a:r>
              <a:rPr lang="tr-TR" sz="2000" dirty="0" smtClean="0"/>
              <a:t>Örneğin kiracı kirada oturduğu evi satın alırsa, kiralanan evin hem maliki, hem de kiracısı durumuna gelir ki, böyle bir şey olmaz; dolayısıyla kira sözleşmesi sona erer.</a:t>
            </a:r>
          </a:p>
          <a:p>
            <a:pPr>
              <a:buNone/>
            </a:pPr>
            <a:endParaRPr lang="tr-TR" sz="2400" dirty="0" smtClean="0"/>
          </a:p>
          <a:p>
            <a:pPr lvl="0">
              <a:buNone/>
            </a:pPr>
            <a:endParaRPr lang="tr-TR" sz="2400"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11</a:t>
            </a:fld>
            <a:endParaRPr lang="tr-TR"/>
          </a:p>
        </p:txBody>
      </p:sp>
    </p:spTree>
  </p:cSld>
  <p:clrMapOvr>
    <a:masterClrMapping/>
  </p:clrMapOvr>
  <p:transition spd="med">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92500" lnSpcReduction="20000"/>
          </a:bodyPr>
          <a:lstStyle/>
          <a:p>
            <a:pPr lvl="0">
              <a:buNone/>
            </a:pPr>
            <a:endParaRPr lang="tr-TR" sz="2400" b="1" dirty="0" smtClean="0">
              <a:solidFill>
                <a:srgbClr val="C00000"/>
              </a:solidFill>
            </a:endParaRPr>
          </a:p>
          <a:p>
            <a:pPr lvl="0">
              <a:buNone/>
            </a:pPr>
            <a:r>
              <a:rPr lang="tr-TR" sz="2400" b="1" u="sng" dirty="0" smtClean="0">
                <a:solidFill>
                  <a:srgbClr val="C00000"/>
                </a:solidFill>
              </a:rPr>
              <a:t>E-KUSURSUZ İMKANSIZLIK</a:t>
            </a:r>
          </a:p>
          <a:p>
            <a:r>
              <a:rPr lang="tr-TR" sz="2400" dirty="0" smtClean="0"/>
              <a:t>“</a:t>
            </a:r>
            <a:r>
              <a:rPr lang="tr-TR" sz="2400" b="1" dirty="0" smtClean="0"/>
              <a:t>Borcun ifası borçlunun sorumlu tutulamayacağı sebeplerle imkânsızlaşırsa, borç sona erer”. </a:t>
            </a:r>
          </a:p>
          <a:p>
            <a:r>
              <a:rPr lang="tr-TR" sz="2400" b="1" dirty="0" smtClean="0"/>
              <a:t>Buna “kusursuz </a:t>
            </a:r>
            <a:r>
              <a:rPr lang="tr-TR" sz="2400" b="1" dirty="0" err="1" smtClean="0"/>
              <a:t>imkânsızlık”denir</a:t>
            </a:r>
            <a:r>
              <a:rPr lang="tr-TR" sz="2400" b="1" dirty="0" smtClean="0"/>
              <a:t>.</a:t>
            </a:r>
          </a:p>
          <a:p>
            <a:pPr>
              <a:buNone/>
            </a:pPr>
            <a:r>
              <a:rPr lang="tr-TR" sz="2400" b="1" dirty="0" smtClean="0">
                <a:solidFill>
                  <a:srgbClr val="002060"/>
                </a:solidFill>
              </a:rPr>
              <a:t>Sebepleri: </a:t>
            </a:r>
            <a:r>
              <a:rPr lang="tr-TR" sz="2400" b="1" dirty="0" smtClean="0"/>
              <a:t>İfanın kusursuz imkânsızlığı genellikle </a:t>
            </a:r>
            <a:r>
              <a:rPr lang="tr-TR" sz="2400" b="1" u="sng" dirty="0" smtClean="0"/>
              <a:t>“mücbir sebep” </a:t>
            </a:r>
            <a:r>
              <a:rPr lang="tr-TR" sz="2400" b="1" dirty="0" smtClean="0"/>
              <a:t>ve </a:t>
            </a:r>
            <a:r>
              <a:rPr lang="tr-TR" sz="2400" b="1" u="sng" dirty="0" smtClean="0"/>
              <a:t>“beklenmedik hâl” </a:t>
            </a:r>
            <a:r>
              <a:rPr lang="tr-TR" sz="2400" b="1" dirty="0" smtClean="0"/>
              <a:t>olmak üzere 2 durumda gerçekleşir.</a:t>
            </a:r>
          </a:p>
          <a:p>
            <a:pPr>
              <a:buNone/>
            </a:pPr>
            <a:endParaRPr lang="tr-TR" sz="2400" dirty="0" smtClean="0"/>
          </a:p>
          <a:p>
            <a:pPr>
              <a:buNone/>
            </a:pPr>
            <a:r>
              <a:rPr lang="tr-TR" sz="2400" b="1" dirty="0" smtClean="0">
                <a:solidFill>
                  <a:srgbClr val="002060"/>
                </a:solidFill>
              </a:rPr>
              <a:t>Sonuçları:</a:t>
            </a:r>
            <a:r>
              <a:rPr lang="tr-TR" sz="2400" b="1" dirty="0" smtClean="0"/>
              <a:t> </a:t>
            </a:r>
            <a:r>
              <a:rPr lang="tr-TR" sz="2400" dirty="0" smtClean="0"/>
              <a:t>Mücbir sebep, beklenmedik hâl gibi, borçlunun sorumlu tutulamayacağı sebeplerle borcun ifası imkânsız hâle gelirse, borçlu borcundan kurtulur; borç sona erer. </a:t>
            </a:r>
          </a:p>
          <a:p>
            <a:r>
              <a:rPr lang="tr-TR" sz="2400" dirty="0" smtClean="0"/>
              <a:t>Karşılıklı borç yükleyen sözleşmelerde, bir taraf kendi borcundan bu şekilde kurtulmuş ise, diğer taraftan onun borcunu ifa etmesini talep edemez. </a:t>
            </a:r>
          </a:p>
          <a:p>
            <a:r>
              <a:rPr lang="tr-TR" sz="2400" dirty="0" smtClean="0"/>
              <a:t>Keza bu tür sözleşmelerde bir taraf kendi borcunu yerine getirdiği hâlde diğer taraf kusursuz imkânsızlık nedeniyle borcundan kurtulmuş ise, bu taraf diğer taraftan aldığı parayı veya şeyi “sebepsiz zenginleşme” hükümlerine göre iade etmek zorundadır.</a:t>
            </a:r>
          </a:p>
          <a:p>
            <a:pPr lvl="0">
              <a:buNone/>
            </a:pPr>
            <a:endParaRPr lang="tr-TR" sz="2400"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12</a:t>
            </a:fld>
            <a:endParaRPr lang="tr-TR"/>
          </a:p>
        </p:txBody>
      </p:sp>
    </p:spTree>
  </p:cSld>
  <p:clrMapOvr>
    <a:masterClrMapping/>
  </p:clrMapOvr>
  <p:transition spd="med">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a:bodyPr>
          <a:lstStyle/>
          <a:p>
            <a:pPr lvl="0">
              <a:buNone/>
            </a:pPr>
            <a:endParaRPr lang="tr-TR" sz="2400" b="1" dirty="0" smtClean="0">
              <a:solidFill>
                <a:srgbClr val="C00000"/>
              </a:solidFill>
            </a:endParaRPr>
          </a:p>
          <a:p>
            <a:pPr lvl="0">
              <a:buNone/>
            </a:pPr>
            <a:r>
              <a:rPr lang="tr-TR" sz="2400" b="1" u="sng" dirty="0" smtClean="0">
                <a:solidFill>
                  <a:srgbClr val="C00000"/>
                </a:solidFill>
              </a:rPr>
              <a:t>F-TAKAS</a:t>
            </a:r>
          </a:p>
          <a:p>
            <a:endParaRPr lang="tr-TR" sz="2400" b="1" u="sng" dirty="0" smtClean="0">
              <a:solidFill>
                <a:srgbClr val="C00000"/>
              </a:solidFill>
            </a:endParaRPr>
          </a:p>
          <a:p>
            <a:r>
              <a:rPr lang="tr-TR" sz="2400" dirty="0" smtClean="0"/>
              <a:t>“İki kişi, karşılıklı olarak bir miktar para veya özdeş diğer edimleri birbirine borçlu oldukları takdirde, </a:t>
            </a:r>
            <a:r>
              <a:rPr lang="tr-TR" sz="2400" b="1" dirty="0" smtClean="0"/>
              <a:t>her iki borç muaccel ise her biri alacağını borcuyla takas edebilir”. </a:t>
            </a:r>
          </a:p>
          <a:p>
            <a:r>
              <a:rPr lang="tr-TR" sz="2400" dirty="0" smtClean="0"/>
              <a:t>“Takas” durumunda her iki borç da “daha az olan borç tutarınca sona erer”.</a:t>
            </a:r>
          </a:p>
          <a:p>
            <a:endParaRPr lang="tr-TR" sz="2400" dirty="0" smtClean="0"/>
          </a:p>
          <a:p>
            <a:r>
              <a:rPr lang="tr-TR" sz="2400" dirty="0" smtClean="0"/>
              <a:t>Takasın yapılabilmesi için bir kere borçların karşılıklı olması gerekir. </a:t>
            </a:r>
          </a:p>
          <a:p>
            <a:r>
              <a:rPr lang="tr-TR" sz="2400" dirty="0" smtClean="0"/>
              <a:t>İkinci olarak borçların konusunun para olması veya aynı cinsten mal olması gerekir.  </a:t>
            </a:r>
            <a:endParaRPr lang="tr-TR" sz="2400" b="1" u="sng" dirty="0" smtClean="0">
              <a:solidFill>
                <a:srgbClr val="C00000"/>
              </a:solidFill>
            </a:endParaRPr>
          </a:p>
          <a:p>
            <a:pPr lvl="0">
              <a:buNone/>
            </a:pPr>
            <a:endParaRPr lang="tr-TR" sz="2400"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13</a:t>
            </a:fld>
            <a:endParaRPr lang="tr-TR"/>
          </a:p>
        </p:txBody>
      </p:sp>
    </p:spTree>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92500" lnSpcReduction="10000"/>
          </a:bodyPr>
          <a:lstStyle/>
          <a:p>
            <a:pPr lvl="0">
              <a:buNone/>
            </a:pPr>
            <a:endParaRPr lang="tr-TR" sz="2400" b="1" dirty="0" smtClean="0">
              <a:solidFill>
                <a:srgbClr val="C00000"/>
              </a:solidFill>
            </a:endParaRPr>
          </a:p>
          <a:p>
            <a:pPr lvl="0">
              <a:buNone/>
            </a:pPr>
            <a:r>
              <a:rPr lang="tr-TR" sz="2400" b="1" u="sng" dirty="0" smtClean="0">
                <a:solidFill>
                  <a:srgbClr val="C00000"/>
                </a:solidFill>
              </a:rPr>
              <a:t>G-ZAMANAŞIMI</a:t>
            </a:r>
          </a:p>
          <a:p>
            <a:endParaRPr lang="tr-TR" sz="2400" b="1" u="sng" dirty="0" smtClean="0">
              <a:solidFill>
                <a:srgbClr val="C00000"/>
              </a:solidFill>
            </a:endParaRPr>
          </a:p>
          <a:p>
            <a:r>
              <a:rPr lang="tr-TR" sz="2400" dirty="0" smtClean="0"/>
              <a:t>Zamanaşımı, kanunun öngördüğü şartlar altında ve belli bir süre içinde alacaklının hareketsiz kalması sonucunda alacağın ifasını isteme yetkisinin sona ermesidir.</a:t>
            </a:r>
          </a:p>
          <a:p>
            <a:endParaRPr lang="tr-TR" sz="2400" b="1" u="sng" dirty="0" smtClean="0">
              <a:solidFill>
                <a:srgbClr val="C00000"/>
              </a:solidFill>
            </a:endParaRPr>
          </a:p>
          <a:p>
            <a:pPr>
              <a:buNone/>
            </a:pPr>
            <a:r>
              <a:rPr lang="tr-TR" sz="2400" b="1" u="sng" dirty="0" smtClean="0">
                <a:solidFill>
                  <a:srgbClr val="0070C0"/>
                </a:solidFill>
              </a:rPr>
              <a:t>Şartları:</a:t>
            </a:r>
            <a:r>
              <a:rPr lang="tr-TR" sz="2400" b="1" dirty="0" smtClean="0"/>
              <a:t> </a:t>
            </a:r>
            <a:r>
              <a:rPr lang="tr-TR" sz="2400" dirty="0" smtClean="0"/>
              <a:t>Bir borcun zamanaşımına uğraması için şu şartların gerçekleşmesi gerekir: </a:t>
            </a:r>
          </a:p>
          <a:p>
            <a:pPr marL="457200" indent="-457200">
              <a:buAutoNum type="arabicParenBoth"/>
            </a:pPr>
            <a:r>
              <a:rPr lang="tr-TR" sz="2400" dirty="0" smtClean="0"/>
              <a:t>Borç muaccel olmalı; yani varsa vadesinin dolmuş olması gerekir.</a:t>
            </a:r>
          </a:p>
          <a:p>
            <a:pPr marL="457200" indent="-457200">
              <a:buAutoNum type="arabicParenBoth"/>
            </a:pPr>
            <a:r>
              <a:rPr lang="tr-TR" sz="2400" dirty="0" smtClean="0"/>
              <a:t>Kanunun belirttiği sürenin geçmiş olması gerekir. </a:t>
            </a:r>
          </a:p>
          <a:p>
            <a:pPr marL="457200" indent="-457200"/>
            <a:r>
              <a:rPr lang="tr-TR" sz="2400" dirty="0" smtClean="0"/>
              <a:t>Bu süre genel olarak </a:t>
            </a:r>
            <a:r>
              <a:rPr lang="tr-TR" sz="2400" b="1" dirty="0" smtClean="0"/>
              <a:t>10 yıldır</a:t>
            </a:r>
            <a:r>
              <a:rPr lang="tr-TR" sz="2400" dirty="0" smtClean="0"/>
              <a:t>. </a:t>
            </a:r>
          </a:p>
          <a:p>
            <a:pPr marL="457200" indent="-457200"/>
            <a:r>
              <a:rPr lang="tr-TR" sz="2400" dirty="0" smtClean="0"/>
              <a:t>Buna “genel zamanaşımı” süresi denir. </a:t>
            </a:r>
          </a:p>
          <a:p>
            <a:pPr marL="457200" indent="-457200"/>
            <a:r>
              <a:rPr lang="tr-TR" sz="2400" dirty="0" smtClean="0"/>
              <a:t>Ancak yeni Borçlar Kanununun 147’nci maddesinde sayılan alacaklar için zamanaşımı süresi </a:t>
            </a:r>
            <a:r>
              <a:rPr lang="tr-TR" sz="2400" b="1" dirty="0" smtClean="0"/>
              <a:t>5 yıldır. </a:t>
            </a:r>
            <a:endParaRPr lang="tr-TR" sz="2400"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14</a:t>
            </a:fld>
            <a:endParaRPr lang="tr-TR"/>
          </a:p>
        </p:txBody>
      </p:sp>
    </p:spTree>
  </p:cSld>
  <p:clrMapOvr>
    <a:masterClrMapping/>
  </p:clrMapOvr>
  <p:transition spd="med">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fld id="{DB6BCFBB-F26A-4EF5-88A4-D8880434C23C}" type="slidenum">
              <a:rPr lang="tr-TR" smtClean="0"/>
              <a:pPr/>
              <a:t>15</a:t>
            </a:fld>
            <a:endParaRPr lang="tr-TR"/>
          </a:p>
        </p:txBody>
      </p:sp>
      <p:sp>
        <p:nvSpPr>
          <p:cNvPr id="4" name="3 İçerik Yer Tutucusu"/>
          <p:cNvSpPr>
            <a:spLocks noGrp="1"/>
          </p:cNvSpPr>
          <p:nvPr>
            <p:ph sz="quarter" idx="1"/>
          </p:nvPr>
        </p:nvSpPr>
        <p:spPr>
          <a:xfrm>
            <a:off x="914400" y="1268760"/>
            <a:ext cx="7113984" cy="4751040"/>
          </a:xfrm>
        </p:spPr>
        <p:txBody>
          <a:bodyPr/>
          <a:lstStyle/>
          <a:p>
            <a:endParaRPr lang="tr-TR" b="1" dirty="0" smtClean="0"/>
          </a:p>
          <a:p>
            <a:pPr lvl="1">
              <a:buNone/>
            </a:pPr>
            <a:r>
              <a:rPr lang="tr-TR" b="1" dirty="0" smtClean="0"/>
              <a:t>Yararlanılan Kaynak:</a:t>
            </a:r>
          </a:p>
          <a:p>
            <a:pPr lvl="1">
              <a:buNone/>
            </a:pPr>
            <a:r>
              <a:rPr lang="tr-TR" dirty="0" smtClean="0"/>
              <a:t>Kemal GÖZLER, Genel Hukuk Bilgisi, Ekin Basım Yayın, Bursa, 2017.</a:t>
            </a:r>
          </a:p>
          <a:p>
            <a:pPr lvl="1">
              <a:buNone/>
            </a:pPr>
            <a:endParaRPr lang="tr-TR" dirty="0" smtClean="0"/>
          </a:p>
          <a:p>
            <a:endParaRPr lang="tr-TR" dirty="0"/>
          </a:p>
        </p:txBody>
      </p:sp>
    </p:spTree>
  </p:cSld>
  <p:clrMapOvr>
    <a:masterClrMapping/>
  </p:clrMapOvr>
  <p:transition spd="med">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52736"/>
          </a:xfrm>
        </p:spPr>
        <p:style>
          <a:lnRef idx="3">
            <a:schemeClr val="lt1"/>
          </a:lnRef>
          <a:fillRef idx="1">
            <a:schemeClr val="accent2"/>
          </a:fillRef>
          <a:effectRef idx="1">
            <a:schemeClr val="accent2"/>
          </a:effectRef>
          <a:fontRef idx="minor">
            <a:schemeClr val="lt1"/>
          </a:fontRef>
        </p:style>
        <p:txBody>
          <a:bodyPr/>
          <a:lstStyle/>
          <a:p>
            <a:pPr algn="l"/>
            <a:r>
              <a:rPr lang="tr-TR" b="1" u="sng" dirty="0" smtClean="0">
                <a:latin typeface="Bradley Hand ITC" pitchFamily="66" charset="0"/>
              </a:rPr>
              <a:t>PLAN</a:t>
            </a:r>
            <a:endParaRPr lang="tr-TR" b="1" u="sng" dirty="0">
              <a:latin typeface="Bradley Hand ITC" pitchFamily="66" charset="0"/>
            </a:endParaRPr>
          </a:p>
        </p:txBody>
      </p:sp>
      <p:sp>
        <p:nvSpPr>
          <p:cNvPr id="3" name="2 İçerik Yer Tutucusu"/>
          <p:cNvSpPr>
            <a:spLocks noGrp="1"/>
          </p:cNvSpPr>
          <p:nvPr>
            <p:ph idx="1"/>
          </p:nvPr>
        </p:nvSpPr>
        <p:spPr>
          <a:xfrm>
            <a:off x="0" y="1052736"/>
            <a:ext cx="9144000" cy="5805264"/>
          </a:xfrm>
        </p:spPr>
        <p:style>
          <a:lnRef idx="1">
            <a:schemeClr val="dk1"/>
          </a:lnRef>
          <a:fillRef idx="2">
            <a:schemeClr val="dk1"/>
          </a:fillRef>
          <a:effectRef idx="1">
            <a:schemeClr val="dk1"/>
          </a:effectRef>
          <a:fontRef idx="minor">
            <a:schemeClr val="dk1"/>
          </a:fontRef>
        </p:style>
        <p:txBody>
          <a:bodyPr>
            <a:normAutofit/>
          </a:bodyPr>
          <a:lstStyle/>
          <a:p>
            <a:pPr>
              <a:buNone/>
            </a:pPr>
            <a:endParaRPr lang="tr-TR" dirty="0" smtClean="0"/>
          </a:p>
          <a:p>
            <a:pPr lvl="1">
              <a:buNone/>
            </a:pPr>
            <a:r>
              <a:rPr lang="tr-TR" b="1" dirty="0" smtClean="0"/>
              <a:t>I-Borç Kavramı ve Borç İlişkisi</a:t>
            </a:r>
          </a:p>
          <a:p>
            <a:pPr lvl="1">
              <a:buNone/>
            </a:pPr>
            <a:endParaRPr lang="tr-TR" b="1" dirty="0" smtClean="0"/>
          </a:p>
          <a:p>
            <a:pPr lvl="1">
              <a:buNone/>
            </a:pPr>
            <a:r>
              <a:rPr lang="tr-TR" b="1" dirty="0" smtClean="0"/>
              <a:t>II-Borcun Kaynakları</a:t>
            </a:r>
          </a:p>
          <a:p>
            <a:pPr lvl="1">
              <a:buNone/>
            </a:pPr>
            <a:endParaRPr lang="tr-TR" b="1" dirty="0" smtClean="0"/>
          </a:p>
          <a:p>
            <a:pPr lvl="1">
              <a:buNone/>
            </a:pPr>
            <a:r>
              <a:rPr lang="tr-TR" b="1" dirty="0" smtClean="0"/>
              <a:t>III-Borçların Hüküm ve Sonuçları</a:t>
            </a:r>
          </a:p>
          <a:p>
            <a:pPr lvl="1">
              <a:buNone/>
            </a:pPr>
            <a:endParaRPr lang="tr-TR" b="1" dirty="0" smtClean="0"/>
          </a:p>
          <a:p>
            <a:pPr lvl="1">
              <a:buNone/>
            </a:pPr>
            <a:r>
              <a:rPr lang="tr-TR" b="1" dirty="0" smtClean="0"/>
              <a:t>IV-Borçların Sona Ermesi</a:t>
            </a:r>
          </a:p>
          <a:p>
            <a:pPr lvl="1">
              <a:buNone/>
            </a:pPr>
            <a:endParaRPr lang="tr-TR" b="1" dirty="0" smtClean="0"/>
          </a:p>
        </p:txBody>
      </p:sp>
      <p:sp>
        <p:nvSpPr>
          <p:cNvPr id="4" name="3 Slayt Numarası Yer Tutucusu"/>
          <p:cNvSpPr>
            <a:spLocks noGrp="1"/>
          </p:cNvSpPr>
          <p:nvPr>
            <p:ph type="sldNum" sz="quarter" idx="12"/>
          </p:nvPr>
        </p:nvSpPr>
        <p:spPr/>
        <p:txBody>
          <a:bodyPr/>
          <a:lstStyle/>
          <a:p>
            <a:fld id="{E54912D2-707C-4BFF-A832-ABFA6603B598}" type="slidenum">
              <a:rPr lang="tr-TR" smtClean="0"/>
              <a:pPr/>
              <a:t>2</a:t>
            </a:fld>
            <a:endParaRPr lang="tr-TR"/>
          </a:p>
        </p:txBody>
      </p:sp>
    </p:spTree>
  </p:cSld>
  <p:clrMapOvr>
    <a:masterClrMapping/>
  </p:clrMapOvr>
  <p:transition spd="med">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1" algn="l" rtl="0">
              <a:spcBef>
                <a:spcPct val="0"/>
              </a:spcBef>
            </a:pPr>
            <a:r>
              <a:rPr lang="tr-TR" sz="4000" b="1" dirty="0" smtClean="0">
                <a:latin typeface="+mj-lt"/>
              </a:rPr>
              <a:t>I-Borç ve Borç İlişkisi Kavramı</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85000" lnSpcReduction="20000"/>
          </a:bodyPr>
          <a:lstStyle/>
          <a:p>
            <a:pPr algn="ctr">
              <a:buNone/>
            </a:pPr>
            <a:r>
              <a:rPr lang="tr-TR" b="1" u="sng" dirty="0" smtClean="0">
                <a:solidFill>
                  <a:srgbClr val="C00000"/>
                </a:solidFill>
              </a:rPr>
              <a:t>A-Borç Kavramı</a:t>
            </a:r>
          </a:p>
          <a:p>
            <a:r>
              <a:rPr lang="tr-TR" b="1" i="1" u="sng" dirty="0"/>
              <a:t>En dar anlamda borç</a:t>
            </a:r>
            <a:r>
              <a:rPr lang="tr-TR" b="1" i="1" dirty="0"/>
              <a:t>, </a:t>
            </a:r>
            <a:r>
              <a:rPr lang="tr-TR" b="1" dirty="0"/>
              <a:t>“para </a:t>
            </a:r>
            <a:r>
              <a:rPr lang="tr-TR" b="1" dirty="0" err="1"/>
              <a:t>borcu”nu</a:t>
            </a:r>
            <a:r>
              <a:rPr lang="tr-TR" b="1" dirty="0"/>
              <a:t> ifade ede</a:t>
            </a:r>
            <a:r>
              <a:rPr lang="tr-TR" dirty="0"/>
              <a:t>r. </a:t>
            </a:r>
            <a:endParaRPr lang="tr-TR" dirty="0" smtClean="0"/>
          </a:p>
          <a:p>
            <a:pPr lvl="1"/>
            <a:r>
              <a:rPr lang="tr-TR" dirty="0" smtClean="0"/>
              <a:t>Örneğin </a:t>
            </a:r>
            <a:r>
              <a:rPr lang="tr-TR" dirty="0"/>
              <a:t>bir kimse “bakkala borcum var” dediğinde, bakkala ödemesi gereken belli miktar parayı kasteder</a:t>
            </a:r>
            <a:r>
              <a:rPr lang="tr-TR" dirty="0" smtClean="0"/>
              <a:t>.</a:t>
            </a:r>
          </a:p>
          <a:p>
            <a:pPr lvl="1"/>
            <a:endParaRPr lang="tr-TR" dirty="0" smtClean="0"/>
          </a:p>
          <a:p>
            <a:r>
              <a:rPr lang="tr-TR" b="1" i="1" u="sng" dirty="0"/>
              <a:t>Dar anlamda borç ise</a:t>
            </a:r>
            <a:r>
              <a:rPr lang="tr-TR" b="1" i="1" dirty="0"/>
              <a:t>,</a:t>
            </a:r>
            <a:r>
              <a:rPr lang="tr-TR" b="1" dirty="0"/>
              <a:t> bir hukukî ilişkide iki </a:t>
            </a:r>
            <a:r>
              <a:rPr lang="tr-TR" b="1" dirty="0" smtClean="0"/>
              <a:t>kişiden </a:t>
            </a:r>
            <a:r>
              <a:rPr lang="tr-TR" b="1" dirty="0"/>
              <a:t>birinin diğerine karşı yerine getirmekle yükümlü olduğu şeyi ifade eder. </a:t>
            </a:r>
            <a:endParaRPr lang="tr-TR" b="1" dirty="0" smtClean="0"/>
          </a:p>
          <a:p>
            <a:pPr lvl="1"/>
            <a:r>
              <a:rPr lang="tr-TR" dirty="0" smtClean="0"/>
              <a:t>Örneğin </a:t>
            </a:r>
            <a:r>
              <a:rPr lang="tr-TR" dirty="0"/>
              <a:t>bir terziyle size bir elbise dikmesi </a:t>
            </a:r>
            <a:r>
              <a:rPr lang="tr-TR" dirty="0" smtClean="0"/>
              <a:t>konusunda </a:t>
            </a:r>
            <a:r>
              <a:rPr lang="tr-TR" dirty="0"/>
              <a:t>anlaşmış iseniz, terzinin borcu elbiseyi dikmek; sizin borcunuz ise dikiş ücretini terziye ödemektir. </a:t>
            </a:r>
            <a:endParaRPr lang="tr-TR" dirty="0" smtClean="0"/>
          </a:p>
          <a:p>
            <a:pPr lvl="1">
              <a:buNone/>
            </a:pPr>
            <a:endParaRPr lang="tr-TR" dirty="0" smtClean="0"/>
          </a:p>
          <a:p>
            <a:r>
              <a:rPr lang="tr-TR" b="1" i="1" u="sng" dirty="0"/>
              <a:t>Geniş anlamda borç ise</a:t>
            </a:r>
            <a:r>
              <a:rPr lang="tr-TR" b="1" i="1" dirty="0"/>
              <a:t>,</a:t>
            </a:r>
            <a:r>
              <a:rPr lang="tr-TR" b="1" dirty="0"/>
              <a:t> alacaklı ve borçlu diye </a:t>
            </a:r>
            <a:r>
              <a:rPr lang="tr-TR" b="1" dirty="0" smtClean="0"/>
              <a:t>isimlendirilen </a:t>
            </a:r>
            <a:r>
              <a:rPr lang="tr-TR" b="1" dirty="0"/>
              <a:t>iki taraf arasındaki hukukî bağı ifade eder ki buna “</a:t>
            </a:r>
            <a:r>
              <a:rPr lang="tr-TR" b="1" u="sng" dirty="0"/>
              <a:t>borç ilişkisi</a:t>
            </a:r>
            <a:r>
              <a:rPr lang="tr-TR" b="1" dirty="0"/>
              <a:t>” </a:t>
            </a:r>
            <a:r>
              <a:rPr lang="tr-TR" b="1" dirty="0" smtClean="0"/>
              <a:t>denir.</a:t>
            </a:r>
            <a:endParaRPr lang="tr-TR" b="1" dirty="0"/>
          </a:p>
          <a:p>
            <a:pPr>
              <a:buNone/>
            </a:pPr>
            <a:endParaRPr lang="tr-TR" b="1" u="sng" dirty="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3</a:t>
            </a:fld>
            <a:endParaRPr lang="tr-TR"/>
          </a:p>
        </p:txBody>
      </p:sp>
    </p:spTree>
  </p:cSld>
  <p:clrMapOvr>
    <a:masterClrMapping/>
  </p:clrMapOvr>
  <p:transition spd="med">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1" algn="l" rtl="0">
              <a:spcBef>
                <a:spcPct val="0"/>
              </a:spcBef>
            </a:pPr>
            <a:r>
              <a:rPr lang="tr-TR" sz="4000" b="1" dirty="0" smtClean="0">
                <a:latin typeface="+mj-lt"/>
              </a:rPr>
              <a:t>I-Borç ve Borç İlişkisi Kavramı</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85000" lnSpcReduction="10000"/>
          </a:bodyPr>
          <a:lstStyle/>
          <a:p>
            <a:pPr algn="ctr">
              <a:buNone/>
            </a:pPr>
            <a:r>
              <a:rPr lang="tr-TR" b="1" u="sng" dirty="0" smtClean="0">
                <a:solidFill>
                  <a:srgbClr val="C00000"/>
                </a:solidFill>
              </a:rPr>
              <a:t>B-Borç İlişkisi Kavramı</a:t>
            </a:r>
          </a:p>
          <a:p>
            <a:endParaRPr lang="tr-TR" b="1" u="sng" dirty="0">
              <a:solidFill>
                <a:srgbClr val="C00000"/>
              </a:solidFill>
            </a:endParaRPr>
          </a:p>
          <a:p>
            <a:r>
              <a:rPr lang="tr-TR" b="1" dirty="0" smtClean="0"/>
              <a:t>Borç </a:t>
            </a:r>
            <a:r>
              <a:rPr lang="tr-TR" b="1" dirty="0"/>
              <a:t>ilişkisinin </a:t>
            </a:r>
            <a:r>
              <a:rPr lang="tr-TR" b="1" dirty="0" smtClean="0"/>
              <a:t>3 unsuru </a:t>
            </a:r>
            <a:r>
              <a:rPr lang="tr-TR" b="1" dirty="0"/>
              <a:t>vardır. Bunlar, “alacaklı”, “borçlu” ve “edim” unsurlarıdır</a:t>
            </a:r>
            <a:r>
              <a:rPr lang="tr-TR" b="1" dirty="0" smtClean="0"/>
              <a:t>.</a:t>
            </a:r>
          </a:p>
          <a:p>
            <a:endParaRPr lang="tr-TR" dirty="0"/>
          </a:p>
          <a:p>
            <a:pPr lvl="1"/>
            <a:r>
              <a:rPr lang="tr-TR" b="1" i="1" dirty="0" smtClean="0">
                <a:solidFill>
                  <a:srgbClr val="C00000"/>
                </a:solidFill>
              </a:rPr>
              <a:t>Alacaklı</a:t>
            </a:r>
            <a:r>
              <a:rPr lang="tr-TR" b="1" i="1" dirty="0">
                <a:solidFill>
                  <a:srgbClr val="C00000"/>
                </a:solidFill>
              </a:rPr>
              <a:t>:</a:t>
            </a:r>
            <a:r>
              <a:rPr lang="tr-TR" dirty="0" smtClean="0"/>
              <a:t> </a:t>
            </a:r>
            <a:r>
              <a:rPr lang="tr-TR" dirty="0"/>
              <a:t>Borç ilişkisinde, borçludan, kendisi lehine </a:t>
            </a:r>
            <a:r>
              <a:rPr lang="tr-TR" dirty="0" smtClean="0"/>
              <a:t>belli </a:t>
            </a:r>
            <a:r>
              <a:rPr lang="tr-TR" dirty="0"/>
              <a:t>bir edimde bulunmayı isteme yetkisine sahip bulunan taraftır.</a:t>
            </a:r>
          </a:p>
          <a:p>
            <a:pPr lvl="1"/>
            <a:r>
              <a:rPr lang="tr-TR" b="1" i="1" dirty="0" smtClean="0">
                <a:solidFill>
                  <a:srgbClr val="C00000"/>
                </a:solidFill>
              </a:rPr>
              <a:t>Borçlu</a:t>
            </a:r>
            <a:r>
              <a:rPr lang="tr-TR" b="1" i="1" dirty="0">
                <a:solidFill>
                  <a:srgbClr val="C00000"/>
                </a:solidFill>
              </a:rPr>
              <a:t>:</a:t>
            </a:r>
            <a:r>
              <a:rPr lang="tr-TR" dirty="0" smtClean="0"/>
              <a:t> </a:t>
            </a:r>
            <a:r>
              <a:rPr lang="tr-TR" dirty="0"/>
              <a:t>Borçlu, aralarındaki borç ilişkisi nedeniyle </a:t>
            </a:r>
            <a:r>
              <a:rPr lang="tr-TR" dirty="0" smtClean="0"/>
              <a:t>alacaklıya </a:t>
            </a:r>
            <a:r>
              <a:rPr lang="tr-TR" dirty="0"/>
              <a:t>karşı belli bir edimde bulunma yükümlülüğü olan kişidir.</a:t>
            </a:r>
          </a:p>
          <a:p>
            <a:pPr lvl="1"/>
            <a:r>
              <a:rPr lang="tr-TR" b="1" i="1" dirty="0" smtClean="0">
                <a:solidFill>
                  <a:srgbClr val="C00000"/>
                </a:solidFill>
              </a:rPr>
              <a:t>Edim</a:t>
            </a:r>
            <a:r>
              <a:rPr lang="tr-TR" b="1" i="1" dirty="0">
                <a:solidFill>
                  <a:srgbClr val="C00000"/>
                </a:solidFill>
              </a:rPr>
              <a:t>:</a:t>
            </a:r>
            <a:r>
              <a:rPr lang="tr-TR" dirty="0" smtClean="0"/>
              <a:t> </a:t>
            </a:r>
            <a:r>
              <a:rPr lang="tr-TR" dirty="0"/>
              <a:t>Borç ilişkisine dayanarak alacaklının borçludan yerine getirilmesini isteyebileceği ve borçlunun da yerine </a:t>
            </a:r>
            <a:r>
              <a:rPr lang="tr-TR" dirty="0" smtClean="0"/>
              <a:t>getirmekle </a:t>
            </a:r>
            <a:r>
              <a:rPr lang="tr-TR" dirty="0"/>
              <a:t>yükümlü olduğu bir davranış biçimidir. </a:t>
            </a:r>
            <a:endParaRPr lang="tr-TR" dirty="0" smtClean="0"/>
          </a:p>
          <a:p>
            <a:pPr lvl="1"/>
            <a:r>
              <a:rPr lang="tr-TR" dirty="0" smtClean="0"/>
              <a:t>Edim </a:t>
            </a:r>
            <a:r>
              <a:rPr lang="tr-TR" dirty="0"/>
              <a:t>bir şeyi vermek, yapmak veya yapmamak şeklinde ortaya çıkmaktadır. </a:t>
            </a:r>
            <a:endParaRPr lang="tr-TR" b="1" u="sng" dirty="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4</a:t>
            </a:fld>
            <a:endParaRPr lang="tr-TR"/>
          </a:p>
        </p:txBody>
      </p:sp>
    </p:spTree>
  </p:cSld>
  <p:clrMapOvr>
    <a:masterClrMapping/>
  </p:clrMapOvr>
  <p:transition spd="med">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1" algn="l" rtl="0">
              <a:spcBef>
                <a:spcPct val="0"/>
              </a:spcBef>
            </a:pPr>
            <a:r>
              <a:rPr lang="tr-TR" sz="4000" b="1" dirty="0" smtClean="0">
                <a:latin typeface="+mj-lt"/>
              </a:rPr>
              <a:t>II-BORCUN KAYNAKLARI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a:bodyPr>
          <a:lstStyle/>
          <a:p>
            <a:r>
              <a:rPr lang="tr-TR" dirty="0"/>
              <a:t>Borçlar Kanunumuza göre </a:t>
            </a:r>
            <a:r>
              <a:rPr lang="tr-TR" b="1" dirty="0"/>
              <a:t>borcun </a:t>
            </a:r>
            <a:endParaRPr lang="tr-TR" b="1" dirty="0" smtClean="0"/>
          </a:p>
          <a:p>
            <a:pPr lvl="1"/>
            <a:r>
              <a:rPr lang="tr-TR" b="1" u="sng" dirty="0" smtClean="0"/>
              <a:t>“</a:t>
            </a:r>
            <a:r>
              <a:rPr lang="tr-TR" b="1" u="sng" dirty="0"/>
              <a:t>hukukî işlemler (</a:t>
            </a:r>
            <a:r>
              <a:rPr lang="tr-TR" b="1" u="sng" dirty="0" smtClean="0"/>
              <a:t>sözleşmeler</a:t>
            </a:r>
            <a:r>
              <a:rPr lang="tr-TR" b="1" u="sng" dirty="0"/>
              <a:t>)”, </a:t>
            </a:r>
            <a:endParaRPr lang="tr-TR" b="1" u="sng" dirty="0" smtClean="0"/>
          </a:p>
          <a:p>
            <a:pPr lvl="1"/>
            <a:r>
              <a:rPr lang="tr-TR" b="1" u="sng" dirty="0" smtClean="0"/>
              <a:t>“</a:t>
            </a:r>
            <a:r>
              <a:rPr lang="tr-TR" b="1" u="sng" dirty="0"/>
              <a:t>haksız fiiller” ve </a:t>
            </a:r>
            <a:endParaRPr lang="tr-TR" b="1" u="sng" dirty="0" smtClean="0"/>
          </a:p>
          <a:p>
            <a:pPr lvl="1"/>
            <a:r>
              <a:rPr lang="tr-TR" b="1" u="sng" dirty="0" smtClean="0"/>
              <a:t>“</a:t>
            </a:r>
            <a:r>
              <a:rPr lang="tr-TR" b="1" u="sng" dirty="0"/>
              <a:t>sebepsiz zenginleşme</a:t>
            </a:r>
            <a:r>
              <a:rPr lang="tr-TR" b="1" u="sng" dirty="0" smtClean="0"/>
              <a:t>”</a:t>
            </a:r>
          </a:p>
          <a:p>
            <a:r>
              <a:rPr lang="tr-TR" dirty="0" smtClean="0"/>
              <a:t> </a:t>
            </a:r>
            <a:r>
              <a:rPr lang="tr-TR" dirty="0"/>
              <a:t>olmak üzere </a:t>
            </a:r>
            <a:r>
              <a:rPr lang="tr-TR" b="1" u="sng" dirty="0" smtClean="0"/>
              <a:t>3 kaynağı </a:t>
            </a:r>
            <a:r>
              <a:rPr lang="tr-TR" dirty="0"/>
              <a:t>vardır. </a:t>
            </a:r>
            <a:endParaRPr lang="tr-TR" dirty="0" smtClean="0"/>
          </a:p>
          <a:p>
            <a:pPr>
              <a:buNone/>
            </a:pPr>
            <a:endParaRPr lang="tr-TR" dirty="0" smtClean="0"/>
          </a:p>
          <a:p>
            <a:r>
              <a:rPr lang="tr-TR" dirty="0" smtClean="0"/>
              <a:t>Her </a:t>
            </a:r>
            <a:r>
              <a:rPr lang="tr-TR" dirty="0"/>
              <a:t>birinin doğabilmesinin de kendi içinde şartları vardır.</a:t>
            </a:r>
            <a:endParaRPr lang="tr-TR" b="1" u="sng" dirty="0" smtClean="0">
              <a:solidFill>
                <a:srgbClr val="C0000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5</a:t>
            </a:fld>
            <a:endParaRPr lang="tr-TR"/>
          </a:p>
        </p:txBody>
      </p:sp>
    </p:spTree>
  </p:cSld>
  <p:clrMapOvr>
    <a:masterClrMapping/>
  </p:clrMapOvr>
  <p:transition spd="med">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1" algn="l" rtl="0">
              <a:spcBef>
                <a:spcPct val="0"/>
              </a:spcBef>
            </a:pPr>
            <a:r>
              <a:rPr lang="tr-TR" sz="4000" b="1" dirty="0" smtClean="0">
                <a:latin typeface="+mj-lt"/>
              </a:rPr>
              <a:t>II-BORCUN KAYNAKLARI</a:t>
            </a:r>
            <a:endParaRPr lang="tr-TR" sz="4000" dirty="0">
              <a:latin typeface="+mj-lt"/>
            </a:endParaRPr>
          </a:p>
        </p:txBody>
      </p:sp>
      <p:pic>
        <p:nvPicPr>
          <p:cNvPr id="1026" name="Picture 2" descr="C:\Users\Se7en\Desktop\Adsızborcunkayna.png"/>
          <p:cNvPicPr>
            <a:picLocks noGrp="1" noChangeAspect="1" noChangeArrowheads="1"/>
          </p:cNvPicPr>
          <p:nvPr>
            <p:ph idx="1"/>
          </p:nvPr>
        </p:nvPicPr>
        <p:blipFill>
          <a:blip r:embed="rId2" cstate="print"/>
          <a:srcRect/>
          <a:stretch>
            <a:fillRect/>
          </a:stretch>
        </p:blipFill>
        <p:spPr bwMode="auto">
          <a:xfrm>
            <a:off x="323528" y="1196752"/>
            <a:ext cx="8568952" cy="51845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3 Slayt Numarası Yer Tutucusu"/>
          <p:cNvSpPr>
            <a:spLocks noGrp="1"/>
          </p:cNvSpPr>
          <p:nvPr>
            <p:ph type="sldNum" sz="quarter" idx="12"/>
          </p:nvPr>
        </p:nvSpPr>
        <p:spPr/>
        <p:txBody>
          <a:bodyPr/>
          <a:lstStyle/>
          <a:p>
            <a:fld id="{E54912D2-707C-4BFF-A832-ABFA6603B598}" type="slidenum">
              <a:rPr lang="tr-TR" smtClean="0"/>
              <a:pPr/>
              <a:t>6</a:t>
            </a:fld>
            <a:endParaRPr lang="tr-TR"/>
          </a:p>
        </p:txBody>
      </p:sp>
    </p:spTree>
  </p:cSld>
  <p:clrMapOvr>
    <a:masterClrMapping/>
  </p:clrMapOvr>
  <p:transition spd="med">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lvl="1" algn="l" rtl="0">
              <a:spcBef>
                <a:spcPct val="0"/>
              </a:spcBef>
            </a:pPr>
            <a:r>
              <a:rPr lang="tr-TR" sz="4000" b="1" dirty="0" smtClean="0">
                <a:latin typeface="+mj-lt"/>
              </a:rPr>
              <a:t>III-BORÇLARIN HÜKÜM ve SONUÇLARI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a:bodyPr>
          <a:lstStyle/>
          <a:p>
            <a:pPr lvl="0" algn="ctr">
              <a:buNone/>
            </a:pPr>
            <a:endParaRPr lang="tr-TR" sz="2800" b="1" u="sng" dirty="0" smtClean="0">
              <a:solidFill>
                <a:srgbClr val="C00000"/>
              </a:solidFill>
            </a:endParaRPr>
          </a:p>
          <a:p>
            <a:r>
              <a:rPr lang="tr-TR" sz="2800" dirty="0" smtClean="0"/>
              <a:t>Bir borç ilişkisi, bu ilişkinin konusunu oluşturan borcun (edimin) yerine getirilmesi için kurulur. </a:t>
            </a:r>
          </a:p>
          <a:p>
            <a:r>
              <a:rPr lang="tr-TR" sz="2800" dirty="0" smtClean="0"/>
              <a:t>Dolayısıyla borçların normal sonucu borcun yerine getirilmesi, yani ifasıdır. </a:t>
            </a:r>
          </a:p>
          <a:p>
            <a:endParaRPr lang="tr-TR" sz="2800" dirty="0" smtClean="0"/>
          </a:p>
          <a:p>
            <a:r>
              <a:rPr lang="tr-TR" sz="2800" dirty="0" smtClean="0"/>
              <a:t>Ancak borç, bazen ifa edilemez; bazen de borcun ifasında gecikme olur. </a:t>
            </a:r>
          </a:p>
          <a:p>
            <a:r>
              <a:rPr lang="tr-TR" sz="2800" dirty="0" smtClean="0"/>
              <a:t>Dolayısıyla </a:t>
            </a:r>
            <a:r>
              <a:rPr lang="tr-TR" sz="2800" b="1" dirty="0" smtClean="0"/>
              <a:t>borçların “</a:t>
            </a:r>
            <a:r>
              <a:rPr lang="tr-TR" sz="2800" b="1" u="sng" dirty="0" smtClean="0"/>
              <a:t>borcun ifası</a:t>
            </a:r>
            <a:r>
              <a:rPr lang="tr-TR" sz="2800" b="1" dirty="0" smtClean="0"/>
              <a:t>”, “</a:t>
            </a:r>
            <a:r>
              <a:rPr lang="tr-TR" sz="2800" b="1" u="sng" dirty="0" smtClean="0"/>
              <a:t>ifa edilmemesi</a:t>
            </a:r>
            <a:r>
              <a:rPr lang="tr-TR" sz="2800" b="1" dirty="0" smtClean="0"/>
              <a:t>” ve “</a:t>
            </a:r>
            <a:r>
              <a:rPr lang="tr-TR" sz="2800" b="1" u="sng" dirty="0" smtClean="0"/>
              <a:t>borçlunun temerrüdü</a:t>
            </a:r>
            <a:r>
              <a:rPr lang="tr-TR" sz="2800" b="1" dirty="0" smtClean="0"/>
              <a:t>” olmak üzere 3 tane hüküm ve sonucu vardır. </a:t>
            </a:r>
            <a:endParaRPr lang="tr-TR" sz="2800" b="1" u="sng" dirty="0" smtClean="0">
              <a:solidFill>
                <a:srgbClr val="C00000"/>
              </a:solidFill>
            </a:endParaRPr>
          </a:p>
          <a:p>
            <a:pPr>
              <a:buNone/>
            </a:pPr>
            <a:endParaRPr lang="tr-TR" sz="2800" dirty="0"/>
          </a:p>
          <a:p>
            <a:pPr>
              <a:buNone/>
            </a:pPr>
            <a:endParaRPr lang="tr-TR" sz="2800" b="1" u="sng" dirty="0" smtClean="0">
              <a:solidFill>
                <a:srgbClr val="002060"/>
              </a:solidFill>
            </a:endParaRPr>
          </a:p>
        </p:txBody>
      </p:sp>
      <p:sp>
        <p:nvSpPr>
          <p:cNvPr id="4" name="3 Slayt Numarası Yer Tutucusu"/>
          <p:cNvSpPr>
            <a:spLocks noGrp="1"/>
          </p:cNvSpPr>
          <p:nvPr>
            <p:ph type="sldNum" sz="quarter" idx="12"/>
          </p:nvPr>
        </p:nvSpPr>
        <p:spPr/>
        <p:txBody>
          <a:bodyPr/>
          <a:lstStyle/>
          <a:p>
            <a:fld id="{E54912D2-707C-4BFF-A832-ABFA6603B598}" type="slidenum">
              <a:rPr lang="tr-TR" smtClean="0"/>
              <a:pPr/>
              <a:t>7</a:t>
            </a:fld>
            <a:endParaRPr lang="tr-TR"/>
          </a:p>
        </p:txBody>
      </p:sp>
    </p:spTree>
  </p:cSld>
  <p:clrMapOvr>
    <a:masterClrMapping/>
  </p:clrMapOvr>
  <p:transition spd="med">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7en\Desktop\Adsızborç.png"/>
          <p:cNvPicPr>
            <a:picLocks noGrp="1" noChangeAspect="1" noChangeArrowheads="1"/>
          </p:cNvPicPr>
          <p:nvPr>
            <p:ph idx="1"/>
          </p:nvPr>
        </p:nvPicPr>
        <p:blipFill>
          <a:blip r:embed="rId2" cstate="print"/>
          <a:srcRect/>
          <a:stretch>
            <a:fillRect/>
          </a:stretch>
        </p:blipFill>
        <p:spPr bwMode="auto">
          <a:xfrm>
            <a:off x="395536" y="404664"/>
            <a:ext cx="8424936" cy="5760640"/>
          </a:xfrm>
          <a:prstGeom prst="rect">
            <a:avLst/>
          </a:prstGeom>
          <a:noFill/>
        </p:spPr>
      </p:pic>
      <p:sp>
        <p:nvSpPr>
          <p:cNvPr id="3" name="2 Slayt Numarası Yer Tutucusu"/>
          <p:cNvSpPr>
            <a:spLocks noGrp="1"/>
          </p:cNvSpPr>
          <p:nvPr>
            <p:ph type="sldNum" sz="quarter" idx="12"/>
          </p:nvPr>
        </p:nvSpPr>
        <p:spPr/>
        <p:txBody>
          <a:bodyPr/>
          <a:lstStyle/>
          <a:p>
            <a:fld id="{E54912D2-707C-4BFF-A832-ABFA6603B598}" type="slidenum">
              <a:rPr lang="tr-TR" smtClean="0"/>
              <a:pPr/>
              <a:t>8</a:t>
            </a:fld>
            <a:endParaRPr lang="tr-TR"/>
          </a:p>
        </p:txBody>
      </p:sp>
    </p:spTree>
  </p:cSld>
  <p:clrMapOvr>
    <a:masterClrMapping/>
  </p:clrMapOvr>
  <p:transition spd="med">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78098"/>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1" algn="l" rtl="0">
              <a:spcBef>
                <a:spcPct val="0"/>
              </a:spcBef>
            </a:pPr>
            <a:r>
              <a:rPr lang="tr-TR" sz="4000" b="1" dirty="0" smtClean="0">
                <a:latin typeface="+mj-lt"/>
              </a:rPr>
              <a:t>IV-BORÇLARIN SONA ERMESİ</a:t>
            </a:r>
            <a:endParaRPr lang="tr-TR" sz="4000" dirty="0">
              <a:latin typeface="+mj-lt"/>
            </a:endParaRPr>
          </a:p>
        </p:txBody>
      </p:sp>
      <p:sp>
        <p:nvSpPr>
          <p:cNvPr id="3" name="2 İçerik Yer Tutucusu"/>
          <p:cNvSpPr>
            <a:spLocks noGrp="1"/>
          </p:cNvSpPr>
          <p:nvPr>
            <p:ph idx="1"/>
          </p:nvPr>
        </p:nvSpPr>
        <p:spPr>
          <a:xfrm>
            <a:off x="179512" y="1124744"/>
            <a:ext cx="8784976" cy="5544616"/>
          </a:xfrm>
        </p:spPr>
        <p:txBody>
          <a:bodyPr>
            <a:normAutofit fontScale="85000" lnSpcReduction="20000"/>
          </a:bodyPr>
          <a:lstStyle/>
          <a:p>
            <a:endParaRPr lang="tr-TR" sz="2400" dirty="0" smtClean="0"/>
          </a:p>
          <a:p>
            <a:r>
              <a:rPr lang="tr-TR" sz="2400" dirty="0" smtClean="0"/>
              <a:t>Borçları sona erdiren sebepler, “</a:t>
            </a:r>
            <a:r>
              <a:rPr lang="tr-TR" sz="2400" u="sng" dirty="0" smtClean="0"/>
              <a:t>ifa”, “ibra”, “yenileme (tecdit)”, “birleşme”, “kusursuz imkânsızlık”, “takas” ve “</a:t>
            </a:r>
            <a:r>
              <a:rPr lang="tr-TR" sz="2400" u="sng" dirty="0" err="1" smtClean="0"/>
              <a:t>zamanaşımı</a:t>
            </a:r>
            <a:r>
              <a:rPr lang="tr-TR" sz="2400" dirty="0" err="1" smtClean="0"/>
              <a:t>”dır</a:t>
            </a:r>
            <a:r>
              <a:rPr lang="tr-TR" sz="2400" dirty="0" smtClean="0"/>
              <a:t>.</a:t>
            </a:r>
          </a:p>
          <a:p>
            <a:pPr lvl="0">
              <a:buNone/>
            </a:pPr>
            <a:endParaRPr lang="tr-TR" sz="2400" b="1" dirty="0" smtClean="0">
              <a:solidFill>
                <a:srgbClr val="C00000"/>
              </a:solidFill>
            </a:endParaRPr>
          </a:p>
          <a:p>
            <a:pPr lvl="0">
              <a:buNone/>
            </a:pPr>
            <a:r>
              <a:rPr lang="tr-TR" sz="2400" b="1" u="sng" dirty="0" smtClean="0">
                <a:solidFill>
                  <a:srgbClr val="C00000"/>
                </a:solidFill>
              </a:rPr>
              <a:t>A-)İFA</a:t>
            </a:r>
          </a:p>
          <a:p>
            <a:r>
              <a:rPr lang="tr-TR" sz="2400" b="1" dirty="0" smtClean="0"/>
              <a:t>Borçlar normal olarak borcun “ifa” edilmesiyle sona erer. </a:t>
            </a:r>
          </a:p>
          <a:p>
            <a:r>
              <a:rPr lang="tr-TR" sz="2400" dirty="0" smtClean="0"/>
              <a:t>Örneğin satım sözleşmesinde alıcının satılan malın bedelini satıcıya ödemesi ve satıcının da satılan malı alıcıya teslimi ile satım sözleşmesi sona ermiş olur.</a:t>
            </a:r>
          </a:p>
          <a:p>
            <a:pPr>
              <a:buNone/>
            </a:pPr>
            <a:endParaRPr lang="tr-TR" sz="2400" dirty="0" smtClean="0"/>
          </a:p>
          <a:p>
            <a:pPr>
              <a:buNone/>
            </a:pPr>
            <a:r>
              <a:rPr lang="tr-TR" sz="2400" b="1" u="sng" dirty="0" smtClean="0">
                <a:solidFill>
                  <a:srgbClr val="C00000"/>
                </a:solidFill>
              </a:rPr>
              <a:t>B-İBRA</a:t>
            </a:r>
          </a:p>
          <a:p>
            <a:r>
              <a:rPr lang="tr-TR" sz="2400" b="1" dirty="0" smtClean="0"/>
              <a:t>“İbra” alacaklının, borcun ifasını istemekten vazgeçmesi ve borçlunun da bunu kabul etmesidir. </a:t>
            </a:r>
          </a:p>
          <a:p>
            <a:r>
              <a:rPr lang="tr-TR" sz="2400" dirty="0" smtClean="0"/>
              <a:t>İbra borçlu ile alacaklı arasında yapılan bir sözleşme niteliğindedir.</a:t>
            </a:r>
          </a:p>
          <a:p>
            <a:r>
              <a:rPr lang="tr-TR" sz="2400" dirty="0" smtClean="0"/>
              <a:t> Dolayısıyla </a:t>
            </a:r>
            <a:r>
              <a:rPr lang="tr-TR" sz="2400" b="1" dirty="0" smtClean="0"/>
              <a:t>ibranın oluşabilmesi için bunu her iki tarafın da kabul etmesi gerekir.</a:t>
            </a:r>
          </a:p>
          <a:p>
            <a:r>
              <a:rPr lang="tr-TR" sz="2400" dirty="0" smtClean="0"/>
              <a:t> </a:t>
            </a:r>
            <a:r>
              <a:rPr lang="tr-TR" sz="2400" b="1" dirty="0" smtClean="0"/>
              <a:t>İbra sözleşmesi yapıldığında, asıl borç ve asıl borca bağlı olan ek (fer’i) borçlar sona erer. </a:t>
            </a:r>
          </a:p>
          <a:p>
            <a:r>
              <a:rPr lang="tr-TR" sz="2400" dirty="0" smtClean="0"/>
              <a:t>Borcu doğuran sözleşme şekle bağlı olsa bile, o borcu ortadan kaldıran ibra sözleşmesi şekle bağlı olmaksızın yapılabilir. </a:t>
            </a:r>
            <a:endParaRPr lang="tr-TR" sz="2400" u="sng" dirty="0"/>
          </a:p>
        </p:txBody>
      </p:sp>
      <p:sp>
        <p:nvSpPr>
          <p:cNvPr id="4" name="3 Slayt Numarası Yer Tutucusu"/>
          <p:cNvSpPr>
            <a:spLocks noGrp="1"/>
          </p:cNvSpPr>
          <p:nvPr>
            <p:ph type="sldNum" sz="quarter" idx="12"/>
          </p:nvPr>
        </p:nvSpPr>
        <p:spPr/>
        <p:txBody>
          <a:bodyPr/>
          <a:lstStyle/>
          <a:p>
            <a:fld id="{E54912D2-707C-4BFF-A832-ABFA6603B598}" type="slidenum">
              <a:rPr lang="tr-TR" smtClean="0"/>
              <a:pPr/>
              <a:t>9</a:t>
            </a:fld>
            <a:endParaRPr lang="tr-TR"/>
          </a:p>
        </p:txBody>
      </p:sp>
    </p:spTree>
  </p:cSld>
  <p:clrMapOvr>
    <a:masterClrMapping/>
  </p:clrMapOvr>
  <p:transition spd="med">
    <p:blinds dir="ver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1053</Words>
  <Application>Microsoft Office PowerPoint</Application>
  <PresentationFormat>Ekran Gösterisi (4:3)</PresentationFormat>
  <Paragraphs>142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T.C. ANKARA ÜNİVERSİTESİ   AYAŞ MESLEK YÜKSEKOKULU</vt:lpstr>
      <vt:lpstr>PLAN</vt:lpstr>
      <vt:lpstr>I-Borç ve Borç İlişkisi Kavramı</vt:lpstr>
      <vt:lpstr>I-Borç ve Borç İlişkisi Kavramı</vt:lpstr>
      <vt:lpstr>II-BORCUN KAYNAKLARI</vt:lpstr>
      <vt:lpstr>II-BORCUN KAYNAKLARI</vt:lpstr>
      <vt:lpstr>III-BORÇLARIN HÜKÜM ve SONUÇLARI</vt:lpstr>
      <vt:lpstr>Slayt 8</vt:lpstr>
      <vt:lpstr>IV-BORÇLARIN SONA ERMESİ</vt:lpstr>
      <vt:lpstr>IV-BORÇLARIN SONA ERMESİ</vt:lpstr>
      <vt:lpstr>IV-BORÇLARIN SONA ERMESİ</vt:lpstr>
      <vt:lpstr>IV-BORÇLARIN SONA ERMESİ</vt:lpstr>
      <vt:lpstr>IV-BORÇLARIN SONA ERMESİ</vt:lpstr>
      <vt:lpstr>IV-BORÇLARIN SONA ERMESİ</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 KAVRAMI VE SÖZLEŞME TÜRLERİ</dc:title>
  <dc:creator>Se7en</dc:creator>
  <cp:lastModifiedBy>Se7en</cp:lastModifiedBy>
  <cp:revision>42</cp:revision>
  <dcterms:created xsi:type="dcterms:W3CDTF">2017-11-12T08:53:53Z</dcterms:created>
  <dcterms:modified xsi:type="dcterms:W3CDTF">2018-02-15T21:46:39Z</dcterms:modified>
</cp:coreProperties>
</file>