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9" r:id="rId2"/>
    <p:sldId id="257" r:id="rId3"/>
    <p:sldId id="258" r:id="rId4"/>
    <p:sldId id="259" r:id="rId5"/>
    <p:sldId id="263" r:id="rId6"/>
    <p:sldId id="267" r:id="rId7"/>
    <p:sldId id="271" r:id="rId8"/>
    <p:sldId id="273" r:id="rId9"/>
    <p:sldId id="275" r:id="rId10"/>
    <p:sldId id="276" r:id="rId11"/>
    <p:sldId id="277" r:id="rId12"/>
    <p:sldId id="278" r:id="rId13"/>
    <p:sldId id="28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69" d="100"/>
          <a:sy n="69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C0858-324D-4D89-A776-ED87DC20F478}" type="datetimeFigureOut">
              <a:rPr lang="tr-TR" smtClean="0"/>
              <a:pPr/>
              <a:t>15.02.2018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23C3E-8624-4EAB-AE13-4451D748B3A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1D6610-7359-4F9C-87D7-1AB9943B8A49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B64F-51C0-4E02-BDF5-4BDBF4539EE0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A18DA-5AF2-47B7-A007-3D4CB618F9E0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DBA663-AC9D-4EF1-95AA-56CA1E48AED2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03CF3E-8D98-4764-B167-161036739552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6D82-4232-4254-8CBA-1C2A26033971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7F9FC-FC50-4F65-A8A3-E51255515013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245F91-CD85-408E-A66D-DFB2541BC68A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7A0AF-8B45-4787-9A4C-92AB945CE7D5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882AD55-DBB2-4EC9-BC71-705E21756D5C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606EC5-556F-4255-86EB-8EDA690E3866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B37A00-D63D-405C-86BF-A6907B1F28BA}" type="datetime1">
              <a:rPr lang="tr-TR" smtClean="0"/>
              <a:pPr/>
              <a:t>15.02.2018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D0F3AC-12C9-4256-9DBF-81AFC2F3D7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ipe dir="r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</a:t>
            </a:r>
            <a:r>
              <a:rPr lang="tr-TR" sz="2400" b="1" smtClean="0"/>
              <a:t>MESLEK </a:t>
            </a:r>
            <a:r>
              <a:rPr lang="tr-TR" sz="2400" b="1" smtClean="0"/>
              <a:t>YÜKSEKOKULU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95536" y="1844824"/>
          <a:ext cx="8424937" cy="453650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/>
                <a:gridCol w="3600400"/>
                <a:gridCol w="1368152"/>
                <a:gridCol w="1368153"/>
              </a:tblGrid>
              <a:tr h="54412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811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Hukuk Bilimine Giriş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13</a:t>
                      </a:r>
                      <a:endParaRPr lang="tr-TR" dirty="0"/>
                    </a:p>
                  </a:txBody>
                  <a:tcPr anchor="ctr"/>
                </a:tc>
              </a:tr>
              <a:tr h="15005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baseline="0" dirty="0" smtClean="0"/>
                        <a:t>Sözleşme Türleri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</a:tr>
              <a:tr h="80797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15760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tx1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tx1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tx1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6-Talih ve Tesadüf Sözleşmeleri</a:t>
            </a:r>
          </a:p>
          <a:p>
            <a:pPr>
              <a:buNone/>
            </a:pPr>
            <a:endParaRPr lang="tr-TR" sz="9600" dirty="0"/>
          </a:p>
          <a:p>
            <a:pPr lvl="0">
              <a:buNone/>
            </a:pPr>
            <a:r>
              <a:rPr lang="tr-TR" sz="8000" b="1" i="1" dirty="0">
                <a:solidFill>
                  <a:srgbClr val="002060"/>
                </a:solidFill>
              </a:rPr>
              <a:t>b</a:t>
            </a:r>
            <a:r>
              <a:rPr lang="tr-TR" sz="8000" b="1" i="1" dirty="0" smtClean="0">
                <a:solidFill>
                  <a:srgbClr val="002060"/>
                </a:solidFill>
              </a:rPr>
              <a:t>-)Ömür Boyunca Gelir Sözleşmesi: </a:t>
            </a:r>
          </a:p>
          <a:p>
            <a:r>
              <a:rPr lang="tr-TR" sz="8000" dirty="0" smtClean="0"/>
              <a:t>“</a:t>
            </a:r>
            <a:r>
              <a:rPr lang="tr-TR" sz="8000" dirty="0"/>
              <a:t>gelir borçlusunun gelir </a:t>
            </a:r>
            <a:r>
              <a:rPr lang="tr-TR" sz="8000" dirty="0" smtClean="0"/>
              <a:t>alacaklısına</a:t>
            </a:r>
            <a:r>
              <a:rPr lang="tr-TR" sz="8000" dirty="0"/>
              <a:t>, içlerinden birinin veya üçüncü bir kişinin ömrü boyunca </a:t>
            </a:r>
            <a:r>
              <a:rPr lang="tr-TR" sz="8000" dirty="0" smtClean="0"/>
              <a:t>belirli </a:t>
            </a:r>
            <a:r>
              <a:rPr lang="tr-TR" sz="8000" dirty="0"/>
              <a:t>dönemsel edimlerde bulunmayı üstlendiği </a:t>
            </a:r>
            <a:r>
              <a:rPr lang="tr-TR" sz="8000" dirty="0" smtClean="0"/>
              <a:t>sözleşmedir.”</a:t>
            </a:r>
          </a:p>
          <a:p>
            <a:pPr lvl="0">
              <a:buNone/>
            </a:pPr>
            <a:r>
              <a:rPr lang="tr-TR" sz="8000" dirty="0" smtClean="0"/>
              <a:t> </a:t>
            </a:r>
          </a:p>
          <a:p>
            <a:r>
              <a:rPr lang="tr-TR" sz="8000" dirty="0"/>
              <a:t>Bu sözleşmenin geçerli olabilmesi için yazılı olarak yapılması </a:t>
            </a:r>
            <a:r>
              <a:rPr lang="tr-TR" sz="8000" dirty="0" smtClean="0"/>
              <a:t>gerekir.</a:t>
            </a:r>
          </a:p>
          <a:p>
            <a:pPr lvl="0"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6-Talih ve Tesadüf Sözleşmeleri</a:t>
            </a:r>
          </a:p>
          <a:p>
            <a:pPr>
              <a:buNone/>
            </a:pPr>
            <a:endParaRPr lang="tr-TR" sz="9600" dirty="0"/>
          </a:p>
          <a:p>
            <a:pPr lvl="0">
              <a:buNone/>
            </a:pPr>
            <a:r>
              <a:rPr lang="tr-TR" sz="8000" b="1" i="1" dirty="0" smtClean="0">
                <a:solidFill>
                  <a:srgbClr val="002060"/>
                </a:solidFill>
              </a:rPr>
              <a:t>c-)Ölünceye Kadar Bakma Sözleşmesi:</a:t>
            </a:r>
          </a:p>
          <a:p>
            <a:r>
              <a:rPr lang="tr-TR" sz="8800" dirty="0" smtClean="0"/>
              <a:t>Bakım </a:t>
            </a:r>
            <a:r>
              <a:rPr lang="tr-TR" sz="8800" dirty="0"/>
              <a:t>borçlusunun bakım alacaklısını ölünceye kadar bakıp gözetmeyi, bakım </a:t>
            </a:r>
            <a:r>
              <a:rPr lang="tr-TR" sz="8800" dirty="0" smtClean="0"/>
              <a:t>alacaklısının </a:t>
            </a:r>
            <a:r>
              <a:rPr lang="tr-TR" sz="8800" dirty="0"/>
              <a:t>da bir malvarlığını veya bazı malvarlığı değerlerini ona </a:t>
            </a:r>
            <a:r>
              <a:rPr lang="tr-TR" sz="8800" dirty="0" smtClean="0"/>
              <a:t>devretme </a:t>
            </a:r>
            <a:r>
              <a:rPr lang="tr-TR" sz="8800" dirty="0"/>
              <a:t>borcunu üstlendiği </a:t>
            </a:r>
            <a:r>
              <a:rPr lang="tr-TR" sz="8800" dirty="0" smtClean="0"/>
              <a:t>sözleşmedir. </a:t>
            </a:r>
          </a:p>
          <a:p>
            <a:endParaRPr lang="tr-TR" sz="8800" dirty="0" smtClean="0"/>
          </a:p>
          <a:p>
            <a:r>
              <a:rPr lang="tr-TR" sz="8800" dirty="0" smtClean="0"/>
              <a:t>Bu sözleşme </a:t>
            </a:r>
            <a:r>
              <a:rPr lang="tr-TR" sz="8800" dirty="0"/>
              <a:t>şekil olarak miras sözleşmesi şeklinde, yani resmî şekilde </a:t>
            </a:r>
            <a:r>
              <a:rPr lang="tr-TR" sz="8800" dirty="0" smtClean="0"/>
              <a:t>yapılmalıdır. </a:t>
            </a: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77809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7-Ortaklık Sözleşmeleri: Adi Şirket</a:t>
            </a:r>
          </a:p>
          <a:p>
            <a:r>
              <a:rPr lang="tr-TR" sz="8000" dirty="0"/>
              <a:t>Ortaklık” veya “şirket” birden fazla kişinin ortak bir amacı gerçekleştirmek için emek ve sermayelerini bir araya </a:t>
            </a:r>
            <a:r>
              <a:rPr lang="tr-TR" sz="8000" dirty="0" smtClean="0"/>
              <a:t>getirmeleridir</a:t>
            </a:r>
            <a:r>
              <a:rPr lang="tr-TR" sz="8000" dirty="0"/>
              <a:t>. </a:t>
            </a:r>
            <a:endParaRPr lang="tr-TR" sz="8000" dirty="0" smtClean="0"/>
          </a:p>
          <a:p>
            <a:r>
              <a:rPr lang="tr-TR" sz="8000" dirty="0" smtClean="0"/>
              <a:t>Kolektif </a:t>
            </a:r>
            <a:r>
              <a:rPr lang="tr-TR" sz="8000" dirty="0"/>
              <a:t>şirket, komandit şirket, </a:t>
            </a:r>
            <a:r>
              <a:rPr lang="tr-TR" sz="8000" dirty="0" err="1"/>
              <a:t>limited</a:t>
            </a:r>
            <a:r>
              <a:rPr lang="tr-TR" sz="8000" dirty="0"/>
              <a:t> şirket, anonim şirket gibi şirketler, Ticaret Kanununda düzenlenmiştir</a:t>
            </a:r>
            <a:r>
              <a:rPr lang="tr-TR" sz="8000" dirty="0" smtClean="0"/>
              <a:t>.</a:t>
            </a:r>
          </a:p>
          <a:p>
            <a:r>
              <a:rPr lang="tr-TR" sz="8000" dirty="0" smtClean="0"/>
              <a:t>Bunlara </a:t>
            </a:r>
            <a:r>
              <a:rPr lang="tr-TR" sz="8000" dirty="0"/>
              <a:t>“ticaret şirketleri” denir ve bu şirketlerin tüzel kişilikleri vardır. </a:t>
            </a:r>
            <a:endParaRPr lang="tr-TR" sz="8000" dirty="0" smtClean="0"/>
          </a:p>
          <a:p>
            <a:endParaRPr lang="tr-TR" sz="8000" dirty="0" smtClean="0"/>
          </a:p>
          <a:p>
            <a:r>
              <a:rPr lang="tr-TR" sz="8000" dirty="0" smtClean="0"/>
              <a:t>Ancak </a:t>
            </a:r>
            <a:r>
              <a:rPr lang="tr-TR" sz="8000" dirty="0"/>
              <a:t>bunların dışında da birden fazla kişinin bir araya gelip emek ve sermayelerini belli bir amaç doğrultusunda birleştirmeleri </a:t>
            </a:r>
            <a:r>
              <a:rPr lang="tr-TR" sz="8000" dirty="0" smtClean="0"/>
              <a:t>mümkündür</a:t>
            </a:r>
            <a:r>
              <a:rPr lang="tr-TR" sz="8000" dirty="0"/>
              <a:t>. </a:t>
            </a:r>
            <a:endParaRPr lang="tr-TR" sz="8000" dirty="0" smtClean="0"/>
          </a:p>
          <a:p>
            <a:r>
              <a:rPr lang="tr-TR" sz="8000" dirty="0" smtClean="0"/>
              <a:t>Bu </a:t>
            </a:r>
            <a:r>
              <a:rPr lang="tr-TR" sz="8000" dirty="0"/>
              <a:t>tür şirketlere ise “</a:t>
            </a:r>
            <a:r>
              <a:rPr lang="tr-TR" sz="8000" u="sng" dirty="0"/>
              <a:t>adî şirket</a:t>
            </a:r>
            <a:r>
              <a:rPr lang="tr-TR" sz="8000" dirty="0"/>
              <a:t>” veya yeni Borçlar </a:t>
            </a:r>
            <a:r>
              <a:rPr lang="tr-TR" sz="8000" dirty="0" smtClean="0"/>
              <a:t>Kanununun </a:t>
            </a:r>
            <a:r>
              <a:rPr lang="tr-TR" sz="8000" dirty="0"/>
              <a:t>terimiyle “</a:t>
            </a:r>
            <a:r>
              <a:rPr lang="tr-TR" sz="8000" u="sng" dirty="0"/>
              <a:t>adî ortaklık</a:t>
            </a:r>
            <a:r>
              <a:rPr lang="tr-TR" sz="8000" dirty="0"/>
              <a:t>” denir. </a:t>
            </a:r>
            <a:endParaRPr lang="tr-TR" sz="8000" dirty="0" smtClean="0"/>
          </a:p>
          <a:p>
            <a:endParaRPr lang="tr-TR" sz="8000" b="1" dirty="0">
              <a:solidFill>
                <a:srgbClr val="C00000"/>
              </a:solidFill>
            </a:endParaRPr>
          </a:p>
          <a:p>
            <a:r>
              <a:rPr lang="tr-TR" sz="8000" dirty="0" smtClean="0"/>
              <a:t>“Adî </a:t>
            </a:r>
            <a:r>
              <a:rPr lang="tr-TR" sz="8000" dirty="0"/>
              <a:t>ortaklık sözleşmesi, iki ya da daha fazla </a:t>
            </a:r>
            <a:r>
              <a:rPr lang="tr-TR" sz="8000" dirty="0" smtClean="0"/>
              <a:t>kişinin </a:t>
            </a:r>
            <a:r>
              <a:rPr lang="tr-TR" sz="8000" dirty="0"/>
              <a:t>emeklerini ve mallarını ortak bir amaca erişmek üzere </a:t>
            </a:r>
            <a:r>
              <a:rPr lang="tr-TR" sz="8000" dirty="0" smtClean="0"/>
              <a:t>birleştirmeyi </a:t>
            </a:r>
            <a:r>
              <a:rPr lang="tr-TR" sz="8000" dirty="0"/>
              <a:t>üstlendikleri sözleşmedir”. </a:t>
            </a:r>
            <a:endParaRPr lang="tr-TR" sz="8000" dirty="0" smtClean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dirty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CFBB-F26A-4EF5-88A4-D8880434C23C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113984" cy="4751040"/>
          </a:xfrm>
        </p:spPr>
        <p:txBody>
          <a:bodyPr/>
          <a:lstStyle/>
          <a:p>
            <a:endParaRPr lang="tr-TR" b="1" dirty="0" smtClean="0"/>
          </a:p>
          <a:p>
            <a:pPr lvl="1">
              <a:buNone/>
            </a:pPr>
            <a:r>
              <a:rPr lang="tr-TR" b="1" dirty="0" smtClean="0"/>
              <a:t>Yararlanılan Kaynak:</a:t>
            </a:r>
          </a:p>
          <a:p>
            <a:pPr lvl="1">
              <a:buNone/>
            </a:pPr>
            <a:r>
              <a:rPr lang="tr-TR" dirty="0" smtClean="0"/>
              <a:t>Kemal GÖZLER, Genel Hukuk Bilgisi, Ekin Basım Yayın, Bursa, 2017.</a:t>
            </a:r>
          </a:p>
          <a:p>
            <a:pPr lvl="1"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Borçlar </a:t>
            </a:r>
            <a:r>
              <a:rPr lang="tr-TR" dirty="0"/>
              <a:t>Kanunumuzun ikinci kısmı “özel borç ilişkileri” başlığına taşımakta ve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“satım</a:t>
            </a:r>
            <a:r>
              <a:rPr lang="tr-TR" dirty="0"/>
              <a:t>, trampa, bağışlama, kira, kullanım ödüncü, tüketim ödüncü, hizmet, eser, yayın, vekâlet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tellallık, komisyon, nakliye, havale, vedia, kefalet, kumar ve bahis, </a:t>
            </a:r>
            <a:r>
              <a:rPr lang="tr-TR" dirty="0" smtClean="0"/>
              <a:t>ölünceye </a:t>
            </a:r>
            <a:r>
              <a:rPr lang="tr-TR" dirty="0"/>
              <a:t>kadar irat ve ölünceye kadar bakma vaadi, adî </a:t>
            </a:r>
            <a:r>
              <a:rPr lang="tr-TR" dirty="0" smtClean="0"/>
              <a:t>şirket” </a:t>
            </a:r>
            <a:r>
              <a:rPr lang="tr-TR" dirty="0"/>
              <a:t>gibi çeşitli sözleşme türlerini düzenlemektedir.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pic>
        <p:nvPicPr>
          <p:cNvPr id="1026" name="Picture 2" descr="C:\Users\Se7en\Desktop\AdsızSÖZLEŞMETÜR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95536" y="1772817"/>
            <a:ext cx="8496944" cy="3888436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tr-TR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rgbClr val="C00000"/>
                </a:solidFill>
              </a:rPr>
              <a:t>1-Mülkiyetin Devri Amacı Güden Sözleşmeler</a:t>
            </a:r>
          </a:p>
          <a:p>
            <a:r>
              <a:rPr lang="tr-TR" dirty="0"/>
              <a:t>Bu tür sözleşmelerde amaç, bir şeyin mülkiyetini bir kişiden diğer kişiye doğru devretmektir.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Mülkiyeti </a:t>
            </a:r>
            <a:r>
              <a:rPr lang="tr-TR" dirty="0"/>
              <a:t>devir sözleşmelerinin </a:t>
            </a:r>
            <a:r>
              <a:rPr lang="tr-TR" dirty="0" smtClean="0"/>
              <a:t>3 </a:t>
            </a:r>
            <a:r>
              <a:rPr lang="tr-TR" dirty="0"/>
              <a:t>türü vardır. </a:t>
            </a:r>
            <a:endParaRPr lang="tr-TR" dirty="0" smtClean="0"/>
          </a:p>
          <a:p>
            <a:r>
              <a:rPr lang="tr-TR" dirty="0" smtClean="0"/>
              <a:t>Bunlar </a:t>
            </a:r>
            <a:r>
              <a:rPr lang="tr-TR" dirty="0"/>
              <a:t>“satış”, “mal değişimi (trampa)” ve “bağışlama”dır.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Satım </a:t>
            </a:r>
            <a:r>
              <a:rPr lang="tr-TR" dirty="0"/>
              <a:t>ve trampa ivazlı (karşılıklı), bağışlama sözleşmesi ise “ivazsız (karşılıksız)” bir mülkiyeti devir sözleşmesidir.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5900" b="1" dirty="0" smtClean="0">
                <a:solidFill>
                  <a:srgbClr val="C00000"/>
                </a:solidFill>
              </a:rPr>
              <a:t>2-Kullandırma Amacı Güden Sözleşmeler</a:t>
            </a:r>
          </a:p>
          <a:p>
            <a:pPr>
              <a:buNone/>
            </a:pPr>
            <a:endParaRPr lang="tr-TR" sz="5400" dirty="0" smtClean="0"/>
          </a:p>
          <a:p>
            <a:r>
              <a:rPr lang="tr-TR" sz="5400" dirty="0" smtClean="0"/>
              <a:t>Bu </a:t>
            </a:r>
            <a:r>
              <a:rPr lang="tr-TR" sz="5400" dirty="0"/>
              <a:t>tür sözleşmelerle bir şey üzerinde kullanma veya </a:t>
            </a:r>
            <a:r>
              <a:rPr lang="tr-TR" sz="5400" dirty="0" smtClean="0"/>
              <a:t>yararlanma </a:t>
            </a:r>
            <a:r>
              <a:rPr lang="tr-TR" sz="5400" dirty="0"/>
              <a:t>hakkının belli bir süreyle karşı tarafa devredilmesi </a:t>
            </a:r>
            <a:r>
              <a:rPr lang="tr-TR" sz="5400" dirty="0" smtClean="0"/>
              <a:t>amaçlanmaktadır</a:t>
            </a:r>
            <a:r>
              <a:rPr lang="tr-TR" sz="5400" dirty="0"/>
              <a:t>. </a:t>
            </a:r>
            <a:endParaRPr lang="tr-TR" sz="5400" dirty="0" smtClean="0"/>
          </a:p>
          <a:p>
            <a:endParaRPr lang="tr-TR" sz="5400" dirty="0"/>
          </a:p>
          <a:p>
            <a:r>
              <a:rPr lang="tr-TR" sz="5400" dirty="0" smtClean="0"/>
              <a:t>Bu </a:t>
            </a:r>
            <a:r>
              <a:rPr lang="tr-TR" sz="5400" dirty="0"/>
              <a:t>tür sözleşmelere kullandırma sözleşmeleri de </a:t>
            </a:r>
            <a:r>
              <a:rPr lang="tr-TR" sz="5400" dirty="0" smtClean="0"/>
              <a:t>denir</a:t>
            </a:r>
            <a:r>
              <a:rPr lang="tr-TR" sz="5400" dirty="0"/>
              <a:t>. </a:t>
            </a:r>
            <a:endParaRPr lang="tr-TR" sz="5400" dirty="0" smtClean="0"/>
          </a:p>
          <a:p>
            <a:endParaRPr lang="tr-TR" sz="5400" dirty="0"/>
          </a:p>
          <a:p>
            <a:r>
              <a:rPr lang="tr-TR" sz="5400" dirty="0" smtClean="0"/>
              <a:t>Bunlar</a:t>
            </a:r>
            <a:r>
              <a:rPr lang="tr-TR" sz="5400" dirty="0"/>
              <a:t>, kira, kullanım ödüncü ve tüketim ödüncü </a:t>
            </a:r>
            <a:r>
              <a:rPr lang="tr-TR" sz="5400" dirty="0" smtClean="0"/>
              <a:t>sözleşmeleridir</a:t>
            </a:r>
            <a:r>
              <a:rPr lang="tr-TR" sz="5400" dirty="0"/>
              <a:t>. </a:t>
            </a:r>
            <a:endParaRPr lang="tr-TR" sz="5400" dirty="0" smtClean="0"/>
          </a:p>
          <a:p>
            <a:endParaRPr lang="tr-TR" sz="5400" dirty="0" smtClean="0"/>
          </a:p>
          <a:p>
            <a:r>
              <a:rPr lang="tr-TR" sz="5400" dirty="0" smtClean="0"/>
              <a:t>Kira</a:t>
            </a:r>
            <a:r>
              <a:rPr lang="tr-TR" sz="5400" dirty="0"/>
              <a:t>, ivazlı (karşılıklı); kullanım ödüncü ivazsız (karşılıksız); tüketim ödüncü ise hem ivazlı hem de ivazsız olabilen bir </a:t>
            </a:r>
            <a:r>
              <a:rPr lang="tr-TR" sz="5400" dirty="0" smtClean="0"/>
              <a:t>sözleşmedir</a:t>
            </a:r>
            <a:r>
              <a:rPr lang="tr-TR" sz="5400" dirty="0"/>
              <a:t>.</a:t>
            </a:r>
          </a:p>
          <a:p>
            <a:pPr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5900" b="1" dirty="0" smtClean="0">
                <a:solidFill>
                  <a:srgbClr val="C00000"/>
                </a:solidFill>
              </a:rPr>
              <a:t>3-</a:t>
            </a:r>
            <a:r>
              <a:rPr lang="tr-TR" sz="5900" b="1" dirty="0" err="1" smtClean="0">
                <a:solidFill>
                  <a:srgbClr val="C00000"/>
                </a:solidFill>
              </a:rPr>
              <a:t>İşgörme</a:t>
            </a:r>
            <a:r>
              <a:rPr lang="tr-TR" sz="5900" b="1" dirty="0" smtClean="0">
                <a:solidFill>
                  <a:srgbClr val="C00000"/>
                </a:solidFill>
              </a:rPr>
              <a:t> Amacı Güden Sözleşmeler</a:t>
            </a: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r>
              <a:rPr lang="tr-TR" sz="5400" dirty="0"/>
              <a:t>“İş görme amacı güden sözleşmeler” ile bir iş, bir hizmet </a:t>
            </a:r>
            <a:r>
              <a:rPr lang="tr-TR" sz="5400" dirty="0" smtClean="0"/>
              <a:t>görülür</a:t>
            </a:r>
            <a:r>
              <a:rPr lang="tr-TR" sz="5400" dirty="0"/>
              <a:t>. </a:t>
            </a:r>
            <a:endParaRPr lang="tr-TR" sz="5400" dirty="0" smtClean="0"/>
          </a:p>
          <a:p>
            <a:endParaRPr lang="tr-TR" sz="5400" dirty="0"/>
          </a:p>
          <a:p>
            <a:r>
              <a:rPr lang="tr-TR" sz="5400" dirty="0" smtClean="0"/>
              <a:t>Dolayısıyla </a:t>
            </a:r>
            <a:r>
              <a:rPr lang="tr-TR" sz="5400" dirty="0"/>
              <a:t>bu tür sözleşmelerde taraflardan birinin ediminin konusunu insan emeği teşkil eder. </a:t>
            </a:r>
            <a:endParaRPr lang="tr-TR" sz="5400" dirty="0" smtClean="0"/>
          </a:p>
          <a:p>
            <a:endParaRPr lang="tr-TR" sz="5400" dirty="0" smtClean="0"/>
          </a:p>
          <a:p>
            <a:r>
              <a:rPr lang="tr-TR" sz="5400" dirty="0" smtClean="0"/>
              <a:t>Bunlar</a:t>
            </a:r>
            <a:r>
              <a:rPr lang="tr-TR" sz="5400" dirty="0"/>
              <a:t>, “hizmet”, “eser (istisna)”, “yayın (neşir)” ve “vekâlet” sözleşmeleridir. </a:t>
            </a:r>
            <a:endParaRPr lang="tr-TR" sz="5400" dirty="0" smtClean="0"/>
          </a:p>
          <a:p>
            <a:endParaRPr lang="tr-TR" sz="5400" dirty="0" smtClean="0"/>
          </a:p>
          <a:p>
            <a:r>
              <a:rPr lang="tr-TR" sz="5400" dirty="0" smtClean="0"/>
              <a:t>İlk </a:t>
            </a:r>
            <a:r>
              <a:rPr lang="tr-TR" sz="5400" dirty="0"/>
              <a:t>üçü ivazlı, </a:t>
            </a:r>
            <a:r>
              <a:rPr lang="tr-TR" sz="5400" dirty="0" smtClean="0"/>
              <a:t>sonuncusu </a:t>
            </a:r>
            <a:r>
              <a:rPr lang="tr-TR" sz="5400" dirty="0"/>
              <a:t>ise ivazlı veya ivazsız olabilir.</a:t>
            </a:r>
          </a:p>
          <a:p>
            <a:endParaRPr lang="tr-TR" sz="5400" dirty="0" smtClean="0"/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4-Saklama Amacı Güden Sözleşmeler</a:t>
            </a:r>
          </a:p>
          <a:p>
            <a:pPr>
              <a:buNone/>
            </a:pPr>
            <a:endParaRPr lang="tr-TR" sz="8600" b="1" dirty="0" smtClean="0">
              <a:solidFill>
                <a:srgbClr val="C00000"/>
              </a:solidFill>
            </a:endParaRPr>
          </a:p>
          <a:p>
            <a:r>
              <a:rPr lang="tr-TR" sz="8600" dirty="0"/>
              <a:t>Bu tür sözleşmelerle bir şeyin belli bir yerde muhafaza </a:t>
            </a:r>
            <a:r>
              <a:rPr lang="tr-TR" sz="8600" dirty="0" smtClean="0"/>
              <a:t>edilmesi </a:t>
            </a:r>
            <a:r>
              <a:rPr lang="tr-TR" sz="8600" dirty="0"/>
              <a:t>(saklanması) amaçlanmaktadır. </a:t>
            </a:r>
            <a:endParaRPr lang="tr-TR" sz="8600" dirty="0" smtClean="0"/>
          </a:p>
          <a:p>
            <a:endParaRPr lang="tr-TR" sz="8600" dirty="0" smtClean="0"/>
          </a:p>
          <a:p>
            <a:r>
              <a:rPr lang="tr-TR" sz="8600" dirty="0" smtClean="0"/>
              <a:t>Bu </a:t>
            </a:r>
            <a:r>
              <a:rPr lang="tr-TR" sz="8600" dirty="0"/>
              <a:t>tür sözleşmelere “</a:t>
            </a:r>
            <a:r>
              <a:rPr lang="tr-TR" sz="8600" dirty="0" smtClean="0"/>
              <a:t>saklama </a:t>
            </a:r>
            <a:r>
              <a:rPr lang="tr-TR" sz="8600" dirty="0"/>
              <a:t>sözleşmeleri” veya “emanet sözleşmeleri” de denir. </a:t>
            </a:r>
            <a:endParaRPr lang="tr-TR" sz="8600" dirty="0" smtClean="0"/>
          </a:p>
          <a:p>
            <a:endParaRPr lang="tr-TR" sz="8600" dirty="0" smtClean="0"/>
          </a:p>
          <a:p>
            <a:r>
              <a:rPr lang="tr-TR" sz="8600" dirty="0" smtClean="0"/>
              <a:t>Bunlar </a:t>
            </a:r>
            <a:r>
              <a:rPr lang="tr-TR" sz="8600" dirty="0"/>
              <a:t>“</a:t>
            </a:r>
            <a:r>
              <a:rPr lang="tr-TR" sz="8600" dirty="0" smtClean="0"/>
              <a:t>saklama </a:t>
            </a:r>
            <a:r>
              <a:rPr lang="tr-TR" sz="8600" dirty="0"/>
              <a:t>(vedia) sözleşmesi” ve onun alt türleri olan “ardiyeciye </a:t>
            </a:r>
            <a:r>
              <a:rPr lang="tr-TR" sz="8600" dirty="0" smtClean="0"/>
              <a:t>bırakma</a:t>
            </a:r>
            <a:r>
              <a:rPr lang="tr-TR" sz="8600" dirty="0"/>
              <a:t>”, “konaklama yeri, garaj, otopark ve benzeri yerleri </a:t>
            </a:r>
            <a:r>
              <a:rPr lang="tr-TR" sz="8600" dirty="0" smtClean="0"/>
              <a:t>işletenlere </a:t>
            </a:r>
            <a:r>
              <a:rPr lang="tr-TR" sz="8600" dirty="0"/>
              <a:t>bırakma” sözleşmeleridir.</a:t>
            </a:r>
          </a:p>
          <a:p>
            <a:pPr>
              <a:buNone/>
            </a:pPr>
            <a:endParaRPr lang="tr-TR" sz="9600" dirty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5100" b="1" dirty="0" smtClean="0">
                <a:solidFill>
                  <a:srgbClr val="C00000"/>
                </a:solidFill>
              </a:rPr>
              <a:t>4-Teminat Amacı Güden Sözleşmeler</a:t>
            </a:r>
          </a:p>
          <a:p>
            <a:pPr>
              <a:buNone/>
            </a:pPr>
            <a:endParaRPr lang="tr-TR" sz="6700" b="1" dirty="0" smtClean="0">
              <a:solidFill>
                <a:srgbClr val="C00000"/>
              </a:solidFill>
            </a:endParaRPr>
          </a:p>
          <a:p>
            <a:r>
              <a:rPr lang="tr-TR" sz="5100" dirty="0"/>
              <a:t>Bu tür </a:t>
            </a:r>
            <a:r>
              <a:rPr lang="tr-TR" sz="5100" dirty="0" err="1"/>
              <a:t>sözleşmelerir</a:t>
            </a:r>
            <a:r>
              <a:rPr lang="tr-TR" sz="5100" dirty="0"/>
              <a:t> amacı mevcut bir borcun ifasını teminat (güvence, garanti) altına almaktır. </a:t>
            </a:r>
            <a:endParaRPr lang="tr-TR" sz="5100" dirty="0" smtClean="0"/>
          </a:p>
          <a:p>
            <a:endParaRPr lang="tr-TR" sz="6500" dirty="0" smtClean="0"/>
          </a:p>
          <a:p>
            <a:pPr lvl="1"/>
            <a:r>
              <a:rPr lang="tr-TR" sz="4600" dirty="0" smtClean="0"/>
              <a:t>Örneğin </a:t>
            </a:r>
            <a:r>
              <a:rPr lang="tr-TR" sz="4600" u="sng" dirty="0" smtClean="0"/>
              <a:t>kefalet sözleşmesi </a:t>
            </a:r>
            <a:r>
              <a:rPr lang="tr-TR" sz="4600" dirty="0" smtClean="0"/>
              <a:t>böyledir.</a:t>
            </a:r>
            <a:endParaRPr lang="tr-TR" sz="4600" dirty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dirty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85010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r-TR" b="1" dirty="0" smtClean="0"/>
              <a:t>V.SÖZLEŞME TÜRLERİ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784976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tr-TR" sz="9600" b="1" dirty="0" smtClean="0">
                <a:solidFill>
                  <a:srgbClr val="C00000"/>
                </a:solidFill>
              </a:rPr>
              <a:t>6-Talih ve Tesadüf Sözleşmeleri</a:t>
            </a:r>
          </a:p>
          <a:p>
            <a:pPr>
              <a:buFont typeface="Wingdings" pitchFamily="2" charset="2"/>
              <a:buChar char="Ø"/>
            </a:pPr>
            <a:r>
              <a:rPr lang="tr-TR" sz="11200" dirty="0"/>
              <a:t>Bu tür sözleşmelerde borç altına giren tarafın ediminin </a:t>
            </a:r>
            <a:r>
              <a:rPr lang="tr-TR" sz="11200" dirty="0" smtClean="0"/>
              <a:t>kapsamı </a:t>
            </a:r>
            <a:r>
              <a:rPr lang="tr-TR" sz="11200" dirty="0"/>
              <a:t>önceden kesin olarak bilinemez; bu talih ve tesadüfe bağlıdır</a:t>
            </a:r>
            <a:r>
              <a:rPr lang="tr-TR" sz="11200" dirty="0" smtClean="0"/>
              <a:t>.</a:t>
            </a:r>
          </a:p>
          <a:p>
            <a:pPr>
              <a:buNone/>
            </a:pPr>
            <a:endParaRPr lang="tr-TR" sz="9600" dirty="0"/>
          </a:p>
          <a:p>
            <a:pPr lvl="0">
              <a:buNone/>
            </a:pPr>
            <a:r>
              <a:rPr lang="tr-TR" sz="11200" b="1" i="1" dirty="0" smtClean="0">
                <a:solidFill>
                  <a:srgbClr val="002060"/>
                </a:solidFill>
              </a:rPr>
              <a:t>a-)Kumar </a:t>
            </a:r>
            <a:r>
              <a:rPr lang="tr-TR" sz="11200" b="1" i="1" dirty="0">
                <a:solidFill>
                  <a:srgbClr val="002060"/>
                </a:solidFill>
              </a:rPr>
              <a:t>ve </a:t>
            </a:r>
            <a:r>
              <a:rPr lang="tr-TR" sz="11200" b="1" i="1" dirty="0" smtClean="0">
                <a:solidFill>
                  <a:srgbClr val="002060"/>
                </a:solidFill>
              </a:rPr>
              <a:t>Bahis</a:t>
            </a:r>
            <a:r>
              <a:rPr lang="tr-TR" sz="11200" b="1" i="1" dirty="0">
                <a:solidFill>
                  <a:srgbClr val="002060"/>
                </a:solidFill>
              </a:rPr>
              <a:t>:</a:t>
            </a:r>
            <a:r>
              <a:rPr lang="tr-TR" sz="11200" b="1" i="1" dirty="0" smtClean="0">
                <a:solidFill>
                  <a:srgbClr val="002060"/>
                </a:solidFill>
              </a:rPr>
              <a:t> </a:t>
            </a:r>
            <a:r>
              <a:rPr lang="tr-TR" sz="9600" dirty="0" smtClean="0"/>
              <a:t>“</a:t>
            </a:r>
            <a:r>
              <a:rPr lang="tr-TR" sz="9600" dirty="0"/>
              <a:t>kumar ve bahisten doğan alacak hakkında dava açılamaz ve takip yapılamaz</a:t>
            </a:r>
            <a:r>
              <a:rPr lang="tr-TR" sz="9600" dirty="0" smtClean="0"/>
              <a:t>”.</a:t>
            </a:r>
          </a:p>
          <a:p>
            <a:pPr lvl="0">
              <a:buNone/>
            </a:pPr>
            <a:endParaRPr lang="tr-TR" sz="9600" dirty="0" smtClean="0"/>
          </a:p>
          <a:p>
            <a:r>
              <a:rPr lang="tr-TR" sz="9600" dirty="0" smtClean="0"/>
              <a:t> </a:t>
            </a:r>
            <a:r>
              <a:rPr lang="tr-TR" sz="9600" dirty="0"/>
              <a:t>Yani “kumar ve bahis borcu, “eksik borç” niteliğindedir. </a:t>
            </a:r>
            <a:endParaRPr lang="tr-TR" sz="9600" dirty="0" smtClean="0"/>
          </a:p>
          <a:p>
            <a:r>
              <a:rPr lang="tr-TR" sz="9600" dirty="0" smtClean="0"/>
              <a:t>Yani </a:t>
            </a:r>
            <a:r>
              <a:rPr lang="tr-TR" sz="9600" dirty="0"/>
              <a:t>bu tür borçlar için dava açılamaz; ancak bu tür borç borçlu tarafından kendi isteğiyle ödenmiş ise geri de </a:t>
            </a:r>
            <a:r>
              <a:rPr lang="tr-TR" sz="9600" dirty="0" smtClean="0"/>
              <a:t>istenemez. </a:t>
            </a:r>
          </a:p>
          <a:p>
            <a:r>
              <a:rPr lang="tr-TR" sz="9600" dirty="0" smtClean="0"/>
              <a:t>Kumar </a:t>
            </a:r>
            <a:r>
              <a:rPr lang="tr-TR" sz="9600" dirty="0"/>
              <a:t>için </a:t>
            </a:r>
            <a:r>
              <a:rPr lang="tr-TR" sz="9600" dirty="0" smtClean="0"/>
              <a:t>verilmiş </a:t>
            </a:r>
            <a:r>
              <a:rPr lang="tr-TR" sz="9600" dirty="0"/>
              <a:t>senet de </a:t>
            </a:r>
            <a:r>
              <a:rPr lang="tr-TR" sz="9600" dirty="0" smtClean="0"/>
              <a:t>geçersizdir.</a:t>
            </a:r>
            <a:endParaRPr lang="tr-TR" sz="9600" dirty="0"/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96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tr-TR" sz="59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5100" b="1" dirty="0" smtClean="0">
              <a:solidFill>
                <a:srgbClr val="C00000"/>
              </a:solidFill>
            </a:endParaRPr>
          </a:p>
          <a:p>
            <a:pPr lvl="0">
              <a:buNone/>
            </a:pPr>
            <a:endParaRPr lang="tr-TR" sz="3600" dirty="0"/>
          </a:p>
          <a:p>
            <a:pPr>
              <a:buNone/>
            </a:pPr>
            <a:endParaRPr lang="tr-TR" sz="3400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ED0F3AC-12C9-4256-9DBF-81AFC2F3D7E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92</TotalTime>
  <Words>740</Words>
  <Application>Microsoft Office PowerPoint</Application>
  <PresentationFormat>Ekran Gösterisi (4:3)</PresentationFormat>
  <Paragraphs>170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Cumba</vt:lpstr>
      <vt:lpstr>T.C. ANKARA ÜNİVERSİTESİ   AYAŞ MESLEK YÜKSEKOKULU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V.SÖZLEŞME TÜRLERİ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SÖZLEŞME TÜRLERİ</dc:title>
  <dc:creator>Se7en</dc:creator>
  <cp:lastModifiedBy>Se7en</cp:lastModifiedBy>
  <cp:revision>11</cp:revision>
  <dcterms:created xsi:type="dcterms:W3CDTF">2017-11-13T09:00:40Z</dcterms:created>
  <dcterms:modified xsi:type="dcterms:W3CDTF">2018-02-15T21:48:03Z</dcterms:modified>
</cp:coreProperties>
</file>