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41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47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64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41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64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97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1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40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50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8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4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75F91-F15A-47A6-8EE0-C7863578640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D00D-3BD7-4EFD-AB28-3285B8443C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85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dirty="0">
                <a:solidFill>
                  <a:schemeClr val="accent3"/>
                </a:solidFill>
              </a:rPr>
              <a:t>HIERARCHICAL ALPHANUMERIC CODING SAMPLES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471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EBCC73-E0E9-41EC-AE9B-034BABB19F82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752600" y="1600200"/>
          <a:ext cx="8504238" cy="418623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387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ACOUSTIC SIGNATURES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DIGESTION SYSTEM SYMPTOMS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92367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</a:t>
                      </a:r>
                      <a:r>
                        <a:rPr lang="tr-TR" sz="1800" baseline="0" dirty="0" smtClean="0"/>
                        <a:t>00  </a:t>
                      </a:r>
                      <a:r>
                        <a:rPr lang="tr-TR" sz="1800" dirty="0" smtClean="0"/>
                        <a:t>Sağırlık</a:t>
                      </a:r>
                    </a:p>
                    <a:p>
                      <a:r>
                        <a:rPr lang="tr-TR" sz="1800" baseline="0" dirty="0" smtClean="0"/>
                        <a:t>                        A01 tam sağırlık</a:t>
                      </a:r>
                    </a:p>
                    <a:p>
                      <a:r>
                        <a:rPr lang="tr-TR" sz="1800" baseline="0" dirty="0" smtClean="0"/>
                        <a:t>                        A02 kısmi sağırlık </a:t>
                      </a:r>
                    </a:p>
                    <a:p>
                      <a:r>
                        <a:rPr lang="tr-TR" sz="1800" baseline="0" dirty="0" smtClean="0"/>
                        <a:t>          A 10 kulak akıntısı</a:t>
                      </a:r>
                    </a:p>
                    <a:p>
                      <a:r>
                        <a:rPr lang="tr-TR" sz="1800" baseline="0" dirty="0" smtClean="0"/>
                        <a:t>                       A 11 kanlı akıntı </a:t>
                      </a:r>
                    </a:p>
                    <a:p>
                      <a:r>
                        <a:rPr lang="tr-TR" sz="1800" baseline="0" dirty="0" smtClean="0"/>
                        <a:t>                       A12 purulent akıntı</a:t>
                      </a:r>
                    </a:p>
                    <a:p>
                      <a:r>
                        <a:rPr lang="tr-TR" sz="1800" baseline="0" dirty="0" smtClean="0"/>
                        <a:t>          A20  aşırı kulak kiri</a:t>
                      </a:r>
                    </a:p>
                    <a:p>
                      <a:r>
                        <a:rPr lang="tr-TR" sz="1800" baseline="0" dirty="0" smtClean="0"/>
                        <a:t>          A30  anormal kulak şekli</a:t>
                      </a:r>
                    </a:p>
                    <a:p>
                      <a:r>
                        <a:rPr lang="tr-TR" sz="1800" baseline="0" dirty="0" smtClean="0"/>
                        <a:t>          A40  diğer </a:t>
                      </a:r>
                    </a:p>
                    <a:p>
                      <a:r>
                        <a:rPr lang="tr-TR" sz="1800" baseline="0" dirty="0" smtClean="0"/>
                        <a:t>                       A41   kulak kenesi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S00 anormal iştah</a:t>
                      </a:r>
                    </a:p>
                    <a:p>
                      <a:r>
                        <a:rPr lang="tr-TR" sz="1800" dirty="0" smtClean="0"/>
                        <a:t>                                  S01</a:t>
                      </a:r>
                      <a:r>
                        <a:rPr lang="tr-TR" sz="1800" baseline="0" dirty="0" smtClean="0"/>
                        <a:t> az iştah</a:t>
                      </a:r>
                    </a:p>
                    <a:p>
                      <a:r>
                        <a:rPr lang="tr-TR" sz="1800" baseline="0" dirty="0" smtClean="0"/>
                        <a:t>                                   S02 polifaji</a:t>
                      </a:r>
                    </a:p>
                    <a:p>
                      <a:r>
                        <a:rPr lang="tr-TR" sz="1800" baseline="0" dirty="0" smtClean="0"/>
                        <a:t>                                    S03 anoreksi</a:t>
                      </a:r>
                    </a:p>
                    <a:p>
                      <a:r>
                        <a:rPr lang="tr-TR" sz="1800" baseline="0" dirty="0" smtClean="0"/>
                        <a:t>                                     S04 pika</a:t>
                      </a:r>
                    </a:p>
                    <a:p>
                      <a:r>
                        <a:rPr lang="tr-TR" sz="1800" baseline="0" dirty="0" smtClean="0"/>
                        <a:t>         S50 ağız mukozası belirtileri</a:t>
                      </a:r>
                    </a:p>
                    <a:p>
                      <a:r>
                        <a:rPr lang="tr-TR" sz="1800" baseline="0" dirty="0" smtClean="0"/>
                        <a:t>         S70 mide belirtileri</a:t>
                      </a:r>
                    </a:p>
                    <a:p>
                      <a:r>
                        <a:rPr lang="tr-TR" sz="1800" baseline="0" dirty="0" smtClean="0"/>
                        <a:t>                                      S71   kusma</a:t>
                      </a:r>
                    </a:p>
                    <a:p>
                      <a:r>
                        <a:rPr lang="tr-TR" sz="1800" baseline="0" dirty="0" smtClean="0"/>
                        <a:t>          S90   dışkı </a:t>
                      </a:r>
                    </a:p>
                    <a:p>
                      <a:r>
                        <a:rPr lang="tr-TR" sz="1800" baseline="0" dirty="0" smtClean="0"/>
                        <a:t>                                        S91 ishal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07574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0"/>
            <a:ext cx="85344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b="1" dirty="0" err="1">
                <a:solidFill>
                  <a:schemeClr val="accent3"/>
                </a:solidFill>
              </a:rPr>
              <a:t>Symbols</a:t>
            </a:r>
            <a:r>
              <a:rPr lang="tr-TR" sz="2800" b="1" dirty="0">
                <a:solidFill>
                  <a:schemeClr val="accent1"/>
                </a:solidFill>
              </a:rPr>
              <a:t/>
            </a:r>
            <a:br>
              <a:rPr lang="tr-TR" sz="2800" b="1" dirty="0">
                <a:solidFill>
                  <a:schemeClr val="accent1"/>
                </a:solidFill>
              </a:rPr>
            </a:br>
            <a:r>
              <a:rPr lang="tr-TR" sz="2800" b="1" dirty="0">
                <a:solidFill>
                  <a:schemeClr val="accent1"/>
                </a:solidFill>
              </a:rPr>
              <a:t>(FAO-OIE SYMBOLIC CODES)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81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B5F1B3-9F74-430A-9065-202FAF45BA8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752600" y="1752600"/>
          <a:ext cx="8686800" cy="44211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16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0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6452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CODE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DISEASE FORMATION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-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Not </a:t>
                      </a:r>
                      <a:r>
                        <a:rPr lang="tr-TR" sz="1800" dirty="0" err="1" smtClean="0"/>
                        <a:t>reported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(-)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Not </a:t>
                      </a:r>
                      <a:r>
                        <a:rPr lang="tr-TR" sz="1800" dirty="0" err="1" smtClean="0"/>
                        <a:t>reported</a:t>
                      </a:r>
                      <a:r>
                        <a:rPr lang="tr-TR" sz="1800" dirty="0" smtClean="0"/>
                        <a:t>, </a:t>
                      </a:r>
                      <a:r>
                        <a:rPr lang="tr-TR" sz="1800" dirty="0" err="1" smtClean="0"/>
                        <a:t>maybe</a:t>
                      </a:r>
                      <a:r>
                        <a:rPr lang="tr-TR" sz="1800" dirty="0" smtClean="0"/>
                        <a:t> not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?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  </a:t>
                      </a:r>
                      <a:r>
                        <a:rPr lang="en-US" sz="1800" dirty="0" smtClean="0"/>
                        <a:t>Not reported, maybe not</a:t>
                      </a:r>
                    </a:p>
                    <a:p>
                      <a:r>
                        <a:rPr lang="en-US" sz="1800" dirty="0" smtClean="0"/>
                        <a:t>suspicious but unconfirmed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(+)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Random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occurrence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Low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sporadic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cruise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++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Moderate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incidence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623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+++</a:t>
                      </a:r>
                      <a:endParaRPr lang="tr-TR" sz="1800" dirty="0" smtClean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High </a:t>
                      </a:r>
                      <a:r>
                        <a:rPr lang="tr-TR" sz="1800" dirty="0" err="1" smtClean="0"/>
                        <a:t>incidence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1564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9D2512"/>
              </a:solidFill>
            </a:endParaRPr>
          </a:p>
        </p:txBody>
      </p:sp>
      <p:sp>
        <p:nvSpPr>
          <p:cNvPr id="491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68B2CB-9480-461B-B8C8-E2C20B19B560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825625" y="1527176"/>
          <a:ext cx="8504238" cy="29622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46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58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92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CODE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DISEASE FORMATION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 </a:t>
                      </a:r>
                      <a:r>
                        <a:rPr lang="tr-TR" sz="1800" dirty="0" err="1" smtClean="0"/>
                        <a:t>information</a:t>
                      </a:r>
                      <a:endParaRPr lang="tr-TR" sz="1800" dirty="0" smtClean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+\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Disease reduced but still there</a:t>
                      </a:r>
                      <a:r>
                        <a:rPr lang="tr-TR" sz="1800" dirty="0" smtClean="0"/>
                        <a:t>.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+ </a:t>
                      </a:r>
                      <a:r>
                        <a:rPr lang="en-US" sz="1800" baseline="0" dirty="0" smtClean="0"/>
                        <a:t>   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Limited in </a:t>
                      </a:r>
                      <a:r>
                        <a:rPr lang="tr-TR" sz="1800" dirty="0" err="1" smtClean="0"/>
                        <a:t>certain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areas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 +</a:t>
                      </a:r>
                      <a:r>
                        <a:rPr lang="tr-TR" sz="1800" baseline="0" dirty="0" smtClean="0"/>
                        <a:t>  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 seen in imported animals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 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Seasonal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formation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83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 !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The disease has only recently been seen in the country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 .</a:t>
                      </a:r>
                      <a:r>
                        <a:rPr lang="en-US" sz="1800" baseline="0" dirty="0" smtClean="0"/>
                        <a:t> .</a:t>
                      </a:r>
                      <a:endParaRPr lang="en-US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There is disease but its distribution and incidence are unknown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286000" y="2743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2209800" y="26670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286000" y="3200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3200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590800" y="35052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V="1">
            <a:off x="2514600" y="35052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362200" y="35052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8626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Data collection by sampling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01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527EAD-E50B-48C4-AB32-53AE5D63971A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0180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/>
              <a:t>In an epidemiological study, all of the populations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/>
              <a:t>Data can be collected from individuals (census).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/>
              <a:t>    However, this applies only to research conducted in populations with low numbers of animals.</a:t>
            </a:r>
          </a:p>
        </p:txBody>
      </p:sp>
    </p:spTree>
    <p:extLst>
      <p:ext uri="{BB962C8B-B14F-4D97-AF65-F5344CB8AC3E}">
        <p14:creationId xmlns:p14="http://schemas.microsoft.com/office/powerpoint/2010/main" val="42526835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Random sampling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4AF5AA-E07E-4EC0-9382-BBBBE9EDF8B9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120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/>
              <a:t>The sample units are selected from the working population in certain rules based primarily on cue.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/>
              <a:t>In the random sample, each sample unit is selected independently of each other and "the probability of selecting each animal in the population is equal.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/>
              <a:t>so that in this sampling method, faults and deviations are minimized.</a:t>
            </a:r>
          </a:p>
        </p:txBody>
      </p:sp>
    </p:spTree>
    <p:extLst>
      <p:ext uri="{BB962C8B-B14F-4D97-AF65-F5344CB8AC3E}">
        <p14:creationId xmlns:p14="http://schemas.microsoft.com/office/powerpoint/2010/main" val="178190791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Adjusted random sampling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444A9A-E8B7-476B-B94F-433C33F68277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2228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3200">
                <a:solidFill>
                  <a:srgbClr val="C00000"/>
                </a:solidFill>
              </a:rPr>
              <a:t>Sampling is done according to the specific subgroups in the population.</a:t>
            </a:r>
            <a:endParaRPr lang="en-US" altLang="tr-TR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73945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743200"/>
            <a:ext cx="8610600" cy="3505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dirty="0" smtClean="0"/>
              <a:t>   </a:t>
            </a:r>
            <a:r>
              <a:rPr lang="tr-TR" dirty="0" smtClean="0">
                <a:solidFill>
                  <a:schemeClr val="tx1"/>
                </a:solidFill>
              </a:rPr>
              <a:t>A bölgesİ 10.000 HAYVAN ,10.000*0.05</a:t>
            </a:r>
            <a:r>
              <a:rPr lang="en-US" dirty="0" smtClean="0">
                <a:solidFill>
                  <a:schemeClr val="tx1"/>
                </a:solidFill>
              </a:rPr>
              <a:t>=500 </a:t>
            </a:r>
            <a:r>
              <a:rPr lang="tr-TR" dirty="0" smtClean="0">
                <a:solidFill>
                  <a:schemeClr val="tx1"/>
                </a:solidFill>
              </a:rPr>
              <a:t>ÖRNEK</a:t>
            </a:r>
          </a:p>
          <a:p>
            <a:pPr>
              <a:defRPr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tr-TR" dirty="0" smtClean="0">
                <a:solidFill>
                  <a:schemeClr val="tx1"/>
                </a:solidFill>
              </a:rPr>
              <a:t>B bölgesİ 2.000 HAYVAN ,  2.000*0.05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tr-TR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00 </a:t>
            </a:r>
            <a:r>
              <a:rPr lang="tr-TR" dirty="0" smtClean="0">
                <a:solidFill>
                  <a:schemeClr val="tx1"/>
                </a:solidFill>
              </a:rPr>
              <a:t>ÖRNEK</a:t>
            </a:r>
          </a:p>
          <a:p>
            <a:pPr>
              <a:defRPr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tr-TR" dirty="0" smtClean="0">
                <a:solidFill>
                  <a:schemeClr val="tx1"/>
                </a:solidFill>
              </a:rPr>
              <a:t>C bölgesİ 5.000 HAYVAN ,5.000*0.05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tr-TR" dirty="0" smtClean="0">
                <a:solidFill>
                  <a:schemeClr val="tx1"/>
                </a:solidFill>
              </a:rPr>
              <a:t>250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ÖRNEK</a:t>
            </a:r>
          </a:p>
          <a:p>
            <a:pPr>
              <a:defRPr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tr-TR" dirty="0" smtClean="0">
                <a:solidFill>
                  <a:schemeClr val="tx1"/>
                </a:solidFill>
              </a:rPr>
              <a:t>D bölgesİ 1.000 HAYVAN , 1.000*0.05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tr-TR" dirty="0" smtClean="0">
                <a:solidFill>
                  <a:schemeClr val="tx1"/>
                </a:solidFill>
              </a:rPr>
              <a:t>50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ÖRNEK</a:t>
            </a:r>
          </a:p>
          <a:p>
            <a:pP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</a:t>
            </a:r>
          </a:p>
          <a:p>
            <a:pPr>
              <a:defRPr/>
            </a:pPr>
            <a:r>
              <a:rPr lang="tr-TR" dirty="0" smtClean="0">
                <a:solidFill>
                  <a:schemeClr val="tx1"/>
                </a:solidFill>
              </a:rPr>
              <a:t>          TOPLAM 18.000 HAYVAN                       900 ÖRNEK     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3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6D596E-72FA-418F-B768-2923F366E2F6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325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1800">
                <a:solidFill>
                  <a:schemeClr val="bg1"/>
                </a:solidFill>
              </a:rPr>
              <a:t>Sampling from animal populations in different regions can be adjusted in a similar manner if desired. if sampling of 5% "of animals in the tuberculosis screening made in 4 regions with different volume of bovine population, sample distribution should be as follows;</a:t>
            </a:r>
          </a:p>
        </p:txBody>
      </p:sp>
    </p:spTree>
    <p:extLst>
      <p:ext uri="{BB962C8B-B14F-4D97-AF65-F5344CB8AC3E}">
        <p14:creationId xmlns:p14="http://schemas.microsoft.com/office/powerpoint/2010/main" val="297669804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Geniş ekran</PresentationFormat>
  <Paragraphs>88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Wingdings 2</vt:lpstr>
      <vt:lpstr>Office Teması</vt:lpstr>
      <vt:lpstr>HIERARCHICAL ALPHANUMERIC CODING SAMPLES</vt:lpstr>
      <vt:lpstr>Symbols (FAO-OIE SYMBOLIC CODES)</vt:lpstr>
      <vt:lpstr>PowerPoint Sunusu</vt:lpstr>
      <vt:lpstr>Data collection by sampling</vt:lpstr>
      <vt:lpstr>Random sampling</vt:lpstr>
      <vt:lpstr>Adjusted random sampling</vt:lpstr>
      <vt:lpstr>Sampling from animal populations in different regions can be adjusted in a similar manner if desired. if sampling of 5% "of animals in the tuberculosis screening made in 4 regions with different volume of bovine population, sample distribution should be as follows;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ALPHANUMERIC CODING SAMPLES</dc:title>
  <dc:creator>Inci Basak Kaya</dc:creator>
  <cp:lastModifiedBy>Inci Basak Kaya</cp:lastModifiedBy>
  <cp:revision>1</cp:revision>
  <dcterms:created xsi:type="dcterms:W3CDTF">2018-02-16T11:02:56Z</dcterms:created>
  <dcterms:modified xsi:type="dcterms:W3CDTF">2018-02-16T11:03:03Z</dcterms:modified>
</cp:coreProperties>
</file>