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Alt Başlık"/>
          <p:cNvSpPr>
            <a:spLocks noGrp="1"/>
          </p:cNvSpPr>
          <p:nvPr>
            <p:ph type="subTitle" idx="1" hasCustomPrompt="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600200" y="2507786"/>
            <a:ext cx="7086600" cy="1509712"/>
          </a:xfrm>
        </p:spPr>
        <p:txBody>
          <a:bodyPr anchor="t"/>
          <a:lstStyle>
            <a:lvl1pPr marL="73025"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B1DEFA8C-F947-479F-BE07-76B6B3F80BF1}" type="slidenum">
              <a:rPr lang="tr-TR" smtClean="0"/>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hasCustomPrompt="1"/>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DEFA8C-F947-479F-BE07-76B6B3F80BF1}" type="slidenum">
              <a:rPr lang="tr-TR" smtClean="0"/>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panose="05020102010507070707"/>
        <a:buChar char=""/>
        <a:defRPr kumimoji="0" sz="2800" kern="1200">
          <a:solidFill>
            <a:schemeClr val="tx1"/>
          </a:solidFill>
          <a:latin typeface="+mn-lt"/>
          <a:ea typeface="+mn-ea"/>
          <a:cs typeface="+mn-cs"/>
        </a:defRPr>
      </a:lvl1pPr>
      <a:lvl2pPr marL="868680" indent="-283210" algn="l" rtl="0" eaLnBrk="1" latinLnBrk="0" hangingPunct="1">
        <a:spcBef>
          <a:spcPct val="20000"/>
        </a:spcBef>
        <a:buClr>
          <a:schemeClr val="tx1"/>
        </a:buClr>
        <a:buSzPct val="80000"/>
        <a:buFont typeface="Wingdings 2" panose="05020102010507070707"/>
        <a:buChar char=""/>
        <a:defRPr kumimoji="0" sz="2400" kern="1200">
          <a:solidFill>
            <a:schemeClr val="tx1"/>
          </a:solidFill>
          <a:latin typeface="+mn-lt"/>
          <a:ea typeface="+mn-ea"/>
          <a:cs typeface="+mn-cs"/>
        </a:defRPr>
      </a:lvl2pPr>
      <a:lvl3pPr marL="1134110" indent="-228600" algn="l" rtl="0" eaLnBrk="1" latinLnBrk="0" hangingPunct="1">
        <a:spcBef>
          <a:spcPct val="20000"/>
        </a:spcBef>
        <a:buClr>
          <a:schemeClr val="tx1"/>
        </a:buClr>
        <a:buSzPct val="95000"/>
        <a:buFont typeface="Wingdings" panose="05000000000000000000"/>
        <a:buChar char=""/>
        <a:defRPr kumimoji="0" sz="2200" kern="1200">
          <a:solidFill>
            <a:schemeClr val="tx1"/>
          </a:solidFill>
          <a:latin typeface="+mn-lt"/>
          <a:ea typeface="+mn-ea"/>
          <a:cs typeface="+mn-cs"/>
        </a:defRPr>
      </a:lvl3pPr>
      <a:lvl4pPr marL="1353185" indent="-182880" algn="l" rtl="0" eaLnBrk="1" latinLnBrk="0" hangingPunct="1">
        <a:spcBef>
          <a:spcPct val="20000"/>
        </a:spcBef>
        <a:buClr>
          <a:schemeClr val="tx1"/>
        </a:buClr>
        <a:buSzPct val="100000"/>
        <a:buFont typeface="Wingdings 3" panose="05040102010807070707"/>
        <a:buChar char=""/>
        <a:defRPr kumimoji="0" sz="2000" kern="1200">
          <a:solidFill>
            <a:schemeClr val="tx1"/>
          </a:solidFill>
          <a:latin typeface="+mn-lt"/>
          <a:ea typeface="+mn-ea"/>
          <a:cs typeface="+mn-cs"/>
        </a:defRPr>
      </a:lvl4pPr>
      <a:lvl5pPr marL="1545590" indent="-182880" algn="l" rtl="0" eaLnBrk="1" latinLnBrk="0" hangingPunct="1">
        <a:spcBef>
          <a:spcPct val="20000"/>
        </a:spcBef>
        <a:buClr>
          <a:schemeClr val="tx1"/>
        </a:buClr>
        <a:buFont typeface="Wingdings 2" panose="05020102010507070707"/>
        <a:buChar char=""/>
        <a:defRPr kumimoji="0" sz="2000" kern="1200">
          <a:solidFill>
            <a:schemeClr val="tx1"/>
          </a:solidFill>
          <a:latin typeface="+mn-lt"/>
          <a:ea typeface="+mn-ea"/>
          <a:cs typeface="+mn-cs"/>
        </a:defRPr>
      </a:lvl5pPr>
      <a:lvl6pPr marL="1764665" indent="-182880" algn="l" rtl="0" eaLnBrk="1" latinLnBrk="0" hangingPunct="1">
        <a:spcBef>
          <a:spcPct val="20000"/>
        </a:spcBef>
        <a:buClr>
          <a:schemeClr val="tx1"/>
        </a:buClr>
        <a:buFont typeface="Wingdings 3" panose="05040102010807070707"/>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panose="05020102010507070707"/>
        <a:buChar char=""/>
        <a:defRPr kumimoji="0" sz="1600" kern="1200">
          <a:solidFill>
            <a:schemeClr val="tx1"/>
          </a:solidFill>
          <a:latin typeface="+mn-lt"/>
          <a:ea typeface="+mn-ea"/>
          <a:cs typeface="+mn-cs"/>
        </a:defRPr>
      </a:lvl7pPr>
      <a:lvl8pPr marL="2167255" indent="-182880" algn="l" rtl="0" eaLnBrk="1" latinLnBrk="0" hangingPunct="1">
        <a:spcBef>
          <a:spcPct val="20000"/>
        </a:spcBef>
        <a:buClr>
          <a:schemeClr val="tx1"/>
        </a:buClr>
        <a:buFont typeface="Wingdings 2" panose="05020102010507070707"/>
        <a:buChar char=""/>
        <a:defRPr kumimoji="0" sz="1400" kern="1200">
          <a:solidFill>
            <a:schemeClr val="tx1"/>
          </a:solidFill>
          <a:latin typeface="+mn-lt"/>
          <a:ea typeface="+mn-ea"/>
          <a:cs typeface="+mn-cs"/>
        </a:defRPr>
      </a:lvl8pPr>
      <a:lvl9pPr marL="2368550" indent="-182880" algn="l" rtl="0" eaLnBrk="1" latinLnBrk="0" hangingPunct="1">
        <a:spcBef>
          <a:spcPct val="20000"/>
        </a:spcBef>
        <a:buClr>
          <a:schemeClr val="tx1"/>
        </a:buClr>
        <a:buFont typeface="Wingdings 2" panose="05020102010507070707"/>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2030" y="1371600"/>
            <a:ext cx="8229600" cy="2417440"/>
          </a:xfrm>
        </p:spPr>
        <p:txBody>
          <a:bodyPr/>
          <a:lstStyle/>
          <a:p>
            <a:r>
              <a:rPr lang="tr-TR" sz="9600" dirty="0" smtClean="0"/>
              <a:t>SERVİS</a:t>
            </a:r>
            <a:endParaRPr lang="tr-TR" sz="9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72648"/>
          </a:xfrm>
        </p:spPr>
        <p:txBody>
          <a:bodyPr>
            <a:normAutofit/>
          </a:bodyPr>
          <a:lstStyle/>
          <a:p>
            <a:pPr algn="just">
              <a:buNone/>
            </a:pPr>
            <a:r>
              <a:rPr lang="tr-TR" sz="1600" b="1" dirty="0" smtClean="0">
                <a:solidFill>
                  <a:schemeClr val="bg1"/>
                </a:solidFill>
              </a:rPr>
              <a:t>	</a:t>
            </a:r>
            <a:r>
              <a:rPr lang="tr-TR" sz="1600" b="1" dirty="0" err="1" smtClean="0">
                <a:solidFill>
                  <a:schemeClr val="bg1"/>
                </a:solidFill>
              </a:rPr>
              <a:t>Wagon</a:t>
            </a:r>
            <a:r>
              <a:rPr lang="tr-TR" sz="1600" b="1" dirty="0" smtClean="0">
                <a:solidFill>
                  <a:schemeClr val="bg1"/>
                </a:solidFill>
              </a:rPr>
              <a:t> Servis</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Bu servisin sunumu, </a:t>
            </a:r>
            <a:r>
              <a:rPr lang="tr-TR" sz="1600" dirty="0" err="1" smtClean="0">
                <a:solidFill>
                  <a:schemeClr val="bg1"/>
                </a:solidFill>
              </a:rPr>
              <a:t>French</a:t>
            </a:r>
            <a:r>
              <a:rPr lang="tr-TR" sz="1600" dirty="0" smtClean="0">
                <a:solidFill>
                  <a:schemeClr val="bg1"/>
                </a:solidFill>
              </a:rPr>
              <a:t> servise göre daha kolaydır.</a:t>
            </a:r>
            <a:r>
              <a:rPr lang="tr-TR" sz="1600" b="1" dirty="0" smtClean="0">
                <a:solidFill>
                  <a:schemeClr val="bg1"/>
                </a:solidFill>
              </a:rPr>
              <a:t> </a:t>
            </a:r>
            <a:r>
              <a:rPr lang="tr-TR" sz="1600" dirty="0" smtClean="0">
                <a:solidFill>
                  <a:schemeClr val="bg1"/>
                </a:solidFill>
              </a:rPr>
              <a:t>Uygulanması da </a:t>
            </a:r>
            <a:r>
              <a:rPr lang="tr-TR" sz="1600" dirty="0" err="1" smtClean="0">
                <a:solidFill>
                  <a:schemeClr val="bg1"/>
                </a:solidFill>
              </a:rPr>
              <a:t>French</a:t>
            </a:r>
            <a:r>
              <a:rPr lang="tr-TR" sz="1600" dirty="0" smtClean="0">
                <a:solidFill>
                  <a:schemeClr val="bg1"/>
                </a:solidFill>
              </a:rPr>
              <a:t> servisle aynıdır. Sadece, hizmet derecesi bakımından daha kolaydır. Yine </a:t>
            </a:r>
            <a:r>
              <a:rPr lang="tr-TR" sz="1600" dirty="0" err="1" smtClean="0">
                <a:solidFill>
                  <a:schemeClr val="bg1"/>
                </a:solidFill>
              </a:rPr>
              <a:t>Guerdion</a:t>
            </a:r>
            <a:r>
              <a:rPr lang="tr-TR" sz="1600" dirty="0" smtClean="0">
                <a:solidFill>
                  <a:schemeClr val="bg1"/>
                </a:solidFill>
              </a:rPr>
              <a:t> masası kullanılır ve yemeğin garnitürlerinin eklenmesi ve porsiyonlara ayırma işlemi, bu masa üzerinde yapılır. Örneğin, büyük bir parça et konuğun yanında kesilip tabaklara transfer edilebilir veya bir salatanın sosunun eklenmesi, karıştırılması ve servisi yapılabilir. Bu servis, </a:t>
            </a:r>
            <a:r>
              <a:rPr lang="tr-TR" sz="1600" dirty="0" err="1" smtClean="0">
                <a:solidFill>
                  <a:schemeClr val="bg1"/>
                </a:solidFill>
              </a:rPr>
              <a:t>French</a:t>
            </a:r>
            <a:r>
              <a:rPr lang="tr-TR" sz="1600" dirty="0" smtClean="0">
                <a:solidFill>
                  <a:schemeClr val="bg1"/>
                </a:solidFill>
              </a:rPr>
              <a:t> servis görünümü vermekle birlikte çok hızlıdır.</a:t>
            </a:r>
            <a:endParaRPr lang="tr-TR" sz="1600" dirty="0" smtClean="0">
              <a:solidFill>
                <a:schemeClr val="bg1"/>
              </a:solidFill>
            </a:endParaRPr>
          </a:p>
          <a:p>
            <a:pPr algn="just">
              <a:buNone/>
            </a:pPr>
            <a:r>
              <a:rPr lang="tr-TR" sz="1600" dirty="0" smtClean="0">
                <a:solidFill>
                  <a:schemeClr val="bg1"/>
                </a:solidFill>
              </a:rPr>
              <a:t>	</a:t>
            </a:r>
            <a:r>
              <a:rPr lang="tr-TR" sz="1600" b="1" dirty="0" err="1" smtClean="0">
                <a:solidFill>
                  <a:schemeClr val="bg1"/>
                </a:solidFill>
              </a:rPr>
              <a:t>Russian</a:t>
            </a:r>
            <a:r>
              <a:rPr lang="tr-TR" sz="1600" b="1" dirty="0" smtClean="0">
                <a:solidFill>
                  <a:schemeClr val="bg1"/>
                </a:solidFill>
              </a:rPr>
              <a:t>/</a:t>
            </a:r>
            <a:r>
              <a:rPr lang="tr-TR" sz="1600" b="1" dirty="0" err="1" smtClean="0">
                <a:solidFill>
                  <a:schemeClr val="bg1"/>
                </a:solidFill>
              </a:rPr>
              <a:t>Platter</a:t>
            </a:r>
            <a:r>
              <a:rPr lang="tr-TR" sz="1600" b="1" dirty="0" smtClean="0">
                <a:solidFill>
                  <a:schemeClr val="bg1"/>
                </a:solidFill>
              </a:rPr>
              <a:t> (Maşa) Servis</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Özellikle banketlerde çok sık uygulanan bir servis türüdür. Burada önemli olan, restoran veya masadaki konukların, aynı yemeği yemeleridir. Yemeklerin dökülmeden, görünümlerinin bozulmadan ve konuk rahatsız edilmeden servisin gerçekleştirilmesi son derece önemlidir. Bu servisin temelini çatal ve kaşığın maşa gibi kullanılması oluşturur. Bu yüzden, ülkemizde bu servis türüne </a:t>
            </a:r>
            <a:r>
              <a:rPr lang="tr-TR" sz="1600" b="1" dirty="0" smtClean="0">
                <a:solidFill>
                  <a:schemeClr val="bg1"/>
                </a:solidFill>
              </a:rPr>
              <a:t>maşa servisi </a:t>
            </a:r>
            <a:r>
              <a:rPr lang="tr-TR" sz="1600" dirty="0" smtClean="0">
                <a:solidFill>
                  <a:schemeClr val="bg1"/>
                </a:solidFill>
              </a:rPr>
              <a:t>de denilmektedir. Servis elemanları, aynı anda herkese servis yaparlar ve konuklar için bu bir şov niteliğindedir. Bunun sonucunda da hızlı ve profesyonel bir servis ortaya çıkar. Bu servis için servis elemanlarının grup olarak eğitimleri gerekmektedir.</a:t>
            </a:r>
            <a:endParaRPr lang="tr-TR" sz="1600" b="1" dirty="0" smtClean="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6048672"/>
          </a:xfrm>
        </p:spPr>
        <p:txBody>
          <a:bodyPr>
            <a:normAutofit fontScale="92500"/>
          </a:bodyPr>
          <a:lstStyle/>
          <a:p>
            <a:pPr algn="just">
              <a:buNone/>
            </a:pPr>
            <a:r>
              <a:rPr lang="tr-TR" sz="1600" b="1" dirty="0" smtClean="0">
                <a:solidFill>
                  <a:schemeClr val="bg1"/>
                </a:solidFill>
              </a:rPr>
              <a:t>	Genel Kurallar:</a:t>
            </a:r>
            <a:endParaRPr lang="tr-TR" sz="1600" b="1" dirty="0" smtClean="0">
              <a:solidFill>
                <a:schemeClr val="bg1"/>
              </a:solidFill>
            </a:endParaRPr>
          </a:p>
          <a:p>
            <a:pPr lvl="2" algn="just"/>
            <a:r>
              <a:rPr lang="tr-TR" sz="1600" dirty="0" smtClean="0">
                <a:solidFill>
                  <a:schemeClr val="bg1"/>
                </a:solidFill>
              </a:rPr>
              <a:t>Tepsiden servis yapılır ve çatal ile kaşık maşa gibi kullanılır.</a:t>
            </a:r>
            <a:endParaRPr lang="tr-TR" sz="1600" dirty="0" smtClean="0">
              <a:solidFill>
                <a:schemeClr val="bg1"/>
              </a:solidFill>
            </a:endParaRPr>
          </a:p>
          <a:p>
            <a:pPr lvl="2" algn="just"/>
            <a:r>
              <a:rPr lang="tr-TR" sz="1600" dirty="0" smtClean="0">
                <a:solidFill>
                  <a:schemeClr val="bg1"/>
                </a:solidFill>
              </a:rPr>
              <a:t>Tepsideki malzemeler bir masaya yetecek kadar olmalıdır.</a:t>
            </a:r>
            <a:endParaRPr lang="tr-TR" sz="1600" dirty="0" smtClean="0">
              <a:solidFill>
                <a:schemeClr val="bg1"/>
              </a:solidFill>
            </a:endParaRPr>
          </a:p>
          <a:p>
            <a:pPr lvl="2" algn="just"/>
            <a:r>
              <a:rPr lang="tr-TR" sz="1600" dirty="0" smtClean="0">
                <a:solidFill>
                  <a:schemeClr val="bg1"/>
                </a:solidFill>
              </a:rPr>
              <a:t>Soldan sağ elle servis yapılır.</a:t>
            </a:r>
            <a:endParaRPr lang="tr-TR" sz="1600" dirty="0" smtClean="0">
              <a:solidFill>
                <a:schemeClr val="bg1"/>
              </a:solidFill>
            </a:endParaRPr>
          </a:p>
          <a:p>
            <a:pPr lvl="2" algn="just"/>
            <a:r>
              <a:rPr lang="tr-TR" sz="1600" dirty="0" smtClean="0">
                <a:solidFill>
                  <a:schemeClr val="bg1"/>
                </a:solidFill>
              </a:rPr>
              <a:t>Tepsi sol bilek ve dirsek üzerinde taşınır.</a:t>
            </a:r>
            <a:endParaRPr lang="tr-TR" sz="1600" dirty="0" smtClean="0">
              <a:solidFill>
                <a:schemeClr val="bg1"/>
              </a:solidFill>
            </a:endParaRPr>
          </a:p>
          <a:p>
            <a:pPr lvl="2" algn="just"/>
            <a:r>
              <a:rPr lang="tr-TR" sz="1600" dirty="0" smtClean="0">
                <a:solidFill>
                  <a:schemeClr val="bg1"/>
                </a:solidFill>
              </a:rPr>
              <a:t>Saatin tersi yönünde ilerlenir.</a:t>
            </a:r>
            <a:endParaRPr lang="tr-TR" sz="1600" dirty="0" smtClean="0">
              <a:solidFill>
                <a:schemeClr val="bg1"/>
              </a:solidFill>
            </a:endParaRPr>
          </a:p>
          <a:p>
            <a:pPr lvl="2" algn="just"/>
            <a:r>
              <a:rPr lang="tr-TR" sz="1600" dirty="0" smtClean="0">
                <a:solidFill>
                  <a:schemeClr val="bg1"/>
                </a:solidFill>
              </a:rPr>
              <a:t>Her yemek için ayrı takım kullanılır.</a:t>
            </a:r>
            <a:endParaRPr lang="tr-TR" sz="1600" dirty="0" smtClean="0">
              <a:solidFill>
                <a:schemeClr val="bg1"/>
              </a:solidFill>
            </a:endParaRPr>
          </a:p>
          <a:p>
            <a:pPr lvl="2" algn="just"/>
            <a:r>
              <a:rPr lang="tr-TR" sz="1600" dirty="0" smtClean="0">
                <a:solidFill>
                  <a:schemeClr val="bg1"/>
                </a:solidFill>
              </a:rPr>
              <a:t>Sol elde, servis elemanlarının elini tepsinin sıcaklığından korumak için servis peçetesi ya da havlusu bulunur (havlunun boyu tepsinin boyuna eşit olmalıdır).</a:t>
            </a:r>
            <a:endParaRPr lang="tr-TR" sz="1600" dirty="0" smtClean="0">
              <a:solidFill>
                <a:schemeClr val="bg1"/>
              </a:solidFill>
            </a:endParaRPr>
          </a:p>
          <a:p>
            <a:pPr lvl="2" algn="just"/>
            <a:r>
              <a:rPr lang="tr-TR" sz="1600" dirty="0" smtClean="0">
                <a:solidFill>
                  <a:schemeClr val="bg1"/>
                </a:solidFill>
              </a:rPr>
              <a:t>Tepsinin üzerine garnitür koyulması ve porsiyonlara ayrılması mutfakta yapılır.</a:t>
            </a:r>
            <a:endParaRPr lang="tr-TR" sz="1600" dirty="0" smtClean="0">
              <a:solidFill>
                <a:schemeClr val="bg1"/>
              </a:solidFill>
            </a:endParaRPr>
          </a:p>
          <a:p>
            <a:pPr lvl="2" algn="just"/>
            <a:r>
              <a:rPr lang="tr-TR" sz="1600" dirty="0" smtClean="0">
                <a:solidFill>
                  <a:schemeClr val="bg1"/>
                </a:solidFill>
              </a:rPr>
              <a:t>Bir tepsiye garnitürler ve ana yemekler aynı anda sığmıyorsa (büyük masalarda) iki tepsiyle, önce ana yemek daha sonra garnitürler olmak üzere servis yapılır.</a:t>
            </a:r>
            <a:endParaRPr lang="tr-TR" sz="1600" dirty="0" smtClean="0">
              <a:solidFill>
                <a:schemeClr val="bg1"/>
              </a:solidFill>
            </a:endParaRPr>
          </a:p>
          <a:p>
            <a:pPr lvl="2" algn="just"/>
            <a:r>
              <a:rPr lang="tr-TR" sz="1600" dirty="0" smtClean="0">
                <a:solidFill>
                  <a:schemeClr val="bg1"/>
                </a:solidFill>
              </a:rPr>
              <a:t>Eğer tepside sos kâsesi varsa, tepsinin konuğa yakın kısmında olmalıdır.</a:t>
            </a:r>
            <a:endParaRPr lang="tr-TR" sz="1600" dirty="0" smtClean="0">
              <a:solidFill>
                <a:schemeClr val="bg1"/>
              </a:solidFill>
            </a:endParaRPr>
          </a:p>
          <a:p>
            <a:pPr lvl="2" algn="just"/>
            <a:r>
              <a:rPr lang="tr-TR" sz="1600" dirty="0" smtClean="0">
                <a:solidFill>
                  <a:schemeClr val="bg1"/>
                </a:solidFill>
              </a:rPr>
              <a:t>Temiz tabakların masaya servis edilmesi sağdan, sağ elle ve saat yönünde yapılır.</a:t>
            </a:r>
            <a:endParaRPr lang="tr-TR" sz="1600" dirty="0" smtClean="0">
              <a:solidFill>
                <a:schemeClr val="bg1"/>
              </a:solidFill>
            </a:endParaRPr>
          </a:p>
          <a:p>
            <a:pPr lvl="2" algn="just"/>
            <a:r>
              <a:rPr lang="tr-TR" sz="1600" dirty="0" smtClean="0">
                <a:solidFill>
                  <a:schemeClr val="bg1"/>
                </a:solidFill>
              </a:rPr>
              <a:t>Sıcak yemek varsa sıcak tabak, soğuk yemek varsa soğutulmuş veya oda sıcaklığında tabak kullanılır. </a:t>
            </a:r>
            <a:endParaRPr lang="tr-TR" sz="1600" dirty="0" smtClean="0">
              <a:solidFill>
                <a:schemeClr val="bg1"/>
              </a:solidFill>
            </a:endParaRPr>
          </a:p>
          <a:p>
            <a:pPr lvl="2" algn="just"/>
            <a:r>
              <a:rPr lang="tr-TR" sz="1600" dirty="0" smtClean="0">
                <a:solidFill>
                  <a:schemeClr val="bg1"/>
                </a:solidFill>
              </a:rPr>
              <a:t>Tabaklar, yemek getirilmeden hemen önce masalara servis edilir.</a:t>
            </a:r>
            <a:endParaRPr lang="tr-TR" sz="1600" dirty="0" smtClean="0">
              <a:solidFill>
                <a:schemeClr val="bg1"/>
              </a:solidFill>
            </a:endParaRPr>
          </a:p>
          <a:p>
            <a:pPr lvl="2" algn="just"/>
            <a:r>
              <a:rPr lang="tr-TR" sz="1600" dirty="0" smtClean="0">
                <a:solidFill>
                  <a:schemeClr val="bg1"/>
                </a:solidFill>
              </a:rPr>
              <a:t>Ev sahibinin sağındaki kişiden veya en yaşlı bayandan başlanır.</a:t>
            </a:r>
            <a:endParaRPr lang="tr-TR" sz="1600" dirty="0" smtClean="0">
              <a:solidFill>
                <a:schemeClr val="bg1"/>
              </a:solidFill>
            </a:endParaRPr>
          </a:p>
          <a:p>
            <a:pPr lvl="2" algn="just"/>
            <a:r>
              <a:rPr lang="tr-TR" sz="1600" dirty="0" smtClean="0">
                <a:solidFill>
                  <a:schemeClr val="bg1"/>
                </a:solidFill>
              </a:rPr>
              <a:t>Önce bayanlara, daha sonra erkeklere servis yapılır.</a:t>
            </a:r>
            <a:endParaRPr lang="tr-TR" sz="1600" dirty="0" smtClean="0">
              <a:solidFill>
                <a:schemeClr val="bg1"/>
              </a:solidFill>
            </a:endParaRPr>
          </a:p>
          <a:p>
            <a:pPr lvl="2" algn="just"/>
            <a:r>
              <a:rPr lang="tr-TR" sz="1600" dirty="0" smtClean="0">
                <a:solidFill>
                  <a:schemeClr val="bg1"/>
                </a:solidFill>
              </a:rPr>
              <a:t>Masayı iki kere dönmek gerekebilir.</a:t>
            </a:r>
            <a:endParaRPr lang="tr-TR" sz="1600" dirty="0" smtClean="0">
              <a:solidFill>
                <a:schemeClr val="bg1"/>
              </a:solidFill>
            </a:endParaRPr>
          </a:p>
          <a:p>
            <a:pPr lvl="2" algn="just"/>
            <a:r>
              <a:rPr lang="tr-TR" sz="1600" dirty="0" smtClean="0">
                <a:solidFill>
                  <a:schemeClr val="bg1"/>
                </a:solidFill>
              </a:rPr>
              <a:t>Eğer çocuk varsa, bayanlarla birlikte servis yapılır.</a:t>
            </a:r>
            <a:endParaRPr lang="tr-TR" sz="16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72648"/>
          </a:xfrm>
        </p:spPr>
        <p:txBody>
          <a:bodyPr/>
          <a:lstStyle/>
          <a:p>
            <a:pPr algn="just">
              <a:buNone/>
            </a:pPr>
            <a:r>
              <a:rPr lang="tr-TR" dirty="0" smtClean="0"/>
              <a:t>	</a:t>
            </a:r>
            <a:r>
              <a:rPr lang="tr-TR" sz="1600" b="1" dirty="0" err="1" smtClean="0">
                <a:solidFill>
                  <a:schemeClr val="bg1"/>
                </a:solidFill>
              </a:rPr>
              <a:t>Family</a:t>
            </a:r>
            <a:r>
              <a:rPr lang="tr-TR" sz="1600" b="1" dirty="0" smtClean="0">
                <a:solidFill>
                  <a:schemeClr val="bg1"/>
                </a:solidFill>
              </a:rPr>
              <a:t> Servis</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Konukların istedikleri yemekler, kişi sayısına göre mutfakta, mutfak personeli tarafından uygun büyüklükteki bir servis tabağına hazırlanır. Hazırlanan servis tabağı masaya konulur. Konuklar kendi servislerini kendileri yaparlar. Burada önemli olan, hazırlanan yemeğin konuğa etkileyici bir şekilde sunulmasıdır (garnitür ekleme vs).</a:t>
            </a:r>
            <a:endParaRPr lang="tr-TR" sz="1600" dirty="0" smtClean="0">
              <a:solidFill>
                <a:schemeClr val="bg1"/>
              </a:solidFill>
            </a:endParaRPr>
          </a:p>
          <a:p>
            <a:pPr algn="just">
              <a:buNone/>
            </a:pPr>
            <a:r>
              <a:rPr lang="tr-TR" sz="1600" dirty="0" smtClean="0">
                <a:solidFill>
                  <a:schemeClr val="bg1"/>
                </a:solidFill>
              </a:rPr>
              <a:t>		İngiliz servisine benzeyen ama garsonların kullanılmadığı, daha çok konukların kendi başlarına aldıkları ve sadece boşalan servis kaplarının yenileri ile değiştirilmesinde, boş tabakların toplanmasında ve bazen içki servislerinin yapılmasında garsonlara ihtiyaç duyulan servis türüdür.</a:t>
            </a:r>
            <a:endParaRPr lang="tr-TR" sz="1600" dirty="0" smtClean="0">
              <a:solidFill>
                <a:schemeClr val="bg1"/>
              </a:solidFill>
            </a:endParaRPr>
          </a:p>
          <a:p>
            <a:pPr algn="just">
              <a:buNone/>
            </a:pPr>
            <a:r>
              <a:rPr lang="tr-TR" sz="1600" dirty="0" smtClean="0">
                <a:solidFill>
                  <a:schemeClr val="bg1"/>
                </a:solidFill>
              </a:rPr>
              <a:t>		Önemli olan, konuk sayısı kadar yiyeceğin mutfakta porsiyonlara ayrılarak masaya kesilmiş vaziyette getirilmesidir. Tatlı servisinden önce, masadaki  tüm gereksiz malzemeler toplanır ve servise bu şekilde devam edilir. İçeceklerin kimi zaman sadece tanıtımı ve ilk servisleri elemanlar tarafından yapılır ve daha sonra konuklar kendileri devam ederler.</a:t>
            </a:r>
            <a:endParaRPr lang="tr-TR"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256624"/>
          </a:xfrm>
        </p:spPr>
        <p:txBody>
          <a:bodyPr>
            <a:normAutofit/>
          </a:bodyPr>
          <a:lstStyle/>
          <a:p>
            <a:pPr algn="just">
              <a:buNone/>
            </a:pPr>
            <a:r>
              <a:rPr lang="tr-TR" sz="1600" b="1" dirty="0" smtClean="0">
                <a:solidFill>
                  <a:schemeClr val="bg1"/>
                </a:solidFill>
              </a:rPr>
              <a:t>	</a:t>
            </a:r>
            <a:r>
              <a:rPr lang="tr-TR" sz="1600" b="1" dirty="0" err="1" smtClean="0">
                <a:solidFill>
                  <a:schemeClr val="bg1"/>
                </a:solidFill>
              </a:rPr>
              <a:t>English</a:t>
            </a:r>
            <a:r>
              <a:rPr lang="tr-TR" sz="1600" b="1" dirty="0" smtClean="0">
                <a:solidFill>
                  <a:schemeClr val="bg1"/>
                </a:solidFill>
              </a:rPr>
              <a:t> (</a:t>
            </a:r>
            <a:r>
              <a:rPr lang="tr-TR" sz="1600" b="1" dirty="0" err="1" smtClean="0">
                <a:solidFill>
                  <a:schemeClr val="bg1"/>
                </a:solidFill>
              </a:rPr>
              <a:t>Buttler</a:t>
            </a:r>
            <a:r>
              <a:rPr lang="tr-TR" sz="1600" b="1" dirty="0" smtClean="0">
                <a:solidFill>
                  <a:schemeClr val="bg1"/>
                </a:solidFill>
              </a:rPr>
              <a:t>) Servis</a:t>
            </a:r>
            <a:endParaRPr lang="tr-TR" sz="1600" b="1" dirty="0" smtClean="0">
              <a:solidFill>
                <a:schemeClr val="bg1"/>
              </a:solidFill>
            </a:endParaRPr>
          </a:p>
          <a:p>
            <a:pPr algn="just">
              <a:buNone/>
            </a:pPr>
            <a:r>
              <a:rPr lang="tr-TR" sz="1600" b="1" dirty="0" smtClean="0">
                <a:solidFill>
                  <a:schemeClr val="bg1"/>
                </a:solidFill>
              </a:rPr>
              <a:t>		</a:t>
            </a:r>
            <a:r>
              <a:rPr lang="tr-TR" sz="1600" dirty="0" err="1" smtClean="0">
                <a:solidFill>
                  <a:schemeClr val="bg1"/>
                </a:solidFill>
              </a:rPr>
              <a:t>Russian</a:t>
            </a:r>
            <a:r>
              <a:rPr lang="tr-TR" sz="1600" dirty="0" smtClean="0">
                <a:solidFill>
                  <a:schemeClr val="bg1"/>
                </a:solidFill>
              </a:rPr>
              <a:t> ve </a:t>
            </a:r>
            <a:r>
              <a:rPr lang="tr-TR" sz="1600" dirty="0" err="1" smtClean="0">
                <a:solidFill>
                  <a:schemeClr val="bg1"/>
                </a:solidFill>
              </a:rPr>
              <a:t>Family</a:t>
            </a:r>
            <a:r>
              <a:rPr lang="tr-TR" sz="1600" dirty="0" smtClean="0">
                <a:solidFill>
                  <a:schemeClr val="bg1"/>
                </a:solidFill>
              </a:rPr>
              <a:t> servislerinin karışımıdır. Bu servis türünde, mutfakta hazırlanan yemekler, </a:t>
            </a:r>
            <a:r>
              <a:rPr lang="tr-TR" sz="1600" dirty="0" err="1" smtClean="0">
                <a:solidFill>
                  <a:schemeClr val="bg1"/>
                </a:solidFill>
              </a:rPr>
              <a:t>Russian</a:t>
            </a:r>
            <a:r>
              <a:rPr lang="tr-TR" sz="1600" dirty="0" smtClean="0">
                <a:solidFill>
                  <a:schemeClr val="bg1"/>
                </a:solidFill>
              </a:rPr>
              <a:t> da olduğu gibi tepsiye konulur. Tepsiyi taşıyan kişiye ‘’</a:t>
            </a:r>
            <a:r>
              <a:rPr lang="tr-TR" sz="1600" dirty="0" err="1" smtClean="0">
                <a:solidFill>
                  <a:schemeClr val="bg1"/>
                </a:solidFill>
              </a:rPr>
              <a:t>Buttler</a:t>
            </a:r>
            <a:r>
              <a:rPr lang="tr-TR" sz="1600" dirty="0" smtClean="0">
                <a:solidFill>
                  <a:schemeClr val="bg1"/>
                </a:solidFill>
              </a:rPr>
              <a:t>’’ denilir. Konuğun solundan ve ters saat yönünde servis yapılır. Ev sahibinin sağındaki konuktan servise başlanır. Her konukta servis elemanı tepsiyi ayarlar ve konuk kendi servisini yapar.</a:t>
            </a:r>
            <a:endParaRPr lang="tr-TR" sz="1600" b="1" dirty="0" smtClean="0">
              <a:solidFill>
                <a:schemeClr val="bg1"/>
              </a:solidFill>
            </a:endParaRPr>
          </a:p>
          <a:p>
            <a:pPr algn="just">
              <a:buNone/>
            </a:pPr>
            <a:r>
              <a:rPr lang="tr-TR" sz="1600" b="1" dirty="0" smtClean="0">
                <a:solidFill>
                  <a:schemeClr val="bg1"/>
                </a:solidFill>
              </a:rPr>
              <a:t>	Genel Kurallar:</a:t>
            </a:r>
            <a:endParaRPr lang="tr-TR" sz="1600" b="1" dirty="0" smtClean="0">
              <a:solidFill>
                <a:schemeClr val="bg1"/>
              </a:solidFill>
            </a:endParaRPr>
          </a:p>
          <a:p>
            <a:pPr lvl="1" algn="just"/>
            <a:r>
              <a:rPr lang="tr-TR" sz="1600" dirty="0" smtClean="0">
                <a:solidFill>
                  <a:schemeClr val="bg1"/>
                </a:solidFill>
              </a:rPr>
              <a:t>Konukların sol tarafından  servis yapılır.</a:t>
            </a:r>
            <a:endParaRPr lang="tr-TR" sz="1600" dirty="0" smtClean="0">
              <a:solidFill>
                <a:schemeClr val="bg1"/>
              </a:solidFill>
            </a:endParaRPr>
          </a:p>
          <a:p>
            <a:pPr lvl="1" algn="just"/>
            <a:r>
              <a:rPr lang="tr-TR" sz="1600" dirty="0" smtClean="0">
                <a:solidFill>
                  <a:schemeClr val="bg1"/>
                </a:solidFill>
              </a:rPr>
              <a:t>Tepsi konuğa yaklaştırılır (yemeğin dökülmemesi ve konuğun servisi rahat yapabilmesi için).</a:t>
            </a:r>
            <a:endParaRPr lang="tr-TR" sz="1600" dirty="0" smtClean="0">
              <a:solidFill>
                <a:schemeClr val="bg1"/>
              </a:solidFill>
            </a:endParaRPr>
          </a:p>
          <a:p>
            <a:pPr lvl="1" algn="just"/>
            <a:r>
              <a:rPr lang="tr-TR" sz="1600" dirty="0" smtClean="0">
                <a:solidFill>
                  <a:schemeClr val="bg1"/>
                </a:solidFill>
              </a:rPr>
              <a:t>Sağdan ve saat yönünde temiz tabakların servisi yapılır.</a:t>
            </a:r>
            <a:endParaRPr lang="tr-TR" sz="1600" dirty="0" smtClean="0">
              <a:solidFill>
                <a:schemeClr val="bg1"/>
              </a:solidFill>
            </a:endParaRPr>
          </a:p>
          <a:p>
            <a:pPr lvl="1" algn="just"/>
            <a:r>
              <a:rPr lang="tr-TR" sz="1600" dirty="0" smtClean="0">
                <a:solidFill>
                  <a:schemeClr val="bg1"/>
                </a:solidFill>
              </a:rPr>
              <a:t>Servis araçları tepside hazır bulunur.</a:t>
            </a:r>
            <a:endParaRPr lang="tr-TR" sz="1600" dirty="0" smtClean="0">
              <a:solidFill>
                <a:schemeClr val="bg1"/>
              </a:solidFill>
            </a:endParaRPr>
          </a:p>
          <a:p>
            <a:pPr lvl="1" algn="just"/>
            <a:r>
              <a:rPr lang="tr-TR" sz="1600" dirty="0" smtClean="0">
                <a:solidFill>
                  <a:schemeClr val="bg1"/>
                </a:solidFill>
              </a:rPr>
              <a:t>Konuklar kendi servislerini yaparlar ve servis araçlarını geri tepsiye koyarlar.</a:t>
            </a:r>
            <a:endParaRPr lang="tr-TR" sz="1600" dirty="0" smtClean="0">
              <a:solidFill>
                <a:schemeClr val="bg1"/>
              </a:solidFill>
            </a:endParaRPr>
          </a:p>
          <a:p>
            <a:pPr lvl="1" algn="just"/>
            <a:r>
              <a:rPr lang="tr-TR" sz="1600" dirty="0" err="1" smtClean="0">
                <a:solidFill>
                  <a:schemeClr val="bg1"/>
                </a:solidFill>
              </a:rPr>
              <a:t>Buttler</a:t>
            </a:r>
            <a:r>
              <a:rPr lang="tr-TR" sz="1600" dirty="0" smtClean="0">
                <a:solidFill>
                  <a:schemeClr val="bg1"/>
                </a:solidFill>
              </a:rPr>
              <a:t>, saatin tersi yönünde hareket eder.</a:t>
            </a:r>
            <a:endParaRPr lang="tr-TR" sz="1600" dirty="0" smtClean="0">
              <a:solidFill>
                <a:schemeClr val="bg1"/>
              </a:solidFill>
            </a:endParaRPr>
          </a:p>
          <a:p>
            <a:pPr lvl="1" algn="just"/>
            <a:r>
              <a:rPr lang="tr-TR" sz="1600" dirty="0" smtClean="0">
                <a:solidFill>
                  <a:schemeClr val="bg1"/>
                </a:solidFill>
              </a:rPr>
              <a:t>Öncelikle, şeref misafirinden servise başlanır.</a:t>
            </a:r>
            <a:endParaRPr lang="tr-TR" sz="1600" dirty="0" smtClean="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72648"/>
          </a:xfrm>
        </p:spPr>
        <p:txBody>
          <a:bodyPr>
            <a:normAutofit/>
          </a:bodyPr>
          <a:lstStyle/>
          <a:p>
            <a:pPr algn="just">
              <a:buNone/>
            </a:pPr>
            <a:r>
              <a:rPr lang="tr-TR" sz="1600" b="1" dirty="0" smtClean="0">
                <a:solidFill>
                  <a:schemeClr val="bg1"/>
                </a:solidFill>
              </a:rPr>
              <a:t>	</a:t>
            </a:r>
            <a:r>
              <a:rPr lang="tr-TR" sz="1600" b="1" dirty="0" err="1" smtClean="0">
                <a:solidFill>
                  <a:schemeClr val="bg1"/>
                </a:solidFill>
              </a:rPr>
              <a:t>Buffet</a:t>
            </a:r>
            <a:r>
              <a:rPr lang="tr-TR" sz="1600" b="1" dirty="0" smtClean="0">
                <a:solidFill>
                  <a:schemeClr val="bg1"/>
                </a:solidFill>
              </a:rPr>
              <a:t> (Büfe) Servisi</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Bu servis türünde, mutfakta hazırlanan yiyecekler ve malzemeler restoranda büfe ve masaların üzerine yerleştirilir. Konuklar büfe boyunca yürürler. Büfenin başında temiz servis tabakları, çatal-kaşık-bıçak takımları bulunur. Konuklar öncelikle tabaklarını alırlar ve büfe boyunca ilerleyerek istedikleri yemeklerden seçim yaparlar. Bu aşamada kimi yemeklerin servisinde, servis elemanları yardımcı olabilirler.</a:t>
            </a:r>
            <a:endParaRPr lang="tr-TR" sz="1600"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Büfe hazırlığı, büyük bir dikkat ve titizlik gerektirir. Hem üretilen, hem de servis elemanları, büfenin hazırlanmasında mönü sıralamasına uygun şekilde hareket etmek zorundadırlar. Önce iştah açıcılar (soğuk ve sıcak), daha sonra ana yemekler büfeye yerleştirilir. Sos veya garnitürle servisi gereken yemeklerin sosları ve garnitürleri hemen yanlarında bulundurulmalıdır. Sıcak servis edilmesi gereken yiyeceklerde ısı sürekliliği sağlanmalıdır (</a:t>
            </a:r>
            <a:r>
              <a:rPr lang="tr-TR" sz="1600" dirty="0" err="1" smtClean="0">
                <a:solidFill>
                  <a:schemeClr val="bg1"/>
                </a:solidFill>
              </a:rPr>
              <a:t>reşo</a:t>
            </a:r>
            <a:r>
              <a:rPr lang="tr-TR" sz="1600" dirty="0" smtClean="0">
                <a:solidFill>
                  <a:schemeClr val="bg1"/>
                </a:solidFill>
              </a:rPr>
              <a:t> vb.). Salatalar ve tatlılar ayrı bir büfe olarak hazırlanır.</a:t>
            </a:r>
            <a:endParaRPr lang="tr-TR" sz="1600"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Büfe servisinde elemanlar, genellikle içeceklerin servisinden ve kirli tabakların toplanıp, masaların temizlenmesinden sorumludurlar. Kahvaltı büfelerinde servis elemanları sıcak içeceklerin (çay, kahve, süt vb.) servislerini, öğle ve akşam büfelerinde ise alkollü içeceklerin, özellikle şarapların servisini yaparlar.</a:t>
            </a:r>
            <a:endParaRPr lang="tr-TR" sz="1600" b="1"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88640"/>
            <a:ext cx="8640960" cy="6480720"/>
          </a:xfrm>
        </p:spPr>
        <p:txBody>
          <a:bodyPr>
            <a:normAutofit lnSpcReduction="10000"/>
          </a:bodyPr>
          <a:lstStyle/>
          <a:p>
            <a:pPr algn="just">
              <a:buNone/>
            </a:pPr>
            <a:r>
              <a:rPr lang="tr-TR" sz="1600" b="1" dirty="0" smtClean="0"/>
              <a:t>	</a:t>
            </a:r>
            <a:r>
              <a:rPr lang="tr-TR" sz="1600" b="1" dirty="0" err="1" smtClean="0">
                <a:solidFill>
                  <a:schemeClr val="bg1"/>
                </a:solidFill>
              </a:rPr>
              <a:t>Fast</a:t>
            </a:r>
            <a:r>
              <a:rPr lang="tr-TR" sz="1600" b="1" dirty="0" smtClean="0">
                <a:solidFill>
                  <a:schemeClr val="bg1"/>
                </a:solidFill>
              </a:rPr>
              <a:t>-</a:t>
            </a:r>
            <a:r>
              <a:rPr lang="tr-TR" sz="1600" b="1" dirty="0" err="1" smtClean="0">
                <a:solidFill>
                  <a:schemeClr val="bg1"/>
                </a:solidFill>
              </a:rPr>
              <a:t>Food</a:t>
            </a:r>
            <a:r>
              <a:rPr lang="tr-TR" sz="1600" b="1" dirty="0" smtClean="0">
                <a:solidFill>
                  <a:schemeClr val="bg1"/>
                </a:solidFill>
              </a:rPr>
              <a:t> Servis</a:t>
            </a:r>
            <a:endParaRPr lang="tr-TR" sz="1600" b="1" dirty="0" smtClean="0">
              <a:solidFill>
                <a:schemeClr val="bg1"/>
              </a:solidFill>
            </a:endParaRPr>
          </a:p>
          <a:p>
            <a:pPr algn="just">
              <a:buNone/>
            </a:pPr>
            <a:r>
              <a:rPr lang="tr-TR" sz="1600" b="1" dirty="0" smtClean="0">
                <a:solidFill>
                  <a:schemeClr val="bg1"/>
                </a:solidFill>
              </a:rPr>
              <a:t>		Self servis </a:t>
            </a:r>
            <a:r>
              <a:rPr lang="tr-TR" sz="1600" dirty="0" smtClean="0">
                <a:solidFill>
                  <a:schemeClr val="bg1"/>
                </a:solidFill>
              </a:rPr>
              <a:t>de denilmekle birlikte, kavramsal açıdan yeterli olmamaktadır. </a:t>
            </a:r>
            <a:r>
              <a:rPr lang="tr-TR" sz="1600" dirty="0" err="1" smtClean="0">
                <a:solidFill>
                  <a:schemeClr val="bg1"/>
                </a:solidFill>
              </a:rPr>
              <a:t>Kafe</a:t>
            </a:r>
            <a:r>
              <a:rPr lang="tr-TR" sz="1600" dirty="0" smtClean="0">
                <a:solidFill>
                  <a:schemeClr val="bg1"/>
                </a:solidFill>
              </a:rPr>
              <a:t> ve kafeterya türü işletmelerde kullanılır. Bu servis özellikle sınırlı (limitli) mönülerin olduğu işletmelerde uygulanır. Konuk veya servis elemanı tarafından yiyecekler tepsiye konulur. Konuk buradan ya masaya, ya da diğer istasyona geçer.</a:t>
            </a:r>
            <a:endParaRPr lang="tr-TR" sz="1600"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Lüks </a:t>
            </a:r>
            <a:r>
              <a:rPr lang="tr-TR" sz="1600" dirty="0" err="1" smtClean="0">
                <a:solidFill>
                  <a:schemeClr val="bg1"/>
                </a:solidFill>
              </a:rPr>
              <a:t>fast</a:t>
            </a:r>
            <a:r>
              <a:rPr lang="tr-TR" sz="1600" dirty="0" smtClean="0">
                <a:solidFill>
                  <a:schemeClr val="bg1"/>
                </a:solidFill>
              </a:rPr>
              <a:t>-</a:t>
            </a:r>
            <a:r>
              <a:rPr lang="tr-TR" sz="1600" dirty="0" err="1" smtClean="0">
                <a:solidFill>
                  <a:schemeClr val="bg1"/>
                </a:solidFill>
              </a:rPr>
              <a:t>food</a:t>
            </a:r>
            <a:r>
              <a:rPr lang="tr-TR" sz="1600" dirty="0" smtClean="0">
                <a:solidFill>
                  <a:schemeClr val="bg1"/>
                </a:solidFill>
              </a:rPr>
              <a:t> servis (</a:t>
            </a:r>
            <a:r>
              <a:rPr lang="tr-TR" sz="1600" dirty="0" err="1" smtClean="0">
                <a:solidFill>
                  <a:schemeClr val="bg1"/>
                </a:solidFill>
              </a:rPr>
              <a:t>quick</a:t>
            </a:r>
            <a:r>
              <a:rPr lang="tr-TR" sz="1600" dirty="0" smtClean="0">
                <a:solidFill>
                  <a:schemeClr val="bg1"/>
                </a:solidFill>
              </a:rPr>
              <a:t> service) adında bir servis daha vardır. Bu serviste tepsi konuk tarafından kullanılmaz. Servis elemanı, yemekleri hızlı bir şekilde masalara servis eder. Bütün bu servis türlerinin uygulandığı işletmelerin ortak özelliği, konuk devir hızının yüksek olmasıdır.</a:t>
            </a:r>
            <a:endParaRPr lang="tr-TR" sz="1600"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Bu tür servisin uygulandığı  restoranlara, </a:t>
            </a:r>
            <a:r>
              <a:rPr lang="tr-TR" sz="1600" dirty="0" err="1" smtClean="0">
                <a:solidFill>
                  <a:schemeClr val="bg1"/>
                </a:solidFill>
              </a:rPr>
              <a:t>fast</a:t>
            </a:r>
            <a:r>
              <a:rPr lang="tr-TR" sz="1600" dirty="0" smtClean="0">
                <a:solidFill>
                  <a:schemeClr val="bg1"/>
                </a:solidFill>
              </a:rPr>
              <a:t> </a:t>
            </a:r>
            <a:r>
              <a:rPr lang="tr-TR" sz="1600" dirty="0" err="1" smtClean="0">
                <a:solidFill>
                  <a:schemeClr val="bg1"/>
                </a:solidFill>
              </a:rPr>
              <a:t>food</a:t>
            </a:r>
            <a:r>
              <a:rPr lang="tr-TR" sz="1600" dirty="0" smtClean="0">
                <a:solidFill>
                  <a:schemeClr val="bg1"/>
                </a:solidFill>
              </a:rPr>
              <a:t> restoran veya </a:t>
            </a:r>
            <a:r>
              <a:rPr lang="tr-TR" sz="1600" dirty="0" err="1" smtClean="0">
                <a:solidFill>
                  <a:schemeClr val="bg1"/>
                </a:solidFill>
              </a:rPr>
              <a:t>quick</a:t>
            </a:r>
            <a:r>
              <a:rPr lang="tr-TR" sz="1600" dirty="0" smtClean="0">
                <a:solidFill>
                  <a:schemeClr val="bg1"/>
                </a:solidFill>
              </a:rPr>
              <a:t> service restoran denilmektedir. Personelden oldukça tasarruf sağlayan bir servis türüdür.</a:t>
            </a:r>
            <a:endParaRPr lang="tr-TR" sz="1600" dirty="0" smtClean="0">
              <a:solidFill>
                <a:schemeClr val="bg1"/>
              </a:solidFill>
            </a:endParaRPr>
          </a:p>
          <a:p>
            <a:pPr algn="just">
              <a:buNone/>
            </a:pPr>
            <a:r>
              <a:rPr lang="tr-TR" sz="1600" b="1" dirty="0" smtClean="0">
                <a:solidFill>
                  <a:schemeClr val="bg1"/>
                </a:solidFill>
              </a:rPr>
              <a:t>	</a:t>
            </a:r>
            <a:r>
              <a:rPr lang="tr-TR" sz="1600" b="1" dirty="0" err="1" smtClean="0">
                <a:solidFill>
                  <a:schemeClr val="bg1"/>
                </a:solidFill>
              </a:rPr>
              <a:t>Arm</a:t>
            </a:r>
            <a:r>
              <a:rPr lang="tr-TR" sz="1600" b="1" dirty="0" smtClean="0">
                <a:solidFill>
                  <a:schemeClr val="bg1"/>
                </a:solidFill>
              </a:rPr>
              <a:t> Servis</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Amerikan servise benzer. Farkı ise tabakların, hatta bardakların bile elde taşınmasıdır. Bu servis türünün uygulandığı  restoranda servis elemanları 3-4 veya daha fazla sayıda tabağı aynı anda ellerinde taşırlar (2-3 tanesi sol elde, 1-2 tanesi sağ elde). Özellikle bardak servislerinde, el büyüklüğü oldukça önemlidir.</a:t>
            </a:r>
            <a:endParaRPr lang="tr-TR" sz="1600" dirty="0" smtClean="0">
              <a:solidFill>
                <a:schemeClr val="bg1"/>
              </a:solidFill>
            </a:endParaRPr>
          </a:p>
          <a:p>
            <a:pPr algn="just">
              <a:buNone/>
            </a:pPr>
            <a:r>
              <a:rPr lang="tr-TR" sz="1600" b="1" dirty="0" smtClean="0">
                <a:solidFill>
                  <a:schemeClr val="bg1"/>
                </a:solidFill>
              </a:rPr>
              <a:t>	Genel Kurallar :</a:t>
            </a:r>
            <a:endParaRPr lang="tr-TR" sz="1600" b="1" dirty="0" smtClean="0">
              <a:solidFill>
                <a:schemeClr val="bg1"/>
              </a:solidFill>
            </a:endParaRPr>
          </a:p>
          <a:p>
            <a:pPr lvl="1" algn="just"/>
            <a:r>
              <a:rPr lang="tr-TR" sz="1600" dirty="0" smtClean="0">
                <a:solidFill>
                  <a:schemeClr val="bg1"/>
                </a:solidFill>
              </a:rPr>
              <a:t>Tabaklar, servis yapılacağı sıranın tersi yönünde ele yerleştirilir.</a:t>
            </a:r>
            <a:endParaRPr lang="tr-TR" sz="1600" dirty="0" smtClean="0">
              <a:solidFill>
                <a:schemeClr val="bg1"/>
              </a:solidFill>
            </a:endParaRPr>
          </a:p>
          <a:p>
            <a:pPr lvl="1" algn="just"/>
            <a:r>
              <a:rPr lang="tr-TR" sz="1600" dirty="0" smtClean="0">
                <a:solidFill>
                  <a:schemeClr val="bg1"/>
                </a:solidFill>
              </a:rPr>
              <a:t>Önce erkeklerin, daha sonra bayanların tabaklarının yerleştirilmesi, servis sırasında kolaylık sağlar. </a:t>
            </a:r>
            <a:endParaRPr lang="tr-TR" sz="1600" dirty="0" smtClean="0">
              <a:solidFill>
                <a:schemeClr val="bg1"/>
              </a:solidFill>
            </a:endParaRPr>
          </a:p>
          <a:p>
            <a:pPr lvl="1" algn="just"/>
            <a:r>
              <a:rPr lang="tr-TR" sz="1600" dirty="0" smtClean="0">
                <a:solidFill>
                  <a:schemeClr val="bg1"/>
                </a:solidFill>
              </a:rPr>
              <a:t>Alınan son tabak, servis yapılacak ilk tabak olacaktır. </a:t>
            </a:r>
            <a:endParaRPr lang="tr-TR" sz="1600" dirty="0" smtClean="0">
              <a:solidFill>
                <a:schemeClr val="bg1"/>
              </a:solidFill>
            </a:endParaRPr>
          </a:p>
          <a:p>
            <a:pPr lvl="1" algn="just"/>
            <a:r>
              <a:rPr lang="tr-TR" sz="1600" dirty="0" smtClean="0">
                <a:solidFill>
                  <a:schemeClr val="bg1"/>
                </a:solidFill>
              </a:rPr>
              <a:t>Önce bayanlara servis yapılır. </a:t>
            </a:r>
            <a:endParaRPr lang="tr-TR" sz="1600" dirty="0" smtClean="0">
              <a:solidFill>
                <a:schemeClr val="bg1"/>
              </a:solidFill>
            </a:endParaRPr>
          </a:p>
          <a:p>
            <a:pPr lvl="1" algn="just"/>
            <a:r>
              <a:rPr lang="tr-TR" sz="1600" dirty="0" smtClean="0">
                <a:solidFill>
                  <a:schemeClr val="bg1"/>
                </a:solidFill>
              </a:rPr>
              <a:t>Tabaklar sol elde biriktirilir ve sağ el ile servis yapılır.</a:t>
            </a:r>
            <a:endParaRPr lang="tr-TR" sz="1600" dirty="0" smtClean="0">
              <a:solidFill>
                <a:schemeClr val="bg1"/>
              </a:solidFill>
            </a:endParaRPr>
          </a:p>
          <a:p>
            <a:pPr lvl="1" algn="just"/>
            <a:r>
              <a:rPr lang="tr-TR" sz="1600" dirty="0" smtClean="0">
                <a:solidFill>
                  <a:schemeClr val="bg1"/>
                </a:solidFill>
              </a:rPr>
              <a:t>Saat yönünde servis yapılır.</a:t>
            </a:r>
            <a:endParaRPr lang="tr-TR" sz="1600" dirty="0" smtClean="0">
              <a:solidFill>
                <a:schemeClr val="bg1"/>
              </a:solidFill>
            </a:endParaRPr>
          </a:p>
          <a:p>
            <a:pPr lvl="1" algn="just"/>
            <a:r>
              <a:rPr lang="tr-TR" sz="1600" dirty="0" smtClean="0">
                <a:solidFill>
                  <a:schemeClr val="bg1"/>
                </a:solidFill>
              </a:rPr>
              <a:t>Kahve fincanları tabakları ile birlikte taşınır.</a:t>
            </a:r>
            <a:endParaRPr lang="tr-TR" sz="1600"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408712"/>
          </a:xfrm>
        </p:spPr>
        <p:txBody>
          <a:bodyPr/>
          <a:lstStyle/>
          <a:p>
            <a:pPr algn="just">
              <a:buNone/>
            </a:pPr>
            <a:r>
              <a:rPr lang="tr-TR" dirty="0" smtClean="0"/>
              <a:t>	</a:t>
            </a:r>
            <a:r>
              <a:rPr lang="tr-TR" sz="1600" b="1" dirty="0" smtClean="0">
                <a:solidFill>
                  <a:schemeClr val="bg1"/>
                </a:solidFill>
              </a:rPr>
              <a:t>Türk Usulü Servis (</a:t>
            </a:r>
            <a:r>
              <a:rPr lang="tr-TR" sz="1600" b="1" dirty="0" err="1" smtClean="0">
                <a:solidFill>
                  <a:schemeClr val="bg1"/>
                </a:solidFill>
              </a:rPr>
              <a:t>Turkish</a:t>
            </a:r>
            <a:r>
              <a:rPr lang="tr-TR" sz="1600" b="1" dirty="0" smtClean="0">
                <a:solidFill>
                  <a:schemeClr val="bg1"/>
                </a:solidFill>
              </a:rPr>
              <a:t> Service)</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Sistem olarak </a:t>
            </a:r>
            <a:r>
              <a:rPr lang="tr-TR" sz="1600" dirty="0" err="1" smtClean="0">
                <a:solidFill>
                  <a:schemeClr val="bg1"/>
                </a:solidFill>
              </a:rPr>
              <a:t>Family</a:t>
            </a:r>
            <a:r>
              <a:rPr lang="tr-TR" sz="1600" dirty="0" smtClean="0">
                <a:solidFill>
                  <a:schemeClr val="bg1"/>
                </a:solidFill>
              </a:rPr>
              <a:t> servise çok benzemektedir. Soğuk mezelerin ortaya konması ve yemek boyunca orada kalması, sık yapılan bir uygulamadır. Bu servis türünde soğuk mezeler, bir tepsi üzerinde masaya getirilir. Konukların seçtikleri mezeler masaya konur. Konuklar, yiyeceklerini kendileri tabaklarına alarak yerler. Ana yemekler sıklıkla tabakta, Amerika servisine uygun olarak sunulur. Ülkemizde rakı yanında soğuk yiyecekler daha çok tercih edildiğinden, soğuk mezeler tatlı servisine kadar masada kalabilir. Sıcak mezeler, bazen masa ortasına konmakla birlikte genellikle </a:t>
            </a:r>
            <a:r>
              <a:rPr lang="tr-TR" sz="1600" dirty="0" err="1" smtClean="0">
                <a:solidFill>
                  <a:schemeClr val="bg1"/>
                </a:solidFill>
              </a:rPr>
              <a:t>Russian</a:t>
            </a:r>
            <a:r>
              <a:rPr lang="tr-TR" sz="1600" dirty="0" smtClean="0">
                <a:solidFill>
                  <a:schemeClr val="bg1"/>
                </a:solidFill>
              </a:rPr>
              <a:t> servisiyle sunulurlar. Yemeğin sonunda içilen Türk kahvesi ise yine bu servisin belirleyici özelliklerindendir.</a:t>
            </a:r>
            <a:endParaRPr lang="tr-TR" sz="1600" dirty="0" smtClean="0">
              <a:solidFill>
                <a:schemeClr val="bg1"/>
              </a:solidFill>
            </a:endParaRPr>
          </a:p>
          <a:p>
            <a:pPr algn="just">
              <a:buNone/>
            </a:pPr>
            <a:r>
              <a:rPr lang="tr-TR" sz="1600" dirty="0" smtClean="0">
                <a:solidFill>
                  <a:schemeClr val="bg1"/>
                </a:solidFill>
              </a:rPr>
              <a:t>	</a:t>
            </a:r>
            <a:r>
              <a:rPr lang="tr-TR" sz="1600" b="1" dirty="0" smtClean="0">
                <a:solidFill>
                  <a:schemeClr val="bg1"/>
                </a:solidFill>
              </a:rPr>
              <a:t>Oda Servisi</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Otel işletmelerinde konukların odalarına yapılan yiyecek ve içecek servisine </a:t>
            </a:r>
            <a:r>
              <a:rPr lang="tr-TR" sz="1600" b="1" dirty="0" smtClean="0">
                <a:solidFill>
                  <a:schemeClr val="bg1"/>
                </a:solidFill>
              </a:rPr>
              <a:t>oda servisi </a:t>
            </a:r>
            <a:r>
              <a:rPr lang="tr-TR" sz="1600" dirty="0" smtClean="0">
                <a:solidFill>
                  <a:schemeClr val="bg1"/>
                </a:solidFill>
              </a:rPr>
              <a:t>denilir. Oda servisiyle ilgili basamaklar ve kurallar aşağıda sıralanmıştır:</a:t>
            </a:r>
            <a:endParaRPr lang="tr-TR" sz="1600" dirty="0"/>
          </a:p>
          <a:p>
            <a:pPr lvl="2" algn="just">
              <a:buFont typeface="+mj-lt"/>
              <a:buAutoNum type="arabicPeriod"/>
            </a:pPr>
            <a:r>
              <a:rPr lang="tr-TR" sz="1600" dirty="0" smtClean="0">
                <a:solidFill>
                  <a:schemeClr val="bg1"/>
                </a:solidFill>
              </a:rPr>
              <a:t>Oda servisi, telefonlara anında cevap vermeli ve eğer telefon belli bir sayıdan fazla çalarsa konuktan özür dilenmelidir.</a:t>
            </a:r>
            <a:endParaRPr lang="tr-TR" sz="1600" dirty="0" smtClean="0">
              <a:solidFill>
                <a:schemeClr val="bg1"/>
              </a:solidFill>
            </a:endParaRPr>
          </a:p>
          <a:p>
            <a:pPr lvl="2" algn="just">
              <a:buFont typeface="+mj-lt"/>
              <a:buAutoNum type="arabicPeriod"/>
            </a:pPr>
            <a:r>
              <a:rPr lang="tr-TR" sz="1600" dirty="0" smtClean="0">
                <a:solidFill>
                  <a:schemeClr val="bg1"/>
                </a:solidFill>
              </a:rPr>
              <a:t>Telefon eden konuğun sistemden adı bulunup, ismiyle hitap edilmemelidir.</a:t>
            </a:r>
            <a:endParaRPr lang="tr-TR" sz="1600" dirty="0" smtClean="0">
              <a:solidFill>
                <a:schemeClr val="bg1"/>
              </a:solidFill>
            </a:endParaRPr>
          </a:p>
          <a:p>
            <a:pPr lvl="2" algn="just">
              <a:buFont typeface="+mj-lt"/>
              <a:buAutoNum type="arabicPeriod"/>
            </a:pPr>
            <a:r>
              <a:rPr lang="tr-TR" sz="1600" dirty="0" smtClean="0">
                <a:solidFill>
                  <a:schemeClr val="bg1"/>
                </a:solidFill>
              </a:rPr>
              <a:t>Konuk siparişini verirken, siparişi alan hemen kaydetmelidir.</a:t>
            </a:r>
            <a:endParaRPr lang="tr-TR" sz="1600" dirty="0" smtClean="0">
              <a:solidFill>
                <a:schemeClr val="bg1"/>
              </a:solidFill>
            </a:endParaRPr>
          </a:p>
          <a:p>
            <a:pPr lvl="2" algn="just">
              <a:buFont typeface="+mj-lt"/>
              <a:buAutoNum type="arabicPeriod"/>
            </a:pPr>
            <a:r>
              <a:rPr lang="tr-TR" sz="1600" dirty="0" smtClean="0">
                <a:solidFill>
                  <a:schemeClr val="bg1"/>
                </a:solidFill>
              </a:rPr>
              <a:t>Alınan siparişler okunaklı yazılmalı, kısaltma kullanılacak ise herkes tarafından anlaşılan kısaltmalar kullanılmalıdır (otel genelinde belirlenmiş).</a:t>
            </a:r>
            <a:endParaRPr lang="tr-TR" sz="1600" dirty="0" smtClean="0">
              <a:solidFill>
                <a:schemeClr val="bg1"/>
              </a:solidFill>
            </a:endParaRPr>
          </a:p>
          <a:p>
            <a:pPr lvl="2" algn="just">
              <a:buFont typeface="+mj-lt"/>
              <a:buAutoNum type="arabicPeriod"/>
            </a:pPr>
            <a:r>
              <a:rPr lang="tr-TR" sz="1600" dirty="0" smtClean="0">
                <a:solidFill>
                  <a:schemeClr val="bg1"/>
                </a:solidFill>
              </a:rPr>
              <a:t>Sipariş alımında detaylar alınmalı (az pişmiş, çok pişmiş, sos vb.), gerekirse sorulmalı ve açıklamalar not olarak kaydedilmeli; konuğun siparişi vermesi bittiğinde, sözlü olarak sipariş tekrar edilip (teyit) onay alınmalıdır.</a:t>
            </a:r>
            <a:endParaRPr lang="tr-TR" sz="1600" dirty="0" smtClean="0">
              <a:solidFill>
                <a:schemeClr val="bg1"/>
              </a:solidFill>
            </a:endParaRPr>
          </a:p>
          <a:p>
            <a:pPr lvl="2" algn="just">
              <a:buNone/>
            </a:pPr>
            <a:endParaRPr lang="tr-TR" sz="1600" dirty="0" smtClean="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336704"/>
          </a:xfrm>
        </p:spPr>
        <p:txBody>
          <a:bodyPr>
            <a:normAutofit/>
          </a:bodyPr>
          <a:lstStyle/>
          <a:p>
            <a:pPr algn="just">
              <a:buNone/>
            </a:pPr>
            <a:r>
              <a:rPr lang="tr-TR" sz="1600" dirty="0" smtClean="0">
                <a:solidFill>
                  <a:schemeClr val="bg1"/>
                </a:solidFill>
              </a:rPr>
              <a:t>	</a:t>
            </a:r>
            <a:r>
              <a:rPr lang="tr-TR" sz="1600" dirty="0" smtClean="0"/>
              <a:t>6. </a:t>
            </a:r>
            <a:r>
              <a:rPr lang="tr-TR" sz="1600" dirty="0" smtClean="0">
                <a:solidFill>
                  <a:schemeClr val="bg1"/>
                </a:solidFill>
              </a:rPr>
              <a:t>Siparişi alan, önerilerde bulunarak siparişleri arttırmalıdır. Bu aşamada, işletmenin satış politikaları ışığında daha yüksek fiyatlı yiyecek ve içecekler önerilmelidir.</a:t>
            </a:r>
            <a:endParaRPr lang="tr-TR" sz="1600" dirty="0" smtClean="0">
              <a:solidFill>
                <a:schemeClr val="bg1"/>
              </a:solidFill>
            </a:endParaRPr>
          </a:p>
          <a:p>
            <a:pPr algn="just">
              <a:buNone/>
            </a:pPr>
            <a:r>
              <a:rPr lang="tr-TR" sz="1600" dirty="0" smtClean="0">
                <a:solidFill>
                  <a:schemeClr val="bg1"/>
                </a:solidFill>
              </a:rPr>
              <a:t>	</a:t>
            </a:r>
            <a:r>
              <a:rPr lang="tr-TR" sz="1600" dirty="0" smtClean="0"/>
              <a:t>7.</a:t>
            </a:r>
            <a:r>
              <a:rPr lang="tr-TR" sz="1600" dirty="0" smtClean="0">
                <a:solidFill>
                  <a:schemeClr val="bg1"/>
                </a:solidFill>
              </a:rPr>
              <a:t> Siparişi alan, sipariş fişinin kopyalarını ilgili yerlere iletmelidir (mutfak, garson, kasa vb.) </a:t>
            </a:r>
            <a:endParaRPr lang="tr-TR" sz="1600" dirty="0" smtClean="0">
              <a:solidFill>
                <a:schemeClr val="bg1"/>
              </a:solidFill>
            </a:endParaRPr>
          </a:p>
          <a:p>
            <a:pPr algn="just">
              <a:buNone/>
            </a:pPr>
            <a:r>
              <a:rPr lang="tr-TR" sz="1600" dirty="0" smtClean="0">
                <a:solidFill>
                  <a:schemeClr val="bg1"/>
                </a:solidFill>
              </a:rPr>
              <a:t>	</a:t>
            </a:r>
            <a:r>
              <a:rPr lang="tr-TR" sz="1600" dirty="0" smtClean="0"/>
              <a:t>8. </a:t>
            </a:r>
            <a:r>
              <a:rPr lang="tr-TR" sz="1600" dirty="0" smtClean="0">
                <a:solidFill>
                  <a:schemeClr val="bg1"/>
                </a:solidFill>
              </a:rPr>
              <a:t>Sipariş fişi kopyasını alan mutfak, yiyecekleri hazırlarken diğer taraftan garson, kullanılacak ise ısıtıcıyı hazırlamalı, bardan içecek alınacaksa almalı, depodan bir şey alınacaksa almalı ve tepsiye/servis arabasına yerleştirmelidir.</a:t>
            </a:r>
            <a:endParaRPr lang="tr-TR" sz="1600" dirty="0" smtClean="0">
              <a:solidFill>
                <a:schemeClr val="bg1"/>
              </a:solidFill>
            </a:endParaRPr>
          </a:p>
          <a:p>
            <a:pPr algn="just">
              <a:buNone/>
            </a:pPr>
            <a:r>
              <a:rPr lang="tr-TR" sz="1600" dirty="0" smtClean="0">
                <a:solidFill>
                  <a:schemeClr val="bg1"/>
                </a:solidFill>
              </a:rPr>
              <a:t>	</a:t>
            </a:r>
            <a:r>
              <a:rPr lang="tr-TR" sz="1600" dirty="0" smtClean="0"/>
              <a:t>9. </a:t>
            </a:r>
            <a:r>
              <a:rPr lang="tr-TR" sz="1600" dirty="0" smtClean="0">
                <a:solidFill>
                  <a:schemeClr val="bg1"/>
                </a:solidFill>
              </a:rPr>
              <a:t>Garsonlar, boş zamanlarında yoğun iş saatlerindeki yükü azaltmak için tepsi ve arabalarda ihtiyaç duyabilecek ve önceden hazırlanmasında sakınca olmayan malzemeleri hazırlamalıdır.</a:t>
            </a:r>
            <a:endParaRPr lang="tr-TR" sz="1600" dirty="0" smtClean="0">
              <a:solidFill>
                <a:schemeClr val="bg1"/>
              </a:solidFill>
            </a:endParaRPr>
          </a:p>
          <a:p>
            <a:pPr algn="just">
              <a:buNone/>
            </a:pPr>
            <a:r>
              <a:rPr lang="tr-TR" sz="1600" dirty="0" smtClean="0">
                <a:solidFill>
                  <a:schemeClr val="bg1"/>
                </a:solidFill>
              </a:rPr>
              <a:t>	</a:t>
            </a:r>
            <a:r>
              <a:rPr lang="tr-TR" sz="1600" dirty="0" smtClean="0"/>
              <a:t>10. </a:t>
            </a:r>
            <a:r>
              <a:rPr lang="tr-TR" sz="1600" dirty="0" smtClean="0">
                <a:solidFill>
                  <a:schemeClr val="bg1"/>
                </a:solidFill>
              </a:rPr>
              <a:t>Oda kapılarına asılan, sabah kahvaltı siparişleri zamanında toplanmalı, oda numarasının belirtilip belirtilmediği kontrol edilmeli ve yazılmamış ise yazılmalıdır.</a:t>
            </a:r>
            <a:endParaRPr lang="tr-TR" sz="1600" dirty="0" smtClean="0">
              <a:solidFill>
                <a:schemeClr val="bg1"/>
              </a:solidFill>
            </a:endParaRPr>
          </a:p>
          <a:p>
            <a:pPr algn="just">
              <a:buNone/>
            </a:pPr>
            <a:r>
              <a:rPr lang="tr-TR" sz="1600" dirty="0" smtClean="0">
                <a:solidFill>
                  <a:schemeClr val="bg1"/>
                </a:solidFill>
              </a:rPr>
              <a:t>	</a:t>
            </a:r>
            <a:r>
              <a:rPr lang="tr-TR" sz="1600" dirty="0" smtClean="0"/>
              <a:t>11. </a:t>
            </a:r>
            <a:r>
              <a:rPr lang="tr-TR" sz="1600" dirty="0" smtClean="0">
                <a:solidFill>
                  <a:schemeClr val="bg1"/>
                </a:solidFill>
              </a:rPr>
              <a:t>Kapılardaki siparişler toplandıktan sonra, saatlerine göre formlarına işlenmelidir.</a:t>
            </a:r>
            <a:endParaRPr lang="tr-TR" sz="1600" dirty="0" smtClean="0">
              <a:solidFill>
                <a:schemeClr val="bg1"/>
              </a:solidFill>
            </a:endParaRPr>
          </a:p>
          <a:p>
            <a:pPr algn="just">
              <a:buNone/>
            </a:pPr>
            <a:r>
              <a:rPr lang="tr-TR" sz="1600" dirty="0" smtClean="0">
                <a:solidFill>
                  <a:schemeClr val="bg1"/>
                </a:solidFill>
              </a:rPr>
              <a:t>	</a:t>
            </a:r>
            <a:r>
              <a:rPr lang="tr-TR" sz="1600" dirty="0" smtClean="0"/>
              <a:t>12. </a:t>
            </a:r>
            <a:r>
              <a:rPr lang="tr-TR" sz="1600" dirty="0" smtClean="0">
                <a:solidFill>
                  <a:schemeClr val="bg1"/>
                </a:solidFill>
              </a:rPr>
              <a:t>Kahvaltı malzemeleri hazırlıklarının bir kısmı akşamdan yapılmalı; bozulacak, soğuyacak  ve ısınacak cinsten olan yiyecek ve içecekler ise; son anda ilave edilerek odalara götürülmelidir.</a:t>
            </a:r>
            <a:endParaRPr lang="tr-TR" sz="1600" dirty="0" smtClean="0">
              <a:solidFill>
                <a:schemeClr val="bg1"/>
              </a:solidFill>
            </a:endParaRPr>
          </a:p>
          <a:p>
            <a:pPr algn="just">
              <a:buNone/>
            </a:pPr>
            <a:r>
              <a:rPr lang="tr-TR" sz="1600" dirty="0" smtClean="0">
                <a:solidFill>
                  <a:schemeClr val="bg1"/>
                </a:solidFill>
              </a:rPr>
              <a:t>	</a:t>
            </a:r>
            <a:r>
              <a:rPr lang="tr-TR" sz="1600" dirty="0" smtClean="0"/>
              <a:t>13. </a:t>
            </a:r>
            <a:r>
              <a:rPr lang="tr-TR" sz="1600" dirty="0" smtClean="0">
                <a:solidFill>
                  <a:schemeClr val="bg1"/>
                </a:solidFill>
              </a:rPr>
              <a:t>Oda servisi siparişlerini odalara götürürken sıcak yiyecek ve içeceklerin soğumaması için üzerlerine kapak (kloş) koyulmalı, veya bir </a:t>
            </a:r>
            <a:r>
              <a:rPr lang="tr-TR" sz="1600" dirty="0" err="1" smtClean="0">
                <a:solidFill>
                  <a:schemeClr val="bg1"/>
                </a:solidFill>
              </a:rPr>
              <a:t>rechau</a:t>
            </a:r>
            <a:r>
              <a:rPr lang="tr-TR" sz="1600" dirty="0" smtClean="0">
                <a:solidFill>
                  <a:schemeClr val="bg1"/>
                </a:solidFill>
              </a:rPr>
              <a:t> (</a:t>
            </a:r>
            <a:r>
              <a:rPr lang="tr-TR" sz="1600" dirty="0" err="1" smtClean="0">
                <a:solidFill>
                  <a:schemeClr val="bg1"/>
                </a:solidFill>
              </a:rPr>
              <a:t>reşo</a:t>
            </a:r>
            <a:r>
              <a:rPr lang="tr-TR" sz="1600" dirty="0" smtClean="0">
                <a:solidFill>
                  <a:schemeClr val="bg1"/>
                </a:solidFill>
              </a:rPr>
              <a:t>) kullanılmalıdır.</a:t>
            </a:r>
            <a:endParaRPr lang="tr-TR" sz="1600" dirty="0" smtClean="0">
              <a:solidFill>
                <a:schemeClr val="bg1"/>
              </a:solidFill>
            </a:endParaRPr>
          </a:p>
          <a:p>
            <a:pPr algn="just">
              <a:buNone/>
            </a:pPr>
            <a:r>
              <a:rPr lang="tr-TR" sz="1600" dirty="0" smtClean="0">
                <a:solidFill>
                  <a:schemeClr val="bg1"/>
                </a:solidFill>
              </a:rPr>
              <a:t>	</a:t>
            </a:r>
            <a:r>
              <a:rPr lang="tr-TR" sz="1600" dirty="0" smtClean="0"/>
              <a:t>14. </a:t>
            </a:r>
            <a:r>
              <a:rPr lang="tr-TR" sz="1600" dirty="0" smtClean="0">
                <a:solidFill>
                  <a:schemeClr val="bg1"/>
                </a:solidFill>
              </a:rPr>
              <a:t>Tepsi/araba odaya götürülmek üzere alınmadan önce sipariş fişi ile karşılaştırılıp son defa kontrol edilmeli, varsa eksikler tamamlanmalı, güvenlik kurallarına uygun olarak oda kapısına kadar taşınmalıdır. </a:t>
            </a:r>
            <a:endParaRPr lang="tr-TR" sz="1600" dirty="0" smtClean="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264696"/>
          </a:xfrm>
        </p:spPr>
        <p:txBody>
          <a:bodyPr>
            <a:normAutofit/>
          </a:bodyPr>
          <a:lstStyle/>
          <a:p>
            <a:pPr algn="just">
              <a:buNone/>
            </a:pPr>
            <a:r>
              <a:rPr lang="tr-TR" sz="1600" dirty="0" smtClean="0"/>
              <a:t>	15. </a:t>
            </a:r>
            <a:r>
              <a:rPr lang="tr-TR" sz="1600" dirty="0" smtClean="0">
                <a:solidFill>
                  <a:schemeClr val="bg1"/>
                </a:solidFill>
              </a:rPr>
              <a:t>Servis yapılacak odanın kapısına gelindiğinde kapı çalınmalı, içeriden ‘’kim o?’’ diye seslenildiğinde ‘’oda servisi’’ diye cevap verilmeli, kapının biraz yan tarafına çekilip kapının açılması beklenmelidir.</a:t>
            </a:r>
            <a:endParaRPr lang="tr-TR" sz="1600" dirty="0" smtClean="0">
              <a:solidFill>
                <a:schemeClr val="bg1"/>
              </a:solidFill>
            </a:endParaRPr>
          </a:p>
          <a:p>
            <a:pPr algn="just">
              <a:buNone/>
            </a:pPr>
            <a:r>
              <a:rPr lang="tr-TR" sz="1600" dirty="0" smtClean="0">
                <a:solidFill>
                  <a:schemeClr val="bg1"/>
                </a:solidFill>
              </a:rPr>
              <a:t>	</a:t>
            </a:r>
            <a:r>
              <a:rPr lang="tr-TR" sz="1600" dirty="0" smtClean="0"/>
              <a:t>16. </a:t>
            </a:r>
            <a:r>
              <a:rPr lang="tr-TR" sz="1600" dirty="0" smtClean="0">
                <a:solidFill>
                  <a:schemeClr val="bg1"/>
                </a:solidFill>
              </a:rPr>
              <a:t>Servis elemanları, odalarda gördükleri ve konukların özel yaşamlarını ilgilendiren konuları, dedikodu malzemesi yapıp başkalarına anlatmamalıdır.</a:t>
            </a:r>
            <a:endParaRPr lang="tr-TR" sz="1600" dirty="0" smtClean="0">
              <a:solidFill>
                <a:schemeClr val="bg1"/>
              </a:solidFill>
            </a:endParaRPr>
          </a:p>
          <a:p>
            <a:pPr algn="just">
              <a:buNone/>
            </a:pPr>
            <a:r>
              <a:rPr lang="tr-TR" sz="1600" dirty="0" smtClean="0">
                <a:solidFill>
                  <a:schemeClr val="bg1"/>
                </a:solidFill>
              </a:rPr>
              <a:t>	</a:t>
            </a:r>
            <a:r>
              <a:rPr lang="tr-TR" sz="1600" dirty="0" smtClean="0"/>
              <a:t>17. </a:t>
            </a:r>
            <a:r>
              <a:rPr lang="tr-TR" sz="1600" dirty="0" smtClean="0">
                <a:solidFill>
                  <a:schemeClr val="bg1"/>
                </a:solidFill>
              </a:rPr>
              <a:t>Odaya girildiğinde konuğa tepsinin/arabanın nereye konulmasını istediği sorulmalı, eğer yer seçimi servis elemanına bırakılıyor ise, uygun bir yere bırakılmalıdır. </a:t>
            </a:r>
            <a:endParaRPr lang="tr-TR" sz="1600" dirty="0" smtClean="0">
              <a:solidFill>
                <a:schemeClr val="bg1"/>
              </a:solidFill>
            </a:endParaRPr>
          </a:p>
          <a:p>
            <a:pPr algn="just">
              <a:buNone/>
            </a:pPr>
            <a:r>
              <a:rPr lang="tr-TR" sz="1600" dirty="0" smtClean="0">
                <a:solidFill>
                  <a:schemeClr val="bg1"/>
                </a:solidFill>
              </a:rPr>
              <a:t>	</a:t>
            </a:r>
            <a:r>
              <a:rPr lang="tr-TR" sz="1600" dirty="0" smtClean="0"/>
              <a:t>18. </a:t>
            </a:r>
            <a:r>
              <a:rPr lang="tr-TR" sz="1600" dirty="0" smtClean="0">
                <a:solidFill>
                  <a:schemeClr val="bg1"/>
                </a:solidFill>
              </a:rPr>
              <a:t>Eğer tepsi yatağa isteniyor ise bilhassa bayan konuklarda tepsi ayak ucu tarafından, konuğun yanına gitmeden uzatılmalıdır.</a:t>
            </a:r>
            <a:endParaRPr lang="tr-TR" sz="1600" dirty="0" smtClean="0">
              <a:solidFill>
                <a:schemeClr val="bg1"/>
              </a:solidFill>
            </a:endParaRPr>
          </a:p>
          <a:p>
            <a:pPr algn="just">
              <a:buNone/>
            </a:pPr>
            <a:r>
              <a:rPr lang="tr-TR" sz="1600" dirty="0" smtClean="0">
                <a:solidFill>
                  <a:schemeClr val="bg1"/>
                </a:solidFill>
              </a:rPr>
              <a:t>	</a:t>
            </a:r>
            <a:r>
              <a:rPr lang="tr-TR" sz="1600" dirty="0" smtClean="0"/>
              <a:t>19. </a:t>
            </a:r>
            <a:r>
              <a:rPr lang="tr-TR" sz="1600" dirty="0" smtClean="0">
                <a:solidFill>
                  <a:schemeClr val="bg1"/>
                </a:solidFill>
              </a:rPr>
              <a:t>Tepsi/arabada eğer birtakım hazırlıklar yapılacak ise yapılmalı, içecekler konulacak ise, konuğa sorularak servis edilmelidir.</a:t>
            </a:r>
            <a:endParaRPr lang="tr-TR" sz="1600" dirty="0" smtClean="0">
              <a:solidFill>
                <a:schemeClr val="bg1"/>
              </a:solidFill>
            </a:endParaRPr>
          </a:p>
          <a:p>
            <a:pPr algn="just">
              <a:buNone/>
            </a:pPr>
            <a:r>
              <a:rPr lang="tr-TR" sz="1600" dirty="0" smtClean="0">
                <a:solidFill>
                  <a:schemeClr val="bg1"/>
                </a:solidFill>
              </a:rPr>
              <a:t>	</a:t>
            </a:r>
            <a:r>
              <a:rPr lang="tr-TR" sz="1600" dirty="0" smtClean="0"/>
              <a:t>20. </a:t>
            </a:r>
            <a:r>
              <a:rPr lang="tr-TR" sz="1600" dirty="0" smtClean="0">
                <a:solidFill>
                  <a:schemeClr val="bg1"/>
                </a:solidFill>
              </a:rPr>
              <a:t>Tepsi/arabadaki yiyecekler konuğa gösterilip tamam olup olmadığı konusunda onay alınmalıdır. </a:t>
            </a:r>
            <a:endParaRPr lang="tr-TR" sz="1600" dirty="0" smtClean="0">
              <a:solidFill>
                <a:schemeClr val="bg1"/>
              </a:solidFill>
            </a:endParaRPr>
          </a:p>
          <a:p>
            <a:pPr algn="just">
              <a:buNone/>
            </a:pPr>
            <a:r>
              <a:rPr lang="tr-TR" sz="1600" dirty="0" smtClean="0">
                <a:solidFill>
                  <a:schemeClr val="bg1"/>
                </a:solidFill>
              </a:rPr>
              <a:t>	</a:t>
            </a:r>
            <a:r>
              <a:rPr lang="tr-TR" sz="1600" dirty="0" smtClean="0"/>
              <a:t>21. </a:t>
            </a:r>
            <a:r>
              <a:rPr lang="tr-TR" sz="1600" dirty="0" smtClean="0">
                <a:solidFill>
                  <a:schemeClr val="bg1"/>
                </a:solidFill>
              </a:rPr>
              <a:t>Yanmakta olan bir ısıtıcı, sıcak yemek veya kap konusunda konuklar uyarılmalı, yemek alt raflarda ise örtü açılıp gösterilmelidir.</a:t>
            </a:r>
            <a:endParaRPr lang="tr-TR" sz="1600" dirty="0" smtClean="0">
              <a:solidFill>
                <a:schemeClr val="bg1"/>
              </a:solidFill>
            </a:endParaRPr>
          </a:p>
          <a:p>
            <a:pPr algn="just">
              <a:buNone/>
            </a:pPr>
            <a:r>
              <a:rPr lang="tr-TR" sz="1600" dirty="0" smtClean="0">
                <a:solidFill>
                  <a:schemeClr val="bg1"/>
                </a:solidFill>
              </a:rPr>
              <a:t>	</a:t>
            </a:r>
            <a:r>
              <a:rPr lang="tr-TR" sz="1600" dirty="0" smtClean="0"/>
              <a:t>22. </a:t>
            </a:r>
            <a:r>
              <a:rPr lang="tr-TR" sz="1600" dirty="0" smtClean="0">
                <a:solidFill>
                  <a:schemeClr val="bg1"/>
                </a:solidFill>
              </a:rPr>
              <a:t>Odadan çıkmadan adisyon imzalatılmalı ve boşların ne zaman alınacağı konuğa sorulup, ‘’Afiyet olsun’’ denilerek odadan çıkılmalıdır.</a:t>
            </a:r>
            <a:endParaRPr lang="tr-TR" sz="1600" dirty="0" smtClean="0">
              <a:solidFill>
                <a:schemeClr val="bg1"/>
              </a:solidFill>
            </a:endParaRPr>
          </a:p>
          <a:p>
            <a:pPr algn="just">
              <a:buNone/>
            </a:pPr>
            <a:r>
              <a:rPr lang="tr-TR" sz="1600" dirty="0" smtClean="0">
                <a:solidFill>
                  <a:schemeClr val="bg1"/>
                </a:solidFill>
              </a:rPr>
              <a:t>	</a:t>
            </a:r>
            <a:r>
              <a:rPr lang="tr-TR" sz="1600" dirty="0" smtClean="0"/>
              <a:t>23. </a:t>
            </a:r>
            <a:r>
              <a:rPr lang="tr-TR" sz="1600" dirty="0" smtClean="0">
                <a:solidFill>
                  <a:schemeClr val="bg1"/>
                </a:solidFill>
              </a:rPr>
              <a:t>Boşlar zamanında alınmalıdır. Bekleyen boşlar hem kötü bir görünüme, hem de kokuya  neden olabileceği için konukları rahatsız edebilir.</a:t>
            </a:r>
            <a:endParaRPr lang="tr-TR" sz="1600" dirty="0" smtClean="0">
              <a:solidFill>
                <a:schemeClr val="bg1"/>
              </a:solidFill>
            </a:endParaRPr>
          </a:p>
          <a:p>
            <a:pPr algn="just">
              <a:buNone/>
            </a:pPr>
            <a:r>
              <a:rPr lang="tr-TR" sz="1600" dirty="0" smtClean="0">
                <a:solidFill>
                  <a:schemeClr val="bg1"/>
                </a:solidFill>
              </a:rPr>
              <a:t>	</a:t>
            </a:r>
            <a:r>
              <a:rPr lang="tr-TR" sz="1600" dirty="0" smtClean="0"/>
              <a:t>24. </a:t>
            </a:r>
            <a:r>
              <a:rPr lang="tr-TR" sz="1600" dirty="0" smtClean="0">
                <a:solidFill>
                  <a:schemeClr val="bg1"/>
                </a:solidFill>
              </a:rPr>
              <a:t>Kapı önünde bırakılan boşlar, kat hizmetlerinin işbirliği ile toplanmalıdır. Kimi işletmelerde boşlar, kat hizmetleri çalışanları  tarafından toplanmakta iken, kimilerinde oda servisi çalışanları tarafından toplanır.</a:t>
            </a:r>
            <a:endParaRPr lang="tr-TR" sz="1600" dirty="0" smtClean="0">
              <a:solidFill>
                <a:schemeClr val="bg1"/>
              </a:solidFill>
            </a:endParaRPr>
          </a:p>
          <a:p>
            <a:pPr algn="just">
              <a:buNone/>
            </a:pPr>
            <a:endParaRPr lang="tr-TR"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a:xfrm>
            <a:off x="80010" y="1600200"/>
            <a:ext cx="9025255" cy="4709160"/>
          </a:xfrm>
        </p:spPr>
        <p:txBody>
          <a:bodyPr/>
          <a:p>
            <a:r>
              <a:rPr lang="tr-TR" sz="1400" dirty="0" smtClean="0">
                <a:solidFill>
                  <a:sysClr val="windowText" lastClr="000000"/>
                </a:solidFill>
                <a:latin typeface="Arial" panose="020B0604020202020204" pitchFamily="34" charset="0"/>
                <a:ea typeface="+mn-ea"/>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72648"/>
          </a:xfrm>
        </p:spPr>
        <p:txBody>
          <a:bodyPr/>
          <a:lstStyle/>
          <a:p>
            <a:pPr algn="just">
              <a:buNone/>
            </a:pPr>
            <a:r>
              <a:rPr lang="tr-TR" b="1" dirty="0" smtClean="0"/>
              <a:t>	</a:t>
            </a:r>
            <a:r>
              <a:rPr lang="tr-TR" sz="1600" b="1" dirty="0" smtClean="0">
                <a:solidFill>
                  <a:schemeClr val="bg1"/>
                </a:solidFill>
              </a:rPr>
              <a:t>SERVİSİN   TANIMI VE ÖNEMİ</a:t>
            </a:r>
            <a:endParaRPr lang="tr-TR" sz="1600" b="1" dirty="0" smtClean="0">
              <a:solidFill>
                <a:schemeClr val="bg1"/>
              </a:solidFill>
            </a:endParaRPr>
          </a:p>
          <a:p>
            <a:pPr algn="just">
              <a:buNone/>
            </a:pPr>
            <a:r>
              <a:rPr lang="tr-TR" sz="1600" dirty="0" smtClean="0">
                <a:solidFill>
                  <a:schemeClr val="bg1"/>
                </a:solidFill>
              </a:rPr>
              <a:t>		Servisin (İngilizcesi service) kelime olarak Türkçe anlamı, </a:t>
            </a:r>
            <a:r>
              <a:rPr lang="tr-TR" sz="1600" b="1" dirty="0" smtClean="0">
                <a:solidFill>
                  <a:schemeClr val="bg1"/>
                </a:solidFill>
              </a:rPr>
              <a:t>hizmet </a:t>
            </a:r>
            <a:r>
              <a:rPr lang="tr-TR" sz="1600" dirty="0" smtClean="0">
                <a:solidFill>
                  <a:schemeClr val="bg1"/>
                </a:solidFill>
              </a:rPr>
              <a:t>demektir. Genel anlamda </a:t>
            </a:r>
            <a:r>
              <a:rPr lang="tr-TR" sz="1600" b="1" dirty="0" smtClean="0">
                <a:solidFill>
                  <a:schemeClr val="bg1"/>
                </a:solidFill>
              </a:rPr>
              <a:t>servis,</a:t>
            </a:r>
            <a:r>
              <a:rPr lang="tr-TR" sz="1600" dirty="0" smtClean="0">
                <a:solidFill>
                  <a:schemeClr val="bg1"/>
                </a:solidFill>
              </a:rPr>
              <a:t> herhangi bir ihtiyacın giderilmesi için yapılan çalışmaların servis, ikincisi de sunulan yemeklerdir. Mükemmel bir servis yemeklerin kötülüğünü unutturamaz, fakat iyi olmayan bir servis, iyi hazırlanmış yiyeceklerin bırakacağı olumlu izlenimi ortadan kaldırır ve konukların işletmeden olumsuz düşüncelerle ayrılmalarına neden olur. Parmakları tabağın içine batmış bir servis personelinin yaptığı hizmet, ruj lekeli bir bardak sunulan içecek veya lekeli bir masa örtüsü üzerinde en lezzetli yemekler, el sürülmeden geri gitme ya da zorlanarak yenilme durumuna düşer.</a:t>
            </a:r>
            <a:endParaRPr lang="tr-TR" sz="1600" dirty="0" smtClean="0">
              <a:solidFill>
                <a:schemeClr val="bg1"/>
              </a:solidFill>
            </a:endParaRPr>
          </a:p>
          <a:p>
            <a:pPr algn="just">
              <a:buNone/>
            </a:pPr>
            <a:r>
              <a:rPr lang="tr-TR" sz="1600" dirty="0" smtClean="0">
                <a:solidFill>
                  <a:schemeClr val="bg1"/>
                </a:solidFill>
              </a:rPr>
              <a:t>		Servis usul ve metotları, binlerce senenin süzgecinden geçerek günümüze kadar gelmiş ve bugünkü durumunu almıştır. Bir restorana her türlü insan gelebilir. Bu insanların milliyetleri, ırkları, kültürleri, örf ve adetleri farklı olabilir. Servis elemanları, bu farklı özellikteki insanların beğenebilecekleri yemekleri, yine onların hoşuna gidecek yöntemlerle sunmak zorundadır.</a:t>
            </a:r>
            <a:endParaRPr lang="tr-TR" sz="16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688672"/>
          </a:xfrm>
        </p:spPr>
        <p:txBody>
          <a:bodyPr>
            <a:normAutofit/>
          </a:bodyPr>
          <a:lstStyle/>
          <a:p>
            <a:pPr algn="just">
              <a:buNone/>
            </a:pPr>
            <a:r>
              <a:rPr lang="tr-TR" sz="1600" dirty="0" smtClean="0"/>
              <a:t>		</a:t>
            </a:r>
            <a:r>
              <a:rPr lang="tr-TR" sz="1600" dirty="0" smtClean="0">
                <a:solidFill>
                  <a:schemeClr val="bg1"/>
                </a:solidFill>
              </a:rPr>
              <a:t>Yiyecek ve içecek servisi insanları sohbete ve sosyalleşmeye götüren bir sanattır. Konuklar sadece bir masa üzerinde bulunan takımların güzel görünümünden değil, aynı zamanda servis personelinin kültürlü, bilgili ve becerikli olmasından da zevk alır. Servis personeli konuklarına bir şeyler sunarken, bunları basit bir şekilde yapmamalıdır. Konukların, zevkine ve göz estetiğine hitap etmelidir.</a:t>
            </a:r>
            <a:endParaRPr lang="tr-TR" sz="1600" dirty="0" smtClean="0">
              <a:solidFill>
                <a:schemeClr val="bg1"/>
              </a:solidFill>
            </a:endParaRPr>
          </a:p>
          <a:p>
            <a:pPr algn="just">
              <a:buNone/>
            </a:pPr>
            <a:r>
              <a:rPr lang="tr-TR" sz="1600" dirty="0" smtClean="0">
                <a:solidFill>
                  <a:schemeClr val="bg1"/>
                </a:solidFill>
              </a:rPr>
              <a:t>		Otel yiyecek-içecek işletmeciliğinde bu hizmet, yiyecek ve içecekten oluşan bir bütün içerisinde şu şekilde tanımlanabilir:</a:t>
            </a:r>
            <a:endParaRPr lang="tr-TR" sz="1600" dirty="0" smtClean="0">
              <a:solidFill>
                <a:schemeClr val="bg1"/>
              </a:solidFill>
            </a:endParaRPr>
          </a:p>
          <a:p>
            <a:pPr algn="just">
              <a:buNone/>
            </a:pPr>
            <a:r>
              <a:rPr lang="tr-TR" sz="1600" dirty="0" smtClean="0">
                <a:solidFill>
                  <a:schemeClr val="bg1"/>
                </a:solidFill>
              </a:rPr>
              <a:t>		</a:t>
            </a:r>
            <a:r>
              <a:rPr lang="tr-TR" sz="1600" b="1" dirty="0" smtClean="0">
                <a:solidFill>
                  <a:schemeClr val="bg1"/>
                </a:solidFill>
              </a:rPr>
              <a:t>Servis, </a:t>
            </a:r>
            <a:r>
              <a:rPr lang="tr-TR" sz="1600" dirty="0" smtClean="0">
                <a:solidFill>
                  <a:schemeClr val="bg1"/>
                </a:solidFill>
              </a:rPr>
              <a:t>Konuklara yiyecek ve içeceklerin servis personeli tarafından, uygun takımlarla ve belirli bir servis metodunun kurallarına göre sunma sanatıdır.</a:t>
            </a:r>
            <a:endParaRPr lang="tr-TR" sz="1600" dirty="0" smtClean="0">
              <a:solidFill>
                <a:schemeClr val="bg1"/>
              </a:solidFill>
            </a:endParaRPr>
          </a:p>
          <a:p>
            <a:pPr algn="just">
              <a:buNone/>
            </a:pPr>
            <a:r>
              <a:rPr lang="tr-TR" sz="1600" dirty="0" smtClean="0">
                <a:solidFill>
                  <a:schemeClr val="bg1"/>
                </a:solidFill>
              </a:rPr>
              <a:t>		</a:t>
            </a:r>
            <a:r>
              <a:rPr lang="tr-TR" sz="1600" b="1" dirty="0" smtClean="0">
                <a:solidFill>
                  <a:schemeClr val="bg1"/>
                </a:solidFill>
              </a:rPr>
              <a:t>Yiyecek ve içecek servisi,</a:t>
            </a:r>
            <a:r>
              <a:rPr lang="tr-TR" sz="1600" dirty="0" smtClean="0">
                <a:solidFill>
                  <a:schemeClr val="bg1"/>
                </a:solidFill>
              </a:rPr>
              <a:t> konukların arzuladığı yemek ve içkileri belirli kurallar dahilinde onlara sunmak; sosyal ve psikolojik durumlarına göre davranmak, onları memnun etmek ve işletmeye mümkün olan en yüksek geliri sağlamak meslek ve sanattır.</a:t>
            </a:r>
            <a:endParaRPr lang="tr-TR" sz="1600" dirty="0" smtClean="0">
              <a:solidFill>
                <a:schemeClr val="bg1"/>
              </a:solidFill>
            </a:endParaRPr>
          </a:p>
          <a:p>
            <a:pPr algn="just">
              <a:buNone/>
            </a:pPr>
            <a:r>
              <a:rPr lang="tr-TR" sz="1600" dirty="0" smtClean="0">
                <a:solidFill>
                  <a:schemeClr val="bg1"/>
                </a:solidFill>
              </a:rPr>
              <a:t>		Bu tanımlara göre içki ve yemek servisinin amacı şunlardır:</a:t>
            </a:r>
            <a:endParaRPr lang="tr-TR" sz="1600" dirty="0" smtClean="0">
              <a:solidFill>
                <a:schemeClr val="bg1"/>
              </a:solidFill>
            </a:endParaRPr>
          </a:p>
          <a:p>
            <a:pPr lvl="2" algn="just">
              <a:buFont typeface="+mj-lt"/>
              <a:buAutoNum type="arabicPeriod"/>
            </a:pPr>
            <a:r>
              <a:rPr lang="tr-TR" sz="1600" dirty="0" smtClean="0">
                <a:solidFill>
                  <a:schemeClr val="bg1"/>
                </a:solidFill>
              </a:rPr>
              <a:t>Konukların psikolojik ve sosyolojik durumlarına göre hareket etmek.</a:t>
            </a:r>
            <a:endParaRPr lang="tr-TR" sz="1600" dirty="0" smtClean="0">
              <a:solidFill>
                <a:schemeClr val="bg1"/>
              </a:solidFill>
            </a:endParaRPr>
          </a:p>
          <a:p>
            <a:pPr lvl="2" algn="just">
              <a:buFont typeface="+mj-lt"/>
              <a:buAutoNum type="arabicPeriod"/>
            </a:pPr>
            <a:r>
              <a:rPr lang="tr-TR" sz="1600" dirty="0" smtClean="0">
                <a:solidFill>
                  <a:schemeClr val="bg1"/>
                </a:solidFill>
              </a:rPr>
              <a:t>Konukların arzularını (yiyecek ve içecekleri) belirli kurallar içerisinde sunmak.</a:t>
            </a:r>
            <a:endParaRPr lang="tr-TR" sz="1600" dirty="0" smtClean="0">
              <a:solidFill>
                <a:schemeClr val="bg1"/>
              </a:solidFill>
            </a:endParaRPr>
          </a:p>
          <a:p>
            <a:pPr lvl="2" algn="just">
              <a:buFont typeface="+mj-lt"/>
              <a:buAutoNum type="arabicPeriod"/>
            </a:pPr>
            <a:r>
              <a:rPr lang="tr-TR" sz="1600" dirty="0" smtClean="0">
                <a:solidFill>
                  <a:schemeClr val="bg1"/>
                </a:solidFill>
              </a:rPr>
              <a:t>İşletmeye en yüksek kârı sağlamak. </a:t>
            </a:r>
            <a:endParaRPr lang="tr-TR" sz="1600" dirty="0" smtClean="0">
              <a:solidFill>
                <a:schemeClr val="bg1"/>
              </a:solidFill>
            </a:endParaRPr>
          </a:p>
          <a:p>
            <a:pPr algn="just">
              <a:buNone/>
            </a:pPr>
            <a:r>
              <a:rPr lang="tr-TR" sz="1600" dirty="0" smtClean="0">
                <a:solidFill>
                  <a:schemeClr val="bg1"/>
                </a:solidFill>
              </a:rPr>
              <a:t>		</a:t>
            </a:r>
            <a:endParaRPr lang="tr-TR" sz="16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fontScale="90000"/>
          </a:bodyPr>
          <a:lstStyle/>
          <a:p>
            <a:r>
              <a:rPr lang="tr-TR" dirty="0" smtClean="0"/>
              <a:t>YEMEK VE İÇKİ SERVİSİNİN ÖNEMİ</a:t>
            </a:r>
            <a:endParaRPr lang="tr-TR" dirty="0"/>
          </a:p>
        </p:txBody>
      </p:sp>
      <p:sp>
        <p:nvSpPr>
          <p:cNvPr id="3" name="2 İçerik Yer Tutucusu"/>
          <p:cNvSpPr>
            <a:spLocks noGrp="1"/>
          </p:cNvSpPr>
          <p:nvPr>
            <p:ph idx="1"/>
          </p:nvPr>
        </p:nvSpPr>
        <p:spPr>
          <a:xfrm>
            <a:off x="179512" y="1124744"/>
            <a:ext cx="8784976" cy="5733256"/>
          </a:xfrm>
        </p:spPr>
        <p:txBody>
          <a:bodyPr>
            <a:normAutofit/>
          </a:bodyPr>
          <a:lstStyle/>
          <a:p>
            <a:pPr algn="just">
              <a:buNone/>
            </a:pPr>
            <a:r>
              <a:rPr lang="tr-TR" sz="1600" dirty="0" smtClean="0"/>
              <a:t>	</a:t>
            </a:r>
            <a:r>
              <a:rPr lang="tr-TR" sz="1600" b="1" dirty="0" smtClean="0">
                <a:solidFill>
                  <a:schemeClr val="bg1"/>
                </a:solidFill>
              </a:rPr>
              <a:t>2. 1. Konuklar Yönünden Önemi</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Günümüzde, teknolojinin hızlı gelişimine paralel olarak kişiler planlı ve daha çok çalışmak zorunda kalmaktadır. Bu tempoda çalışan insanlar, özellikle öğle yemeklerine çok kısa bir zaman ayırabilmektedirler. Hatta bu kısa sürede bile, o günkü veya gelecekteki birtakım işleri ile ilgili plan ve program yapabilirler.</a:t>
            </a:r>
            <a:endParaRPr lang="tr-TR" sz="1600" dirty="0" smtClean="0">
              <a:solidFill>
                <a:schemeClr val="bg1"/>
              </a:solidFill>
            </a:endParaRPr>
          </a:p>
          <a:p>
            <a:pPr algn="just">
              <a:buNone/>
            </a:pPr>
            <a:r>
              <a:rPr lang="tr-TR" sz="1600" dirty="0" smtClean="0">
                <a:solidFill>
                  <a:schemeClr val="bg1"/>
                </a:solidFill>
              </a:rPr>
              <a:t>		Akşam yemekleri ise, hem beslenme, dinlenme, hem de bir sonraki gün işe başlamak için plan ve programın yapıldığı süreçtir. Akşam yemeklerinin bu derecesi de, bu şekilde kendiliğinden anlaşılmaktadır. Akşam yemeklerinin bu derece önemi olduğu düşünülürse, servislerin mükemmel yapılması gerekliliği açıkça ortaya çıkar. Konukların günün yorgunluğunu atarak dinlenmeleri, zinde kararlar alıp bir sonraki gün ve iş için yorucu ve zor işlerin altından kalkabilmeleri ve işlerini başarıyla yürütebilmeleri açısından, akşam yemeklerinin düzenli ve sistemli olması gereklidir. Bu nedenle servis başladıktan sonra yiyeceklerin istenilen nitelikte ve zamanında gelmesi, istenilen soğukluk ve/veya sıcaklıkta olmasına özellikle dikkat edilmelidir. Aksi taktirde, konukların huzursuz ve mutsuz olmalarına neden olunur ve bu durum işletmenin imajını olumsuz olarak etkiler. </a:t>
            </a:r>
            <a:endParaRPr lang="tr-TR" sz="1600" dirty="0" smtClean="0">
              <a:solidFill>
                <a:schemeClr val="bg1"/>
              </a:solidFill>
            </a:endParaRPr>
          </a:p>
          <a:p>
            <a:pPr algn="just">
              <a:buNone/>
            </a:pPr>
            <a:r>
              <a:rPr lang="tr-TR" sz="1600" dirty="0" smtClean="0">
                <a:solidFill>
                  <a:schemeClr val="bg1"/>
                </a:solidFill>
              </a:rPr>
              <a:t>		Bir akşam yemeğinde, her şey konukların istekleri doğrultusunda gelişebilir, fakat personelin beceriksizliği yüzünden meydana gelebilecek herhangi bir olay, yemek masasındaki atmosferi bozabilir. Bunun için, personel seçimi büyük önem taşır.</a:t>
            </a:r>
            <a:endParaRPr lang="tr-TR" sz="16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256624"/>
          </a:xfrm>
        </p:spPr>
        <p:txBody>
          <a:bodyPr>
            <a:normAutofit/>
          </a:bodyPr>
          <a:lstStyle/>
          <a:p>
            <a:pPr algn="just">
              <a:buNone/>
            </a:pPr>
            <a:r>
              <a:rPr lang="tr-TR" sz="1600" dirty="0" smtClean="0"/>
              <a:t>	</a:t>
            </a:r>
            <a:r>
              <a:rPr lang="tr-TR" sz="1600" b="1" dirty="0" smtClean="0">
                <a:solidFill>
                  <a:schemeClr val="bg1"/>
                </a:solidFill>
              </a:rPr>
              <a:t>2. 2. Personel Yönünden Önemi</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Servis personeli işini ne kadar iyi ve düzenli yaparsa, belirlenen kuralları ne kadar iyi uygularsa, şefleri ve yöneticileri tarafından fark edilmesi ve zamanı geldiğinde terfi ettirilmesi o derece kolay olur. Başarısız servis elemanı ise, işletmede uzun süre kalamaz ve ayrılmak zorunda kalır. Ayrıca servisten memnun kalan konuklar tekrar gelebilecek, dolayısıyla satışlar artacaktır. Bu da işletmenin kârının artmasına ve dolaylı olarak personelin daha yüksek ücret almasına neden olacaktır.</a:t>
            </a:r>
            <a:endParaRPr lang="tr-TR" sz="1600" dirty="0" smtClean="0">
              <a:solidFill>
                <a:schemeClr val="bg1"/>
              </a:solidFill>
            </a:endParaRPr>
          </a:p>
          <a:p>
            <a:pPr algn="just">
              <a:buNone/>
            </a:pPr>
            <a:r>
              <a:rPr lang="tr-TR" sz="1600" dirty="0" smtClean="0">
                <a:solidFill>
                  <a:schemeClr val="bg1"/>
                </a:solidFill>
              </a:rPr>
              <a:t>	</a:t>
            </a:r>
            <a:r>
              <a:rPr lang="tr-TR" sz="1600" b="1" dirty="0" smtClean="0">
                <a:solidFill>
                  <a:schemeClr val="bg1"/>
                </a:solidFill>
              </a:rPr>
              <a:t>2. 3. İşletme Açısından Önemi</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Otel ve restoran işletmeleri de, diğer işletmeler gibi kâr amacıyla çalışan kuruluşlardır. Bu nedenle işletmenin servisi ne derece kaliteli ve iyi olursa, o derece yüksek konuk tatmini, yüksek konuk sayısı ve bunlara paralel olarak da yüksek gelir elde edilecektir. İşletmelerin genel amaçlarının başında gelen kârlılık, ancak konuk memnuniyeti ile mümkün olabilir. </a:t>
            </a:r>
            <a:endParaRPr lang="tr-TR" sz="16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SERVİS TÜRLERİ</a:t>
            </a:r>
            <a:endParaRPr lang="tr-TR" dirty="0"/>
          </a:p>
        </p:txBody>
      </p:sp>
      <p:sp>
        <p:nvSpPr>
          <p:cNvPr id="3" name="2 İçerik Yer Tutucusu"/>
          <p:cNvSpPr>
            <a:spLocks noGrp="1"/>
          </p:cNvSpPr>
          <p:nvPr>
            <p:ph idx="1"/>
          </p:nvPr>
        </p:nvSpPr>
        <p:spPr>
          <a:xfrm>
            <a:off x="457200" y="1340768"/>
            <a:ext cx="8229600" cy="5256584"/>
          </a:xfrm>
        </p:spPr>
        <p:txBody>
          <a:bodyPr>
            <a:normAutofit lnSpcReduction="10000"/>
          </a:bodyPr>
          <a:lstStyle/>
          <a:p>
            <a:pPr algn="just">
              <a:buNone/>
            </a:pPr>
            <a:r>
              <a:rPr lang="tr-TR" dirty="0" smtClean="0"/>
              <a:t>		</a:t>
            </a:r>
            <a:r>
              <a:rPr lang="tr-TR" sz="1600" dirty="0" smtClean="0">
                <a:solidFill>
                  <a:schemeClr val="bg1"/>
                </a:solidFill>
              </a:rPr>
              <a:t>Konukların yalnız midelerine değil, göz zevklerine de hitap ettiğimiz unutmamak ve gerçek anlamda profesyonel servis yapmak; konuklarımızın yemeklerden olduğu kadar servisten de zevk almasını sağlamak, iyi bir servis personelinin göz önünde bulundurulması gereken önemli bir konudur.</a:t>
            </a:r>
            <a:endParaRPr lang="tr-TR" sz="1600" dirty="0" smtClean="0">
              <a:solidFill>
                <a:schemeClr val="bg1"/>
              </a:solidFill>
            </a:endParaRPr>
          </a:p>
          <a:p>
            <a:pPr algn="just">
              <a:buNone/>
            </a:pPr>
            <a:r>
              <a:rPr lang="tr-TR" sz="1600" dirty="0" smtClean="0">
                <a:solidFill>
                  <a:schemeClr val="bg1"/>
                </a:solidFill>
              </a:rPr>
              <a:t>		Otel ve restoran işletmeciliğinde her an servis hizmeti yapılacağından, hangi servislerin nasıl yapılacağının bilinmesi ve kullanılacak en uygun servis usullerinin tespit edilmesi gerekmektedir. Serviste amaç, gelişi güzel bir yemeği konuğun önüne getirmek değil, belli kural ve usullere uyarak servisi gerçekleştirmektir. Bu hem konuğa verilen değeri ortaya koyacak ve restoranın kalitesini yükseltecek, hem de personelin mesleğine olan sevgisini ve bilgisini arttıracaktır.</a:t>
            </a:r>
            <a:endParaRPr lang="tr-TR" sz="1600" dirty="0" smtClean="0">
              <a:solidFill>
                <a:schemeClr val="bg1"/>
              </a:solidFill>
            </a:endParaRPr>
          </a:p>
          <a:p>
            <a:pPr algn="just">
              <a:buNone/>
            </a:pPr>
            <a:r>
              <a:rPr lang="tr-TR" sz="1600" dirty="0" smtClean="0">
                <a:solidFill>
                  <a:schemeClr val="bg1"/>
                </a:solidFill>
              </a:rPr>
              <a:t>		Servis türleri, bazı milletlerin yemek yeme alışkanlıklarından doğmuştur. Servis türlerinin seçiminde rol oynayan etmenler;</a:t>
            </a:r>
            <a:endParaRPr lang="tr-TR" sz="1600" dirty="0" smtClean="0">
              <a:solidFill>
                <a:schemeClr val="bg1"/>
              </a:solidFill>
            </a:endParaRPr>
          </a:p>
          <a:p>
            <a:pPr lvl="2" algn="just">
              <a:buFont typeface="+mj-lt"/>
              <a:buAutoNum type="arabicPeriod"/>
            </a:pPr>
            <a:r>
              <a:rPr lang="tr-TR" sz="1600" dirty="0" smtClean="0">
                <a:solidFill>
                  <a:schemeClr val="bg1"/>
                </a:solidFill>
              </a:rPr>
              <a:t>Restoranın durumu, çıkan yemeklerin özellikleri</a:t>
            </a:r>
            <a:endParaRPr lang="tr-TR" sz="1600" dirty="0" smtClean="0">
              <a:solidFill>
                <a:schemeClr val="bg1"/>
              </a:solidFill>
            </a:endParaRPr>
          </a:p>
          <a:p>
            <a:pPr lvl="2" algn="just">
              <a:buFont typeface="+mj-lt"/>
              <a:buAutoNum type="arabicPeriod"/>
            </a:pPr>
            <a:r>
              <a:rPr lang="tr-TR" sz="1600" dirty="0" smtClean="0">
                <a:solidFill>
                  <a:schemeClr val="bg1"/>
                </a:solidFill>
              </a:rPr>
              <a:t>Restoranın mevsimlik veya bütün yıl açık olup olmaması,</a:t>
            </a:r>
            <a:endParaRPr lang="tr-TR" sz="1600" dirty="0" smtClean="0">
              <a:solidFill>
                <a:schemeClr val="bg1"/>
              </a:solidFill>
            </a:endParaRPr>
          </a:p>
          <a:p>
            <a:pPr lvl="2" algn="just">
              <a:buFont typeface="+mj-lt"/>
              <a:buAutoNum type="arabicPeriod"/>
            </a:pPr>
            <a:r>
              <a:rPr lang="tr-TR" sz="1600" dirty="0" smtClean="0">
                <a:solidFill>
                  <a:schemeClr val="bg1"/>
                </a:solidFill>
              </a:rPr>
              <a:t>Restoranın sınıfı</a:t>
            </a:r>
            <a:endParaRPr lang="tr-TR" sz="1600" dirty="0" smtClean="0">
              <a:solidFill>
                <a:schemeClr val="bg1"/>
              </a:solidFill>
            </a:endParaRPr>
          </a:p>
          <a:p>
            <a:pPr lvl="2" algn="just">
              <a:buFont typeface="+mj-lt"/>
              <a:buAutoNum type="arabicPeriod"/>
            </a:pPr>
            <a:r>
              <a:rPr lang="tr-TR" sz="1600" dirty="0" smtClean="0">
                <a:solidFill>
                  <a:schemeClr val="bg1"/>
                </a:solidFill>
              </a:rPr>
              <a:t>Restoranın bulunduğu çevrenin özellikleri,</a:t>
            </a:r>
            <a:endParaRPr lang="tr-TR" sz="1600" dirty="0" smtClean="0">
              <a:solidFill>
                <a:schemeClr val="bg1"/>
              </a:solidFill>
            </a:endParaRPr>
          </a:p>
          <a:p>
            <a:pPr lvl="2" algn="just">
              <a:buFont typeface="+mj-lt"/>
              <a:buAutoNum type="arabicPeriod"/>
            </a:pPr>
            <a:r>
              <a:rPr lang="tr-TR" sz="1600" dirty="0" smtClean="0">
                <a:solidFill>
                  <a:schemeClr val="bg1"/>
                </a:solidFill>
              </a:rPr>
              <a:t>Restorana gelmesi ümit edilen konuk sayısı,</a:t>
            </a:r>
            <a:endParaRPr lang="tr-TR" sz="1600" dirty="0" smtClean="0">
              <a:solidFill>
                <a:schemeClr val="bg1"/>
              </a:solidFill>
            </a:endParaRPr>
          </a:p>
          <a:p>
            <a:pPr lvl="2" algn="just">
              <a:buFont typeface="+mj-lt"/>
              <a:buAutoNum type="arabicPeriod"/>
            </a:pPr>
            <a:r>
              <a:rPr lang="tr-TR" sz="1600" dirty="0" smtClean="0">
                <a:solidFill>
                  <a:schemeClr val="bg1"/>
                </a:solidFill>
              </a:rPr>
              <a:t>Restorana gelen konukların sosyal durumları ve</a:t>
            </a:r>
            <a:endParaRPr lang="tr-TR" sz="1600" dirty="0" smtClean="0">
              <a:solidFill>
                <a:schemeClr val="bg1"/>
              </a:solidFill>
            </a:endParaRPr>
          </a:p>
          <a:p>
            <a:pPr lvl="2" algn="just">
              <a:buFont typeface="+mj-lt"/>
              <a:buAutoNum type="arabicPeriod"/>
            </a:pPr>
            <a:r>
              <a:rPr lang="tr-TR" sz="1600" dirty="0" smtClean="0">
                <a:solidFill>
                  <a:schemeClr val="bg1"/>
                </a:solidFill>
              </a:rPr>
              <a:t>Çalışan personelin bilgi ve deneyimi.</a:t>
            </a:r>
            <a:endParaRPr lang="tr-TR" sz="1600" dirty="0" smtClean="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184616"/>
          </a:xfrm>
        </p:spPr>
        <p:txBody>
          <a:bodyPr>
            <a:normAutofit/>
          </a:bodyPr>
          <a:lstStyle/>
          <a:p>
            <a:pPr algn="just">
              <a:buNone/>
            </a:pPr>
            <a:r>
              <a:rPr lang="tr-TR" sz="1600" dirty="0" smtClean="0"/>
              <a:t>	</a:t>
            </a:r>
            <a:r>
              <a:rPr lang="tr-TR" sz="1600" dirty="0" smtClean="0">
                <a:solidFill>
                  <a:schemeClr val="bg1"/>
                </a:solidFill>
              </a:rPr>
              <a:t>Günümüzde, milletlerarası anlamda en çok görülen servis türleri şunlardır;</a:t>
            </a:r>
            <a:endParaRPr lang="tr-TR" sz="1600" dirty="0" smtClean="0">
              <a:solidFill>
                <a:schemeClr val="bg1"/>
              </a:solidFill>
            </a:endParaRPr>
          </a:p>
          <a:p>
            <a:pPr lvl="2" algn="just">
              <a:buFont typeface="+mj-lt"/>
              <a:buAutoNum type="arabicPeriod"/>
            </a:pPr>
            <a:r>
              <a:rPr lang="tr-TR" sz="1600" dirty="0" smtClean="0">
                <a:solidFill>
                  <a:schemeClr val="bg1"/>
                </a:solidFill>
              </a:rPr>
              <a:t>Amerikan servisi</a:t>
            </a:r>
            <a:endParaRPr lang="tr-TR" sz="1600" dirty="0" smtClean="0">
              <a:solidFill>
                <a:schemeClr val="bg1"/>
              </a:solidFill>
            </a:endParaRPr>
          </a:p>
          <a:p>
            <a:pPr lvl="2" algn="just">
              <a:buFont typeface="+mj-lt"/>
              <a:buAutoNum type="arabicPeriod"/>
            </a:pPr>
            <a:r>
              <a:rPr lang="tr-TR" sz="1600" dirty="0" err="1" smtClean="0">
                <a:solidFill>
                  <a:schemeClr val="bg1"/>
                </a:solidFill>
              </a:rPr>
              <a:t>French</a:t>
            </a:r>
            <a:r>
              <a:rPr lang="tr-TR" sz="1600" dirty="0" smtClean="0">
                <a:solidFill>
                  <a:schemeClr val="bg1"/>
                </a:solidFill>
              </a:rPr>
              <a:t> (</a:t>
            </a:r>
            <a:r>
              <a:rPr lang="tr-TR" sz="1600" dirty="0" err="1" smtClean="0">
                <a:solidFill>
                  <a:schemeClr val="bg1"/>
                </a:solidFill>
              </a:rPr>
              <a:t>Gueridon</a:t>
            </a:r>
            <a:r>
              <a:rPr lang="tr-TR" sz="1600" dirty="0" smtClean="0">
                <a:solidFill>
                  <a:schemeClr val="bg1"/>
                </a:solidFill>
              </a:rPr>
              <a:t>) servis</a:t>
            </a:r>
            <a:endParaRPr lang="tr-TR" sz="1600" dirty="0" smtClean="0">
              <a:solidFill>
                <a:schemeClr val="bg1"/>
              </a:solidFill>
            </a:endParaRPr>
          </a:p>
          <a:p>
            <a:pPr lvl="2" algn="just">
              <a:buFont typeface="+mj-lt"/>
              <a:buAutoNum type="arabicPeriod"/>
            </a:pPr>
            <a:r>
              <a:rPr lang="tr-TR" sz="1600" dirty="0" err="1" smtClean="0">
                <a:solidFill>
                  <a:schemeClr val="bg1"/>
                </a:solidFill>
              </a:rPr>
              <a:t>Wagon</a:t>
            </a:r>
            <a:r>
              <a:rPr lang="tr-TR" sz="1600" dirty="0" smtClean="0">
                <a:solidFill>
                  <a:schemeClr val="bg1"/>
                </a:solidFill>
              </a:rPr>
              <a:t> servis</a:t>
            </a:r>
            <a:endParaRPr lang="tr-TR" sz="1600" dirty="0" smtClean="0">
              <a:solidFill>
                <a:schemeClr val="bg1"/>
              </a:solidFill>
            </a:endParaRPr>
          </a:p>
          <a:p>
            <a:pPr lvl="2" algn="just">
              <a:buFont typeface="+mj-lt"/>
              <a:buAutoNum type="arabicPeriod"/>
            </a:pPr>
            <a:r>
              <a:rPr lang="tr-TR" sz="1600" dirty="0" err="1" smtClean="0">
                <a:solidFill>
                  <a:schemeClr val="bg1"/>
                </a:solidFill>
              </a:rPr>
              <a:t>Russian</a:t>
            </a:r>
            <a:r>
              <a:rPr lang="tr-TR" sz="1600" dirty="0" smtClean="0">
                <a:solidFill>
                  <a:schemeClr val="bg1"/>
                </a:solidFill>
              </a:rPr>
              <a:t> (</a:t>
            </a:r>
            <a:r>
              <a:rPr lang="tr-TR" sz="1600" dirty="0" err="1" smtClean="0">
                <a:solidFill>
                  <a:schemeClr val="bg1"/>
                </a:solidFill>
              </a:rPr>
              <a:t>Platter</a:t>
            </a:r>
            <a:r>
              <a:rPr lang="tr-TR" sz="1600" dirty="0" smtClean="0">
                <a:solidFill>
                  <a:schemeClr val="bg1"/>
                </a:solidFill>
              </a:rPr>
              <a:t>) servis</a:t>
            </a:r>
            <a:endParaRPr lang="tr-TR" sz="1600" dirty="0" smtClean="0">
              <a:solidFill>
                <a:schemeClr val="bg1"/>
              </a:solidFill>
            </a:endParaRPr>
          </a:p>
          <a:p>
            <a:pPr lvl="2" algn="just">
              <a:buFont typeface="+mj-lt"/>
              <a:buAutoNum type="arabicPeriod"/>
            </a:pPr>
            <a:r>
              <a:rPr lang="tr-TR" sz="1600" dirty="0" err="1" smtClean="0">
                <a:solidFill>
                  <a:schemeClr val="bg1"/>
                </a:solidFill>
              </a:rPr>
              <a:t>Family</a:t>
            </a:r>
            <a:r>
              <a:rPr lang="tr-TR" sz="1600" dirty="0" smtClean="0">
                <a:solidFill>
                  <a:schemeClr val="bg1"/>
                </a:solidFill>
              </a:rPr>
              <a:t> servis</a:t>
            </a:r>
            <a:endParaRPr lang="tr-TR" sz="1600" dirty="0" smtClean="0">
              <a:solidFill>
                <a:schemeClr val="bg1"/>
              </a:solidFill>
            </a:endParaRPr>
          </a:p>
          <a:p>
            <a:pPr lvl="2" algn="just">
              <a:buFont typeface="+mj-lt"/>
              <a:buAutoNum type="arabicPeriod"/>
            </a:pPr>
            <a:r>
              <a:rPr lang="tr-TR" sz="1600" dirty="0" err="1" smtClean="0">
                <a:solidFill>
                  <a:schemeClr val="bg1"/>
                </a:solidFill>
              </a:rPr>
              <a:t>English</a:t>
            </a:r>
            <a:r>
              <a:rPr lang="tr-TR" sz="1600" dirty="0" smtClean="0">
                <a:solidFill>
                  <a:schemeClr val="bg1"/>
                </a:solidFill>
              </a:rPr>
              <a:t> (</a:t>
            </a:r>
            <a:r>
              <a:rPr lang="tr-TR" sz="1600" dirty="0" err="1" smtClean="0">
                <a:solidFill>
                  <a:schemeClr val="bg1"/>
                </a:solidFill>
              </a:rPr>
              <a:t>Butter</a:t>
            </a:r>
            <a:r>
              <a:rPr lang="tr-TR" sz="1600" dirty="0" smtClean="0">
                <a:solidFill>
                  <a:schemeClr val="bg1"/>
                </a:solidFill>
              </a:rPr>
              <a:t>) servis</a:t>
            </a:r>
            <a:endParaRPr lang="tr-TR" sz="1600" dirty="0" smtClean="0">
              <a:solidFill>
                <a:schemeClr val="bg1"/>
              </a:solidFill>
            </a:endParaRPr>
          </a:p>
          <a:p>
            <a:pPr lvl="2" algn="just">
              <a:buFont typeface="+mj-lt"/>
              <a:buAutoNum type="arabicPeriod"/>
            </a:pPr>
            <a:r>
              <a:rPr lang="tr-TR" sz="1600" dirty="0" smtClean="0">
                <a:solidFill>
                  <a:schemeClr val="bg1"/>
                </a:solidFill>
              </a:rPr>
              <a:t>Büfe servisi</a:t>
            </a:r>
            <a:endParaRPr lang="tr-TR" sz="1600" dirty="0" smtClean="0">
              <a:solidFill>
                <a:schemeClr val="bg1"/>
              </a:solidFill>
            </a:endParaRPr>
          </a:p>
          <a:p>
            <a:pPr lvl="2" algn="just">
              <a:buFont typeface="+mj-lt"/>
              <a:buAutoNum type="arabicPeriod"/>
            </a:pPr>
            <a:r>
              <a:rPr lang="tr-TR" sz="1600" dirty="0" err="1" smtClean="0">
                <a:solidFill>
                  <a:schemeClr val="bg1"/>
                </a:solidFill>
              </a:rPr>
              <a:t>Fast</a:t>
            </a:r>
            <a:r>
              <a:rPr lang="tr-TR" sz="1600" dirty="0" smtClean="0">
                <a:solidFill>
                  <a:schemeClr val="bg1"/>
                </a:solidFill>
              </a:rPr>
              <a:t>-</a:t>
            </a:r>
            <a:r>
              <a:rPr lang="tr-TR" sz="1600" dirty="0" err="1" smtClean="0">
                <a:solidFill>
                  <a:schemeClr val="bg1"/>
                </a:solidFill>
              </a:rPr>
              <a:t>food</a:t>
            </a:r>
            <a:r>
              <a:rPr lang="tr-TR" sz="1600" dirty="0" smtClean="0">
                <a:solidFill>
                  <a:schemeClr val="bg1"/>
                </a:solidFill>
              </a:rPr>
              <a:t> servis</a:t>
            </a:r>
            <a:endParaRPr lang="tr-TR" sz="1600" dirty="0" smtClean="0">
              <a:solidFill>
                <a:schemeClr val="bg1"/>
              </a:solidFill>
            </a:endParaRPr>
          </a:p>
          <a:p>
            <a:pPr lvl="2" algn="just">
              <a:buFont typeface="+mj-lt"/>
              <a:buAutoNum type="arabicPeriod"/>
            </a:pPr>
            <a:r>
              <a:rPr lang="tr-TR" sz="1600" dirty="0" err="1" smtClean="0">
                <a:solidFill>
                  <a:schemeClr val="bg1"/>
                </a:solidFill>
              </a:rPr>
              <a:t>Arm</a:t>
            </a:r>
            <a:r>
              <a:rPr lang="tr-TR" sz="1600" dirty="0" smtClean="0">
                <a:solidFill>
                  <a:schemeClr val="bg1"/>
                </a:solidFill>
              </a:rPr>
              <a:t> servis</a:t>
            </a:r>
            <a:endParaRPr lang="tr-TR" sz="1600" dirty="0" smtClean="0">
              <a:solidFill>
                <a:schemeClr val="bg1"/>
              </a:solidFill>
            </a:endParaRPr>
          </a:p>
          <a:p>
            <a:pPr lvl="2" algn="just">
              <a:buFont typeface="+mj-lt"/>
              <a:buAutoNum type="arabicPeriod"/>
            </a:pPr>
            <a:r>
              <a:rPr lang="tr-TR" sz="1600" dirty="0" smtClean="0">
                <a:solidFill>
                  <a:schemeClr val="bg1"/>
                </a:solidFill>
              </a:rPr>
              <a:t>Oda servisi</a:t>
            </a:r>
            <a:endParaRPr lang="tr-TR" sz="1600" dirty="0" smtClean="0">
              <a:solidFill>
                <a:schemeClr val="bg1"/>
              </a:solidFill>
            </a:endParaRPr>
          </a:p>
          <a:p>
            <a:pPr lvl="2" algn="just">
              <a:buNone/>
            </a:pPr>
            <a:r>
              <a:rPr lang="tr-TR" sz="1600" dirty="0" smtClean="0">
                <a:solidFill>
                  <a:schemeClr val="bg1"/>
                </a:solidFill>
              </a:rPr>
              <a:t>Bunların dışında, genel kabul görmemekle birlikte, servis türü olarak belirtilen servisler de vardır. Türk servisini, buna örnek olarak verebiliriz.</a:t>
            </a:r>
            <a:endParaRPr lang="tr-TR" sz="1600" dirty="0"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60648"/>
            <a:ext cx="9144000" cy="6408712"/>
          </a:xfrm>
        </p:spPr>
        <p:txBody>
          <a:bodyPr>
            <a:normAutofit lnSpcReduction="10000"/>
          </a:bodyPr>
          <a:lstStyle/>
          <a:p>
            <a:pPr algn="just">
              <a:buNone/>
            </a:pPr>
            <a:r>
              <a:rPr lang="tr-TR" sz="1600" b="1" dirty="0" smtClean="0"/>
              <a:t>	</a:t>
            </a:r>
            <a:r>
              <a:rPr lang="tr-TR" sz="1600" b="1" dirty="0" smtClean="0">
                <a:solidFill>
                  <a:schemeClr val="bg1"/>
                </a:solidFill>
              </a:rPr>
              <a:t>1. Amerikan Servis</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Temel özelliği zamandan tasarruf sağlamasıdır. Daha çok Amerika ve Kanada’da uygulanmakla birlikte, tüm Dünya’da yoğun olarak rastlanır. Diğer servis usullerinden bazı farklılıklar göstermektedir. Porsiyonlara ayırma ve tabağa garnitür eklenmesi mutfakta ve mutfak personeli tarafından yapılır. Kısaca tabak mutfaktan hazır olarak getirilir. Hazırlanmış tabak, konukları büyük ya da küçük tepsiler yardımıyla getirilerek sunulur.</a:t>
            </a:r>
            <a:endParaRPr lang="tr-TR" sz="1600" dirty="0" smtClean="0">
              <a:solidFill>
                <a:schemeClr val="bg1"/>
              </a:solidFill>
            </a:endParaRPr>
          </a:p>
          <a:p>
            <a:pPr algn="just">
              <a:buNone/>
            </a:pPr>
            <a:r>
              <a:rPr lang="tr-TR" sz="1600" b="1" dirty="0" smtClean="0">
                <a:solidFill>
                  <a:schemeClr val="bg1"/>
                </a:solidFill>
              </a:rPr>
              <a:t>	Genel Kurallar:</a:t>
            </a:r>
            <a:endParaRPr lang="tr-TR" sz="1600" b="1" dirty="0" smtClean="0">
              <a:solidFill>
                <a:schemeClr val="bg1"/>
              </a:solidFill>
            </a:endParaRPr>
          </a:p>
          <a:p>
            <a:pPr lvl="1" algn="just"/>
            <a:r>
              <a:rPr lang="tr-TR" sz="1600" dirty="0" smtClean="0">
                <a:solidFill>
                  <a:schemeClr val="bg1"/>
                </a:solidFill>
              </a:rPr>
              <a:t>Her zaman servis, konukların sağından yapılır.</a:t>
            </a:r>
            <a:endParaRPr lang="tr-TR" sz="1600" dirty="0" smtClean="0">
              <a:solidFill>
                <a:schemeClr val="bg1"/>
              </a:solidFill>
            </a:endParaRPr>
          </a:p>
          <a:p>
            <a:pPr lvl="1" algn="just"/>
            <a:r>
              <a:rPr lang="tr-TR" sz="1600" dirty="0" smtClean="0">
                <a:solidFill>
                  <a:schemeClr val="bg1"/>
                </a:solidFill>
              </a:rPr>
              <a:t>Daima sağ el kullanılır.</a:t>
            </a:r>
            <a:endParaRPr lang="tr-TR" sz="1600" dirty="0" smtClean="0">
              <a:solidFill>
                <a:schemeClr val="bg1"/>
              </a:solidFill>
            </a:endParaRPr>
          </a:p>
          <a:p>
            <a:pPr lvl="1" algn="just"/>
            <a:r>
              <a:rPr lang="tr-TR" sz="1600" dirty="0" smtClean="0">
                <a:solidFill>
                  <a:schemeClr val="bg1"/>
                </a:solidFill>
              </a:rPr>
              <a:t>Servis yaparken konuğun önüne eğilmemek gerekir.</a:t>
            </a:r>
            <a:endParaRPr lang="tr-TR" sz="1600" dirty="0" smtClean="0">
              <a:solidFill>
                <a:schemeClr val="bg1"/>
              </a:solidFill>
            </a:endParaRPr>
          </a:p>
          <a:p>
            <a:pPr lvl="1" algn="just"/>
            <a:r>
              <a:rPr lang="tr-TR" sz="1600" dirty="0" smtClean="0">
                <a:solidFill>
                  <a:schemeClr val="bg1"/>
                </a:solidFill>
              </a:rPr>
              <a:t>Mümkün olduğu kadar saat yönünde ilerlenir. </a:t>
            </a:r>
            <a:endParaRPr lang="tr-TR" sz="1600" dirty="0" smtClean="0">
              <a:solidFill>
                <a:schemeClr val="bg1"/>
              </a:solidFill>
            </a:endParaRPr>
          </a:p>
          <a:p>
            <a:pPr lvl="1" algn="just"/>
            <a:r>
              <a:rPr lang="tr-TR" sz="1600" dirty="0" smtClean="0">
                <a:solidFill>
                  <a:schemeClr val="bg1"/>
                </a:solidFill>
              </a:rPr>
              <a:t>Boş tabakların toplanması, yine konuğun sağından ve sağ elle yapılır.</a:t>
            </a:r>
            <a:endParaRPr lang="tr-TR" sz="1600" dirty="0" smtClean="0">
              <a:solidFill>
                <a:schemeClr val="bg1"/>
              </a:solidFill>
            </a:endParaRPr>
          </a:p>
          <a:p>
            <a:pPr lvl="1" algn="just"/>
            <a:r>
              <a:rPr lang="tr-TR" sz="1600" dirty="0" smtClean="0">
                <a:solidFill>
                  <a:schemeClr val="bg1"/>
                </a:solidFill>
              </a:rPr>
              <a:t>Tabaklar, sol elde bilek ve dirsek arasında biriktirilir.</a:t>
            </a:r>
            <a:endParaRPr lang="tr-TR" sz="1600" dirty="0" smtClean="0">
              <a:solidFill>
                <a:schemeClr val="bg1"/>
              </a:solidFill>
            </a:endParaRPr>
          </a:p>
          <a:p>
            <a:pPr lvl="1" algn="just"/>
            <a:r>
              <a:rPr lang="tr-TR" sz="1600" dirty="0" smtClean="0">
                <a:solidFill>
                  <a:schemeClr val="bg1"/>
                </a:solidFill>
              </a:rPr>
              <a:t>B &amp; B tabağı, konuğun solundan sağ elle alınır.</a:t>
            </a:r>
            <a:endParaRPr lang="tr-TR" sz="1600" dirty="0" smtClean="0">
              <a:solidFill>
                <a:schemeClr val="bg1"/>
              </a:solidFill>
            </a:endParaRPr>
          </a:p>
          <a:p>
            <a:pPr lvl="1" algn="just"/>
            <a:r>
              <a:rPr lang="tr-TR" sz="1600" dirty="0" smtClean="0">
                <a:solidFill>
                  <a:schemeClr val="bg1"/>
                </a:solidFill>
              </a:rPr>
              <a:t>İçecek servisi, konuğun sağından, saat yönünde ve sağ elle yapılır.</a:t>
            </a:r>
            <a:endParaRPr lang="tr-TR" sz="1600" dirty="0" smtClean="0">
              <a:solidFill>
                <a:schemeClr val="bg1"/>
              </a:solidFill>
            </a:endParaRPr>
          </a:p>
          <a:p>
            <a:pPr lvl="1" algn="just"/>
            <a:r>
              <a:rPr lang="tr-TR" sz="1600" dirty="0" smtClean="0">
                <a:solidFill>
                  <a:schemeClr val="bg1"/>
                </a:solidFill>
              </a:rPr>
              <a:t>Konuğun solundaki malzemeler, solundan alınır. </a:t>
            </a:r>
            <a:endParaRPr lang="tr-TR" sz="1600" dirty="0" smtClean="0">
              <a:solidFill>
                <a:schemeClr val="bg1"/>
              </a:solidFill>
            </a:endParaRPr>
          </a:p>
          <a:p>
            <a:pPr lvl="1" algn="just"/>
            <a:r>
              <a:rPr lang="tr-TR" sz="1600" dirty="0" smtClean="0">
                <a:solidFill>
                  <a:schemeClr val="bg1"/>
                </a:solidFill>
              </a:rPr>
              <a:t>Kirli tabakları sıyırma işi konuğun görüş mesafesinin dışında, genellikle konuğun arkasında yapılır (bazen yetersiz sıyırma etkili almaz ve tabaklar düz durmaz).</a:t>
            </a:r>
            <a:endParaRPr lang="tr-TR" sz="1600" dirty="0" smtClean="0">
              <a:solidFill>
                <a:schemeClr val="bg1"/>
              </a:solidFill>
            </a:endParaRPr>
          </a:p>
          <a:p>
            <a:pPr lvl="1" algn="just"/>
            <a:r>
              <a:rPr lang="tr-TR" sz="1600" dirty="0" smtClean="0">
                <a:solidFill>
                  <a:schemeClr val="bg1"/>
                </a:solidFill>
              </a:rPr>
              <a:t>Tabaklar sessiz ve konukları rahatsız etmeden toplanır.</a:t>
            </a:r>
            <a:endParaRPr lang="tr-TR" sz="1600" dirty="0" smtClean="0">
              <a:solidFill>
                <a:schemeClr val="bg1"/>
              </a:solidFill>
            </a:endParaRPr>
          </a:p>
          <a:p>
            <a:pPr lvl="1" algn="just"/>
            <a:r>
              <a:rPr lang="tr-TR" sz="1600" dirty="0" smtClean="0">
                <a:solidFill>
                  <a:schemeClr val="bg1"/>
                </a:solidFill>
              </a:rPr>
              <a:t>Tabaklar toplanırken, konuklar yapılan işi farkına varıyorlarsa, serviste hata var demektir.</a:t>
            </a:r>
            <a:endParaRPr lang="tr-TR" sz="1600" dirty="0" smtClean="0">
              <a:solidFill>
                <a:schemeClr val="bg1"/>
              </a:solidFill>
            </a:endParaRPr>
          </a:p>
          <a:p>
            <a:pPr lvl="1" algn="just"/>
            <a:r>
              <a:rPr lang="tr-TR" sz="1600" dirty="0" smtClean="0">
                <a:solidFill>
                  <a:schemeClr val="bg1"/>
                </a:solidFill>
              </a:rPr>
              <a:t>Hem servis, hem de boşların toplanması, bütün konuklara aynı anda ve tek seferde yapılır.</a:t>
            </a:r>
            <a:endParaRPr lang="tr-TR" sz="16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04696"/>
          </a:xfrm>
        </p:spPr>
        <p:txBody>
          <a:bodyPr>
            <a:normAutofit/>
          </a:bodyPr>
          <a:lstStyle/>
          <a:p>
            <a:pPr algn="just">
              <a:buNone/>
            </a:pPr>
            <a:r>
              <a:rPr lang="tr-TR" dirty="0" smtClean="0"/>
              <a:t>	</a:t>
            </a:r>
            <a:r>
              <a:rPr lang="tr-TR" sz="1600" b="1" dirty="0" smtClean="0">
                <a:solidFill>
                  <a:schemeClr val="bg1"/>
                </a:solidFill>
              </a:rPr>
              <a:t>2. </a:t>
            </a:r>
            <a:r>
              <a:rPr lang="tr-TR" sz="1600" b="1" dirty="0" err="1" smtClean="0">
                <a:solidFill>
                  <a:schemeClr val="bg1"/>
                </a:solidFill>
              </a:rPr>
              <a:t>French</a:t>
            </a:r>
            <a:r>
              <a:rPr lang="tr-TR" sz="1600" b="1" dirty="0" smtClean="0">
                <a:solidFill>
                  <a:schemeClr val="bg1"/>
                </a:solidFill>
              </a:rPr>
              <a:t> (</a:t>
            </a:r>
            <a:r>
              <a:rPr lang="tr-TR" sz="1600" b="1" dirty="0" err="1" smtClean="0">
                <a:solidFill>
                  <a:schemeClr val="bg1"/>
                </a:solidFill>
              </a:rPr>
              <a:t>Guerdion</a:t>
            </a:r>
            <a:r>
              <a:rPr lang="tr-TR" sz="1600" b="1" dirty="0" smtClean="0">
                <a:solidFill>
                  <a:schemeClr val="bg1"/>
                </a:solidFill>
              </a:rPr>
              <a:t>) Servis</a:t>
            </a:r>
            <a:endParaRPr lang="tr-TR" sz="1600" b="1" dirty="0" smtClean="0">
              <a:solidFill>
                <a:schemeClr val="bg1"/>
              </a:solidFill>
            </a:endParaRPr>
          </a:p>
          <a:p>
            <a:pPr algn="just">
              <a:buNone/>
            </a:pPr>
            <a:r>
              <a:rPr lang="tr-TR" sz="1600" b="1" dirty="0" smtClean="0">
                <a:solidFill>
                  <a:schemeClr val="bg1"/>
                </a:solidFill>
              </a:rPr>
              <a:t>		</a:t>
            </a:r>
            <a:r>
              <a:rPr lang="tr-TR" sz="1600" dirty="0" smtClean="0">
                <a:solidFill>
                  <a:schemeClr val="bg1"/>
                </a:solidFill>
              </a:rPr>
              <a:t>Genelde üst düzey restoranlarda (</a:t>
            </a:r>
            <a:r>
              <a:rPr lang="tr-TR" sz="1600" dirty="0" err="1" smtClean="0">
                <a:solidFill>
                  <a:schemeClr val="bg1"/>
                </a:solidFill>
              </a:rPr>
              <a:t>Fine</a:t>
            </a:r>
            <a:r>
              <a:rPr lang="tr-TR" sz="1600" dirty="0" smtClean="0">
                <a:solidFill>
                  <a:schemeClr val="bg1"/>
                </a:solidFill>
              </a:rPr>
              <a:t> </a:t>
            </a:r>
            <a:r>
              <a:rPr lang="tr-TR" sz="1600" dirty="0" err="1" smtClean="0">
                <a:solidFill>
                  <a:schemeClr val="bg1"/>
                </a:solidFill>
              </a:rPr>
              <a:t>Dining</a:t>
            </a:r>
            <a:r>
              <a:rPr lang="tr-TR" sz="1600" dirty="0" smtClean="0">
                <a:solidFill>
                  <a:schemeClr val="bg1"/>
                </a:solidFill>
              </a:rPr>
              <a:t> </a:t>
            </a:r>
            <a:r>
              <a:rPr lang="tr-TR" sz="1600" dirty="0" err="1" smtClean="0">
                <a:solidFill>
                  <a:schemeClr val="bg1"/>
                </a:solidFill>
              </a:rPr>
              <a:t>Room</a:t>
            </a:r>
            <a:r>
              <a:rPr lang="tr-TR" sz="1600" dirty="0" smtClean="0">
                <a:solidFill>
                  <a:schemeClr val="bg1"/>
                </a:solidFill>
              </a:rPr>
              <a:t>) uygulanır. Her restoranda uygulanması güçtür. Çünkü servis elemanları, bu servis hakkında eğitimli, tecrübeli ve yetenekli olmak zorundadır. Yemeğin ön pişirimi mutfakta, son hazırlığı ise restoranda ve konukların yanında yapılır (yemeğin tabaklara konması, garnitür eklenmesi, kimi yemeklerin hazırlanması). </a:t>
            </a:r>
            <a:r>
              <a:rPr lang="tr-TR" sz="1600" dirty="0" err="1" smtClean="0">
                <a:solidFill>
                  <a:schemeClr val="bg1"/>
                </a:solidFill>
              </a:rPr>
              <a:t>Gueridon</a:t>
            </a:r>
            <a:r>
              <a:rPr lang="tr-TR" sz="1600" dirty="0" smtClean="0">
                <a:solidFill>
                  <a:schemeClr val="bg1"/>
                </a:solidFill>
              </a:rPr>
              <a:t> masası, (kenar masa) servis elemanı tarafından konuğun masasına yaklaştırılır. Daha sonra üstüne garnitürler, soslar, boş tabaklar, çatal-kaşık-bıçak takımlarının bulunduğu tepsi getirilir. Böylece </a:t>
            </a:r>
            <a:r>
              <a:rPr lang="tr-TR" sz="1600" dirty="0" err="1" smtClean="0">
                <a:solidFill>
                  <a:schemeClr val="bg1"/>
                </a:solidFill>
              </a:rPr>
              <a:t>guerdion</a:t>
            </a:r>
            <a:r>
              <a:rPr lang="tr-TR" sz="1600" dirty="0" smtClean="0">
                <a:solidFill>
                  <a:schemeClr val="bg1"/>
                </a:solidFill>
              </a:rPr>
              <a:t> hazırlanmıştır. Son olarak, içinde yemeklerin veya yemek malzemelerinin olduğu tencereler ve kaplar getirilip, kurallar dahilinde tabaklara servis yapılır. Hazırlanan tabaklar, konuklara servis edilir.</a:t>
            </a:r>
            <a:endParaRPr lang="tr-TR" sz="1600" dirty="0" smtClean="0">
              <a:solidFill>
                <a:schemeClr val="bg1"/>
              </a:solidFill>
            </a:endParaRPr>
          </a:p>
          <a:p>
            <a:pPr algn="just">
              <a:buNone/>
            </a:pPr>
            <a:r>
              <a:rPr lang="tr-TR" sz="1600" b="1" dirty="0" smtClean="0">
                <a:solidFill>
                  <a:schemeClr val="bg1"/>
                </a:solidFill>
              </a:rPr>
              <a:t>	Genel Kurallar:</a:t>
            </a:r>
            <a:endParaRPr lang="tr-TR" sz="1600" b="1" dirty="0" smtClean="0">
              <a:solidFill>
                <a:schemeClr val="bg1"/>
              </a:solidFill>
            </a:endParaRPr>
          </a:p>
          <a:p>
            <a:pPr lvl="2" algn="just"/>
            <a:r>
              <a:rPr lang="tr-TR" sz="1600" dirty="0" smtClean="0">
                <a:solidFill>
                  <a:schemeClr val="bg1"/>
                </a:solidFill>
              </a:rPr>
              <a:t>Yemekler ya ısıtıcı arabanın üzerinde, ya da kenar masasının üzerinde tamamlanır. </a:t>
            </a:r>
            <a:endParaRPr lang="tr-TR" sz="1600" dirty="0" smtClean="0">
              <a:solidFill>
                <a:schemeClr val="bg1"/>
              </a:solidFill>
            </a:endParaRPr>
          </a:p>
          <a:p>
            <a:pPr lvl="2" algn="just"/>
            <a:r>
              <a:rPr lang="tr-TR" sz="1600" dirty="0" smtClean="0">
                <a:solidFill>
                  <a:schemeClr val="bg1"/>
                </a:solidFill>
              </a:rPr>
              <a:t>Yemeğin tabaklara transferinde servis çatalı ve kaşığı kullanılır.</a:t>
            </a:r>
            <a:endParaRPr lang="tr-TR" sz="1600" dirty="0" smtClean="0">
              <a:solidFill>
                <a:schemeClr val="bg1"/>
              </a:solidFill>
            </a:endParaRPr>
          </a:p>
          <a:p>
            <a:pPr lvl="2" algn="just"/>
            <a:r>
              <a:rPr lang="tr-TR" sz="1600" dirty="0" smtClean="0">
                <a:solidFill>
                  <a:schemeClr val="bg1"/>
                </a:solidFill>
              </a:rPr>
              <a:t>Konuğun tabağına tencere veya ilgili kaptan servis yapılır.</a:t>
            </a:r>
            <a:endParaRPr lang="tr-TR" sz="1600" dirty="0" smtClean="0">
              <a:solidFill>
                <a:schemeClr val="bg1"/>
              </a:solidFill>
            </a:endParaRPr>
          </a:p>
          <a:p>
            <a:pPr lvl="2" algn="just"/>
            <a:r>
              <a:rPr lang="tr-TR" sz="1600" dirty="0" err="1" smtClean="0">
                <a:solidFill>
                  <a:schemeClr val="bg1"/>
                </a:solidFill>
              </a:rPr>
              <a:t>Guerdion</a:t>
            </a:r>
            <a:r>
              <a:rPr lang="tr-TR" sz="1600" dirty="0" smtClean="0">
                <a:solidFill>
                  <a:schemeClr val="bg1"/>
                </a:solidFill>
              </a:rPr>
              <a:t> masası, bir çalışma tezgahı gibi kullanılır.</a:t>
            </a:r>
            <a:endParaRPr lang="tr-TR" sz="1600" dirty="0" smtClean="0">
              <a:solidFill>
                <a:schemeClr val="bg1"/>
              </a:solidFill>
            </a:endParaRPr>
          </a:p>
          <a:p>
            <a:pPr lvl="2" algn="just"/>
            <a:r>
              <a:rPr lang="tr-TR" sz="1600" dirty="0" smtClean="0">
                <a:solidFill>
                  <a:schemeClr val="bg1"/>
                </a:solidFill>
              </a:rPr>
              <a:t>Yiyecek ve içeceklerin servisi sağdan ve sağ elle yapılır.</a:t>
            </a:r>
            <a:endParaRPr lang="tr-TR" sz="1600" dirty="0" smtClean="0">
              <a:solidFill>
                <a:schemeClr val="bg1"/>
              </a:solidFill>
            </a:endParaRPr>
          </a:p>
          <a:p>
            <a:pPr lvl="2" algn="just"/>
            <a:r>
              <a:rPr lang="tr-TR" sz="1600" dirty="0" smtClean="0">
                <a:solidFill>
                  <a:schemeClr val="bg1"/>
                </a:solidFill>
              </a:rPr>
              <a:t>Temizlik yine sağdan yapılır.</a:t>
            </a:r>
            <a:endParaRPr lang="tr-TR" sz="1600" dirty="0" smtClean="0">
              <a:solidFill>
                <a:schemeClr val="bg1"/>
              </a:solidFill>
            </a:endParaRPr>
          </a:p>
          <a:p>
            <a:pPr lvl="2" algn="just"/>
            <a:r>
              <a:rPr lang="tr-TR" sz="1600" dirty="0" smtClean="0">
                <a:solidFill>
                  <a:schemeClr val="bg1"/>
                </a:solidFill>
              </a:rPr>
              <a:t>Saat yönünde ilerlenir.</a:t>
            </a:r>
            <a:endParaRPr lang="tr-TR" sz="1600" dirty="0" smtClean="0">
              <a:solidFill>
                <a:schemeClr val="bg1"/>
              </a:solidFill>
            </a:endParaRPr>
          </a:p>
          <a:p>
            <a:pPr lvl="2" algn="just"/>
            <a:r>
              <a:rPr lang="tr-TR" sz="1600" dirty="0" smtClean="0">
                <a:solidFill>
                  <a:schemeClr val="bg1"/>
                </a:solidFill>
              </a:rPr>
              <a:t>Tabaklar sessizce ve tek seferde toplanır.</a:t>
            </a:r>
            <a:endParaRPr lang="tr-TR" sz="1600" dirty="0" smtClean="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0</TotalTime>
  <Words>20440</Words>
  <Application>WPS Presentation</Application>
  <PresentationFormat>Ekran Gösterisi (4:3)</PresentationFormat>
  <Paragraphs>181</Paragraphs>
  <Slides>19</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19</vt:i4>
      </vt:variant>
    </vt:vector>
  </HeadingPairs>
  <TitlesOfParts>
    <vt:vector size="33" baseType="lpstr">
      <vt:lpstr>Arial</vt:lpstr>
      <vt:lpstr>SimSun</vt:lpstr>
      <vt:lpstr>Wingdings</vt:lpstr>
      <vt:lpstr>Wingdings 2</vt:lpstr>
      <vt:lpstr>Wingdings</vt:lpstr>
      <vt:lpstr>Wingdings 3</vt:lpstr>
      <vt:lpstr>Lucida Sans</vt:lpstr>
      <vt:lpstr>Microsoft YaHei</vt:lpstr>
      <vt:lpstr/>
      <vt:lpstr>Arial Unicode MS</vt:lpstr>
      <vt:lpstr>Book Antiqua</vt:lpstr>
      <vt:lpstr>Calibri</vt:lpstr>
      <vt:lpstr>Lucida Sans Unicode</vt:lpstr>
      <vt:lpstr>Güven</vt:lpstr>
      <vt:lpstr>SERVİS</vt:lpstr>
      <vt:lpstr>PowerPoint 演示文稿</vt:lpstr>
      <vt:lpstr>PowerPoint 演示文稿</vt:lpstr>
      <vt:lpstr>YEMEK VE İÇKİ SERVİSİNİN ÖNEMİ</vt:lpstr>
      <vt:lpstr>PowerPoint 演示文稿</vt:lpstr>
      <vt:lpstr>SERVİS TÜRLERİ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SERVİS</dc:title>
  <dc:creator>ramazan</dc:creator>
  <cp:lastModifiedBy>ali</cp:lastModifiedBy>
  <cp:revision>44</cp:revision>
  <dcterms:created xsi:type="dcterms:W3CDTF">2018-01-18T17:33:00Z</dcterms:created>
  <dcterms:modified xsi:type="dcterms:W3CDTF">2018-02-16T13:10:10Z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