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2" r:id="rId2"/>
    <p:sldId id="259" r:id="rId3"/>
    <p:sldId id="261" r:id="rId4"/>
    <p:sldId id="262" r:id="rId5"/>
    <p:sldId id="264" r:id="rId6"/>
    <p:sldId id="266" r:id="rId7"/>
    <p:sldId id="267" r:id="rId8"/>
    <p:sldId id="268" r:id="rId9"/>
    <p:sldId id="270" r:id="rId10"/>
    <p:sldId id="271" r:id="rId11"/>
    <p:sldId id="274" r:id="rId12"/>
    <p:sldId id="278" r:id="rId13"/>
    <p:sldId id="279" r:id="rId14"/>
    <p:sldId id="281" r:id="rId15"/>
    <p:sldId id="283" r:id="rId16"/>
    <p:sldId id="284" r:id="rId17"/>
    <p:sldId id="285" r:id="rId18"/>
    <p:sldId id="286" r:id="rId19"/>
    <p:sldId id="288" r:id="rId20"/>
    <p:sldId id="289" r:id="rId21"/>
    <p:sldId id="290" r:id="rId22"/>
    <p:sldId id="291" r:id="rId23"/>
    <p:sldId id="293" r:id="rId24"/>
    <p:sldId id="294" r:id="rId25"/>
    <p:sldId id="295" r:id="rId26"/>
    <p:sldId id="317" r:id="rId27"/>
    <p:sldId id="318" r:id="rId28"/>
    <p:sldId id="319" r:id="rId29"/>
    <p:sldId id="320" r:id="rId30"/>
    <p:sldId id="321" r:id="rId31"/>
    <p:sldId id="322"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3" d="100"/>
          <a:sy n="93" d="100"/>
        </p:scale>
        <p:origin x="4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BA065F2-E5CB-442A-BC24-2F9C8DAD821E}"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296656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BA065F2-E5CB-442A-BC24-2F9C8DAD821E}"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143348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BA065F2-E5CB-442A-BC24-2F9C8DAD821E}"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2933674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729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Free PPT _ Click to add title</a:t>
            </a:r>
            <a:endParaRPr lang="ko-KR" altLang="en-US" dirty="0"/>
          </a:p>
        </p:txBody>
      </p:sp>
      <p:sp>
        <p:nvSpPr>
          <p:cNvPr id="4" name="Content Placeholder 2"/>
          <p:cNvSpPr>
            <a:spLocks noGrp="1"/>
          </p:cNvSpPr>
          <p:nvPr>
            <p:ph idx="1"/>
          </p:nvPr>
        </p:nvSpPr>
        <p:spPr>
          <a:xfrm>
            <a:off x="2831637" y="1268760"/>
            <a:ext cx="8750763"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smtClean="0"/>
              <a:t>Click to edit Master text styles</a:t>
            </a:r>
          </a:p>
        </p:txBody>
      </p:sp>
      <p:sp>
        <p:nvSpPr>
          <p:cNvPr id="5" name="Content Placeholder 2"/>
          <p:cNvSpPr>
            <a:spLocks noGrp="1"/>
          </p:cNvSpPr>
          <p:nvPr>
            <p:ph idx="10"/>
          </p:nvPr>
        </p:nvSpPr>
        <p:spPr>
          <a:xfrm>
            <a:off x="2845429" y="1844825"/>
            <a:ext cx="8750763"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10650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BA065F2-E5CB-442A-BC24-2F9C8DAD821E}"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804492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BA065F2-E5CB-442A-BC24-2F9C8DAD821E}" type="datetimeFigureOut">
              <a:rPr lang="tr-TR" smtClean="0"/>
              <a:t>19.02.2018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169705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BA065F2-E5CB-442A-BC24-2F9C8DAD821E}"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138388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BA065F2-E5CB-442A-BC24-2F9C8DAD821E}" type="datetimeFigureOut">
              <a:rPr lang="tr-TR" smtClean="0"/>
              <a:t>19.02.2018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3390941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BA065F2-E5CB-442A-BC24-2F9C8DAD821E}" type="datetimeFigureOut">
              <a:rPr lang="tr-TR" smtClean="0"/>
              <a:t>19.02.2018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27674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BA065F2-E5CB-442A-BC24-2F9C8DAD821E}" type="datetimeFigureOut">
              <a:rPr lang="tr-TR" smtClean="0"/>
              <a:t>19.02.2018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145397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BA065F2-E5CB-442A-BC24-2F9C8DAD821E}"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2650490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BA065F2-E5CB-442A-BC24-2F9C8DAD821E}" type="datetimeFigureOut">
              <a:rPr lang="tr-TR" smtClean="0"/>
              <a:t>19.02.2018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F1E3F5B-3ECE-434F-BA73-0CEE688CD12E}" type="slidenum">
              <a:rPr lang="tr-TR" smtClean="0"/>
              <a:t>‹#›</a:t>
            </a:fld>
            <a:endParaRPr lang="tr-TR"/>
          </a:p>
        </p:txBody>
      </p:sp>
    </p:spTree>
    <p:extLst>
      <p:ext uri="{BB962C8B-B14F-4D97-AF65-F5344CB8AC3E}">
        <p14:creationId xmlns:p14="http://schemas.microsoft.com/office/powerpoint/2010/main" val="48976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065F2-E5CB-442A-BC24-2F9C8DAD821E}" type="datetimeFigureOut">
              <a:rPr lang="tr-TR" smtClean="0"/>
              <a:t>19.02.2018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E3F5B-3ECE-434F-BA73-0CEE688CD12E}" type="slidenum">
              <a:rPr lang="tr-TR" smtClean="0"/>
              <a:t>‹#›</a:t>
            </a:fld>
            <a:endParaRPr lang="tr-TR"/>
          </a:p>
        </p:txBody>
      </p:sp>
    </p:spTree>
    <p:extLst>
      <p:ext uri="{BB962C8B-B14F-4D97-AF65-F5344CB8AC3E}">
        <p14:creationId xmlns:p14="http://schemas.microsoft.com/office/powerpoint/2010/main" val="3810548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5931" y="1556793"/>
            <a:ext cx="4788024" cy="276999"/>
          </a:xfrm>
          <a:prstGeom prst="rect">
            <a:avLst/>
          </a:prstGeom>
          <a:noFill/>
        </p:spPr>
        <p:txBody>
          <a:bodyPr wrap="square">
            <a:spAutoFit/>
          </a:bodyPr>
          <a:lstStyle/>
          <a:p>
            <a:pPr>
              <a:defRPr/>
            </a:pPr>
            <a:r>
              <a:rPr lang="en-US" altLang="ko-KR" sz="1200" b="1" dirty="0">
                <a:solidFill>
                  <a:schemeClr val="tx1">
                    <a:lumMod val="75000"/>
                    <a:lumOff val="25000"/>
                  </a:schemeClr>
                </a:solidFill>
                <a:latin typeface="Arial" pitchFamily="34" charset="0"/>
                <a:cs typeface="Arial" pitchFamily="34" charset="0"/>
              </a:rPr>
              <a:t>  </a:t>
            </a:r>
          </a:p>
        </p:txBody>
      </p:sp>
      <p:sp>
        <p:nvSpPr>
          <p:cNvPr id="2" name="Dikdörtgen 1"/>
          <p:cNvSpPr/>
          <p:nvPr/>
        </p:nvSpPr>
        <p:spPr>
          <a:xfrm>
            <a:off x="2285442" y="2011488"/>
            <a:ext cx="5466742" cy="769441"/>
          </a:xfrm>
          <a:prstGeom prst="rect">
            <a:avLst/>
          </a:prstGeom>
        </p:spPr>
        <p:txBody>
          <a:bodyPr wrap="square">
            <a:spAutoFit/>
          </a:bodyPr>
          <a:lstStyle/>
          <a:p>
            <a:r>
              <a:rPr lang="tr-TR" sz="4400" b="1" i="1" dirty="0">
                <a:solidFill>
                  <a:schemeClr val="accent1">
                    <a:lumMod val="50000"/>
                  </a:schemeClr>
                </a:solidFill>
                <a:latin typeface="Book Antiqua" panose="02040602050305030304" pitchFamily="18" charset="0"/>
              </a:rPr>
              <a:t>Yazı Sistemleri</a:t>
            </a:r>
            <a:endParaRPr lang="tr-TR" sz="4400" b="1" dirty="0">
              <a:latin typeface="Book Antiqua" panose="02040602050305030304" pitchFamily="18" charset="0"/>
            </a:endParaRPr>
          </a:p>
        </p:txBody>
      </p:sp>
    </p:spTree>
    <p:extLst>
      <p:ext uri="{BB962C8B-B14F-4D97-AF65-F5344CB8AC3E}">
        <p14:creationId xmlns:p14="http://schemas.microsoft.com/office/powerpoint/2010/main" val="2735469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5121656" y="5394831"/>
            <a:ext cx="4392488" cy="369332"/>
          </a:xfrm>
          <a:prstGeom prst="rect">
            <a:avLst/>
          </a:prstGeom>
          <a:noFill/>
        </p:spPr>
        <p:txBody>
          <a:bodyPr wrap="square" rtlCol="0">
            <a:spAutoFit/>
          </a:bodyPr>
          <a:lstStyle/>
          <a:p>
            <a:pPr algn="ctr"/>
            <a:r>
              <a:rPr lang="tr-TR" dirty="0" err="1"/>
              <a:t>Mohenjo</a:t>
            </a:r>
            <a:r>
              <a:rPr lang="tr-TR" dirty="0"/>
              <a:t>-</a:t>
            </a:r>
            <a:r>
              <a:rPr lang="tr-TR" dirty="0" err="1"/>
              <a:t>daro’dan</a:t>
            </a:r>
            <a:r>
              <a:rPr lang="tr-TR" dirty="0"/>
              <a:t> bir </a:t>
            </a:r>
            <a:r>
              <a:rPr lang="tr-TR" dirty="0" err="1"/>
              <a:t>Indus</a:t>
            </a:r>
            <a:r>
              <a:rPr lang="tr-TR" dirty="0"/>
              <a:t> </a:t>
            </a:r>
            <a:r>
              <a:rPr lang="tr-TR" dirty="0" err="1"/>
              <a:t>mühürü</a:t>
            </a:r>
            <a:endParaRPr lang="tr-TR" dirty="0"/>
          </a:p>
        </p:txBody>
      </p:sp>
      <p:sp>
        <p:nvSpPr>
          <p:cNvPr id="4" name="Dikdörtgen 3"/>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197357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688369"/>
            <a:ext cx="8750763" cy="5332287"/>
          </a:xfrm>
        </p:spPr>
        <p:txBody>
          <a:bodyPr>
            <a:normAutofit lnSpcReduction="10000"/>
          </a:bodyPr>
          <a:lstStyle/>
          <a:p>
            <a:endParaRPr lang="tr-TR" dirty="0" smtClean="0"/>
          </a:p>
          <a:p>
            <a:r>
              <a:rPr lang="tr-TR" dirty="0" smtClean="0"/>
              <a:t>Birleşik yazının var olduğu görülmektedir, diğer bir deyişle, iki farklı işaretten oluşan bileşik işaretler vardır. Bu bağlama bölümlerinden hiçbiri bağımsız işaret olarak ortaya çıkmayan ve bağlı olan sözcüklerdir. Yazı, biçemsel değişiklikler haricinde zaman içinde hiçbir gelişme göstermez. Yazının kullanıldığı alan boyunca çok az coğrafi farklılık vardır. Bilim adamları genellikle yazı yönünün doğrudan sağdan sola gittiğini kabul ederler. </a:t>
            </a:r>
          </a:p>
          <a:p>
            <a:r>
              <a:rPr lang="tr-TR" dirty="0"/>
              <a:t>400 farklı </a:t>
            </a:r>
            <a:r>
              <a:rPr lang="tr-TR" dirty="0" smtClean="0"/>
              <a:t>işaret, </a:t>
            </a:r>
            <a:r>
              <a:rPr lang="tr-TR" dirty="0" err="1"/>
              <a:t>sesbirimsel</a:t>
            </a:r>
            <a:r>
              <a:rPr lang="tr-TR" dirty="0"/>
              <a:t> veya </a:t>
            </a:r>
            <a:r>
              <a:rPr lang="tr-TR" dirty="0" err="1"/>
              <a:t>moraik</a:t>
            </a:r>
            <a:r>
              <a:rPr lang="tr-TR" dirty="0"/>
              <a:t> bir sistem için çok büyük bir sayıdır. Bir </a:t>
            </a:r>
            <a:r>
              <a:rPr lang="tr-TR" dirty="0" err="1"/>
              <a:t>sesbirimsel</a:t>
            </a:r>
            <a:r>
              <a:rPr lang="tr-TR" dirty="0"/>
              <a:t> sistemin 50'den az ve ya en fazla 50-100 sembole yakın olması muhtemeldir. </a:t>
            </a:r>
            <a:endParaRPr lang="tr-TR" dirty="0" smtClean="0"/>
          </a:p>
          <a:p>
            <a:r>
              <a:rPr lang="tr-TR" dirty="0" err="1" smtClean="0"/>
              <a:t>Indus</a:t>
            </a:r>
            <a:r>
              <a:rPr lang="tr-TR" dirty="0" smtClean="0"/>
              <a:t> </a:t>
            </a:r>
            <a:r>
              <a:rPr lang="tr-TR" dirty="0"/>
              <a:t>yazı sisteminin büyük olasılıkla karışık bir </a:t>
            </a:r>
            <a:r>
              <a:rPr lang="tr-TR" dirty="0" err="1"/>
              <a:t>morfemik-moraik</a:t>
            </a:r>
            <a:r>
              <a:rPr lang="tr-TR" dirty="0"/>
              <a:t> sistem olduğuna karar </a:t>
            </a:r>
            <a:r>
              <a:rPr lang="tr-TR" dirty="0" smtClean="0"/>
              <a:t>verilmiştir</a:t>
            </a:r>
            <a:r>
              <a:rPr lang="tr-TR" dirty="0"/>
              <a:t>. </a:t>
            </a:r>
            <a:endParaRPr lang="tr-TR" dirty="0" smtClean="0"/>
          </a:p>
          <a:p>
            <a:r>
              <a:rPr lang="tr-TR" dirty="0" err="1" smtClean="0"/>
              <a:t>Indus</a:t>
            </a:r>
            <a:r>
              <a:rPr lang="tr-TR" dirty="0" smtClean="0"/>
              <a:t> </a:t>
            </a:r>
            <a:r>
              <a:rPr lang="tr-TR" dirty="0"/>
              <a:t>yazılarının çözümlenmesindeki en önemli sorulardan biri, hangi dili yazdığını belirlemek veya en azından seçimleri sınırlandırmaya çalışmaktır. </a:t>
            </a:r>
            <a:r>
              <a:rPr lang="tr-TR" dirty="0" err="1"/>
              <a:t>Indus</a:t>
            </a:r>
            <a:r>
              <a:rPr lang="tr-TR" dirty="0"/>
              <a:t> yazılışı için en olası aday dil </a:t>
            </a:r>
            <a:r>
              <a:rPr lang="tr-TR" dirty="0" err="1"/>
              <a:t>Dravid</a:t>
            </a:r>
            <a:r>
              <a:rPr lang="tr-TR" dirty="0"/>
              <a:t> dilidir. Bugün, </a:t>
            </a:r>
            <a:r>
              <a:rPr lang="tr-TR" dirty="0" err="1"/>
              <a:t>Dravid</a:t>
            </a:r>
            <a:r>
              <a:rPr lang="tr-TR" dirty="0"/>
              <a:t> dilleri çoğunlukla Hindistan'ın güney kesiminde bulunur; Bununla birlikte, </a:t>
            </a:r>
            <a:r>
              <a:rPr lang="tr-TR" dirty="0" err="1"/>
              <a:t>Brahui</a:t>
            </a:r>
            <a:r>
              <a:rPr lang="tr-TR" dirty="0"/>
              <a:t> dili Pakistan-Afganistan sınırında konuşulmaktadır ve Kuzey Hindistan'da bazı küçük gruplar </a:t>
            </a:r>
            <a:r>
              <a:rPr lang="tr-TR" dirty="0" err="1"/>
              <a:t>Dravid</a:t>
            </a:r>
            <a:r>
              <a:rPr lang="tr-TR" dirty="0"/>
              <a:t> dilini konuşmaktadır.</a:t>
            </a:r>
          </a:p>
          <a:p>
            <a:endParaRPr lang="tr-TR" dirty="0"/>
          </a:p>
          <a:p>
            <a:endParaRPr lang="tr-TR" dirty="0"/>
          </a:p>
        </p:txBody>
      </p:sp>
    </p:spTree>
    <p:extLst>
      <p:ext uri="{BB962C8B-B14F-4D97-AF65-F5344CB8AC3E}">
        <p14:creationId xmlns:p14="http://schemas.microsoft.com/office/powerpoint/2010/main" val="4006710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1637" y="431515"/>
            <a:ext cx="7189919" cy="708917"/>
          </a:xfrm>
        </p:spPr>
        <p:txBody>
          <a:bodyPr>
            <a:normAutofit/>
          </a:bodyPr>
          <a:lstStyle/>
          <a:p>
            <a:r>
              <a:rPr lang="tr-TR" sz="2800" dirty="0" err="1" smtClean="0">
                <a:solidFill>
                  <a:schemeClr val="tx1"/>
                </a:solidFill>
              </a:rPr>
              <a:t>Brahmi</a:t>
            </a:r>
            <a:r>
              <a:rPr lang="tr-TR" sz="2800" dirty="0" smtClean="0">
                <a:solidFill>
                  <a:schemeClr val="tx1"/>
                </a:solidFill>
              </a:rPr>
              <a:t> Ve </a:t>
            </a:r>
            <a:r>
              <a:rPr lang="tr-TR" sz="2800" dirty="0" err="1" smtClean="0">
                <a:solidFill>
                  <a:schemeClr val="tx1"/>
                </a:solidFill>
              </a:rPr>
              <a:t>Kharosthi</a:t>
            </a:r>
            <a:endParaRPr lang="tr-TR" sz="2800" dirty="0">
              <a:solidFill>
                <a:schemeClr val="tx1"/>
              </a:solidFill>
            </a:endParaRPr>
          </a:p>
        </p:txBody>
      </p:sp>
      <p:sp>
        <p:nvSpPr>
          <p:cNvPr id="3" name="2 İçerik Yer Tutucusu"/>
          <p:cNvSpPr>
            <a:spLocks noGrp="1"/>
          </p:cNvSpPr>
          <p:nvPr>
            <p:ph idx="1"/>
          </p:nvPr>
        </p:nvSpPr>
        <p:spPr>
          <a:xfrm>
            <a:off x="2831637" y="1268759"/>
            <a:ext cx="8750763" cy="4279285"/>
          </a:xfrm>
        </p:spPr>
        <p:txBody>
          <a:bodyPr>
            <a:normAutofit fontScale="92500" lnSpcReduction="10000"/>
          </a:bodyPr>
          <a:lstStyle/>
          <a:p>
            <a:pPr>
              <a:buNone/>
            </a:pPr>
            <a:r>
              <a:rPr lang="tr-TR" dirty="0" err="1" smtClean="0">
                <a:solidFill>
                  <a:schemeClr val="tx1"/>
                </a:solidFill>
              </a:rPr>
              <a:t>Asokan</a:t>
            </a:r>
            <a:r>
              <a:rPr lang="tr-TR" dirty="0" smtClean="0">
                <a:solidFill>
                  <a:schemeClr val="tx1"/>
                </a:solidFill>
              </a:rPr>
              <a:t> Yazıtları</a:t>
            </a:r>
          </a:p>
          <a:p>
            <a:pPr>
              <a:buNone/>
            </a:pPr>
            <a:endParaRPr lang="tr-TR" dirty="0" smtClean="0"/>
          </a:p>
          <a:p>
            <a:r>
              <a:rPr lang="tr-TR" dirty="0" err="1" smtClean="0"/>
              <a:t>Indus'un</a:t>
            </a:r>
            <a:r>
              <a:rPr lang="tr-TR" dirty="0" smtClean="0"/>
              <a:t> ölümünden sonra 1700 civarında, Güney Asya'da tekrar yazının ortaya çıkışında 1400 yıllık bir ara vardır. </a:t>
            </a:r>
            <a:r>
              <a:rPr lang="tr-TR" dirty="0" err="1" smtClean="0"/>
              <a:t>Indus’un</a:t>
            </a:r>
            <a:r>
              <a:rPr lang="tr-TR" dirty="0" smtClean="0"/>
              <a:t> haricince, Güney Asya'daki en eski yazı üçüncü yüzyıldan kalmıştır. İmparator </a:t>
            </a:r>
            <a:r>
              <a:rPr lang="tr-TR" dirty="0" err="1" smtClean="0"/>
              <a:t>Ashoka</a:t>
            </a:r>
            <a:r>
              <a:rPr lang="tr-TR" dirty="0" smtClean="0"/>
              <a:t> </a:t>
            </a:r>
            <a:r>
              <a:rPr lang="tr-TR" dirty="0" err="1" smtClean="0"/>
              <a:t>Budizme</a:t>
            </a:r>
            <a:r>
              <a:rPr lang="tr-TR" dirty="0" smtClean="0"/>
              <a:t> yönelmiştir ve halkı Budist ahlak değerlerini çağıran metinlerle arazilerde birtakım yazıtlar yapılmasına neden olmuştur.</a:t>
            </a:r>
          </a:p>
          <a:p>
            <a:r>
              <a:rPr lang="tr-TR" dirty="0" err="1"/>
              <a:t>Asoka'nın</a:t>
            </a:r>
            <a:r>
              <a:rPr lang="tr-TR" dirty="0"/>
              <a:t> zamanında Sanskritçe, artık yaygın olarak bilinen bir öğrenme dili olmasına rağmen, konuşulmazdı. İnsanlar </a:t>
            </a:r>
            <a:r>
              <a:rPr lang="tr-TR" dirty="0" err="1"/>
              <a:t>Sanskritten</a:t>
            </a:r>
            <a:r>
              <a:rPr lang="tr-TR" dirty="0"/>
              <a:t> gelen </a:t>
            </a:r>
            <a:r>
              <a:rPr lang="tr-TR" dirty="0" err="1"/>
              <a:t>Prakrit'i</a:t>
            </a:r>
            <a:r>
              <a:rPr lang="tr-TR" dirty="0"/>
              <a:t> konuşurlardı. </a:t>
            </a:r>
            <a:r>
              <a:rPr lang="tr-TR" dirty="0" err="1"/>
              <a:t>Asokan</a:t>
            </a:r>
            <a:r>
              <a:rPr lang="tr-TR" dirty="0"/>
              <a:t> yazıtları Sanskritçe değil, </a:t>
            </a:r>
            <a:r>
              <a:rPr lang="tr-TR" dirty="0" err="1"/>
              <a:t>Prakritçeydi</a:t>
            </a:r>
            <a:r>
              <a:rPr lang="tr-TR" dirty="0"/>
              <a:t>, muhtemelen insanlar tarafından daha anlaşılırdı. Daha sonra Sanskritçe yazılmış metinler oldukça yaygınlaştı, ancak Sanskritçe metinlerin en erken tarihleri, </a:t>
            </a:r>
            <a:r>
              <a:rPr lang="tr-TR" dirty="0" err="1"/>
              <a:t>Asokan</a:t>
            </a:r>
            <a:r>
              <a:rPr lang="tr-TR" dirty="0"/>
              <a:t> yazıtlarından yaklaşık 400 yıl sonra Sanskrit dilinin artık konuşma dili olmadığı bir zamandan beri 150 yılları civarındaydı. </a:t>
            </a:r>
            <a:r>
              <a:rPr lang="tr-TR" dirty="0" err="1"/>
              <a:t>Asokan</a:t>
            </a:r>
            <a:r>
              <a:rPr lang="tr-TR" dirty="0"/>
              <a:t> metinleri biraz benzer iki yazı ile yazılmıştı; </a:t>
            </a:r>
            <a:r>
              <a:rPr lang="tr-TR" dirty="0" err="1"/>
              <a:t>Brahmi</a:t>
            </a:r>
            <a:r>
              <a:rPr lang="tr-TR" dirty="0"/>
              <a:t> ve </a:t>
            </a:r>
            <a:r>
              <a:rPr lang="tr-TR" dirty="0" err="1"/>
              <a:t>Kharosthi</a:t>
            </a:r>
            <a:r>
              <a:rPr lang="tr-TR" dirty="0"/>
              <a:t>.</a:t>
            </a:r>
          </a:p>
          <a:p>
            <a:endParaRPr lang="tr-TR" dirty="0"/>
          </a:p>
        </p:txBody>
      </p:sp>
    </p:spTree>
    <p:extLst>
      <p:ext uri="{BB962C8B-B14F-4D97-AF65-F5344CB8AC3E}">
        <p14:creationId xmlns:p14="http://schemas.microsoft.com/office/powerpoint/2010/main" val="3153148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506562" y="5579410"/>
            <a:ext cx="5112568" cy="369332"/>
          </a:xfrm>
          <a:prstGeom prst="rect">
            <a:avLst/>
          </a:prstGeom>
          <a:noFill/>
        </p:spPr>
        <p:txBody>
          <a:bodyPr wrap="square" rtlCol="0">
            <a:spAutoFit/>
          </a:bodyPr>
          <a:lstStyle/>
          <a:p>
            <a:pPr algn="ctr"/>
            <a:r>
              <a:rPr lang="tr-TR" dirty="0" err="1"/>
              <a:t>Asoka’nın</a:t>
            </a:r>
            <a:r>
              <a:rPr lang="tr-TR" dirty="0"/>
              <a:t> </a:t>
            </a:r>
            <a:r>
              <a:rPr lang="tr-TR" dirty="0" err="1"/>
              <a:t>Brahmi</a:t>
            </a:r>
            <a:r>
              <a:rPr lang="tr-TR" dirty="0"/>
              <a:t> yazısından bir örnek</a:t>
            </a:r>
          </a:p>
        </p:txBody>
      </p:sp>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1391123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4495042"/>
          </a:xfrm>
        </p:spPr>
        <p:txBody>
          <a:bodyPr>
            <a:normAutofit lnSpcReduction="10000"/>
          </a:bodyPr>
          <a:lstStyle/>
          <a:p>
            <a:r>
              <a:rPr lang="tr-TR" dirty="0" smtClean="0"/>
              <a:t>Güney Asya'nın iklimi, ağaç kabuğu, palmiye yaprakları veya diğer yumuşak malzemeler üzerindeki yazıların herhangi bir süre boyunca korunması için elverişli değildir. </a:t>
            </a:r>
          </a:p>
          <a:p>
            <a:r>
              <a:rPr lang="tr-TR" dirty="0" err="1" smtClean="0"/>
              <a:t>Asoka'nın</a:t>
            </a:r>
            <a:r>
              <a:rPr lang="tr-TR" dirty="0" smtClean="0"/>
              <a:t> hükümdarlığından önce, Güney Asya'da sözel bir dil geleneği ortaya çıkmıştı. Bu geleneğin en tanınmış eseri, </a:t>
            </a:r>
            <a:r>
              <a:rPr lang="tr-TR" dirty="0" err="1" smtClean="0"/>
              <a:t>Sanskritçe'nin</a:t>
            </a:r>
            <a:r>
              <a:rPr lang="tr-TR" dirty="0" smtClean="0"/>
              <a:t> fonetik ve morfolojisinin ayrıntılı tanımlarını içeren </a:t>
            </a:r>
            <a:r>
              <a:rPr lang="tr-TR" dirty="0" err="1" smtClean="0"/>
              <a:t>Panini</a:t>
            </a:r>
            <a:r>
              <a:rPr lang="tr-TR" dirty="0" smtClean="0"/>
              <a:t> dilbilgisi (muhtemelen dördüncü yüzyıl) '</a:t>
            </a:r>
            <a:r>
              <a:rPr lang="tr-TR" dirty="0" err="1" smtClean="0"/>
              <a:t>dir</a:t>
            </a:r>
            <a:r>
              <a:rPr lang="tr-TR" dirty="0" smtClean="0"/>
              <a:t>. </a:t>
            </a:r>
            <a:r>
              <a:rPr lang="tr-TR" dirty="0" err="1" smtClean="0"/>
              <a:t>Panini'nin</a:t>
            </a:r>
            <a:r>
              <a:rPr lang="tr-TR" dirty="0" smtClean="0"/>
              <a:t> çalışması büyük saygınlıkla karşılandı ve çokça çalışıldı. Güney Asya'daki yazı meydana çıkmıştır ve yazı sisteminin bu dilsel analiz ışığında şeklini aldığı açıktır.</a:t>
            </a:r>
          </a:p>
          <a:p>
            <a:r>
              <a:rPr lang="tr-TR" dirty="0" err="1"/>
              <a:t>Brahmi</a:t>
            </a:r>
            <a:r>
              <a:rPr lang="tr-TR" dirty="0"/>
              <a:t> yazısı zaman içinde birçok yerel değişkeyle kademeli olarak şekil değiştirmiştir. Bu değişiklikler </a:t>
            </a:r>
            <a:r>
              <a:rPr lang="tr-TR" dirty="0" err="1"/>
              <a:t>Brahmi'nin</a:t>
            </a:r>
            <a:r>
              <a:rPr lang="tr-TR" dirty="0"/>
              <a:t> ilk metinlerinin nasıl okunduğuna dair sahip olunan bilgilerin kaybolmasına sebep oldu. </a:t>
            </a:r>
            <a:r>
              <a:rPr lang="tr-TR" dirty="0" err="1"/>
              <a:t>Kharohi</a:t>
            </a:r>
            <a:r>
              <a:rPr lang="tr-TR" dirty="0"/>
              <a:t> de kayboldu. İlk metinler </a:t>
            </a:r>
            <a:r>
              <a:rPr lang="tr-TR" dirty="0" err="1"/>
              <a:t>ondokuzuncu</a:t>
            </a:r>
            <a:r>
              <a:rPr lang="tr-TR" dirty="0"/>
              <a:t> yüzyıla kadar, esasen bir İngiliz olan James </a:t>
            </a:r>
            <a:r>
              <a:rPr lang="tr-TR" dirty="0" err="1"/>
              <a:t>Princep</a:t>
            </a:r>
            <a:r>
              <a:rPr lang="tr-TR" dirty="0"/>
              <a:t> tarafından deşifre edilene kadar çözülememişti. 1900'a gelindiğinde, Güney Asya tarihinin tüm alanlarından ve dönemlerinden çok sayıda metin yayınlanmıştı.</a:t>
            </a:r>
          </a:p>
          <a:p>
            <a:endParaRPr lang="tr-TR" dirty="0"/>
          </a:p>
        </p:txBody>
      </p:sp>
    </p:spTree>
    <p:extLst>
      <p:ext uri="{BB962C8B-B14F-4D97-AF65-F5344CB8AC3E}">
        <p14:creationId xmlns:p14="http://schemas.microsoft.com/office/powerpoint/2010/main" val="254029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78755" y="431515"/>
            <a:ext cx="5854280" cy="626724"/>
          </a:xfrm>
        </p:spPr>
        <p:txBody>
          <a:bodyPr>
            <a:normAutofit/>
          </a:bodyPr>
          <a:lstStyle/>
          <a:p>
            <a:r>
              <a:rPr lang="tr-TR" sz="2400" dirty="0" smtClean="0"/>
              <a:t>Yazı</a:t>
            </a:r>
            <a:endParaRPr lang="tr-TR" sz="2400" dirty="0"/>
          </a:p>
        </p:txBody>
      </p:sp>
      <p:sp>
        <p:nvSpPr>
          <p:cNvPr id="3" name="2 İçerik Yer Tutucusu"/>
          <p:cNvSpPr>
            <a:spLocks noGrp="1"/>
          </p:cNvSpPr>
          <p:nvPr>
            <p:ph idx="1"/>
          </p:nvPr>
        </p:nvSpPr>
        <p:spPr>
          <a:xfrm>
            <a:off x="2790540" y="1268759"/>
            <a:ext cx="8750763" cy="4166269"/>
          </a:xfrm>
        </p:spPr>
        <p:txBody>
          <a:bodyPr>
            <a:normAutofit/>
          </a:bodyPr>
          <a:lstStyle/>
          <a:p>
            <a:r>
              <a:rPr lang="tr-TR" dirty="0" smtClean="0"/>
              <a:t>İlk yazılar </a:t>
            </a:r>
            <a:r>
              <a:rPr lang="tr-TR" dirty="0" err="1" smtClean="0"/>
              <a:t>Kharosthi</a:t>
            </a:r>
            <a:r>
              <a:rPr lang="tr-TR" dirty="0" smtClean="0"/>
              <a:t> ve </a:t>
            </a:r>
            <a:r>
              <a:rPr lang="tr-TR" dirty="0" err="1" smtClean="0"/>
              <a:t>Brahmi</a:t>
            </a:r>
            <a:r>
              <a:rPr lang="tr-TR" dirty="0" smtClean="0"/>
              <a:t>, hem </a:t>
            </a:r>
            <a:r>
              <a:rPr lang="tr-TR" dirty="0" err="1" smtClean="0"/>
              <a:t>abugidadır</a:t>
            </a:r>
            <a:r>
              <a:rPr lang="tr-TR" dirty="0" smtClean="0"/>
              <a:t>, hem de daha önce karşılaştığımız bir yazı türüdür. </a:t>
            </a:r>
            <a:r>
              <a:rPr lang="tr-TR" dirty="0" err="1" smtClean="0"/>
              <a:t>Abugida</a:t>
            </a:r>
            <a:r>
              <a:rPr lang="tr-TR" dirty="0" smtClean="0"/>
              <a:t> bir alfabeye benzemektedir: tüm sesli harfler gösterilir, ancak normalde ünlüler vurgu işaretleriyle birlikte yazılır ve sesli harfler yazılmaz. </a:t>
            </a:r>
            <a:r>
              <a:rPr lang="tr-TR" dirty="0" err="1" smtClean="0"/>
              <a:t>Kharosthi</a:t>
            </a:r>
            <a:r>
              <a:rPr lang="tr-TR" dirty="0" smtClean="0"/>
              <a:t> ve </a:t>
            </a:r>
            <a:r>
              <a:rPr lang="tr-TR" dirty="0" err="1" smtClean="0"/>
              <a:t>Brahmi</a:t>
            </a:r>
            <a:r>
              <a:rPr lang="tr-TR" dirty="0" smtClean="0"/>
              <a:t> </a:t>
            </a:r>
            <a:r>
              <a:rPr lang="tr-TR" dirty="0" err="1" smtClean="0"/>
              <a:t>abugidaları</a:t>
            </a:r>
            <a:r>
              <a:rPr lang="tr-TR" dirty="0" smtClean="0"/>
              <a:t> çok benzer yapılara sahiptir. Her iki yazıda da tüm ünsüzler yazılmıştır. Sesli harfler genellikle iki türde yazılır: biri yalnızca sözcük başlangıç ​​konumunda kullanılır ve bağımsızdır; diğeri ise bağlıdır ve sözcük-ortada ve sonda olarak kullanılmaktadır. Ayrıca, </a:t>
            </a:r>
            <a:r>
              <a:rPr lang="tr-TR" dirty="0" err="1" smtClean="0"/>
              <a:t>Sanskritçe'nin</a:t>
            </a:r>
            <a:r>
              <a:rPr lang="tr-TR" dirty="0" smtClean="0"/>
              <a:t> en yaygın sesli harfi olan /a/, ortada ve son konumda yazılmamıştır; Herhangi bir sesli yazım işaretinin bulunmaması /a/'</a:t>
            </a:r>
            <a:r>
              <a:rPr lang="tr-TR" dirty="0" err="1" smtClean="0"/>
              <a:t>nın</a:t>
            </a:r>
            <a:r>
              <a:rPr lang="tr-TR" dirty="0" smtClean="0"/>
              <a:t> varlığını öngörür. Dolayısıyla, /a/ yalnızca alfabe başlangıç ​​pozisyonunda ortaya çıkar. Hint geleneği /a/'</a:t>
            </a:r>
            <a:r>
              <a:rPr lang="tr-TR" dirty="0" err="1" smtClean="0"/>
              <a:t>nin</a:t>
            </a:r>
            <a:r>
              <a:rPr lang="tr-TR" dirty="0" smtClean="0"/>
              <a:t> ünsüz sembolün içinde de yer aldığını düşünür. /a/'dan başka sesli harfler, önceki ünsüz harfler ile vurgu imleriyle gösterilir. </a:t>
            </a:r>
            <a:r>
              <a:rPr lang="tr-TR" dirty="0" err="1" smtClean="0"/>
              <a:t>Abugida</a:t>
            </a:r>
            <a:r>
              <a:rPr lang="tr-TR" dirty="0" smtClean="0"/>
              <a:t>, Hint yazılarında egemendir ve bugün Güney Asya'nın yerli yazı sistemlerinde düzenleyici ilkeye sahiptir.</a:t>
            </a:r>
            <a:endParaRPr lang="tr-TR" dirty="0"/>
          </a:p>
        </p:txBody>
      </p:sp>
    </p:spTree>
    <p:extLst>
      <p:ext uri="{BB962C8B-B14F-4D97-AF65-F5344CB8AC3E}">
        <p14:creationId xmlns:p14="http://schemas.microsoft.com/office/powerpoint/2010/main" val="1707612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318130" y="5590129"/>
            <a:ext cx="5904656" cy="369332"/>
          </a:xfrm>
          <a:prstGeom prst="rect">
            <a:avLst/>
          </a:prstGeom>
          <a:noFill/>
        </p:spPr>
        <p:txBody>
          <a:bodyPr wrap="square" rtlCol="0">
            <a:spAutoFit/>
          </a:bodyPr>
          <a:lstStyle/>
          <a:p>
            <a:pPr algn="ctr"/>
            <a:r>
              <a:rPr lang="tr-TR" dirty="0"/>
              <a:t>Bazı </a:t>
            </a:r>
            <a:r>
              <a:rPr lang="tr-TR" dirty="0" err="1"/>
              <a:t>Brahmi</a:t>
            </a:r>
            <a:r>
              <a:rPr lang="tr-TR" dirty="0"/>
              <a:t> ve </a:t>
            </a:r>
            <a:r>
              <a:rPr lang="tr-TR" dirty="0" err="1"/>
              <a:t>Kharosthi</a:t>
            </a:r>
            <a:r>
              <a:rPr lang="tr-TR" dirty="0"/>
              <a:t> sembolleri</a:t>
            </a:r>
          </a:p>
        </p:txBody>
      </p:sp>
      <p:sp>
        <p:nvSpPr>
          <p:cNvPr id="4" name="Dikdörtgen 3"/>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3787683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4464220"/>
          </a:xfrm>
        </p:spPr>
        <p:txBody>
          <a:bodyPr>
            <a:normAutofit/>
          </a:bodyPr>
          <a:lstStyle/>
          <a:p>
            <a:r>
              <a:rPr lang="tr-TR" dirty="0" err="1" smtClean="0"/>
              <a:t>Kharosthi</a:t>
            </a:r>
            <a:r>
              <a:rPr lang="tr-TR" dirty="0" smtClean="0"/>
              <a:t> ve </a:t>
            </a:r>
            <a:r>
              <a:rPr lang="tr-TR" dirty="0" err="1" smtClean="0"/>
              <a:t>Brahmi</a:t>
            </a:r>
            <a:r>
              <a:rPr lang="tr-TR" dirty="0" smtClean="0"/>
              <a:t> yazılarının bir </a:t>
            </a:r>
            <a:r>
              <a:rPr lang="tr-TR" dirty="0" err="1" smtClean="0"/>
              <a:t>abugida</a:t>
            </a:r>
            <a:r>
              <a:rPr lang="tr-TR" dirty="0" smtClean="0"/>
              <a:t> mı yoksa </a:t>
            </a:r>
            <a:r>
              <a:rPr lang="tr-TR" dirty="0" err="1" smtClean="0"/>
              <a:t>moraik</a:t>
            </a:r>
            <a:r>
              <a:rPr lang="tr-TR" dirty="0" smtClean="0"/>
              <a:t> bir sistem olarak mı analiz edilip edilemeyeceğiyle ilgili sorular ortaya çıkmaktadır. Japoncadan hatırlayacağımız gibi </a:t>
            </a:r>
            <a:r>
              <a:rPr lang="tr-TR" dirty="0" err="1" smtClean="0"/>
              <a:t>hiragana</a:t>
            </a:r>
            <a:r>
              <a:rPr lang="tr-TR" dirty="0" smtClean="0"/>
              <a:t> gibi bir </a:t>
            </a:r>
            <a:r>
              <a:rPr lang="tr-TR" dirty="0" err="1" smtClean="0"/>
              <a:t>moraik</a:t>
            </a:r>
            <a:r>
              <a:rPr lang="tr-TR" dirty="0" smtClean="0"/>
              <a:t> sistemde, her simge bir </a:t>
            </a:r>
            <a:r>
              <a:rPr lang="tr-TR" dirty="0" err="1" smtClean="0"/>
              <a:t>mora'yı</a:t>
            </a:r>
            <a:r>
              <a:rPr lang="tr-TR" dirty="0" smtClean="0"/>
              <a:t> temsil eder; Bununla birlikte, çeşitli </a:t>
            </a:r>
            <a:r>
              <a:rPr lang="tr-TR" dirty="0" err="1" smtClean="0"/>
              <a:t>hiragana</a:t>
            </a:r>
            <a:r>
              <a:rPr lang="tr-TR" dirty="0" smtClean="0"/>
              <a:t> simgelerinin iç yapısı yoktur. Örneğin, herhangi bir ünsüzü veya sesli harfi temsil eden semboller hiçbir grafiksel özelliğe sahip değildir.</a:t>
            </a:r>
            <a:endParaRPr lang="tr-TR" dirty="0"/>
          </a:p>
        </p:txBody>
      </p:sp>
    </p:spTree>
    <p:extLst>
      <p:ext uri="{BB962C8B-B14F-4D97-AF65-F5344CB8AC3E}">
        <p14:creationId xmlns:p14="http://schemas.microsoft.com/office/powerpoint/2010/main" val="220194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1637" y="441788"/>
            <a:ext cx="3871367" cy="955497"/>
          </a:xfrm>
        </p:spPr>
        <p:txBody>
          <a:bodyPr>
            <a:normAutofit/>
          </a:bodyPr>
          <a:lstStyle/>
          <a:p>
            <a:r>
              <a:rPr lang="tr-TR" sz="2800" dirty="0" err="1" smtClean="0"/>
              <a:t>Kharosthi</a:t>
            </a:r>
            <a:endParaRPr lang="tr-TR" sz="2800" dirty="0"/>
          </a:p>
        </p:txBody>
      </p:sp>
      <p:sp>
        <p:nvSpPr>
          <p:cNvPr id="3" name="2 İçerik Yer Tutucusu"/>
          <p:cNvSpPr>
            <a:spLocks noGrp="1"/>
          </p:cNvSpPr>
          <p:nvPr>
            <p:ph idx="1"/>
          </p:nvPr>
        </p:nvSpPr>
        <p:spPr>
          <a:xfrm>
            <a:off x="2831637" y="1268760"/>
            <a:ext cx="8750763" cy="4063528"/>
          </a:xfrm>
        </p:spPr>
        <p:txBody>
          <a:bodyPr>
            <a:normAutofit/>
          </a:bodyPr>
          <a:lstStyle/>
          <a:p>
            <a:r>
              <a:rPr lang="tr-TR" dirty="0" err="1" smtClean="0"/>
              <a:t>Kharosthi</a:t>
            </a:r>
            <a:r>
              <a:rPr lang="tr-TR" dirty="0" smtClean="0"/>
              <a:t> yazısı öncelikle Güney Asya'nın kuzeybatı kesiminde (kuzey Pakistan ve doğu Afganistan) </a:t>
            </a:r>
            <a:r>
              <a:rPr lang="tr-TR" dirty="0" err="1" smtClean="0"/>
              <a:t>Gandhari</a:t>
            </a:r>
            <a:r>
              <a:rPr lang="tr-TR" dirty="0" smtClean="0"/>
              <a:t> olarak bilinen </a:t>
            </a:r>
            <a:r>
              <a:rPr lang="tr-TR" dirty="0" err="1" smtClean="0"/>
              <a:t>Prakrit</a:t>
            </a:r>
            <a:r>
              <a:rPr lang="tr-TR" dirty="0" smtClean="0"/>
              <a:t> lehçesini yazmakta kullanılıyordu. Bu bölgede, </a:t>
            </a:r>
            <a:r>
              <a:rPr lang="tr-TR" dirty="0" err="1" smtClean="0"/>
              <a:t>Kharosthi</a:t>
            </a:r>
            <a:r>
              <a:rPr lang="tr-TR" dirty="0" smtClean="0"/>
              <a:t>, </a:t>
            </a:r>
            <a:r>
              <a:rPr lang="tr-TR" dirty="0" err="1" smtClean="0"/>
              <a:t>Asokan</a:t>
            </a:r>
            <a:r>
              <a:rPr lang="tr-TR" dirty="0" smtClean="0"/>
              <a:t> döneminde, 3. Yüzyılda yerini </a:t>
            </a:r>
            <a:r>
              <a:rPr lang="tr-TR" dirty="0" err="1" smtClean="0"/>
              <a:t>Brahmiye</a:t>
            </a:r>
            <a:r>
              <a:rPr lang="tr-TR" dirty="0" smtClean="0"/>
              <a:t> bırakmıştır ve kullanan kimse kalmamıştır. </a:t>
            </a:r>
            <a:r>
              <a:rPr lang="tr-TR" dirty="0" err="1" smtClean="0"/>
              <a:t>Kharohi</a:t>
            </a:r>
            <a:r>
              <a:rPr lang="tr-TR" dirty="0" smtClean="0"/>
              <a:t> </a:t>
            </a:r>
            <a:r>
              <a:rPr lang="tr-TR" dirty="0" err="1" smtClean="0"/>
              <a:t>Brahmi'den</a:t>
            </a:r>
            <a:r>
              <a:rPr lang="tr-TR" dirty="0" smtClean="0"/>
              <a:t> biraz daha eskidir.</a:t>
            </a:r>
          </a:p>
          <a:p>
            <a:r>
              <a:rPr lang="tr-TR" dirty="0" err="1"/>
              <a:t>Kharosthi</a:t>
            </a:r>
            <a:r>
              <a:rPr lang="tr-TR" dirty="0"/>
              <a:t>, Çin'in batısında (</a:t>
            </a:r>
            <a:r>
              <a:rPr lang="tr-TR" dirty="0" err="1"/>
              <a:t>Xinjiang</a:t>
            </a:r>
            <a:r>
              <a:rPr lang="tr-TR" dirty="0"/>
              <a:t>-Uygur Özerk Bölgesi) </a:t>
            </a:r>
            <a:r>
              <a:rPr lang="tr-TR" dirty="0" err="1"/>
              <a:t>Tarim</a:t>
            </a:r>
            <a:r>
              <a:rPr lang="tr-TR" dirty="0"/>
              <a:t> Havzasında 2. ve 3. yüzyıllarda da bulunmuştur, Özbekistan'da ve komşu bölgelerde </a:t>
            </a:r>
            <a:r>
              <a:rPr lang="tr-TR" dirty="0" err="1"/>
              <a:t>Kharosthi</a:t>
            </a:r>
            <a:r>
              <a:rPr lang="tr-TR" dirty="0"/>
              <a:t> sekizinci yüzyıla kadar hayatta kalabilmiştir. </a:t>
            </a:r>
          </a:p>
          <a:p>
            <a:endParaRPr lang="tr-TR" dirty="0"/>
          </a:p>
          <a:p>
            <a:r>
              <a:rPr lang="tr-TR" dirty="0" err="1"/>
              <a:t>Kharosthi</a:t>
            </a:r>
            <a:r>
              <a:rPr lang="tr-TR" dirty="0"/>
              <a:t> sağdan sola doğru yazılır. </a:t>
            </a:r>
            <a:r>
              <a:rPr lang="tr-TR" dirty="0" err="1"/>
              <a:t>Kharosthi</a:t>
            </a:r>
            <a:r>
              <a:rPr lang="tr-TR" dirty="0"/>
              <a:t> belirlenemeyen bir fonolojik sisteme sahiptir, fakat kısa ve uzun sesli harfler ayırt edebilir.</a:t>
            </a:r>
          </a:p>
          <a:p>
            <a:endParaRPr lang="tr-TR" dirty="0"/>
          </a:p>
        </p:txBody>
      </p:sp>
    </p:spTree>
    <p:extLst>
      <p:ext uri="{BB962C8B-B14F-4D97-AF65-F5344CB8AC3E}">
        <p14:creationId xmlns:p14="http://schemas.microsoft.com/office/powerpoint/2010/main" val="1646286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1637" y="246580"/>
            <a:ext cx="4004931" cy="791110"/>
          </a:xfrm>
        </p:spPr>
        <p:txBody>
          <a:bodyPr>
            <a:normAutofit/>
          </a:bodyPr>
          <a:lstStyle/>
          <a:p>
            <a:r>
              <a:rPr lang="tr-TR" sz="2800" dirty="0" err="1" smtClean="0"/>
              <a:t>Brahmi</a:t>
            </a:r>
            <a:endParaRPr lang="tr-TR" sz="2800" dirty="0"/>
          </a:p>
        </p:txBody>
      </p:sp>
      <p:sp>
        <p:nvSpPr>
          <p:cNvPr id="3" name="2 İçerik Yer Tutucusu"/>
          <p:cNvSpPr>
            <a:spLocks noGrp="1"/>
          </p:cNvSpPr>
          <p:nvPr>
            <p:ph idx="1"/>
          </p:nvPr>
        </p:nvSpPr>
        <p:spPr>
          <a:xfrm>
            <a:off x="2831637" y="1268760"/>
            <a:ext cx="8750763" cy="4186818"/>
          </a:xfrm>
        </p:spPr>
        <p:txBody>
          <a:bodyPr>
            <a:normAutofit/>
          </a:bodyPr>
          <a:lstStyle/>
          <a:p>
            <a:r>
              <a:rPr lang="tr-TR" dirty="0" err="1" smtClean="0"/>
              <a:t>Brahmi</a:t>
            </a:r>
            <a:r>
              <a:rPr lang="tr-TR" dirty="0" smtClean="0"/>
              <a:t>, Hindistan'ın kuzeybatısındaki </a:t>
            </a:r>
            <a:r>
              <a:rPr lang="tr-TR" dirty="0" err="1" smtClean="0"/>
              <a:t>Kharosthi</a:t>
            </a:r>
            <a:r>
              <a:rPr lang="tr-TR" dirty="0" smtClean="0"/>
              <a:t> bölgesinin dışında </a:t>
            </a:r>
            <a:r>
              <a:rPr lang="tr-TR" dirty="0" err="1" smtClean="0"/>
              <a:t>Prakrit'i</a:t>
            </a:r>
            <a:r>
              <a:rPr lang="tr-TR" dirty="0" smtClean="0"/>
              <a:t> ve daha sonra Sanskritçe yazmak için kullanılmıştır. Tüm Hint yazıtlarının, Tibet yazılarının ve güneydoğu Asya'nın yazı sistemlerinin çoğunun atasıdır. </a:t>
            </a:r>
            <a:br>
              <a:rPr lang="tr-TR" dirty="0" smtClean="0"/>
            </a:br>
            <a:endParaRPr lang="tr-TR" dirty="0" smtClean="0"/>
          </a:p>
          <a:p>
            <a:r>
              <a:rPr lang="tr-TR" dirty="0" smtClean="0"/>
              <a:t>Genellikle, </a:t>
            </a:r>
            <a:r>
              <a:rPr lang="tr-TR" dirty="0" err="1" smtClean="0"/>
              <a:t>Brahmi</a:t>
            </a:r>
            <a:r>
              <a:rPr lang="tr-TR" dirty="0" smtClean="0"/>
              <a:t> sembolleri, çıkıntılı veya düzgün geniş çizgilerle yapılır; Her simge, belirgin bir el yazısıyla yazılmıştır. Görünüşte, </a:t>
            </a:r>
            <a:r>
              <a:rPr lang="tr-TR" dirty="0" err="1" smtClean="0"/>
              <a:t>Brahmi</a:t>
            </a:r>
            <a:r>
              <a:rPr lang="tr-TR" dirty="0" smtClean="0"/>
              <a:t> anıtsal ve daha el yazısı olan </a:t>
            </a:r>
            <a:r>
              <a:rPr lang="tr-TR" dirty="0" err="1" smtClean="0"/>
              <a:t>Kharosthi'den</a:t>
            </a:r>
            <a:r>
              <a:rPr lang="tr-TR" dirty="0" smtClean="0"/>
              <a:t> daha resmidir. </a:t>
            </a:r>
            <a:r>
              <a:rPr lang="tr-TR" dirty="0" err="1" smtClean="0"/>
              <a:t>Brahmi</a:t>
            </a:r>
            <a:r>
              <a:rPr lang="tr-TR" dirty="0" smtClean="0"/>
              <a:t> soldan sağa doğru yazılmış, serbest ve bağlı ünlü harfler fiziksel olarak birbirine benzememektedir.</a:t>
            </a:r>
            <a:endParaRPr lang="tr-TR" dirty="0"/>
          </a:p>
        </p:txBody>
      </p:sp>
    </p:spTree>
    <p:extLst>
      <p:ext uri="{BB962C8B-B14F-4D97-AF65-F5344CB8AC3E}">
        <p14:creationId xmlns:p14="http://schemas.microsoft.com/office/powerpoint/2010/main" val="3974965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9563" y="199245"/>
            <a:ext cx="10032437" cy="1069514"/>
          </a:xfrm>
        </p:spPr>
        <p:txBody>
          <a:bodyPr>
            <a:normAutofit/>
          </a:bodyPr>
          <a:lstStyle/>
          <a:p>
            <a:r>
              <a:rPr lang="tr-TR" sz="2400" dirty="0"/>
              <a:t>HİNT ABUGİDASI VE DİĞER FONOGRAFİK ASYA YAZI SİSTEMLERİ</a:t>
            </a:r>
          </a:p>
        </p:txBody>
      </p:sp>
      <p:sp>
        <p:nvSpPr>
          <p:cNvPr id="3" name="2 İçerik Yer Tutucusu"/>
          <p:cNvSpPr>
            <a:spLocks noGrp="1"/>
          </p:cNvSpPr>
          <p:nvPr>
            <p:ph idx="1"/>
          </p:nvPr>
        </p:nvSpPr>
        <p:spPr>
          <a:xfrm>
            <a:off x="2831637" y="1268759"/>
            <a:ext cx="8750763" cy="4926557"/>
          </a:xfrm>
        </p:spPr>
        <p:txBody>
          <a:bodyPr>
            <a:normAutofit/>
          </a:bodyPr>
          <a:lstStyle/>
          <a:p>
            <a:r>
              <a:rPr lang="tr-TR" dirty="0" smtClean="0"/>
              <a:t>Güney Asya çok çeşitlilik ve karmaşıklık içeren bir bölgedir. Hindistan, Pakistan, Bangladeş, Nepal, </a:t>
            </a:r>
            <a:r>
              <a:rPr lang="tr-TR" dirty="0" err="1" smtClean="0"/>
              <a:t>Butan</a:t>
            </a:r>
            <a:r>
              <a:rPr lang="tr-TR" dirty="0" smtClean="0"/>
              <a:t> ve Sri Lanka’dan oluşur. Yirminci yüzyılın ortalarındaki bölünmenin bir sonucu olarak, Britanya Hindistan’ı, batıda ve doğuda Müslüman Pakistan ve Bangladeş, ortada da çoğunlukla Hindu Hindistan olmak üzere üç ülkeye ayrıldı. </a:t>
            </a:r>
          </a:p>
          <a:p>
            <a:r>
              <a:rPr lang="tr-TR" dirty="0" smtClean="0"/>
              <a:t>Dört büyük dinin kökeni bu bölgededir. Bunlar; Hinduizm, Budizm, </a:t>
            </a:r>
            <a:r>
              <a:rPr lang="tr-TR" dirty="0" err="1" smtClean="0"/>
              <a:t>Jainizm</a:t>
            </a:r>
            <a:r>
              <a:rPr lang="tr-TR" dirty="0" smtClean="0"/>
              <a:t> ve </a:t>
            </a:r>
            <a:r>
              <a:rPr lang="tr-TR" dirty="0" err="1" smtClean="0"/>
              <a:t>Sihizm</a:t>
            </a:r>
            <a:r>
              <a:rPr lang="tr-TR" dirty="0" smtClean="0"/>
              <a:t>. Hristiyanlık Hindistan’a oldukça erken geldi ve daha sonraları Avrupa sömürgeleri tarafından kuvvetlendirildi. Ayrıca 16.yy’da Babür İmparatorluğu İran’dan </a:t>
            </a:r>
            <a:r>
              <a:rPr lang="tr-TR" dirty="0" err="1" smtClean="0"/>
              <a:t>İslamı</a:t>
            </a:r>
            <a:r>
              <a:rPr lang="tr-TR" dirty="0" smtClean="0"/>
              <a:t> getirdi. Hindistan’da din ve farklı yazı sistemlerinin kullanımı birbiriyle bağlantılıdır.</a:t>
            </a:r>
          </a:p>
          <a:p>
            <a:r>
              <a:rPr lang="tr-TR" dirty="0"/>
              <a:t>Güney Asya'da iki önemli dil grubu vardır: Kuzeyde Hint-Aryan ve güneyde </a:t>
            </a:r>
            <a:r>
              <a:rPr lang="tr-TR" dirty="0" err="1"/>
              <a:t>Dravid</a:t>
            </a:r>
            <a:r>
              <a:rPr lang="tr-TR" dirty="0"/>
              <a:t> dilleri. Hint Hükümeti, on beş resmi dili tanır. Bu dillerin çoğunun kendi yazısı vardır.</a:t>
            </a:r>
          </a:p>
          <a:p>
            <a:endParaRPr lang="tr-TR" dirty="0"/>
          </a:p>
        </p:txBody>
      </p:sp>
    </p:spTree>
    <p:extLst>
      <p:ext uri="{BB962C8B-B14F-4D97-AF65-F5344CB8AC3E}">
        <p14:creationId xmlns:p14="http://schemas.microsoft.com/office/powerpoint/2010/main" val="3350933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4094350"/>
          </a:xfrm>
        </p:spPr>
        <p:txBody>
          <a:bodyPr>
            <a:normAutofit/>
          </a:bodyPr>
          <a:lstStyle/>
          <a:p>
            <a:r>
              <a:rPr lang="tr-TR" dirty="0" err="1" smtClean="0"/>
              <a:t>Brahmi'nin</a:t>
            </a:r>
            <a:r>
              <a:rPr lang="tr-TR" dirty="0" smtClean="0"/>
              <a:t> sonraki değişkeleri çeşitli konuşulan dillere uyarlanmış olsa da, </a:t>
            </a:r>
            <a:r>
              <a:rPr lang="tr-TR" dirty="0" err="1" smtClean="0"/>
              <a:t>Sanskritçe'nin</a:t>
            </a:r>
            <a:r>
              <a:rPr lang="tr-TR" dirty="0" smtClean="0"/>
              <a:t> kültürel önemi, tüm yazıları Sanskritçe yazmaktan alıkoyduğu ve tutucu olduğu anlamına geliyordu. </a:t>
            </a:r>
            <a:r>
              <a:rPr lang="tr-TR" dirty="0" err="1" smtClean="0"/>
              <a:t>Dravid</a:t>
            </a:r>
            <a:r>
              <a:rPr lang="tr-TR" dirty="0" smtClean="0"/>
              <a:t> dillerine uyarlanan yazılar bile, </a:t>
            </a:r>
            <a:r>
              <a:rPr lang="tr-TR" dirty="0" err="1" smtClean="0"/>
              <a:t>Dravid</a:t>
            </a:r>
            <a:r>
              <a:rPr lang="tr-TR" dirty="0" smtClean="0"/>
              <a:t> fonolojisini izleyen </a:t>
            </a:r>
            <a:r>
              <a:rPr lang="tr-TR" dirty="0" err="1" smtClean="0"/>
              <a:t>Tamil</a:t>
            </a:r>
            <a:r>
              <a:rPr lang="tr-TR" dirty="0" smtClean="0"/>
              <a:t> yazısı olmakla birlikte, Sanskritçe yazmak için kullanılan sembolleri koruyordu. Bir taraftan, bu tutuculuk genel olarak tüm Hindistan için dil ve yazı bakımından nispeten istikrarlı bir ilişki sürdürdü ve orada bir yazının nasıl işlediğine dair ortak bir kültürel anlayış yarattı. Öte yandan, bu tutuculuk ve sadakat, konuşulan her dili ve yazısı arasındaki ilişkiyi daha karmaşık hale getirdi.</a:t>
            </a:r>
            <a:endParaRPr lang="tr-TR" dirty="0"/>
          </a:p>
        </p:txBody>
      </p:sp>
    </p:spTree>
    <p:extLst>
      <p:ext uri="{BB962C8B-B14F-4D97-AF65-F5344CB8AC3E}">
        <p14:creationId xmlns:p14="http://schemas.microsoft.com/office/powerpoint/2010/main" val="1379198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1637" y="141538"/>
            <a:ext cx="5874828" cy="1069514"/>
          </a:xfrm>
        </p:spPr>
        <p:txBody>
          <a:bodyPr>
            <a:normAutofit/>
          </a:bodyPr>
          <a:lstStyle/>
          <a:p>
            <a:r>
              <a:rPr lang="tr-TR" sz="2800" dirty="0" err="1" smtClean="0"/>
              <a:t>Kharosthi</a:t>
            </a:r>
            <a:r>
              <a:rPr lang="tr-TR" sz="2800" dirty="0" smtClean="0"/>
              <a:t> Ve </a:t>
            </a:r>
            <a:r>
              <a:rPr lang="tr-TR" sz="2800" dirty="0" err="1" smtClean="0"/>
              <a:t>Brahmi’nin</a:t>
            </a:r>
            <a:r>
              <a:rPr lang="tr-TR" sz="2800" dirty="0" smtClean="0"/>
              <a:t> Kökeni</a:t>
            </a:r>
            <a:endParaRPr lang="tr-TR" sz="2800" dirty="0"/>
          </a:p>
        </p:txBody>
      </p:sp>
      <p:sp>
        <p:nvSpPr>
          <p:cNvPr id="3" name="2 İçerik Yer Tutucusu"/>
          <p:cNvSpPr>
            <a:spLocks noGrp="1"/>
          </p:cNvSpPr>
          <p:nvPr>
            <p:ph idx="1"/>
          </p:nvPr>
        </p:nvSpPr>
        <p:spPr>
          <a:xfrm>
            <a:off x="2831637" y="1268759"/>
            <a:ext cx="8750763" cy="4053253"/>
          </a:xfrm>
        </p:spPr>
        <p:txBody>
          <a:bodyPr>
            <a:normAutofit/>
          </a:bodyPr>
          <a:lstStyle/>
          <a:p>
            <a:r>
              <a:rPr lang="tr-TR" dirty="0" smtClean="0"/>
              <a:t>Yazı sistemlerinin kökeni bazı ilginç sorunları beraberinde getirir; örneğin, yazının kendisi </a:t>
            </a:r>
            <a:r>
              <a:rPr lang="tr-TR" dirty="0" err="1" smtClean="0"/>
              <a:t>varolmadan</a:t>
            </a:r>
            <a:r>
              <a:rPr lang="tr-TR" dirty="0" smtClean="0"/>
              <a:t> önce yazının </a:t>
            </a:r>
            <a:r>
              <a:rPr lang="tr-TR" dirty="0" err="1" smtClean="0"/>
              <a:t>varolacağına</a:t>
            </a:r>
            <a:r>
              <a:rPr lang="tr-TR" dirty="0" smtClean="0"/>
              <a:t> dair herhangi bir ipucunun olup olmamasıdır. Yazı sistemleri çeşitli şekillerde ortaya çıktığından bahsetmiştik: </a:t>
            </a:r>
          </a:p>
          <a:p>
            <a:r>
              <a:rPr lang="tr-TR" dirty="0" smtClean="0"/>
              <a:t>Bağımsız bir icat olarak, bir yazı sisteminin ödünç verilmesi veya yeni bir yazının geliştirilmesi. Bu yöntemler ışığında </a:t>
            </a:r>
            <a:r>
              <a:rPr lang="tr-TR" dirty="0" err="1" smtClean="0"/>
              <a:t>Kharosthi</a:t>
            </a:r>
            <a:r>
              <a:rPr lang="tr-TR" dirty="0" smtClean="0"/>
              <a:t> ve </a:t>
            </a:r>
            <a:r>
              <a:rPr lang="tr-TR" dirty="0" err="1" smtClean="0"/>
              <a:t>Brahmi</a:t>
            </a:r>
            <a:r>
              <a:rPr lang="tr-TR" dirty="0" smtClean="0"/>
              <a:t> tarihini inceleyeceğiz.</a:t>
            </a:r>
            <a:endParaRPr lang="tr-TR" dirty="0"/>
          </a:p>
        </p:txBody>
      </p:sp>
    </p:spTree>
    <p:extLst>
      <p:ext uri="{BB962C8B-B14F-4D97-AF65-F5344CB8AC3E}">
        <p14:creationId xmlns:p14="http://schemas.microsoft.com/office/powerpoint/2010/main" val="90434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3827222"/>
          </a:xfrm>
        </p:spPr>
        <p:txBody>
          <a:bodyPr>
            <a:normAutofit/>
          </a:bodyPr>
          <a:lstStyle/>
          <a:p>
            <a:r>
              <a:rPr lang="tr-TR" dirty="0" smtClean="0"/>
              <a:t>Yazının bağımsız olarak icat edildiğini göstermek büyük ölçüde olumsuz bir çabadır. Söz konusu yazının simgelerinin biçimi ya da bunların kullanımı veya diğer yazı sistemlerinin sözleri arasındaki benzerlikler şans eseri ortaya çıkabilir. Dahası, var olan yazı sistemi ile ilgili kültürel teması göz ardı etmemek gerekir. </a:t>
            </a:r>
            <a:br>
              <a:rPr lang="tr-TR" dirty="0" smtClean="0"/>
            </a:br>
            <a:endParaRPr lang="tr-TR" dirty="0" smtClean="0"/>
          </a:p>
          <a:p>
            <a:r>
              <a:rPr lang="tr-TR" dirty="0" smtClean="0"/>
              <a:t>Bir yazı sisteminin başkasından ödünç alındığı, kültürel temasın var olduğunu gösterir. Bu, uyaran yayılımı ihtimaline izin verir. Diğer bir ödünçleme derecesi, simgelerin dış şekildeki benzerliklerini veya onların rastgele bir düzende ortaya çıkmasıdır.</a:t>
            </a:r>
            <a:endParaRPr lang="tr-TR" dirty="0"/>
          </a:p>
        </p:txBody>
      </p:sp>
    </p:spTree>
    <p:extLst>
      <p:ext uri="{BB962C8B-B14F-4D97-AF65-F5344CB8AC3E}">
        <p14:creationId xmlns:p14="http://schemas.microsoft.com/office/powerpoint/2010/main" val="14890281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59"/>
            <a:ext cx="8750763" cy="4176543"/>
          </a:xfrm>
        </p:spPr>
        <p:txBody>
          <a:bodyPr>
            <a:normAutofit lnSpcReduction="10000"/>
          </a:bodyPr>
          <a:lstStyle/>
          <a:p>
            <a:endParaRPr lang="tr-TR" dirty="0" smtClean="0"/>
          </a:p>
          <a:p>
            <a:endParaRPr lang="tr-TR" dirty="0" smtClean="0"/>
          </a:p>
          <a:p>
            <a:r>
              <a:rPr lang="tr-TR" dirty="0" smtClean="0"/>
              <a:t>Çoğu </a:t>
            </a:r>
            <a:r>
              <a:rPr lang="tr-TR" dirty="0" err="1" smtClean="0"/>
              <a:t>bilimadamı</a:t>
            </a:r>
            <a:r>
              <a:rPr lang="tr-TR" dirty="0" smtClean="0"/>
              <a:t>, </a:t>
            </a:r>
            <a:r>
              <a:rPr lang="tr-TR" dirty="0" err="1" smtClean="0"/>
              <a:t>Kharosthi'nin</a:t>
            </a:r>
            <a:r>
              <a:rPr lang="tr-TR" dirty="0" smtClean="0"/>
              <a:t> </a:t>
            </a:r>
            <a:r>
              <a:rPr lang="tr-TR" dirty="0" err="1" smtClean="0"/>
              <a:t>Aramice'den</a:t>
            </a:r>
            <a:r>
              <a:rPr lang="tr-TR" dirty="0" smtClean="0"/>
              <a:t> geldiğini kabul eder: </a:t>
            </a:r>
            <a:r>
              <a:rPr lang="tr-TR" dirty="0" err="1" smtClean="0"/>
              <a:t>Kharosthi</a:t>
            </a:r>
            <a:r>
              <a:rPr lang="tr-TR" dirty="0" smtClean="0"/>
              <a:t> ile Sami dilleri arasındaki bağlantı, özellikle de </a:t>
            </a:r>
            <a:r>
              <a:rPr lang="tr-TR" dirty="0" err="1" smtClean="0"/>
              <a:t>Aramice</a:t>
            </a:r>
            <a:r>
              <a:rPr lang="tr-TR" dirty="0" smtClean="0"/>
              <a:t>, erken dönemlerinden dolayı buna kanıt olmuştur. Birçok sembol için </a:t>
            </a:r>
            <a:r>
              <a:rPr lang="tr-TR" dirty="0" err="1" smtClean="0"/>
              <a:t>Kharoshi</a:t>
            </a:r>
            <a:r>
              <a:rPr lang="tr-TR" dirty="0" smtClean="0"/>
              <a:t> ile </a:t>
            </a:r>
            <a:r>
              <a:rPr lang="tr-TR" dirty="0" err="1" smtClean="0"/>
              <a:t>Aramice</a:t>
            </a:r>
            <a:r>
              <a:rPr lang="tr-TR" dirty="0" smtClean="0"/>
              <a:t> arasında benzerlikler bulunabilir. Yapısal benzerlikler de vardır. </a:t>
            </a:r>
            <a:r>
              <a:rPr lang="tr-TR" dirty="0" err="1" smtClean="0"/>
              <a:t>Arami</a:t>
            </a:r>
            <a:r>
              <a:rPr lang="tr-TR" dirty="0" smtClean="0"/>
              <a:t> dilinde, diğer Sami dillerinde olduğu gibi, yalnızca ünsüzler yazılmıştır; Sesli harfler genellikle gösterilmez. Kültürel açıdan bakıldığında, </a:t>
            </a:r>
            <a:r>
              <a:rPr lang="tr-TR" dirty="0" err="1" smtClean="0"/>
              <a:t>Kharosthi</a:t>
            </a:r>
            <a:r>
              <a:rPr lang="tr-TR" dirty="0" smtClean="0"/>
              <a:t>, kuzeybatıda yerel bir yazı idi; altıncı yüzyıldan itibaren </a:t>
            </a:r>
            <a:r>
              <a:rPr lang="tr-TR" dirty="0" err="1" smtClean="0"/>
              <a:t>Arami'yi</a:t>
            </a:r>
            <a:r>
              <a:rPr lang="tr-TR" dirty="0" smtClean="0"/>
              <a:t> Pers imparatorluğu tarafından kullanıldı. </a:t>
            </a:r>
            <a:r>
              <a:rPr lang="tr-TR" dirty="0" err="1" smtClean="0"/>
              <a:t>Kharosthi'nin</a:t>
            </a:r>
            <a:r>
              <a:rPr lang="tr-TR" dirty="0" smtClean="0"/>
              <a:t> geliştiği bölgede yaşayan insanlar </a:t>
            </a:r>
            <a:r>
              <a:rPr lang="tr-TR" dirty="0" err="1" smtClean="0"/>
              <a:t>Arami</a:t>
            </a:r>
            <a:r>
              <a:rPr lang="tr-TR" dirty="0" smtClean="0"/>
              <a:t> yazısına aşina olacaktı. </a:t>
            </a:r>
            <a:r>
              <a:rPr lang="tr-TR" dirty="0" err="1" smtClean="0"/>
              <a:t>Arami</a:t>
            </a:r>
            <a:r>
              <a:rPr lang="tr-TR" dirty="0" smtClean="0"/>
              <a:t> yazısı yazmaya başlamalarına rağmen, </a:t>
            </a:r>
            <a:r>
              <a:rPr lang="tr-TR" dirty="0" err="1" smtClean="0"/>
              <a:t>Kharosthi'nin</a:t>
            </a:r>
            <a:r>
              <a:rPr lang="tr-TR" dirty="0" smtClean="0"/>
              <a:t> iç yapısının, Sanskritçe gramerinin dilbilim kuramıyla uyumlu bir şekilde yeniden işlendiği açıktır. Örneğin, semboller </a:t>
            </a:r>
            <a:r>
              <a:rPr lang="tr-TR" dirty="0" err="1" smtClean="0"/>
              <a:t>Prakrit'e</a:t>
            </a:r>
            <a:r>
              <a:rPr lang="tr-TR" dirty="0" smtClean="0"/>
              <a:t> yakından uygundur ve sembollerin sırası Hint grameri uzmanlarının mantıksal fonetik düzenini izlemektedir.</a:t>
            </a:r>
            <a:endParaRPr lang="tr-TR" dirty="0"/>
          </a:p>
        </p:txBody>
      </p:sp>
    </p:spTree>
    <p:extLst>
      <p:ext uri="{BB962C8B-B14F-4D97-AF65-F5344CB8AC3E}">
        <p14:creationId xmlns:p14="http://schemas.microsoft.com/office/powerpoint/2010/main" val="178903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4304296" y="5343550"/>
            <a:ext cx="6192688" cy="369332"/>
          </a:xfrm>
          <a:prstGeom prst="rect">
            <a:avLst/>
          </a:prstGeom>
          <a:noFill/>
        </p:spPr>
        <p:txBody>
          <a:bodyPr wrap="square" rtlCol="0">
            <a:spAutoFit/>
          </a:bodyPr>
          <a:lstStyle/>
          <a:p>
            <a:pPr algn="ctr"/>
            <a:r>
              <a:rPr lang="tr-TR" dirty="0" err="1"/>
              <a:t>Arami</a:t>
            </a:r>
            <a:r>
              <a:rPr lang="tr-TR" dirty="0"/>
              <a:t> dili ve Hint dilindeki sembollerin karşılaştırılması</a:t>
            </a:r>
          </a:p>
        </p:txBody>
      </p:sp>
      <p:sp>
        <p:nvSpPr>
          <p:cNvPr id="4" name="Dikdörtgen 3"/>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6969832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59"/>
            <a:ext cx="8750763" cy="4382027"/>
          </a:xfrm>
        </p:spPr>
        <p:txBody>
          <a:bodyPr>
            <a:normAutofit/>
          </a:bodyPr>
          <a:lstStyle/>
          <a:p>
            <a:r>
              <a:rPr lang="tr-TR" dirty="0" err="1" smtClean="0"/>
              <a:t>Brahmi'nin</a:t>
            </a:r>
            <a:r>
              <a:rPr lang="tr-TR" dirty="0" smtClean="0"/>
              <a:t> kökeni, cevaplanması daha zor bir soruyu ortaya çıkarmıştır. Erken geçmişi hakkında doğrudan bilgi yoktur. </a:t>
            </a:r>
            <a:r>
              <a:rPr lang="tr-TR" dirty="0" err="1" smtClean="0"/>
              <a:t>Asokan</a:t>
            </a:r>
            <a:r>
              <a:rPr lang="tr-TR" dirty="0" smtClean="0"/>
              <a:t> yazıtları, 3. yüzyılda tam gelişmiş bir yazı sistemi ile karşımıza çıkmaktadır. </a:t>
            </a:r>
            <a:r>
              <a:rPr lang="tr-TR" dirty="0" err="1" smtClean="0"/>
              <a:t>Asokan</a:t>
            </a:r>
            <a:r>
              <a:rPr lang="tr-TR" dirty="0" smtClean="0"/>
              <a:t> öncesi (sözlü olarak yazılmış, daha sonra yazılı olan) dini ve dilbilimsel metinler, yazıya birkaç gönderme yapmıştır, ancak net değildirler. Yunan ziyaretçileri tarafından Hindistan'a yapılan bazı yorumlar yazıya değinmiştir ancak yazı varlığı konusunda çelişkili yorumları vardır.</a:t>
            </a:r>
          </a:p>
          <a:p>
            <a:r>
              <a:rPr lang="tr-TR" dirty="0"/>
              <a:t>Üçüncü yüzyılda </a:t>
            </a:r>
            <a:r>
              <a:rPr lang="tr-TR" dirty="0" err="1"/>
              <a:t>Brahmi</a:t>
            </a:r>
            <a:r>
              <a:rPr lang="tr-TR" dirty="0"/>
              <a:t> ile şeffaf bir benzerlik sunan başka yazı sistemi (</a:t>
            </a:r>
            <a:r>
              <a:rPr lang="tr-TR" dirty="0" err="1"/>
              <a:t>Kharosthi</a:t>
            </a:r>
            <a:r>
              <a:rPr lang="tr-TR" dirty="0"/>
              <a:t> hariç) kullanılmamaktaydı. Sesli harfleri belirleyen vurgu imlerinin kullanımı, Etiyopya dillinde yazılmış olduklarını güçlü bir şekilde hatırlatmaktaydı ancak Etiyopya yazısının bu özelliği, Hint yazı sisteminden ödünç alınmış gibi görünüyordu. </a:t>
            </a:r>
          </a:p>
          <a:p>
            <a:endParaRPr lang="tr-TR" dirty="0"/>
          </a:p>
        </p:txBody>
      </p:sp>
    </p:spTree>
    <p:extLst>
      <p:ext uri="{BB962C8B-B14F-4D97-AF65-F5344CB8AC3E}">
        <p14:creationId xmlns:p14="http://schemas.microsoft.com/office/powerpoint/2010/main" val="13628175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1637" y="277402"/>
            <a:ext cx="8381722" cy="1069514"/>
          </a:xfrm>
        </p:spPr>
        <p:txBody>
          <a:bodyPr>
            <a:normAutofit/>
          </a:bodyPr>
          <a:lstStyle/>
          <a:p>
            <a:r>
              <a:rPr lang="tr-TR" sz="2800" dirty="0" err="1" smtClean="0"/>
              <a:t>Devanagari</a:t>
            </a:r>
            <a:r>
              <a:rPr lang="tr-TR" sz="2800" dirty="0" smtClean="0"/>
              <a:t> Yazısının Sanskritçe Uygulanması</a:t>
            </a:r>
            <a:endParaRPr lang="tr-TR" sz="2800" dirty="0"/>
          </a:p>
        </p:txBody>
      </p:sp>
      <p:sp>
        <p:nvSpPr>
          <p:cNvPr id="3" name="2 İçerik Yer Tutucusu"/>
          <p:cNvSpPr>
            <a:spLocks noGrp="1"/>
          </p:cNvSpPr>
          <p:nvPr>
            <p:ph idx="1"/>
          </p:nvPr>
        </p:nvSpPr>
        <p:spPr>
          <a:xfrm>
            <a:off x="2831637" y="1268760"/>
            <a:ext cx="8750763" cy="4094350"/>
          </a:xfrm>
        </p:spPr>
        <p:txBody>
          <a:bodyPr>
            <a:normAutofit/>
          </a:bodyPr>
          <a:lstStyle/>
          <a:p>
            <a:r>
              <a:rPr lang="tr-TR" dirty="0" smtClean="0"/>
              <a:t>Hint </a:t>
            </a:r>
            <a:r>
              <a:rPr lang="tr-TR" dirty="0" err="1" smtClean="0"/>
              <a:t>abugidasını</a:t>
            </a:r>
            <a:r>
              <a:rPr lang="tr-TR" dirty="0" smtClean="0"/>
              <a:t> daha ayrıntılı olarak göstermek için </a:t>
            </a:r>
            <a:r>
              <a:rPr lang="tr-TR" dirty="0" err="1" smtClean="0"/>
              <a:t>Devanagari</a:t>
            </a:r>
            <a:r>
              <a:rPr lang="tr-TR" dirty="0" smtClean="0"/>
              <a:t> yazısının Sanskritçe uygulandığını inceleyeceğiz. </a:t>
            </a:r>
            <a:r>
              <a:rPr lang="tr-TR" dirty="0" err="1" smtClean="0"/>
              <a:t>Devanagari</a:t>
            </a:r>
            <a:r>
              <a:rPr lang="tr-TR" dirty="0" smtClean="0"/>
              <a:t>, günümüzde Sanskritçe yazmak için çoğunlukla kullanılan bir yazıdır, ancak geleneksel olarak Sanskrit çeşitli yerel yazılarla yazılmıştır. </a:t>
            </a:r>
            <a:r>
              <a:rPr lang="tr-TR" dirty="0" err="1" smtClean="0"/>
              <a:t>Devanagari</a:t>
            </a:r>
            <a:r>
              <a:rPr lang="tr-TR" dirty="0" smtClean="0"/>
              <a:t> Hintçe, </a:t>
            </a:r>
            <a:r>
              <a:rPr lang="tr-TR" dirty="0" err="1" smtClean="0"/>
              <a:t>Marathi</a:t>
            </a:r>
            <a:r>
              <a:rPr lang="tr-TR" dirty="0" smtClean="0"/>
              <a:t> ve Nepalce yazarken kullanılmaktadır. Hindistan'da en çok kullanılan yazıdır. </a:t>
            </a:r>
            <a:r>
              <a:rPr lang="tr-TR" dirty="0" err="1" smtClean="0"/>
              <a:t>Devanagari</a:t>
            </a:r>
            <a:r>
              <a:rPr lang="tr-TR" dirty="0" smtClean="0"/>
              <a:t> adının anlamı tamamen net değildir. Yazıda 'kent' anlamında olan </a:t>
            </a:r>
            <a:r>
              <a:rPr lang="tr-TR" dirty="0" err="1" smtClean="0"/>
              <a:t>Nagari</a:t>
            </a:r>
            <a:r>
              <a:rPr lang="tr-TR" dirty="0" smtClean="0"/>
              <a:t>; </a:t>
            </a:r>
            <a:r>
              <a:rPr lang="tr-TR" dirty="0" err="1" smtClean="0"/>
              <a:t>Devanagari</a:t>
            </a:r>
            <a:r>
              <a:rPr lang="tr-TR" dirty="0" smtClean="0"/>
              <a:t> 'ilahi şehir, tanrıların şehri ' olabilir. Yani 'Kent' ile olan ilişkisi belirsizdir. </a:t>
            </a:r>
          </a:p>
          <a:p>
            <a:endParaRPr lang="tr-TR" dirty="0" smtClean="0"/>
          </a:p>
          <a:p>
            <a:r>
              <a:rPr lang="tr-TR" dirty="0" smtClean="0"/>
              <a:t>Güney Asya'daki çeşitli </a:t>
            </a:r>
            <a:r>
              <a:rPr lang="tr-TR" dirty="0" err="1" smtClean="0"/>
              <a:t>abugidalar</a:t>
            </a:r>
            <a:r>
              <a:rPr lang="tr-TR" dirty="0" smtClean="0"/>
              <a:t>, </a:t>
            </a:r>
            <a:r>
              <a:rPr lang="tr-TR" dirty="0" err="1" smtClean="0"/>
              <a:t>Brahmi'den</a:t>
            </a:r>
            <a:r>
              <a:rPr lang="tr-TR" dirty="0" smtClean="0"/>
              <a:t> türemiştir ve aynı şekilde işlevlerini sürdürmüştür. </a:t>
            </a:r>
            <a:r>
              <a:rPr lang="tr-TR" dirty="0" err="1" smtClean="0"/>
              <a:t>Devandgari</a:t>
            </a:r>
            <a:r>
              <a:rPr lang="tr-TR" dirty="0" smtClean="0"/>
              <a:t> için bulduğumuz yapı genelde Güney Asya'daki tüm yazılar için aynıdır.</a:t>
            </a:r>
            <a:endParaRPr lang="tr-TR" dirty="0"/>
          </a:p>
        </p:txBody>
      </p:sp>
    </p:spTree>
    <p:extLst>
      <p:ext uri="{BB962C8B-B14F-4D97-AF65-F5344CB8AC3E}">
        <p14:creationId xmlns:p14="http://schemas.microsoft.com/office/powerpoint/2010/main" val="302940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156157" y="1002"/>
            <a:ext cx="6419358" cy="1069514"/>
          </a:xfrm>
        </p:spPr>
        <p:txBody>
          <a:bodyPr>
            <a:normAutofit/>
          </a:bodyPr>
          <a:lstStyle/>
          <a:p>
            <a:r>
              <a:rPr lang="tr-TR" sz="2400" dirty="0" smtClean="0"/>
              <a:t>Sanskrit Fonolojisi</a:t>
            </a:r>
            <a:endParaRPr lang="tr-TR" sz="2400" dirty="0"/>
          </a:p>
        </p:txBody>
      </p:sp>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152604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3416256"/>
          </a:xfrm>
        </p:spPr>
        <p:txBody>
          <a:bodyPr>
            <a:normAutofit/>
          </a:bodyPr>
          <a:lstStyle/>
          <a:p>
            <a:r>
              <a:rPr lang="tr-TR" dirty="0" smtClean="0"/>
              <a:t>Burada </a:t>
            </a:r>
            <a:r>
              <a:rPr lang="tr-TR" dirty="0" err="1" smtClean="0"/>
              <a:t>romanizasyon</a:t>
            </a:r>
            <a:r>
              <a:rPr lang="tr-TR" dirty="0" smtClean="0"/>
              <a:t> şeması sıklıkla Güney Asya dilleri için kullanılmış; fonem düzeni çoğunlukla Güney Asya’da kullanılmış ve antik </a:t>
            </a:r>
            <a:r>
              <a:rPr lang="tr-TR" dirty="0" err="1" smtClean="0"/>
              <a:t>gramatik</a:t>
            </a:r>
            <a:r>
              <a:rPr lang="tr-TR" dirty="0" smtClean="0"/>
              <a:t> geleneği yansıtmıştır. Ünlüler hem kısa hem de uzun meydana gelmiştir.</a:t>
            </a:r>
          </a:p>
          <a:p>
            <a:pPr>
              <a:buNone/>
            </a:pPr>
            <a:endParaRPr lang="tr-TR" dirty="0" smtClean="0"/>
          </a:p>
          <a:p>
            <a:r>
              <a:rPr lang="tr-TR" dirty="0" smtClean="0"/>
              <a:t>Üst simgeler uzunluğu belirtir. Alt yuvarlak simgeler heceli ünsüzleri (sessiz değil) belirtir.</a:t>
            </a:r>
          </a:p>
        </p:txBody>
      </p:sp>
    </p:spTree>
    <p:extLst>
      <p:ext uri="{BB962C8B-B14F-4D97-AF65-F5344CB8AC3E}">
        <p14:creationId xmlns:p14="http://schemas.microsoft.com/office/powerpoint/2010/main" val="3636278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3662836"/>
          </a:xfrm>
        </p:spPr>
        <p:txBody>
          <a:bodyPr>
            <a:normAutofit/>
          </a:bodyPr>
          <a:lstStyle/>
          <a:p>
            <a:r>
              <a:rPr lang="tr-TR" dirty="0" smtClean="0"/>
              <a:t>Böylece, ünlüler fonetik olarak heceli ünsüzlerdir; ünlüler nadiren görülür. Uzun heceli herhangi bir gerçek Sanskritçe kelime içinde oluşmaz; gramerciler tarafından ünlüleri simetrik yapmak için eklenmiştir.</a:t>
            </a:r>
          </a:p>
          <a:p>
            <a:endParaRPr lang="tr-TR" dirty="0" smtClean="0"/>
          </a:p>
          <a:p>
            <a:r>
              <a:rPr lang="tr-TR" dirty="0" smtClean="0"/>
              <a:t>/m/ sesi homojen burun olarak telaffuz edilir ya da önceki ünlüyü nazallaştırır; /h/ düzenli sessiz [h]</a:t>
            </a:r>
            <a:r>
              <a:rPr lang="tr-TR" dirty="0" err="1" smtClean="0"/>
              <a:t>yi</a:t>
            </a:r>
            <a:r>
              <a:rPr lang="tr-TR" dirty="0" smtClean="0"/>
              <a:t> temsil eder, buna karşılık /h/ nefesli sesletilen /h/</a:t>
            </a:r>
            <a:r>
              <a:rPr lang="tr-TR" dirty="0" err="1" smtClean="0"/>
              <a:t>yi</a:t>
            </a:r>
            <a:r>
              <a:rPr lang="tr-TR" dirty="0" smtClean="0"/>
              <a:t> gösterir. </a:t>
            </a:r>
          </a:p>
          <a:p>
            <a:endParaRPr lang="tr-TR" dirty="0" smtClean="0"/>
          </a:p>
          <a:p>
            <a:r>
              <a:rPr lang="tr-TR" dirty="0" err="1" smtClean="0"/>
              <a:t>Sandhi</a:t>
            </a:r>
            <a:r>
              <a:rPr lang="tr-TR" dirty="0" smtClean="0"/>
              <a:t> olarak bilinen, </a:t>
            </a:r>
            <a:r>
              <a:rPr lang="tr-TR" dirty="0" err="1" smtClean="0"/>
              <a:t>morfofonemik</a:t>
            </a:r>
            <a:r>
              <a:rPr lang="tr-TR" dirty="0" smtClean="0"/>
              <a:t> değişimlerin karmaşık seti, morfem sınırları boyunca ve bazen de kelime sınırları boyunca bile çalışır.</a:t>
            </a:r>
            <a:endParaRPr lang="tr-TR" dirty="0"/>
          </a:p>
        </p:txBody>
      </p:sp>
    </p:spTree>
    <p:extLst>
      <p:ext uri="{BB962C8B-B14F-4D97-AF65-F5344CB8AC3E}">
        <p14:creationId xmlns:p14="http://schemas.microsoft.com/office/powerpoint/2010/main" val="617300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a:xfrm>
            <a:off x="2831637" y="934948"/>
            <a:ext cx="8750763" cy="4941870"/>
          </a:xfrm>
        </p:spPr>
        <p:txBody>
          <a:bodyPr>
            <a:normAutofit/>
          </a:bodyPr>
          <a:lstStyle/>
          <a:p>
            <a:r>
              <a:rPr lang="tr-TR" dirty="0" smtClean="0"/>
              <a:t>Sanskritçe ve onun sonraki formu olan </a:t>
            </a:r>
            <a:r>
              <a:rPr lang="tr-TR" dirty="0" err="1" smtClean="0"/>
              <a:t>Prakrit</a:t>
            </a:r>
            <a:r>
              <a:rPr lang="tr-TR" dirty="0" smtClean="0"/>
              <a:t>, modern Hint-Aryan dillerinin atalarıdır. </a:t>
            </a:r>
          </a:p>
          <a:p>
            <a:r>
              <a:rPr lang="tr-TR" dirty="0" smtClean="0"/>
              <a:t>Sanskritçe Güney Doğu Asya'da 1500-600 yılları arasında konuşuluyordu.</a:t>
            </a:r>
          </a:p>
          <a:p>
            <a:r>
              <a:rPr lang="tr-TR" dirty="0" smtClean="0"/>
              <a:t>Dilin en eski formu </a:t>
            </a:r>
            <a:r>
              <a:rPr lang="tr-TR" dirty="0" err="1" smtClean="0"/>
              <a:t>Vedik</a:t>
            </a:r>
            <a:r>
              <a:rPr lang="tr-TR" dirty="0" smtClean="0"/>
              <a:t> Sanskrit olarak bilinir; burada en eski Sanskritçe metin, </a:t>
            </a:r>
            <a:r>
              <a:rPr lang="tr-TR" dirty="0" err="1" smtClean="0"/>
              <a:t>Rigveda</a:t>
            </a:r>
            <a:r>
              <a:rPr lang="tr-TR" dirty="0" smtClean="0"/>
              <a:t> olarak bilinen bir ilahi koleksiyondur, yaklaşık 1200 yıllarında oluşturulmuştur. </a:t>
            </a:r>
          </a:p>
          <a:p>
            <a:r>
              <a:rPr lang="tr-TR" dirty="0" smtClean="0"/>
              <a:t>Dilin daha sonraki bir formu, geniş bir edebiyata sahip olan klasik Sanskritçe olarak bilinir. </a:t>
            </a:r>
          </a:p>
          <a:p>
            <a:r>
              <a:rPr lang="tr-TR" dirty="0" smtClean="0"/>
              <a:t>Sanskritçenin yerine geçen dilin </a:t>
            </a:r>
            <a:r>
              <a:rPr lang="tr-TR" dirty="0" err="1" smtClean="0"/>
              <a:t>Prakrit</a:t>
            </a:r>
            <a:r>
              <a:rPr lang="tr-TR" dirty="0" smtClean="0"/>
              <a:t> olduğu söylenir ve onu günümüzde çeşitli Hint-Aryan dillerinin ortaya çıkmasına yol açan aşamalı diyalekt çeşitliliği izler. </a:t>
            </a:r>
            <a:endParaRPr lang="tr-TR" dirty="0"/>
          </a:p>
        </p:txBody>
      </p:sp>
    </p:spTree>
    <p:extLst>
      <p:ext uri="{BB962C8B-B14F-4D97-AF65-F5344CB8AC3E}">
        <p14:creationId xmlns:p14="http://schemas.microsoft.com/office/powerpoint/2010/main" val="4242694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31637" y="523982"/>
            <a:ext cx="6004139" cy="1069514"/>
          </a:xfrm>
        </p:spPr>
        <p:txBody>
          <a:bodyPr>
            <a:normAutofit/>
          </a:bodyPr>
          <a:lstStyle/>
          <a:p>
            <a:r>
              <a:rPr lang="tr-TR" sz="2800" dirty="0" err="1" smtClean="0"/>
              <a:t>Devanagari</a:t>
            </a:r>
            <a:r>
              <a:rPr lang="tr-TR" sz="2800" dirty="0" smtClean="0"/>
              <a:t> Yazı Sistemi</a:t>
            </a:r>
            <a:endParaRPr lang="tr-TR" sz="2800" dirty="0"/>
          </a:p>
        </p:txBody>
      </p:sp>
      <p:sp>
        <p:nvSpPr>
          <p:cNvPr id="3" name="2 İçerik Yer Tutucusu"/>
          <p:cNvSpPr>
            <a:spLocks noGrp="1"/>
          </p:cNvSpPr>
          <p:nvPr>
            <p:ph idx="1"/>
          </p:nvPr>
        </p:nvSpPr>
        <p:spPr>
          <a:xfrm>
            <a:off x="2831637" y="1705510"/>
            <a:ext cx="8750763" cy="4119936"/>
          </a:xfrm>
        </p:spPr>
        <p:txBody>
          <a:bodyPr>
            <a:normAutofit/>
          </a:bodyPr>
          <a:lstStyle/>
          <a:p>
            <a:endParaRPr lang="tr-TR" dirty="0" smtClean="0"/>
          </a:p>
          <a:p>
            <a:r>
              <a:rPr lang="tr-TR" dirty="0" smtClean="0"/>
              <a:t>Antik </a:t>
            </a:r>
            <a:r>
              <a:rPr lang="tr-TR" dirty="0" err="1" smtClean="0"/>
              <a:t>Brahmi</a:t>
            </a:r>
            <a:r>
              <a:rPr lang="tr-TR" dirty="0" smtClean="0"/>
              <a:t> alfabesi daha önce anlatıldığı gibi Sanskrit için geliştirildi. </a:t>
            </a:r>
            <a:r>
              <a:rPr lang="tr-TR" dirty="0" err="1" smtClean="0"/>
              <a:t>Brahmi</a:t>
            </a:r>
            <a:r>
              <a:rPr lang="tr-TR" dirty="0" smtClean="0"/>
              <a:t> için halef alfabesi olarak, </a:t>
            </a:r>
            <a:r>
              <a:rPr lang="tr-TR" dirty="0" err="1" smtClean="0"/>
              <a:t>Devanagari</a:t>
            </a:r>
            <a:r>
              <a:rPr lang="tr-TR" dirty="0" smtClean="0"/>
              <a:t> bu geleneği devam ettirir ve dilin fonolojik yapısını yakından takip eder. </a:t>
            </a:r>
          </a:p>
          <a:p>
            <a:endParaRPr lang="tr-TR" dirty="0" smtClean="0"/>
          </a:p>
          <a:p>
            <a:r>
              <a:rPr lang="tr-TR" dirty="0" smtClean="0"/>
              <a:t>İleride göreceğimiz tam olarak </a:t>
            </a:r>
            <a:r>
              <a:rPr lang="tr-TR" dirty="0" err="1" smtClean="0"/>
              <a:t>Devanagarideki</a:t>
            </a:r>
            <a:r>
              <a:rPr lang="tr-TR" dirty="0" smtClean="0"/>
              <a:t> birkaç küçük çeşitlilik tanımlanmıştır.</a:t>
            </a:r>
          </a:p>
          <a:p>
            <a:endParaRPr lang="tr-TR" dirty="0" smtClean="0"/>
          </a:p>
          <a:p>
            <a:r>
              <a:rPr lang="tr-TR" dirty="0" err="1" smtClean="0"/>
              <a:t>Devanagari</a:t>
            </a:r>
            <a:r>
              <a:rPr lang="tr-TR" dirty="0" smtClean="0"/>
              <a:t> sağdan sola doğru yazılır. Sembol serileri </a:t>
            </a:r>
            <a:r>
              <a:rPr lang="tr-TR" dirty="0" err="1" smtClean="0"/>
              <a:t>varnamala</a:t>
            </a:r>
            <a:r>
              <a:rPr lang="tr-TR" dirty="0" smtClean="0"/>
              <a:t> olarak bilinir.</a:t>
            </a:r>
          </a:p>
        </p:txBody>
      </p:sp>
    </p:spTree>
    <p:extLst>
      <p:ext uri="{BB962C8B-B14F-4D97-AF65-F5344CB8AC3E}">
        <p14:creationId xmlns:p14="http://schemas.microsoft.com/office/powerpoint/2010/main" val="1558885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2920454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59563" y="349322"/>
            <a:ext cx="10032437" cy="1069514"/>
          </a:xfrm>
        </p:spPr>
        <p:txBody>
          <a:bodyPr>
            <a:normAutofit/>
          </a:bodyPr>
          <a:lstStyle/>
          <a:p>
            <a:r>
              <a:rPr lang="tr-TR" sz="2800" dirty="0" smtClean="0"/>
              <a:t>Güney Asya’nın Başlıca Dilleri</a:t>
            </a:r>
            <a:endParaRPr lang="tr-TR" sz="2800" dirty="0"/>
          </a:p>
        </p:txBody>
      </p:sp>
      <p:sp>
        <p:nvSpPr>
          <p:cNvPr id="4" name="Dikdörtgen 3"/>
          <p:cNvSpPr/>
          <p:nvPr/>
        </p:nvSpPr>
        <p:spPr>
          <a:xfrm>
            <a:off x="4126786" y="2562111"/>
            <a:ext cx="6096000" cy="369332"/>
          </a:xfrm>
          <a:prstGeom prst="rect">
            <a:avLst/>
          </a:prstGeom>
        </p:spPr>
        <p:txBody>
          <a:bodyPr>
            <a:spAutoFit/>
          </a:bodyPr>
          <a:lstStyle/>
          <a:p>
            <a:pPr algn="ctr"/>
            <a:r>
              <a:rPr lang="tr-TR" dirty="0" smtClean="0"/>
              <a:t>&lt;RESİM&gt;</a:t>
            </a:r>
            <a:endParaRPr lang="tr-TR" dirty="0"/>
          </a:p>
        </p:txBody>
      </p:sp>
    </p:spTree>
    <p:extLst>
      <p:ext uri="{BB962C8B-B14F-4D97-AF65-F5344CB8AC3E}">
        <p14:creationId xmlns:p14="http://schemas.microsoft.com/office/powerpoint/2010/main" val="3901829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359596"/>
            <a:ext cx="8750763" cy="5681608"/>
          </a:xfrm>
        </p:spPr>
        <p:txBody>
          <a:bodyPr>
            <a:normAutofit/>
          </a:bodyPr>
          <a:lstStyle/>
          <a:p>
            <a:r>
              <a:rPr lang="tr-TR" dirty="0" smtClean="0"/>
              <a:t>Sanskritçe bugüne kadar eğitim, edebiyat ve din dili olarak kullanılmaya devam etmiştir. </a:t>
            </a:r>
            <a:r>
              <a:rPr lang="tr-TR" dirty="0" err="1" smtClean="0"/>
              <a:t>Budizmin</a:t>
            </a:r>
            <a:r>
              <a:rPr lang="tr-TR" dirty="0" smtClean="0"/>
              <a:t> etkili olduğu Tibetçe, Birmanca (Myanmar Dili), Tayca, Lao dili (</a:t>
            </a:r>
            <a:r>
              <a:rPr lang="tr-TR" dirty="0" err="1" smtClean="0"/>
              <a:t>Laoca</a:t>
            </a:r>
            <a:r>
              <a:rPr lang="tr-TR" dirty="0" smtClean="0"/>
              <a:t>) ve bir dereceye kadar Çince ve Japonca gibi diğer dillere de çok sözlüksel ödünçleme kaynağı olmuştur. </a:t>
            </a:r>
          </a:p>
          <a:p>
            <a:r>
              <a:rPr lang="tr-TR" dirty="0" smtClean="0"/>
              <a:t>Sanskritçe, Orta Çağ'da Latincenin olduğu gibi Hindistan'da da eğitim dili olarak hala işlev görmektedir hatta Sanskritçe yayınlanan günlük bir gazete bile vardır.</a:t>
            </a:r>
          </a:p>
          <a:p>
            <a:r>
              <a:rPr lang="tr-TR" dirty="0" smtClean="0"/>
              <a:t>Kuzeyde, </a:t>
            </a:r>
            <a:r>
              <a:rPr lang="tr-TR" dirty="0"/>
              <a:t>Sri Lanka'da konuşulan </a:t>
            </a:r>
            <a:r>
              <a:rPr lang="tr-TR" dirty="0" err="1"/>
              <a:t>Sinhala</a:t>
            </a:r>
            <a:r>
              <a:rPr lang="tr-TR" dirty="0"/>
              <a:t> dili </a:t>
            </a:r>
            <a:r>
              <a:rPr lang="tr-TR" dirty="0" smtClean="0"/>
              <a:t>haricinde, </a:t>
            </a:r>
            <a:r>
              <a:rPr lang="tr-TR" dirty="0"/>
              <a:t>Hint-Aryan dilleri konuşulmaktadır. Bir bütün olarak, Hint-Aryan dillerinin ana grubu, aralarında açık coğrafi sınırlar olmaksızın bir diyalekt sürekliliği oluşturur. Hintçe, Hindistan'ın en yaygın şekilde konuşulan ana dilidir.  </a:t>
            </a:r>
          </a:p>
          <a:p>
            <a:r>
              <a:rPr lang="tr-TR" dirty="0" err="1"/>
              <a:t>Dravid</a:t>
            </a:r>
            <a:r>
              <a:rPr lang="tr-TR" dirty="0"/>
              <a:t> </a:t>
            </a:r>
            <a:r>
              <a:rPr lang="tr-TR" dirty="0" smtClean="0"/>
              <a:t>dilleri, </a:t>
            </a:r>
            <a:r>
              <a:rPr lang="tr-TR" dirty="0"/>
              <a:t>eski zamanlarda Güney </a:t>
            </a:r>
            <a:r>
              <a:rPr lang="tr-TR" dirty="0" smtClean="0"/>
              <a:t>Asya’ya </a:t>
            </a:r>
            <a:r>
              <a:rPr lang="tr-TR" dirty="0"/>
              <a:t>yayılmıştır. Bununla birlikte Hint-Aryan </a:t>
            </a:r>
            <a:r>
              <a:rPr lang="tr-TR" dirty="0" smtClean="0"/>
              <a:t>dili konuşan kişiler Kuzey </a:t>
            </a:r>
            <a:r>
              <a:rPr lang="tr-TR" dirty="0"/>
              <a:t>bölgesini ele geçirmişlerdir ve  </a:t>
            </a:r>
            <a:r>
              <a:rPr lang="tr-TR" dirty="0" err="1"/>
              <a:t>Dravidleri</a:t>
            </a:r>
            <a:r>
              <a:rPr lang="tr-TR" dirty="0"/>
              <a:t> güneye iterek, kuzeyde sadece bu dili konuşan küçük bir grup bırakmışlardır.</a:t>
            </a:r>
          </a:p>
          <a:p>
            <a:r>
              <a:rPr lang="tr-TR" dirty="0" smtClean="0"/>
              <a:t> </a:t>
            </a:r>
            <a:endParaRPr lang="tr-TR" dirty="0"/>
          </a:p>
        </p:txBody>
      </p:sp>
    </p:spTree>
    <p:extLst>
      <p:ext uri="{BB962C8B-B14F-4D97-AF65-F5344CB8AC3E}">
        <p14:creationId xmlns:p14="http://schemas.microsoft.com/office/powerpoint/2010/main" val="612064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59"/>
            <a:ext cx="8750763" cy="4135447"/>
          </a:xfrm>
        </p:spPr>
        <p:txBody>
          <a:bodyPr>
            <a:normAutofit/>
          </a:bodyPr>
          <a:lstStyle/>
          <a:p>
            <a:r>
              <a:rPr lang="tr-TR" dirty="0" smtClean="0"/>
              <a:t>Güney </a:t>
            </a:r>
            <a:r>
              <a:rPr lang="tr-TR" dirty="0" err="1" smtClean="0"/>
              <a:t>Asyanın</a:t>
            </a:r>
            <a:r>
              <a:rPr lang="tr-TR" dirty="0" smtClean="0"/>
              <a:t>, metinlerin sözlü iletiminde güçlü bir geleneği vardır. </a:t>
            </a:r>
          </a:p>
          <a:p>
            <a:r>
              <a:rPr lang="tr-TR" dirty="0" smtClean="0"/>
              <a:t>Yazı ortaya çıktığında, ilk Hindu ve Budist gelenekleri sebebiyle dini materyal yazmaktan kaçınılmıştır. </a:t>
            </a:r>
          </a:p>
          <a:p>
            <a:r>
              <a:rPr lang="tr-TR" dirty="0" smtClean="0"/>
              <a:t>Yazı diğer amaçlar için oldukça kapsamlı bir şekilde kullanılamadan, Hindu veya Budist kutsal metinler yazılmamıştır. </a:t>
            </a:r>
          </a:p>
          <a:p>
            <a:r>
              <a:rPr lang="tr-TR" dirty="0" smtClean="0"/>
              <a:t>Sanskritçe metinler yaklaşık 300 yıllarında yazılmıştır. Sanskritçe artık yaşayan bir dil değildir. </a:t>
            </a:r>
            <a:endParaRPr lang="tr-TR" dirty="0"/>
          </a:p>
        </p:txBody>
      </p:sp>
    </p:spTree>
    <p:extLst>
      <p:ext uri="{BB962C8B-B14F-4D97-AF65-F5344CB8AC3E}">
        <p14:creationId xmlns:p14="http://schemas.microsoft.com/office/powerpoint/2010/main" val="2345354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611627" y="734003"/>
            <a:ext cx="7189920" cy="796846"/>
          </a:xfrm>
        </p:spPr>
        <p:txBody>
          <a:bodyPr>
            <a:normAutofit/>
          </a:bodyPr>
          <a:lstStyle/>
          <a:p>
            <a:r>
              <a:rPr lang="tr-TR" sz="3200" dirty="0" err="1" smtClean="0"/>
              <a:t>Indus</a:t>
            </a:r>
            <a:r>
              <a:rPr lang="tr-TR" sz="3200" dirty="0" smtClean="0"/>
              <a:t> Vadisi Yazısı</a:t>
            </a:r>
            <a:endParaRPr lang="tr-TR" sz="3200" dirty="0"/>
          </a:p>
        </p:txBody>
      </p:sp>
      <p:sp>
        <p:nvSpPr>
          <p:cNvPr id="3" name="2 İçerik Yer Tutucusu"/>
          <p:cNvSpPr>
            <a:spLocks noGrp="1"/>
          </p:cNvSpPr>
          <p:nvPr>
            <p:ph idx="1"/>
          </p:nvPr>
        </p:nvSpPr>
        <p:spPr>
          <a:xfrm>
            <a:off x="2831637" y="1623316"/>
            <a:ext cx="8750763" cy="4510355"/>
          </a:xfrm>
        </p:spPr>
        <p:txBody>
          <a:bodyPr>
            <a:normAutofit/>
          </a:bodyPr>
          <a:lstStyle/>
          <a:p>
            <a:r>
              <a:rPr lang="tr-TR" dirty="0" err="1" smtClean="0"/>
              <a:t>Indus</a:t>
            </a:r>
            <a:r>
              <a:rPr lang="tr-TR" dirty="0" smtClean="0"/>
              <a:t> Vadisi kültürünün </a:t>
            </a:r>
            <a:r>
              <a:rPr lang="tr-TR" dirty="0" err="1" smtClean="0"/>
              <a:t>İndus</a:t>
            </a:r>
            <a:r>
              <a:rPr lang="tr-TR" dirty="0" smtClean="0"/>
              <a:t> Nehri boyunca var olduğu söylenmiştir ve bunun arkeolojik kanıtı vardır (günümüzde Pakistan) yaklaşık M.Ö. 2500-1900 yıllarına aittir. </a:t>
            </a:r>
          </a:p>
          <a:p>
            <a:r>
              <a:rPr lang="tr-TR" dirty="0" err="1"/>
              <a:t>Indus</a:t>
            </a:r>
            <a:r>
              <a:rPr lang="tr-TR" dirty="0"/>
              <a:t> kültürü, Bronz Çağı'nda </a:t>
            </a:r>
            <a:r>
              <a:rPr lang="tr-TR" dirty="0" smtClean="0"/>
              <a:t>M.Ö. 3600 </a:t>
            </a:r>
            <a:r>
              <a:rPr lang="tr-TR" dirty="0"/>
              <a:t>yıllarında ortaya çıkmıştır. </a:t>
            </a:r>
            <a:r>
              <a:rPr lang="tr-TR" dirty="0" smtClean="0"/>
              <a:t>M.Ö. 2500 </a:t>
            </a:r>
            <a:r>
              <a:rPr lang="tr-TR" dirty="0"/>
              <a:t>yılına gelindiğinde, </a:t>
            </a:r>
            <a:r>
              <a:rPr lang="tr-TR" dirty="0" err="1"/>
              <a:t>İndus</a:t>
            </a:r>
            <a:r>
              <a:rPr lang="tr-TR" dirty="0"/>
              <a:t> halkı sistematik planlama ve güçlü merkezi bir yönetimle bileşik şehirler </a:t>
            </a:r>
            <a:r>
              <a:rPr lang="tr-TR" dirty="0" smtClean="0"/>
              <a:t>geliştirmiştir. </a:t>
            </a:r>
            <a:r>
              <a:rPr lang="tr-TR" dirty="0"/>
              <a:t>Sokaklar düz bir hat ile iyi bir su temini ve kanalizasyon sistemi ile döşenmiştir. Evler pişmiş tuğlalardan yapılmıştır. Oldukça yüksek bir </a:t>
            </a:r>
            <a:r>
              <a:rPr lang="tr-TR" dirty="0" smtClean="0"/>
              <a:t>yaşam </a:t>
            </a:r>
            <a:r>
              <a:rPr lang="tr-TR" dirty="0"/>
              <a:t>standardı </a:t>
            </a:r>
            <a:r>
              <a:rPr lang="tr-TR" dirty="0" smtClean="0"/>
              <a:t>olduğu belirlenmiştir.</a:t>
            </a:r>
            <a:r>
              <a:rPr lang="tr-TR" dirty="0"/>
              <a:t> </a:t>
            </a:r>
            <a:br>
              <a:rPr lang="tr-TR" dirty="0"/>
            </a:br>
            <a:endParaRPr lang="tr-TR" dirty="0"/>
          </a:p>
          <a:p>
            <a:endParaRPr lang="tr-TR" dirty="0" smtClean="0"/>
          </a:p>
        </p:txBody>
      </p:sp>
    </p:spTree>
    <p:extLst>
      <p:ext uri="{BB962C8B-B14F-4D97-AF65-F5344CB8AC3E}">
        <p14:creationId xmlns:p14="http://schemas.microsoft.com/office/powerpoint/2010/main" val="3197147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59718" y="775599"/>
            <a:ext cx="8750763" cy="5409443"/>
          </a:xfrm>
        </p:spPr>
        <p:txBody>
          <a:bodyPr>
            <a:normAutofit/>
          </a:bodyPr>
          <a:lstStyle/>
          <a:p>
            <a:r>
              <a:rPr lang="tr-TR" dirty="0" err="1" smtClean="0"/>
              <a:t>Indus</a:t>
            </a:r>
            <a:r>
              <a:rPr lang="tr-TR" dirty="0" smtClean="0"/>
              <a:t> yazıları yaklaşık 2500 yıllarında geliştirilmiştir. Bulunan metinler kısa, çoğunlukla kilin içine basılan mühürler üzerindedir. M.Ö.1900 civarında </a:t>
            </a:r>
            <a:r>
              <a:rPr lang="tr-TR" dirty="0" err="1" smtClean="0"/>
              <a:t>Indus</a:t>
            </a:r>
            <a:r>
              <a:rPr lang="tr-TR" dirty="0" smtClean="0"/>
              <a:t> kültürü çökmüştür.</a:t>
            </a:r>
          </a:p>
          <a:p>
            <a:r>
              <a:rPr lang="tr-TR" dirty="0" smtClean="0"/>
              <a:t>Bu çöküşün nedeni tam olarak bilinmemektedir ancak yazı da bu kültürle beraber ölmüştür. </a:t>
            </a:r>
          </a:p>
          <a:p>
            <a:r>
              <a:rPr lang="tr-TR" dirty="0" err="1" smtClean="0"/>
              <a:t>Indus</a:t>
            </a:r>
            <a:r>
              <a:rPr lang="tr-TR" dirty="0" smtClean="0"/>
              <a:t> topluluğunun düşüşünden kısa bir süre sonra, Hint-Aryan olarak bilinen Hint-Avrupalı insanlar, </a:t>
            </a:r>
            <a:r>
              <a:rPr lang="tr-TR" dirty="0" err="1" smtClean="0"/>
              <a:t>Indus</a:t>
            </a:r>
            <a:r>
              <a:rPr lang="tr-TR" dirty="0" smtClean="0"/>
              <a:t> Vadisine göç etmiştir.</a:t>
            </a:r>
          </a:p>
          <a:p>
            <a:r>
              <a:rPr lang="tr-TR" dirty="0" smtClean="0"/>
              <a:t>Yazılı </a:t>
            </a:r>
            <a:r>
              <a:rPr lang="tr-TR" dirty="0"/>
              <a:t>olan yaklaşık 4000 yazıtlı </a:t>
            </a:r>
            <a:r>
              <a:rPr lang="tr-TR" dirty="0" err="1"/>
              <a:t>Indus</a:t>
            </a:r>
            <a:r>
              <a:rPr lang="tr-TR" dirty="0"/>
              <a:t> Vadisi objelerinin yüzde 60'ı, genellikle bir tarafında </a:t>
            </a:r>
            <a:r>
              <a:rPr lang="tr-TR" dirty="0" smtClean="0"/>
              <a:t>2,5 </a:t>
            </a:r>
            <a:r>
              <a:rPr lang="tr-TR" dirty="0" err="1" smtClean="0"/>
              <a:t>cmlik</a:t>
            </a:r>
            <a:r>
              <a:rPr lang="tr-TR" dirty="0" smtClean="0"/>
              <a:t>, </a:t>
            </a:r>
            <a:r>
              <a:rPr lang="tr-TR" dirty="0"/>
              <a:t>üstte bir metin satırı ve aşağıdaki resimle birlikte, kare şeklinde olan mühür yazıtlarıdır. </a:t>
            </a:r>
            <a:endParaRPr lang="tr-TR" dirty="0" smtClean="0"/>
          </a:p>
          <a:p>
            <a:r>
              <a:rPr lang="tr-TR" dirty="0" smtClean="0"/>
              <a:t>En </a:t>
            </a:r>
            <a:r>
              <a:rPr lang="tr-TR" dirty="0"/>
              <a:t>kısa metinler yalnızca bir işaretten </a:t>
            </a:r>
            <a:r>
              <a:rPr lang="tr-TR" dirty="0" smtClean="0"/>
              <a:t>oluşur.</a:t>
            </a:r>
          </a:p>
          <a:p>
            <a:r>
              <a:rPr lang="tr-TR" dirty="0" smtClean="0"/>
              <a:t> </a:t>
            </a:r>
            <a:r>
              <a:rPr lang="tr-TR" dirty="0"/>
              <a:t>Bir metnin ortalama uzunluğu yaklaşık beş işarettir ve en uzun üç metin 14, 17 ve 28 işaretten oluşur. </a:t>
            </a:r>
            <a:endParaRPr lang="tr-TR" dirty="0" smtClean="0"/>
          </a:p>
          <a:p>
            <a:r>
              <a:rPr lang="tr-TR" dirty="0" smtClean="0"/>
              <a:t>Sözcük </a:t>
            </a:r>
            <a:r>
              <a:rPr lang="tr-TR" dirty="0"/>
              <a:t>bölünmesine dair bir kanıt yoktur. Yazının ayrıca, zaman içinde kaybolmuş olan bez veya kabuk gibi bozulabilir materyal üzerine yazılmış olabileceği düşünülmüştür.</a:t>
            </a:r>
          </a:p>
          <a:p>
            <a:endParaRPr lang="tr-TR" dirty="0"/>
          </a:p>
        </p:txBody>
      </p:sp>
    </p:spTree>
    <p:extLst>
      <p:ext uri="{BB962C8B-B14F-4D97-AF65-F5344CB8AC3E}">
        <p14:creationId xmlns:p14="http://schemas.microsoft.com/office/powerpoint/2010/main" val="2002488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31637" y="1268760"/>
            <a:ext cx="8750763" cy="4762170"/>
          </a:xfrm>
        </p:spPr>
        <p:txBody>
          <a:bodyPr>
            <a:normAutofit/>
          </a:bodyPr>
          <a:lstStyle/>
          <a:p>
            <a:r>
              <a:rPr lang="tr-TR" dirty="0" err="1" smtClean="0"/>
              <a:t>Indus</a:t>
            </a:r>
            <a:r>
              <a:rPr lang="tr-TR" dirty="0" smtClean="0"/>
              <a:t> </a:t>
            </a:r>
            <a:r>
              <a:rPr lang="tr-TR" dirty="0"/>
              <a:t>yazıları yaklaşık 400 semboldür; Bunlar genellikle geometrik ve çizgi figürü şeklinde görülür. </a:t>
            </a:r>
            <a:endParaRPr lang="tr-TR" dirty="0" smtClean="0"/>
          </a:p>
          <a:p>
            <a:r>
              <a:rPr lang="tr-TR" dirty="0" smtClean="0"/>
              <a:t>Bazı </a:t>
            </a:r>
            <a:r>
              <a:rPr lang="tr-TR" dirty="0"/>
              <a:t>işaretlerin simgesel niteliği, bir insanı, balık veya kuşu temsil eden resim yazısına dayandığı düşünülür. </a:t>
            </a:r>
            <a:endParaRPr lang="tr-TR" dirty="0" smtClean="0"/>
          </a:p>
          <a:p>
            <a:r>
              <a:rPr lang="tr-TR" dirty="0" smtClean="0"/>
              <a:t>Bununla </a:t>
            </a:r>
            <a:r>
              <a:rPr lang="tr-TR" dirty="0"/>
              <a:t>birlikte, en sık görülen sembol belli değildir. Her iki tarafında da kulp bulunan bardak gibi bir görünüme sahip bir sembol vardır, ancak bu tanımlama muhtemelen yanlıştır, çünkü </a:t>
            </a:r>
            <a:r>
              <a:rPr lang="tr-TR" dirty="0" err="1"/>
              <a:t>Harappan</a:t>
            </a:r>
            <a:r>
              <a:rPr lang="tr-TR" dirty="0"/>
              <a:t> bölgelerinde bulunan seramiklerde bu tür kaplar bulunmamaktadır. Alternatif bir yorumlama ise boynuzlu bir hayvanın başını temsil etmesidir.</a:t>
            </a:r>
          </a:p>
          <a:p>
            <a:endParaRPr lang="tr-TR" dirty="0"/>
          </a:p>
          <a:p>
            <a:endParaRPr lang="tr-TR" dirty="0"/>
          </a:p>
        </p:txBody>
      </p:sp>
    </p:spTree>
    <p:extLst>
      <p:ext uri="{BB962C8B-B14F-4D97-AF65-F5344CB8AC3E}">
        <p14:creationId xmlns:p14="http://schemas.microsoft.com/office/powerpoint/2010/main" val="2054317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2114</Words>
  <Application>Microsoft Office PowerPoint</Application>
  <PresentationFormat>Geniş ekran</PresentationFormat>
  <Paragraphs>100</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맑은 고딕</vt:lpstr>
      <vt:lpstr>Arial</vt:lpstr>
      <vt:lpstr>Book Antiqua</vt:lpstr>
      <vt:lpstr>Calibri</vt:lpstr>
      <vt:lpstr>Calibri Light</vt:lpstr>
      <vt:lpstr>Office Teması</vt:lpstr>
      <vt:lpstr>PowerPoint Sunusu</vt:lpstr>
      <vt:lpstr>HİNT ABUGİDASI VE DİĞER FONOGRAFİK ASYA YAZI SİSTEMLERİ</vt:lpstr>
      <vt:lpstr>PowerPoint Sunusu</vt:lpstr>
      <vt:lpstr>Güney Asya’nın Başlıca Dilleri</vt:lpstr>
      <vt:lpstr>PowerPoint Sunusu</vt:lpstr>
      <vt:lpstr>PowerPoint Sunusu</vt:lpstr>
      <vt:lpstr>Indus Vadisi Yazısı</vt:lpstr>
      <vt:lpstr>PowerPoint Sunusu</vt:lpstr>
      <vt:lpstr>PowerPoint Sunusu</vt:lpstr>
      <vt:lpstr>PowerPoint Sunusu</vt:lpstr>
      <vt:lpstr>PowerPoint Sunusu</vt:lpstr>
      <vt:lpstr>Brahmi Ve Kharosthi</vt:lpstr>
      <vt:lpstr>PowerPoint Sunusu</vt:lpstr>
      <vt:lpstr>PowerPoint Sunusu</vt:lpstr>
      <vt:lpstr>Yazı</vt:lpstr>
      <vt:lpstr>PowerPoint Sunusu</vt:lpstr>
      <vt:lpstr>PowerPoint Sunusu</vt:lpstr>
      <vt:lpstr>Kharosthi</vt:lpstr>
      <vt:lpstr>Brahmi</vt:lpstr>
      <vt:lpstr>PowerPoint Sunusu</vt:lpstr>
      <vt:lpstr>Kharosthi Ve Brahmi’nin Kökeni</vt:lpstr>
      <vt:lpstr>PowerPoint Sunusu</vt:lpstr>
      <vt:lpstr>PowerPoint Sunusu</vt:lpstr>
      <vt:lpstr>PowerPoint Sunusu</vt:lpstr>
      <vt:lpstr>PowerPoint Sunusu</vt:lpstr>
      <vt:lpstr>Devanagari Yazısının Sanskritçe Uygulanması</vt:lpstr>
      <vt:lpstr>Sanskrit Fonolojisi</vt:lpstr>
      <vt:lpstr>PowerPoint Sunusu</vt:lpstr>
      <vt:lpstr>PowerPoint Sunusu</vt:lpstr>
      <vt:lpstr>Devanagari Yazı Sistemi</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Sıla Ay</dc:creator>
  <cp:lastModifiedBy>Sıla Ay</cp:lastModifiedBy>
  <cp:revision>7</cp:revision>
  <dcterms:created xsi:type="dcterms:W3CDTF">2018-02-06T08:55:12Z</dcterms:created>
  <dcterms:modified xsi:type="dcterms:W3CDTF">2018-02-19T08:47:06Z</dcterms:modified>
</cp:coreProperties>
</file>