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57" r:id="rId9"/>
    <p:sldId id="259" r:id="rId10"/>
    <p:sldId id="258" r:id="rId11"/>
    <p:sldId id="267" r:id="rId12"/>
    <p:sldId id="268" r:id="rId13"/>
    <p:sldId id="269" r:id="rId14"/>
    <p:sldId id="270" r:id="rId15"/>
    <p:sldId id="271" r:id="rId16"/>
    <p:sldId id="272"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C9B398-10DD-4CCE-9B77-C1811379D6AE}"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296320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C9B398-10DD-4CCE-9B77-C1811379D6AE}"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393725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C9B398-10DD-4CCE-9B77-C1811379D6AE}"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38737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C9B398-10DD-4CCE-9B77-C1811379D6AE}"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382520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C9B398-10DD-4CCE-9B77-C1811379D6AE}"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55121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C9B398-10DD-4CCE-9B77-C1811379D6AE}" type="datetimeFigureOut">
              <a:rPr lang="tr-TR" smtClean="0"/>
              <a:t>27.02.2020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292317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C9B398-10DD-4CCE-9B77-C1811379D6AE}" type="datetimeFigureOut">
              <a:rPr lang="tr-TR" smtClean="0"/>
              <a:t>27.02.2020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20431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C9B398-10DD-4CCE-9B77-C1811379D6AE}" type="datetimeFigureOut">
              <a:rPr lang="tr-TR" smtClean="0"/>
              <a:t>27.02.2020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206877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C9B398-10DD-4CCE-9B77-C1811379D6AE}" type="datetimeFigureOut">
              <a:rPr lang="tr-TR" smtClean="0"/>
              <a:t>27.02.2020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302495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C9B398-10DD-4CCE-9B77-C1811379D6AE}" type="datetimeFigureOut">
              <a:rPr lang="tr-TR" smtClean="0"/>
              <a:t>27.02.2020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285275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C9B398-10DD-4CCE-9B77-C1811379D6AE}" type="datetimeFigureOut">
              <a:rPr lang="tr-TR" smtClean="0"/>
              <a:t>27.02.2020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CE6059-51FD-4DF9-A069-07B094AAE2E4}" type="slidenum">
              <a:rPr lang="tr-TR" smtClean="0"/>
              <a:t>‹#›</a:t>
            </a:fld>
            <a:endParaRPr lang="tr-TR"/>
          </a:p>
        </p:txBody>
      </p:sp>
    </p:spTree>
    <p:extLst>
      <p:ext uri="{BB962C8B-B14F-4D97-AF65-F5344CB8AC3E}">
        <p14:creationId xmlns:p14="http://schemas.microsoft.com/office/powerpoint/2010/main" val="14004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9B398-10DD-4CCE-9B77-C1811379D6AE}" type="datetimeFigureOut">
              <a:rPr lang="tr-TR" smtClean="0"/>
              <a:t>27.02.2020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E6059-51FD-4DF9-A069-07B094AAE2E4}" type="slidenum">
              <a:rPr lang="tr-TR" smtClean="0"/>
              <a:t>‹#›</a:t>
            </a:fld>
            <a:endParaRPr lang="tr-TR"/>
          </a:p>
        </p:txBody>
      </p:sp>
    </p:spTree>
    <p:extLst>
      <p:ext uri="{BB962C8B-B14F-4D97-AF65-F5344CB8AC3E}">
        <p14:creationId xmlns:p14="http://schemas.microsoft.com/office/powerpoint/2010/main" val="2149572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onlinelibrary.wiley.com/journal/10.1002/(ISSN)2045-775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8590" y="2575122"/>
            <a:ext cx="9144000" cy="2387600"/>
          </a:xfrm>
        </p:spPr>
        <p:txBody>
          <a:bodyPr/>
          <a:lstStyle/>
          <a:p>
            <a:r>
              <a:rPr lang="tr-TR" b="1" dirty="0" smtClean="0">
                <a:effectLst>
                  <a:outerShdw blurRad="38100" dist="38100" dir="2700000" algn="tl">
                    <a:srgbClr val="000000">
                      <a:alpha val="43137"/>
                    </a:srgbClr>
                  </a:outerShdw>
                </a:effectLst>
              </a:rPr>
              <a:t>Ekoloji ve Çevre Biyolojisi</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748590" y="4962722"/>
            <a:ext cx="9144000" cy="1655762"/>
          </a:xfrm>
        </p:spPr>
        <p:txBody>
          <a:bodyPr/>
          <a:lstStyle/>
          <a:p>
            <a:r>
              <a:rPr lang="tr-TR" sz="4000" dirty="0" smtClean="0"/>
              <a:t>Doç. Dr. Bengi ÇINAR KUL</a:t>
            </a:r>
            <a:endParaRPr lang="tr-TR" sz="4000" dirty="0"/>
          </a:p>
        </p:txBody>
      </p:sp>
      <p:pic>
        <p:nvPicPr>
          <p:cNvPr id="6" name="Resim 5"/>
          <p:cNvPicPr>
            <a:picLocks noChangeAspect="1"/>
          </p:cNvPicPr>
          <p:nvPr/>
        </p:nvPicPr>
        <p:blipFill rotWithShape="1">
          <a:blip r:embed="rId2"/>
          <a:srcRect l="3125" t="7778" r="40750" b="26222"/>
          <a:stretch/>
        </p:blipFill>
        <p:spPr>
          <a:xfrm>
            <a:off x="3547431" y="404454"/>
            <a:ext cx="5316334" cy="3516596"/>
          </a:xfrm>
          <a:prstGeom prst="rect">
            <a:avLst/>
          </a:prstGeom>
        </p:spPr>
      </p:pic>
    </p:spTree>
    <p:extLst>
      <p:ext uri="{BB962C8B-B14F-4D97-AF65-F5344CB8AC3E}">
        <p14:creationId xmlns:p14="http://schemas.microsoft.com/office/powerpoint/2010/main" val="2564497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4850" y="1690688"/>
            <a:ext cx="10515600" cy="4691062"/>
          </a:xfrm>
        </p:spPr>
        <p:txBody>
          <a:bodyPr>
            <a:normAutofit fontScale="92500" lnSpcReduction="10000"/>
          </a:bodyPr>
          <a:lstStyle/>
          <a:p>
            <a:r>
              <a:rPr lang="tr-TR" b="1" i="1" dirty="0" err="1" smtClean="0">
                <a:solidFill>
                  <a:srgbClr val="C00000"/>
                </a:solidFill>
              </a:rPr>
              <a:t>Oikos</a:t>
            </a:r>
            <a:r>
              <a:rPr lang="tr-TR" dirty="0" smtClean="0">
                <a:solidFill>
                  <a:srgbClr val="C00000"/>
                </a:solidFill>
              </a:rPr>
              <a:t> </a:t>
            </a:r>
            <a:r>
              <a:rPr lang="tr-TR" dirty="0" smtClean="0"/>
              <a:t>eski </a:t>
            </a:r>
            <a:r>
              <a:rPr lang="tr-TR" dirty="0" err="1" smtClean="0"/>
              <a:t>Yunanca’da</a:t>
            </a:r>
            <a:r>
              <a:rPr lang="tr-TR" dirty="0" smtClean="0"/>
              <a:t> «ev, eve ait» </a:t>
            </a:r>
          </a:p>
          <a:p>
            <a:r>
              <a:rPr lang="tr-TR" b="1" i="1" dirty="0" smtClean="0">
                <a:solidFill>
                  <a:srgbClr val="C00000"/>
                </a:solidFill>
              </a:rPr>
              <a:t>Logos</a:t>
            </a:r>
            <a:r>
              <a:rPr lang="tr-TR" dirty="0" smtClean="0">
                <a:solidFill>
                  <a:srgbClr val="C00000"/>
                </a:solidFill>
              </a:rPr>
              <a:t> </a:t>
            </a:r>
            <a:r>
              <a:rPr lang="tr-TR" dirty="0" smtClean="0"/>
              <a:t>ise «bilim, çalışma, araştırma» anlamına gelmektedir. Burada ev ile kastedilen yaşanılan yer, çevredir… </a:t>
            </a:r>
          </a:p>
          <a:p>
            <a:r>
              <a:rPr lang="tr-TR" dirty="0" smtClean="0"/>
              <a:t>Bu açıdan ortak köke sahip olan Ekonomi ile benzerlik gösterir. «</a:t>
            </a:r>
            <a:r>
              <a:rPr lang="tr-TR" i="1" dirty="0" err="1" smtClean="0"/>
              <a:t>oikos</a:t>
            </a:r>
            <a:r>
              <a:rPr lang="tr-TR" dirty="0" smtClean="0"/>
              <a:t>» ve «</a:t>
            </a:r>
            <a:r>
              <a:rPr lang="tr-TR" i="1" dirty="0" err="1" smtClean="0"/>
              <a:t>nomicus</a:t>
            </a:r>
            <a:r>
              <a:rPr lang="tr-TR" dirty="0" smtClean="0"/>
              <a:t>» yaşanılan yere ait işlerin yönetimi…</a:t>
            </a:r>
          </a:p>
          <a:p>
            <a:r>
              <a:rPr lang="tr-TR" dirty="0" smtClean="0"/>
              <a:t>Aslında tamamıyla birbirine bağımlı iki kardeş bilim dalları olmalarına rağmen önceliklerinin farklı olması nedeniyle karşıt görüşlü olarak kabul edilmişlerdir. Ancak günümüzde ekolojik olan madde ve hizmetler ekonomik olarak da değer kazanmaktadır.</a:t>
            </a:r>
          </a:p>
          <a:p>
            <a:endParaRPr lang="tr-TR" dirty="0" smtClean="0"/>
          </a:p>
          <a:p>
            <a:pPr marL="0" indent="0" algn="ctr">
              <a:buNone/>
            </a:pPr>
            <a:r>
              <a:rPr lang="tr-TR" sz="3200" b="1" dirty="0" smtClean="0"/>
              <a:t>Ekoloji: Canlıların birbirleriyle ve çevreleri ile olan karşılıklı etkileşimleri üzerine çalışan bilim dalıdır</a:t>
            </a:r>
            <a:r>
              <a:rPr lang="tr-TR" b="1" dirty="0" smtClean="0"/>
              <a:t>. </a:t>
            </a:r>
          </a:p>
          <a:p>
            <a:endParaRPr lang="tr-TR" dirty="0" smtClean="0"/>
          </a:p>
          <a:p>
            <a:endParaRPr lang="tr-TR" dirty="0" smtClean="0"/>
          </a:p>
          <a:p>
            <a:endParaRPr lang="tr-TR" dirty="0"/>
          </a:p>
        </p:txBody>
      </p:sp>
      <p:sp>
        <p:nvSpPr>
          <p:cNvPr id="4" name="Unvan 1"/>
          <p:cNvSpPr>
            <a:spLocks noGrp="1"/>
          </p:cNvSpPr>
          <p:nvPr>
            <p:ph type="title"/>
          </p:nvPr>
        </p:nvSpPr>
        <p:spPr>
          <a:xfrm>
            <a:off x="838200" y="365125"/>
            <a:ext cx="10515600" cy="1325563"/>
          </a:xfrm>
        </p:spPr>
        <p:txBody>
          <a:bodyPr/>
          <a:lstStyle/>
          <a:p>
            <a:r>
              <a:rPr lang="tr-TR" b="1" dirty="0" smtClean="0"/>
              <a:t>Peki nedir ekoloji?</a:t>
            </a:r>
            <a:endParaRPr lang="tr-TR" b="1" dirty="0"/>
          </a:p>
        </p:txBody>
      </p:sp>
    </p:spTree>
    <p:extLst>
      <p:ext uri="{BB962C8B-B14F-4D97-AF65-F5344CB8AC3E}">
        <p14:creationId xmlns:p14="http://schemas.microsoft.com/office/powerpoint/2010/main" val="3009127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879475"/>
            <a:ext cx="10515600" cy="1325563"/>
          </a:xfrm>
        </p:spPr>
        <p:txBody>
          <a:bodyPr>
            <a:noAutofit/>
          </a:bodyPr>
          <a:lstStyle/>
          <a:p>
            <a:r>
              <a:rPr lang="tr-TR" sz="3200" b="1" dirty="0" smtClean="0"/>
              <a:t>İnsanoğlu var olduğu günden bu yana günlük yaşamını sürdürebilmek için çevresinde olup bitenleri incelemek, bilmek ve tanımak zorundaydı.</a:t>
            </a:r>
            <a:br>
              <a:rPr lang="tr-TR" sz="3200" b="1" dirty="0" smtClean="0"/>
            </a:br>
            <a:endParaRPr lang="tr-TR" sz="3200" b="1" dirty="0"/>
          </a:p>
        </p:txBody>
      </p:sp>
      <p:sp>
        <p:nvSpPr>
          <p:cNvPr id="3" name="İçerik Yer Tutucusu 2"/>
          <p:cNvSpPr>
            <a:spLocks noGrp="1"/>
          </p:cNvSpPr>
          <p:nvPr>
            <p:ph idx="1"/>
          </p:nvPr>
        </p:nvSpPr>
        <p:spPr>
          <a:xfrm>
            <a:off x="1150620" y="2022158"/>
            <a:ext cx="10515600" cy="4351338"/>
          </a:xfrm>
        </p:spPr>
        <p:txBody>
          <a:bodyPr>
            <a:normAutofit/>
          </a:bodyPr>
          <a:lstStyle/>
          <a:p>
            <a:r>
              <a:rPr lang="tr-TR" dirty="0" smtClean="0"/>
              <a:t>Hangi bitkiler yenilebilir? Hangi hayvan zararlıdır?</a:t>
            </a:r>
          </a:p>
          <a:p>
            <a:r>
              <a:rPr lang="tr-TR" dirty="0" smtClean="0"/>
              <a:t>Nerede uyunur, nerede uyunmaz?</a:t>
            </a:r>
          </a:p>
          <a:p>
            <a:r>
              <a:rPr lang="tr-TR" dirty="0" smtClean="0"/>
              <a:t>Taşları sürtünce ne olur?</a:t>
            </a:r>
          </a:p>
          <a:p>
            <a:r>
              <a:rPr lang="tr-TR" dirty="0" smtClean="0"/>
              <a:t>Buhar basıncı bir işe yarar mı?</a:t>
            </a:r>
          </a:p>
          <a:p>
            <a:r>
              <a:rPr lang="tr-TR" dirty="0" smtClean="0"/>
              <a:t>Taş gibi ama parlak ve sarı cisim nedir?</a:t>
            </a:r>
          </a:p>
          <a:p>
            <a:r>
              <a:rPr lang="tr-TR" dirty="0" smtClean="0"/>
              <a:t>Bulutlar toplanıp, kararınca arkasından ne gelir?</a:t>
            </a:r>
          </a:p>
          <a:p>
            <a:r>
              <a:rPr lang="tr-TR" dirty="0" smtClean="0"/>
              <a:t>Yıldırım çarparsa ne olur?</a:t>
            </a:r>
          </a:p>
          <a:p>
            <a:r>
              <a:rPr lang="tr-TR" dirty="0" smtClean="0"/>
              <a:t>Karşı cinsi etkileme yolları nelerdir?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695" y="5064369"/>
            <a:ext cx="3743145" cy="1642783"/>
          </a:xfrm>
          <a:prstGeom prst="rect">
            <a:avLst/>
          </a:prstGeom>
        </p:spPr>
      </p:pic>
    </p:spTree>
    <p:extLst>
      <p:ext uri="{BB962C8B-B14F-4D97-AF65-F5344CB8AC3E}">
        <p14:creationId xmlns:p14="http://schemas.microsoft.com/office/powerpoint/2010/main" val="4102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28700" y="1387475"/>
            <a:ext cx="10325100" cy="4351338"/>
          </a:xfrm>
        </p:spPr>
        <p:txBody>
          <a:bodyPr>
            <a:noAutofit/>
          </a:bodyPr>
          <a:lstStyle/>
          <a:p>
            <a:pPr algn="just"/>
            <a:r>
              <a:rPr lang="tr-TR" sz="3200" dirty="0" smtClean="0"/>
              <a:t>Ve insanoğlunun çevresinin tanıyıp, çeşitli aletler geliştirmeye çevresini tanımaya başlaması ile uygarlığın başlaması aynı zamana denk gelir ve beraber evrilirler.</a:t>
            </a:r>
          </a:p>
          <a:p>
            <a:pPr marL="0" indent="0" algn="just">
              <a:buNone/>
            </a:pPr>
            <a:r>
              <a:rPr lang="tr-TR" sz="3200" dirty="0" smtClean="0"/>
              <a:t>		</a:t>
            </a:r>
            <a:r>
              <a:rPr lang="tr-TR" sz="3200" b="1" dirty="0" smtClean="0"/>
              <a:t>        </a:t>
            </a:r>
            <a:r>
              <a:rPr lang="tr-TR" sz="3200" b="1" dirty="0" smtClean="0">
                <a:solidFill>
                  <a:srgbClr val="C00000"/>
                </a:solidFill>
              </a:rPr>
              <a:t>Ateş</a:t>
            </a:r>
            <a:r>
              <a:rPr lang="tr-TR" sz="3200" b="1" dirty="0" smtClean="0"/>
              <a:t>, </a:t>
            </a:r>
            <a:r>
              <a:rPr lang="tr-TR" sz="3200" b="1" dirty="0" smtClean="0">
                <a:solidFill>
                  <a:srgbClr val="00B050"/>
                </a:solidFill>
              </a:rPr>
              <a:t>tarım</a:t>
            </a:r>
            <a:r>
              <a:rPr lang="tr-TR" sz="3200" b="1" dirty="0" smtClean="0"/>
              <a:t>, </a:t>
            </a:r>
            <a:r>
              <a:rPr lang="tr-TR" sz="3200" b="1" dirty="0" smtClean="0">
                <a:solidFill>
                  <a:schemeClr val="accent1">
                    <a:lumMod val="75000"/>
                  </a:schemeClr>
                </a:solidFill>
              </a:rPr>
              <a:t>sanayi</a:t>
            </a:r>
            <a:r>
              <a:rPr lang="tr-TR" sz="3200" b="1" dirty="0" smtClean="0"/>
              <a:t>, </a:t>
            </a:r>
            <a:r>
              <a:rPr lang="tr-TR" sz="3200" b="1" dirty="0" smtClean="0">
                <a:solidFill>
                  <a:srgbClr val="7030A0"/>
                </a:solidFill>
              </a:rPr>
              <a:t>teknoloji</a:t>
            </a:r>
            <a:r>
              <a:rPr lang="tr-TR" sz="3200" b="1" dirty="0" smtClean="0"/>
              <a:t>…</a:t>
            </a:r>
          </a:p>
          <a:p>
            <a:pPr algn="just"/>
            <a:r>
              <a:rPr lang="tr-TR" sz="3200" dirty="0" smtClean="0"/>
              <a:t>Teknolojideki gelişimlerle beraber daha az çevresine bakar hale gelmiştir insanoğlu ve yeni bağımlılıklar ortaya çıkmıştır. Bazı şeyler artık göz ardı edilmektedir</a:t>
            </a:r>
          </a:p>
          <a:p>
            <a:pPr marL="457200" lvl="1" indent="0" algn="just">
              <a:buNone/>
            </a:pPr>
            <a:r>
              <a:rPr lang="tr-TR" sz="3200" dirty="0" smtClean="0"/>
              <a:t>	     Bağımlılık nedir? Nelere bağımlı olunur?</a:t>
            </a:r>
          </a:p>
          <a:p>
            <a:pPr marL="457200" lvl="1" indent="0" algn="just">
              <a:buNone/>
            </a:pPr>
            <a:r>
              <a:rPr lang="tr-TR" sz="3200" dirty="0"/>
              <a:t> </a:t>
            </a:r>
            <a:r>
              <a:rPr lang="tr-TR" sz="3200" dirty="0" smtClean="0"/>
              <a:t>                                </a:t>
            </a:r>
            <a:r>
              <a:rPr lang="tr-TR" sz="3200" b="1" dirty="0" smtClean="0"/>
              <a:t>Hava Su Gıda</a:t>
            </a:r>
            <a:endParaRPr lang="tr-TR" sz="3200" b="1" dirty="0"/>
          </a:p>
        </p:txBody>
      </p:sp>
    </p:spTree>
    <p:extLst>
      <p:ext uri="{BB962C8B-B14F-4D97-AF65-F5344CB8AC3E}">
        <p14:creationId xmlns:p14="http://schemas.microsoft.com/office/powerpoint/2010/main" val="245497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725025" y="3601244"/>
            <a:ext cx="2466975" cy="2960370"/>
          </a:xfrm>
          <a:prstGeom prst="rect">
            <a:avLst/>
          </a:prstGeom>
        </p:spPr>
      </p:pic>
      <p:sp>
        <p:nvSpPr>
          <p:cNvPr id="3" name="İçerik Yer Tutucusu 2"/>
          <p:cNvSpPr>
            <a:spLocks noGrp="1"/>
          </p:cNvSpPr>
          <p:nvPr>
            <p:ph idx="1"/>
          </p:nvPr>
        </p:nvSpPr>
        <p:spPr>
          <a:xfrm>
            <a:off x="656082" y="730091"/>
            <a:ext cx="10515600" cy="4351338"/>
          </a:xfrm>
        </p:spPr>
        <p:txBody>
          <a:bodyPr>
            <a:normAutofit fontScale="92500" lnSpcReduction="10000"/>
          </a:bodyPr>
          <a:lstStyle/>
          <a:p>
            <a:pPr algn="just"/>
            <a:r>
              <a:rPr lang="tr-TR" dirty="0" smtClean="0"/>
              <a:t>Hangi politik ideoloji olursa olsun, sistemler doğanın sunduğu değerlere parasal değer biçmezler. Bir </a:t>
            </a:r>
            <a:r>
              <a:rPr lang="tr-TR" b="1" dirty="0" smtClean="0"/>
              <a:t>sorun çıkmadığı sürece </a:t>
            </a:r>
            <a:r>
              <a:rPr lang="tr-TR" dirty="0" smtClean="0"/>
              <a:t>doğanın bedelsiz olarak sunduğu maddelerin ve hizmetlerin değeri hep göz ardı edilir. </a:t>
            </a:r>
          </a:p>
          <a:p>
            <a:pPr marL="0" indent="0" algn="just">
              <a:buNone/>
            </a:pPr>
            <a:r>
              <a:rPr lang="tr-TR" sz="2800" dirty="0"/>
              <a:t>	</a:t>
            </a:r>
            <a:r>
              <a:rPr lang="tr-TR" sz="2800" dirty="0" smtClean="0"/>
              <a:t>	                      Ne gibi sorunlar olabilir?</a:t>
            </a:r>
          </a:p>
          <a:p>
            <a:pPr marL="0" indent="0" algn="just">
              <a:buNone/>
            </a:pPr>
            <a:endParaRPr lang="tr-TR" sz="2800" dirty="0" smtClean="0"/>
          </a:p>
          <a:p>
            <a:pPr algn="just"/>
            <a:r>
              <a:rPr lang="tr-TR" dirty="0" smtClean="0"/>
              <a:t>Bu </a:t>
            </a:r>
            <a:r>
              <a:rPr lang="tr-TR" b="1" dirty="0" smtClean="0"/>
              <a:t>madde ve hizmetlerin sınırsız olduğu ve hiç bitmeyeceği</a:t>
            </a:r>
            <a:r>
              <a:rPr lang="tr-TR" dirty="0" smtClean="0"/>
              <a:t>, teknolojinin de gelişimi ile beraber nasıl olsa onların yerine geçebilen yeni keşifler olacağı varsayılır (</a:t>
            </a:r>
            <a:r>
              <a:rPr lang="tr-TR" dirty="0" err="1" smtClean="0"/>
              <a:t>Cornucopian</a:t>
            </a:r>
            <a:r>
              <a:rPr lang="tr-TR" dirty="0" smtClean="0"/>
              <a:t> Yanılgısı)…</a:t>
            </a:r>
          </a:p>
          <a:p>
            <a:pPr marL="0" indent="0" algn="just">
              <a:buNone/>
            </a:pPr>
            <a:endParaRPr lang="tr-TR" sz="2800" dirty="0"/>
          </a:p>
          <a:p>
            <a:pPr marL="0" indent="0" algn="just">
              <a:buNone/>
            </a:pPr>
            <a:r>
              <a:rPr lang="tr-TR" dirty="0" smtClean="0"/>
              <a:t>		                            Oksijen  ve Su </a:t>
            </a:r>
          </a:p>
          <a:p>
            <a:pPr marL="0" indent="0" algn="just">
              <a:buNone/>
            </a:pPr>
            <a:r>
              <a:rPr lang="tr-TR" dirty="0" smtClean="0"/>
              <a:t>        yeri doldurulamayan ve doğal döngüde yenilenebilen maddeler</a:t>
            </a:r>
            <a:endParaRPr lang="tr-TR" sz="2800" dirty="0" smtClean="0"/>
          </a:p>
        </p:txBody>
      </p:sp>
    </p:spTree>
    <p:extLst>
      <p:ext uri="{BB962C8B-B14F-4D97-AF65-F5344CB8AC3E}">
        <p14:creationId xmlns:p14="http://schemas.microsoft.com/office/powerpoint/2010/main" val="30652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Ekoloji sözcüğü ilk kez Alman biyolog </a:t>
            </a:r>
            <a:r>
              <a:rPr lang="tr-TR" dirty="0" err="1" smtClean="0"/>
              <a:t>Ernst</a:t>
            </a:r>
            <a:r>
              <a:rPr lang="tr-TR" dirty="0" smtClean="0"/>
              <a:t> </a:t>
            </a:r>
            <a:r>
              <a:rPr lang="tr-TR" dirty="0" err="1" smtClean="0"/>
              <a:t>Haeckel</a:t>
            </a:r>
            <a:r>
              <a:rPr lang="tr-TR" dirty="0" smtClean="0"/>
              <a:t> tarafından 1869’da kullanılmıştır. </a:t>
            </a:r>
          </a:p>
          <a:p>
            <a:r>
              <a:rPr lang="tr-TR" dirty="0" smtClean="0"/>
              <a:t>Ancak bundan önce çok eski çağlardan bu yana bu konu merak ve araştırma konusu olmuştur. Örneğin 1700’lü yıllarda mikroskobun kaşifi </a:t>
            </a:r>
            <a:r>
              <a:rPr lang="tr-TR" dirty="0" err="1" smtClean="0"/>
              <a:t>Antoni</a:t>
            </a:r>
            <a:r>
              <a:rPr lang="tr-TR" dirty="0" smtClean="0"/>
              <a:t> </a:t>
            </a:r>
            <a:r>
              <a:rPr lang="tr-TR" dirty="0" err="1" smtClean="0"/>
              <a:t>van</a:t>
            </a:r>
            <a:r>
              <a:rPr lang="tr-TR" dirty="0" smtClean="0"/>
              <a:t> </a:t>
            </a:r>
            <a:r>
              <a:rPr lang="tr-TR" dirty="0" err="1" smtClean="0"/>
              <a:t>Leeuwenhoek</a:t>
            </a:r>
            <a:r>
              <a:rPr lang="tr-TR" dirty="0" smtClean="0"/>
              <a:t>, «besin zinciri ve popülasyon büyümesinin kontrolü» üzerine çalışmış, İngiliz bitki bilimcisi Richard </a:t>
            </a:r>
            <a:r>
              <a:rPr lang="tr-TR" dirty="0" err="1" smtClean="0"/>
              <a:t>Bradley</a:t>
            </a:r>
            <a:r>
              <a:rPr lang="tr-TR" dirty="0" smtClean="0"/>
              <a:t> «biyolojik verimlilik» konusuna yoğunlaşmıştır. </a:t>
            </a:r>
          </a:p>
          <a:p>
            <a:r>
              <a:rPr lang="tr-TR" dirty="0" smtClean="0"/>
              <a:t>Bu konular  hala günümüz ekoloji biliminin ilgi alanlarına girmektedir.</a:t>
            </a:r>
            <a:endParaRPr lang="tr-TR" dirty="0"/>
          </a:p>
        </p:txBody>
      </p:sp>
    </p:spTree>
    <p:extLst>
      <p:ext uri="{BB962C8B-B14F-4D97-AF65-F5344CB8AC3E}">
        <p14:creationId xmlns:p14="http://schemas.microsoft.com/office/powerpoint/2010/main" val="2220199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9100" y="634206"/>
            <a:ext cx="10515600" cy="5109369"/>
          </a:xfrm>
        </p:spPr>
        <p:txBody>
          <a:bodyPr>
            <a:normAutofit lnSpcReduction="10000"/>
          </a:bodyPr>
          <a:lstStyle/>
          <a:p>
            <a:pPr marL="0" indent="0">
              <a:buNone/>
            </a:pPr>
            <a:r>
              <a:rPr lang="tr-TR" dirty="0" smtClean="0"/>
              <a:t>Çevre konusunda insanların küresel düzeyde bilinçlenmeye başlamaları aya İLK ayak basılışla beraber olmuştur. </a:t>
            </a:r>
          </a:p>
          <a:p>
            <a:pPr marL="457200" lvl="1" indent="0">
              <a:buNone/>
            </a:pPr>
            <a:r>
              <a:rPr lang="tr-TR" dirty="0" smtClean="0"/>
              <a:t>	</a:t>
            </a:r>
            <a:r>
              <a:rPr lang="en-US" dirty="0" smtClean="0"/>
              <a:t>Neil Armstrong </a:t>
            </a:r>
            <a:r>
              <a:rPr lang="tr-TR" dirty="0" smtClean="0"/>
              <a:t>ve </a:t>
            </a:r>
            <a:r>
              <a:rPr lang="en-US" dirty="0" smtClean="0"/>
              <a:t>Buzz Aldrin</a:t>
            </a:r>
            <a:r>
              <a:rPr lang="tr-TR" dirty="0" smtClean="0"/>
              <a:t>, 20 Temmuz 1969</a:t>
            </a:r>
          </a:p>
          <a:p>
            <a:pPr marL="457200" lvl="1" indent="0" algn="ctr">
              <a:buNone/>
            </a:pPr>
            <a:r>
              <a:rPr lang="tr-TR" dirty="0" smtClean="0"/>
              <a:t>«</a:t>
            </a:r>
            <a:r>
              <a:rPr lang="en-US" dirty="0" smtClean="0"/>
              <a:t>Armstrong </a:t>
            </a:r>
            <a:r>
              <a:rPr lang="en-US" dirty="0"/>
              <a:t>stepped off </a:t>
            </a:r>
            <a:r>
              <a:rPr lang="en-US" i="1" dirty="0"/>
              <a:t>Eagle</a:t>
            </a:r>
            <a:r>
              <a:rPr lang="en-US" dirty="0"/>
              <a:t>'s footpad and declared, "That's one small step for </a:t>
            </a:r>
            <a:r>
              <a:rPr lang="tr-TR" dirty="0" smtClean="0"/>
              <a:t>a</a:t>
            </a:r>
            <a:r>
              <a:rPr lang="en-US" dirty="0" smtClean="0"/>
              <a:t> </a:t>
            </a:r>
            <a:r>
              <a:rPr lang="en-US" dirty="0"/>
              <a:t>man, one giant leap for </a:t>
            </a:r>
            <a:r>
              <a:rPr lang="en-US" dirty="0" smtClean="0"/>
              <a:t>mankind</a:t>
            </a:r>
            <a:r>
              <a:rPr lang="tr-TR" dirty="0" smtClean="0"/>
              <a:t>»</a:t>
            </a:r>
          </a:p>
          <a:p>
            <a:pPr marL="457200" lvl="1" indent="0">
              <a:buNone/>
            </a:pPr>
            <a:endParaRPr lang="tr-TR" dirty="0" smtClean="0"/>
          </a:p>
          <a:p>
            <a:pPr marL="0" indent="0">
              <a:buNone/>
            </a:pPr>
            <a:r>
              <a:rPr lang="tr-TR" dirty="0" smtClean="0"/>
              <a:t>Dünyanın yalnız ve güzel görüntüsü insanlarda </a:t>
            </a:r>
          </a:p>
          <a:p>
            <a:r>
              <a:rPr lang="tr-TR" dirty="0" smtClean="0"/>
              <a:t>Kirlilik</a:t>
            </a:r>
          </a:p>
          <a:p>
            <a:r>
              <a:rPr lang="tr-TR" dirty="0" smtClean="0"/>
              <a:t>Doğanın korunması</a:t>
            </a:r>
          </a:p>
          <a:p>
            <a:r>
              <a:rPr lang="tr-TR" dirty="0" smtClean="0"/>
              <a:t>Hızlı nüfus artışı</a:t>
            </a:r>
          </a:p>
          <a:p>
            <a:r>
              <a:rPr lang="tr-TR" dirty="0" smtClean="0"/>
              <a:t>Gıda ve enerjinin sürdürülebilirliği</a:t>
            </a:r>
          </a:p>
          <a:p>
            <a:r>
              <a:rPr lang="tr-TR" dirty="0" smtClean="0"/>
              <a:t>Biyolojik çeşitlilik gibi konularda merak uyandırdı</a:t>
            </a:r>
            <a:endParaRPr lang="tr-TR" dirty="0"/>
          </a:p>
        </p:txBody>
      </p:sp>
      <p:pic>
        <p:nvPicPr>
          <p:cNvPr id="7170" name="Picture 2" descr="http://www.wiki-zero.com/index.php?q=aHR0cDovL3VwbG9hZC53aWtpbWVkaWEub3JnL3dpa2lwZWRpYS9jb21tb25zL3RodW1iLzgvODkvQXBvbGxvXzExX2Jvb3RwcmludC5qcGcvMjIwcHgtQXBvbGxvXzExX2Jvb3RwcmludC5qcGc"/>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29280" r="21818"/>
          <a:stretch/>
        </p:blipFill>
        <p:spPr bwMode="auto">
          <a:xfrm>
            <a:off x="10782300" y="141488"/>
            <a:ext cx="1219200" cy="14886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orld apollo 11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107330"/>
            <a:ext cx="4171950" cy="312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02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1980-2000 yılları arası tekrar unutuldu ekoloji. Soğuk savaş, işsizlik, gelir dağılım, sosyal adalet </a:t>
            </a:r>
            <a:r>
              <a:rPr lang="tr-TR" dirty="0" err="1" smtClean="0"/>
              <a:t>vb</a:t>
            </a:r>
            <a:r>
              <a:rPr lang="tr-TR" dirty="0" smtClean="0"/>
              <a:t> politik kavramlar öne çıktı. </a:t>
            </a:r>
          </a:p>
          <a:p>
            <a:r>
              <a:rPr lang="tr-TR" dirty="0" smtClean="0"/>
              <a:t>21. yüzyılın başlarında dünyadaki geri dönüşümsüz (?) değişiklikler </a:t>
            </a:r>
            <a:r>
              <a:rPr lang="tr-TR" dirty="0" err="1" smtClean="0"/>
              <a:t>farkedildi</a:t>
            </a:r>
            <a:r>
              <a:rPr lang="tr-TR" dirty="0" smtClean="0"/>
              <a:t> ve EKOLOJİ tekrar gündeme geldi</a:t>
            </a:r>
          </a:p>
          <a:p>
            <a:r>
              <a:rPr lang="tr-TR" dirty="0" smtClean="0"/>
              <a:t>«Yerkürenin insanoğlu tarafından gittikçe artan biz hızla bozulduğu tekrar görülünce, çevre sorunları yeniden ön plana çıktı. </a:t>
            </a:r>
            <a:r>
              <a:rPr lang="tr-TR" b="1" dirty="0" smtClean="0"/>
              <a:t>Ve artık hastalığı tedavi etmekten çok, hastalığın önlenmesinin (koruyucu hekimlik) gerekliliği </a:t>
            </a:r>
            <a:r>
              <a:rPr lang="tr-TR" dirty="0" smtClean="0"/>
              <a:t>anlaşılmıştır (</a:t>
            </a:r>
            <a:r>
              <a:rPr lang="tr-TR" dirty="0" err="1" smtClean="0"/>
              <a:t>Barret</a:t>
            </a:r>
            <a:r>
              <a:rPr lang="tr-TR" dirty="0" smtClean="0"/>
              <a:t>, 2001)»</a:t>
            </a:r>
          </a:p>
          <a:p>
            <a:endParaRPr lang="tr-TR" dirty="0"/>
          </a:p>
        </p:txBody>
      </p:sp>
    </p:spTree>
    <p:extLst>
      <p:ext uri="{BB962C8B-B14F-4D97-AF65-F5344CB8AC3E}">
        <p14:creationId xmlns:p14="http://schemas.microsoft.com/office/powerpoint/2010/main" val="680586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b="1" dirty="0" smtClean="0"/>
              <a:t>Biyolojide hiyerarşi </a:t>
            </a:r>
            <a:r>
              <a:rPr lang="tr-TR" b="1" dirty="0" smtClean="0">
                <a:solidFill>
                  <a:srgbClr val="C00000"/>
                </a:solidFill>
              </a:rPr>
              <a:t>(</a:t>
            </a:r>
            <a:r>
              <a:rPr lang="tr-TR" b="1" dirty="0" err="1" smtClean="0">
                <a:solidFill>
                  <a:srgbClr val="C00000"/>
                </a:solidFill>
              </a:rPr>
              <a:t>egoloji</a:t>
            </a:r>
            <a:r>
              <a:rPr lang="tr-TR" b="1" dirty="0" smtClean="0">
                <a:solidFill>
                  <a:srgbClr val="C00000"/>
                </a:solidFill>
              </a:rPr>
              <a:t> mi ekoloji mi?)</a:t>
            </a:r>
            <a:endParaRPr lang="tr-TR" b="1" dirty="0"/>
          </a:p>
        </p:txBody>
      </p:sp>
      <p:sp>
        <p:nvSpPr>
          <p:cNvPr id="3" name="İçerik Yer Tutucusu 2"/>
          <p:cNvSpPr>
            <a:spLocks noGrp="1"/>
          </p:cNvSpPr>
          <p:nvPr>
            <p:ph idx="1"/>
          </p:nvPr>
        </p:nvSpPr>
        <p:spPr>
          <a:xfrm>
            <a:off x="838200" y="1825625"/>
            <a:ext cx="5810250" cy="4351338"/>
          </a:xfrm>
        </p:spPr>
        <p:txBody>
          <a:bodyPr/>
          <a:lstStyle/>
          <a:p>
            <a:r>
              <a:rPr lang="tr-TR" dirty="0" smtClean="0"/>
              <a:t>Ekolojinin ilgi alanlarını anlayabilmek için biyolojideki hiyerarşik düzene bakmak gerekmektedir.</a:t>
            </a:r>
          </a:p>
          <a:p>
            <a:endParaRPr lang="tr-TR" dirty="0"/>
          </a:p>
        </p:txBody>
      </p:sp>
      <p:pic>
        <p:nvPicPr>
          <p:cNvPr id="6" name="Resim 5"/>
          <p:cNvPicPr>
            <a:picLocks noChangeAspect="1"/>
          </p:cNvPicPr>
          <p:nvPr/>
        </p:nvPicPr>
        <p:blipFill>
          <a:blip r:embed="rId2"/>
          <a:stretch>
            <a:fillRect/>
          </a:stretch>
        </p:blipFill>
        <p:spPr>
          <a:xfrm>
            <a:off x="6477000" y="1574459"/>
            <a:ext cx="5448300" cy="5283541"/>
          </a:xfrm>
          <a:prstGeom prst="rect">
            <a:avLst/>
          </a:prstGeom>
        </p:spPr>
      </p:pic>
    </p:spTree>
    <p:extLst>
      <p:ext uri="{BB962C8B-B14F-4D97-AF65-F5344CB8AC3E}">
        <p14:creationId xmlns:p14="http://schemas.microsoft.com/office/powerpoint/2010/main" val="4259737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449" y="-1"/>
            <a:ext cx="8509001" cy="510540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930649" y="255965"/>
            <a:ext cx="6096000" cy="1569660"/>
          </a:xfrm>
          <a:prstGeom prst="rect">
            <a:avLst/>
          </a:prstGeom>
        </p:spPr>
        <p:txBody>
          <a:bodyPr>
            <a:spAutoFit/>
          </a:bodyPr>
          <a:lstStyle/>
          <a:p>
            <a:r>
              <a:rPr lang="tr-TR" sz="3200" b="1" dirty="0" smtClean="0"/>
              <a:t>Kutup ayıları neden sadece kutuplarda, kangurular Avustralya’da yaşar?</a:t>
            </a:r>
          </a:p>
        </p:txBody>
      </p:sp>
      <p:pic>
        <p:nvPicPr>
          <p:cNvPr id="1028" name="Picture 4" descr="Kangaroo Facts, History, Useful Information And Amazing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2700"/>
            <a:ext cx="6345836" cy="423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65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88" y="3630234"/>
            <a:ext cx="5905500" cy="2952750"/>
          </a:xfrm>
        </p:spPr>
      </p:pic>
      <p:pic>
        <p:nvPicPr>
          <p:cNvPr id="2050" name="Picture 2" descr="global warming is re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88" y="58133"/>
            <a:ext cx="5709478" cy="32651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lobal warming is fake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428999"/>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obal warming is real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7751" y="75783"/>
            <a:ext cx="2282320" cy="249968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096000" y="2326200"/>
            <a:ext cx="3588418" cy="1077218"/>
          </a:xfrm>
          <a:prstGeom prst="rect">
            <a:avLst/>
          </a:prstGeom>
        </p:spPr>
        <p:txBody>
          <a:bodyPr wrap="none">
            <a:spAutoFit/>
          </a:bodyPr>
          <a:lstStyle/>
          <a:p>
            <a:r>
              <a:rPr lang="tr-TR" sz="3200" b="1" dirty="0" smtClean="0">
                <a:solidFill>
                  <a:schemeClr val="bg1"/>
                </a:solidFill>
              </a:rPr>
              <a:t>Küresel ısınma mı?</a:t>
            </a:r>
          </a:p>
          <a:p>
            <a:r>
              <a:rPr lang="tr-TR" sz="3200" b="1" dirty="0" smtClean="0">
                <a:solidFill>
                  <a:schemeClr val="bg1"/>
                </a:solidFill>
              </a:rPr>
              <a:t>Küresel soğuma mı?</a:t>
            </a:r>
          </a:p>
        </p:txBody>
      </p:sp>
    </p:spTree>
    <p:extLst>
      <p:ext uri="{BB962C8B-B14F-4D97-AF65-F5344CB8AC3E}">
        <p14:creationId xmlns:p14="http://schemas.microsoft.com/office/powerpoint/2010/main" val="4171635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1243" y="5274467"/>
            <a:ext cx="8610601" cy="1433513"/>
          </a:xfrm>
        </p:spPr>
        <p:txBody>
          <a:bodyPr>
            <a:normAutofit fontScale="92500" lnSpcReduction="10000"/>
          </a:bodyPr>
          <a:lstStyle/>
          <a:p>
            <a:r>
              <a:rPr lang="tr-TR" dirty="0"/>
              <a:t>BM'ye bağlı Dünya Meteoroloji Organizasyonu (WMO) Başkanı </a:t>
            </a:r>
            <a:r>
              <a:rPr lang="tr-TR" dirty="0" err="1"/>
              <a:t>Michel</a:t>
            </a:r>
            <a:r>
              <a:rPr lang="tr-TR" dirty="0"/>
              <a:t> </a:t>
            </a:r>
            <a:r>
              <a:rPr lang="tr-TR" dirty="0" err="1"/>
              <a:t>Jarraud</a:t>
            </a:r>
            <a:r>
              <a:rPr lang="tr-TR" dirty="0"/>
              <a:t>, "Bu büyük bir başarı hikayesi. Çevreye duyarlı politikalara aynı şekilde devam etmemiz gerektiğini gösteriyor" dedi.</a:t>
            </a:r>
          </a:p>
        </p:txBody>
      </p:sp>
      <p:pic>
        <p:nvPicPr>
          <p:cNvPr id="4" name="Resim 3"/>
          <p:cNvPicPr>
            <a:picLocks noChangeAspect="1"/>
          </p:cNvPicPr>
          <p:nvPr/>
        </p:nvPicPr>
        <p:blipFill rotWithShape="1">
          <a:blip r:embed="rId2"/>
          <a:srcRect l="15875" t="7557" r="40500" b="3778"/>
          <a:stretch/>
        </p:blipFill>
        <p:spPr>
          <a:xfrm>
            <a:off x="7279636" y="585000"/>
            <a:ext cx="3886200" cy="4442962"/>
          </a:xfrm>
          <a:prstGeom prst="rect">
            <a:avLst/>
          </a:prstGeom>
        </p:spPr>
      </p:pic>
      <p:pic>
        <p:nvPicPr>
          <p:cNvPr id="5" name="Resim 4"/>
          <p:cNvPicPr>
            <a:picLocks noChangeAspect="1"/>
          </p:cNvPicPr>
          <p:nvPr/>
        </p:nvPicPr>
        <p:blipFill rotWithShape="1">
          <a:blip r:embed="rId3"/>
          <a:srcRect l="19125" t="7112" r="40625" b="14445"/>
          <a:stretch/>
        </p:blipFill>
        <p:spPr>
          <a:xfrm>
            <a:off x="314357" y="1389505"/>
            <a:ext cx="4326886" cy="4743450"/>
          </a:xfrm>
          <a:prstGeom prst="rect">
            <a:avLst/>
          </a:prstGeom>
        </p:spPr>
      </p:pic>
      <p:sp>
        <p:nvSpPr>
          <p:cNvPr id="6" name="Dikdörtgen 5"/>
          <p:cNvSpPr/>
          <p:nvPr/>
        </p:nvSpPr>
        <p:spPr>
          <a:xfrm>
            <a:off x="1057307" y="256282"/>
            <a:ext cx="6410293" cy="1077218"/>
          </a:xfrm>
          <a:prstGeom prst="rect">
            <a:avLst/>
          </a:prstGeom>
        </p:spPr>
        <p:txBody>
          <a:bodyPr wrap="square">
            <a:spAutoFit/>
          </a:bodyPr>
          <a:lstStyle/>
          <a:p>
            <a:r>
              <a:rPr lang="tr-TR" sz="3200" b="1" dirty="0" smtClean="0"/>
              <a:t>Birkaç yıl önce delindiği söylenen ozon tabakasına ne oldu?</a:t>
            </a:r>
          </a:p>
        </p:txBody>
      </p:sp>
    </p:spTree>
    <p:extLst>
      <p:ext uri="{BB962C8B-B14F-4D97-AF65-F5344CB8AC3E}">
        <p14:creationId xmlns:p14="http://schemas.microsoft.com/office/powerpoint/2010/main" val="321703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450" y="2395924"/>
            <a:ext cx="3870047" cy="2904189"/>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323850" y="174625"/>
            <a:ext cx="10515600" cy="1325563"/>
          </a:xfrm>
        </p:spPr>
        <p:txBody>
          <a:bodyPr/>
          <a:lstStyle/>
          <a:p>
            <a:r>
              <a:rPr lang="tr-TR" sz="2800" b="1" dirty="0" smtClean="0"/>
              <a:t>Doğada en gelişmiş canlı ne? </a:t>
            </a:r>
            <a:r>
              <a:rPr lang="tr-TR" b="1" dirty="0" smtClean="0"/>
              <a:t/>
            </a:r>
            <a:br>
              <a:rPr lang="tr-TR" b="1" dirty="0" smtClean="0"/>
            </a:br>
            <a:endParaRPr lang="tr-TR" b="1" dirty="0"/>
          </a:p>
        </p:txBody>
      </p:sp>
      <p:pic>
        <p:nvPicPr>
          <p:cNvPr id="6" name="Resim 5"/>
          <p:cNvPicPr>
            <a:picLocks noChangeAspect="1"/>
          </p:cNvPicPr>
          <p:nvPr/>
        </p:nvPicPr>
        <p:blipFill>
          <a:blip r:embed="rId3"/>
          <a:stretch>
            <a:fillRect/>
          </a:stretch>
        </p:blipFill>
        <p:spPr>
          <a:xfrm>
            <a:off x="81072" y="1086945"/>
            <a:ext cx="3600450" cy="3142868"/>
          </a:xfrm>
          <a:prstGeom prst="rect">
            <a:avLst/>
          </a:prstGeom>
        </p:spPr>
      </p:pic>
      <p:sp>
        <p:nvSpPr>
          <p:cNvPr id="7" name="Metin kutusu 6"/>
          <p:cNvSpPr txBox="1"/>
          <p:nvPr/>
        </p:nvSpPr>
        <p:spPr>
          <a:xfrm>
            <a:off x="81072" y="4557056"/>
            <a:ext cx="3607078" cy="646331"/>
          </a:xfrm>
          <a:prstGeom prst="rect">
            <a:avLst/>
          </a:prstGeom>
          <a:noFill/>
        </p:spPr>
        <p:txBody>
          <a:bodyPr wrap="none" rtlCol="0">
            <a:spAutoFit/>
          </a:bodyPr>
          <a:lstStyle/>
          <a:p>
            <a:r>
              <a:rPr lang="tr-TR" dirty="0" err="1" smtClean="0"/>
              <a:t>Tardigrat</a:t>
            </a:r>
            <a:r>
              <a:rPr lang="tr-TR" dirty="0" smtClean="0"/>
              <a:t>, su ayısı</a:t>
            </a:r>
          </a:p>
          <a:p>
            <a:r>
              <a:rPr lang="tr-TR" dirty="0" smtClean="0"/>
              <a:t>-17C’den +150 C’ye kadar yaşayabilir</a:t>
            </a:r>
            <a:endParaRPr lang="tr-TR" dirty="0"/>
          </a:p>
        </p:txBody>
      </p:sp>
      <p:sp>
        <p:nvSpPr>
          <p:cNvPr id="9" name="Metin kutusu 8"/>
          <p:cNvSpPr txBox="1"/>
          <p:nvPr/>
        </p:nvSpPr>
        <p:spPr>
          <a:xfrm>
            <a:off x="3637094" y="5396839"/>
            <a:ext cx="2911139" cy="1200329"/>
          </a:xfrm>
          <a:prstGeom prst="rect">
            <a:avLst/>
          </a:prstGeom>
          <a:noFill/>
        </p:spPr>
        <p:txBody>
          <a:bodyPr wrap="square" rtlCol="0">
            <a:spAutoFit/>
          </a:bodyPr>
          <a:lstStyle/>
          <a:p>
            <a:r>
              <a:rPr lang="tr-TR" dirty="0" smtClean="0"/>
              <a:t>Hamamböceği</a:t>
            </a:r>
          </a:p>
          <a:p>
            <a:r>
              <a:rPr lang="tr-TR" dirty="0" smtClean="0"/>
              <a:t>Gıdasız 1 ay, susuz bir hafta, başı kesildiğinde 1 ay yaşayabilir</a:t>
            </a:r>
            <a:endParaRPr lang="tr-TR" dirty="0"/>
          </a:p>
        </p:txBody>
      </p:sp>
      <p:pic>
        <p:nvPicPr>
          <p:cNvPr id="8" name="Resim 7"/>
          <p:cNvPicPr>
            <a:picLocks noChangeAspect="1"/>
          </p:cNvPicPr>
          <p:nvPr/>
        </p:nvPicPr>
        <p:blipFill>
          <a:blip r:embed="rId4"/>
          <a:stretch>
            <a:fillRect/>
          </a:stretch>
        </p:blipFill>
        <p:spPr>
          <a:xfrm>
            <a:off x="6926797" y="-43826"/>
            <a:ext cx="5282804" cy="6220789"/>
          </a:xfrm>
          <a:prstGeom prst="rect">
            <a:avLst/>
          </a:prstGeom>
        </p:spPr>
      </p:pic>
    </p:spTree>
    <p:extLst>
      <p:ext uri="{BB962C8B-B14F-4D97-AF65-F5344CB8AC3E}">
        <p14:creationId xmlns:p14="http://schemas.microsoft.com/office/powerpoint/2010/main" val="315856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739684" y="365125"/>
            <a:ext cx="9018077" cy="5334000"/>
          </a:xfrm>
          <a:prstGeom prst="rect">
            <a:avLst/>
          </a:prstGeom>
        </p:spPr>
      </p:pic>
    </p:spTree>
    <p:extLst>
      <p:ext uri="{BB962C8B-B14F-4D97-AF65-F5344CB8AC3E}">
        <p14:creationId xmlns:p14="http://schemas.microsoft.com/office/powerpoint/2010/main" val="334176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370" y="311234"/>
            <a:ext cx="6560478" cy="1569660"/>
          </a:xfrm>
          <a:prstGeom prst="rect">
            <a:avLst/>
          </a:prstGeom>
        </p:spPr>
        <p:txBody>
          <a:bodyPr wrap="square">
            <a:spAutoFit/>
          </a:bodyPr>
          <a:lstStyle/>
          <a:p>
            <a:r>
              <a:rPr lang="tr-TR" sz="2400" b="0" i="0" dirty="0" smtClean="0">
                <a:effectLst/>
                <a:latin typeface="Arial" panose="020B0604020202020204" pitchFamily="34" charset="0"/>
              </a:rPr>
              <a:t>Ben yoksam bu güller, serviler yok</a:t>
            </a:r>
            <a:br>
              <a:rPr lang="tr-TR" sz="2400" b="0" i="0" dirty="0" smtClean="0">
                <a:effectLst/>
                <a:latin typeface="Arial" panose="020B0604020202020204" pitchFamily="34" charset="0"/>
              </a:rPr>
            </a:br>
            <a:r>
              <a:rPr lang="tr-TR" sz="2400" b="0" i="0" dirty="0" smtClean="0">
                <a:effectLst/>
                <a:latin typeface="Arial" panose="020B0604020202020204" pitchFamily="34" charset="0"/>
              </a:rPr>
              <a:t>Kızıl dudaklar, mis kokulu şaraplar yok</a:t>
            </a:r>
            <a:br>
              <a:rPr lang="tr-TR" sz="2400" b="0" i="0" dirty="0" smtClean="0">
                <a:effectLst/>
                <a:latin typeface="Arial" panose="020B0604020202020204" pitchFamily="34" charset="0"/>
              </a:rPr>
            </a:br>
            <a:r>
              <a:rPr lang="tr-TR" sz="2400" b="0" i="0" dirty="0" smtClean="0">
                <a:effectLst/>
                <a:latin typeface="Arial" panose="020B0604020202020204" pitchFamily="34" charset="0"/>
              </a:rPr>
              <a:t>Sabahlar, akşamlar, sevinçler, tasalar yok</a:t>
            </a:r>
            <a:br>
              <a:rPr lang="tr-TR" sz="2400" b="0" i="0" dirty="0" smtClean="0">
                <a:effectLst/>
                <a:latin typeface="Arial" panose="020B0604020202020204" pitchFamily="34" charset="0"/>
              </a:rPr>
            </a:br>
            <a:r>
              <a:rPr lang="tr-TR" sz="2400" b="0" i="0" dirty="0" smtClean="0">
                <a:effectLst/>
                <a:latin typeface="Arial" panose="020B0604020202020204" pitchFamily="34" charset="0"/>
              </a:rPr>
              <a:t>Ben düşündükçe var dünya, ben yok o da yok.</a:t>
            </a:r>
          </a:p>
        </p:txBody>
      </p:sp>
      <p:sp>
        <p:nvSpPr>
          <p:cNvPr id="7" name="Dikdörtgen 6"/>
          <p:cNvSpPr/>
          <p:nvPr/>
        </p:nvSpPr>
        <p:spPr>
          <a:xfrm>
            <a:off x="464478" y="3370465"/>
            <a:ext cx="6096000" cy="3970318"/>
          </a:xfrm>
          <a:prstGeom prst="rect">
            <a:avLst/>
          </a:prstGeom>
        </p:spPr>
        <p:txBody>
          <a:bodyPr>
            <a:spAutoFit/>
          </a:bodyPr>
          <a:lstStyle/>
          <a:p>
            <a:r>
              <a:rPr lang="tr-TR" sz="2400" b="1" dirty="0" smtClean="0"/>
              <a:t>Koyun verdi kuzu verdi süt verdi</a:t>
            </a:r>
          </a:p>
          <a:p>
            <a:r>
              <a:rPr lang="tr-TR" sz="2400" b="1" dirty="0" smtClean="0"/>
              <a:t>Yemek verdi ekmek verdi et verdi</a:t>
            </a:r>
          </a:p>
          <a:p>
            <a:r>
              <a:rPr lang="tr-TR" sz="2400" b="1" dirty="0" smtClean="0"/>
              <a:t>Kazma ile döğmeyince kıt verdi</a:t>
            </a:r>
          </a:p>
          <a:p>
            <a:r>
              <a:rPr lang="tr-TR" sz="2400" b="1" dirty="0" smtClean="0"/>
              <a:t>Benim </a:t>
            </a:r>
            <a:r>
              <a:rPr lang="tr-TR" sz="2400" b="1" dirty="0" err="1" smtClean="0"/>
              <a:t>sâdık</a:t>
            </a:r>
            <a:r>
              <a:rPr lang="tr-TR" sz="2400" b="1" dirty="0" smtClean="0"/>
              <a:t> yârim kara topraktır</a:t>
            </a:r>
          </a:p>
          <a:p>
            <a:endParaRPr lang="tr-TR" sz="2400" b="1" dirty="0" smtClean="0"/>
          </a:p>
          <a:p>
            <a:r>
              <a:rPr lang="tr-TR" sz="2400" b="1" dirty="0" smtClean="0"/>
              <a:t>Âdem'den bu deme neslim getirdi</a:t>
            </a:r>
          </a:p>
          <a:p>
            <a:r>
              <a:rPr lang="tr-TR" sz="2400" b="1" dirty="0" smtClean="0"/>
              <a:t>Bana türlü türlü </a:t>
            </a:r>
            <a:r>
              <a:rPr lang="tr-TR" sz="2400" b="1" dirty="0" err="1" smtClean="0"/>
              <a:t>meyva</a:t>
            </a:r>
            <a:r>
              <a:rPr lang="tr-TR" sz="2400" b="1" dirty="0" smtClean="0"/>
              <a:t> yedirdi</a:t>
            </a:r>
          </a:p>
          <a:p>
            <a:r>
              <a:rPr lang="tr-TR" sz="2400" b="1" dirty="0" smtClean="0"/>
              <a:t>Her gün beni tepesinde götürdü</a:t>
            </a:r>
          </a:p>
          <a:p>
            <a:r>
              <a:rPr lang="tr-TR" sz="2400" b="1" dirty="0" smtClean="0"/>
              <a:t>Benim </a:t>
            </a:r>
            <a:r>
              <a:rPr lang="tr-TR" sz="2400" b="1" dirty="0" err="1" smtClean="0"/>
              <a:t>sâdık</a:t>
            </a:r>
            <a:r>
              <a:rPr lang="tr-TR" sz="2400" b="1" dirty="0" smtClean="0"/>
              <a:t> yârim kara topraktır</a:t>
            </a:r>
          </a:p>
          <a:p>
            <a:endParaRPr lang="tr-TR" b="1" dirty="0" smtClean="0"/>
          </a:p>
          <a:p>
            <a:r>
              <a:rPr lang="tr-TR" b="1" dirty="0" smtClean="0"/>
              <a:t>….</a:t>
            </a:r>
          </a:p>
        </p:txBody>
      </p:sp>
      <p:pic>
        <p:nvPicPr>
          <p:cNvPr id="5124" name="Picture 4" descr="http://2.bp.blogspot.com/-67HtTepyYMQ/UtrrPVQoCDI/AAAAAAAAGGw/U4f8IGc2hf0/s1600/206340_asik-veysel-satirog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444" y="4482229"/>
            <a:ext cx="2681556" cy="1997075"/>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5040972" y="3042781"/>
            <a:ext cx="6096000" cy="3693319"/>
          </a:xfrm>
          <a:prstGeom prst="rect">
            <a:avLst/>
          </a:prstGeom>
        </p:spPr>
        <p:txBody>
          <a:bodyPr>
            <a:spAutoFit/>
          </a:bodyPr>
          <a:lstStyle/>
          <a:p>
            <a:endParaRPr lang="tr-TR" b="1" dirty="0" smtClean="0"/>
          </a:p>
          <a:p>
            <a:r>
              <a:rPr lang="tr-TR" sz="2400" b="1" dirty="0" smtClean="0"/>
              <a:t>İşkence yaptıkça bana gülerdi</a:t>
            </a:r>
          </a:p>
          <a:p>
            <a:r>
              <a:rPr lang="tr-TR" sz="2400" b="1" dirty="0" smtClean="0"/>
              <a:t>Bunda yalan yoktur herkes de gördü</a:t>
            </a:r>
          </a:p>
          <a:p>
            <a:r>
              <a:rPr lang="tr-TR" sz="2400" b="1" dirty="0" smtClean="0"/>
              <a:t>Bir çekirdek verdim dört bostan verdi</a:t>
            </a:r>
          </a:p>
          <a:p>
            <a:r>
              <a:rPr lang="tr-TR" sz="2400" b="1" dirty="0" smtClean="0"/>
              <a:t>Benim sadık yârim kara topraktır</a:t>
            </a:r>
          </a:p>
          <a:p>
            <a:endParaRPr lang="tr-TR" sz="2400" b="1" dirty="0" smtClean="0"/>
          </a:p>
          <a:p>
            <a:r>
              <a:rPr lang="tr-TR" sz="2400" b="1" dirty="0" smtClean="0"/>
              <a:t>Havaya bakarsam hava alırım</a:t>
            </a:r>
          </a:p>
          <a:p>
            <a:r>
              <a:rPr lang="tr-TR" sz="2400" b="1" dirty="0" smtClean="0"/>
              <a:t>Toprağa bakarsam dua alırım</a:t>
            </a:r>
          </a:p>
          <a:p>
            <a:r>
              <a:rPr lang="tr-TR" sz="2400" b="1" dirty="0" smtClean="0"/>
              <a:t>Topraktan ayrılsam nerde kalırım</a:t>
            </a:r>
          </a:p>
          <a:p>
            <a:r>
              <a:rPr lang="tr-TR" sz="2400" b="1" dirty="0" smtClean="0"/>
              <a:t>Benim </a:t>
            </a:r>
            <a:r>
              <a:rPr lang="tr-TR" sz="2400" b="1" dirty="0" err="1" smtClean="0"/>
              <a:t>sâdık</a:t>
            </a:r>
            <a:r>
              <a:rPr lang="tr-TR" sz="2400" b="1" dirty="0" smtClean="0"/>
              <a:t> yârim kara topraktır</a:t>
            </a:r>
          </a:p>
        </p:txBody>
      </p:sp>
      <p:sp>
        <p:nvSpPr>
          <p:cNvPr id="9" name="Dikdörtgen 8"/>
          <p:cNvSpPr/>
          <p:nvPr/>
        </p:nvSpPr>
        <p:spPr>
          <a:xfrm>
            <a:off x="10163864" y="3370465"/>
            <a:ext cx="1752659" cy="830997"/>
          </a:xfrm>
          <a:prstGeom prst="rect">
            <a:avLst/>
          </a:prstGeom>
        </p:spPr>
        <p:txBody>
          <a:bodyPr wrap="none">
            <a:spAutoFit/>
          </a:bodyPr>
          <a:lstStyle/>
          <a:p>
            <a:r>
              <a:rPr lang="tr-TR" sz="2400" b="1" dirty="0" smtClean="0"/>
              <a:t>Aşık Veysel, </a:t>
            </a:r>
          </a:p>
          <a:p>
            <a:r>
              <a:rPr lang="tr-TR" sz="2400" b="1" dirty="0" smtClean="0"/>
              <a:t>1894-1973</a:t>
            </a:r>
            <a:endParaRPr lang="tr-TR" sz="2400" b="1" dirty="0"/>
          </a:p>
        </p:txBody>
      </p:sp>
      <p:pic>
        <p:nvPicPr>
          <p:cNvPr id="10" name="Resim 9"/>
          <p:cNvPicPr>
            <a:picLocks noChangeAspect="1"/>
          </p:cNvPicPr>
          <p:nvPr/>
        </p:nvPicPr>
        <p:blipFill>
          <a:blip r:embed="rId3"/>
          <a:stretch>
            <a:fillRect/>
          </a:stretch>
        </p:blipFill>
        <p:spPr>
          <a:xfrm>
            <a:off x="6433014" y="142159"/>
            <a:ext cx="1783422" cy="2395307"/>
          </a:xfrm>
          <a:prstGeom prst="rect">
            <a:avLst/>
          </a:prstGeom>
        </p:spPr>
      </p:pic>
      <p:sp>
        <p:nvSpPr>
          <p:cNvPr id="11" name="Metin kutusu 10"/>
          <p:cNvSpPr txBox="1"/>
          <p:nvPr/>
        </p:nvSpPr>
        <p:spPr>
          <a:xfrm>
            <a:off x="8088972" y="372149"/>
            <a:ext cx="1622111" cy="584775"/>
          </a:xfrm>
          <a:prstGeom prst="rect">
            <a:avLst/>
          </a:prstGeom>
          <a:noFill/>
        </p:spPr>
        <p:txBody>
          <a:bodyPr wrap="none" rtlCol="0">
            <a:spAutoFit/>
          </a:bodyPr>
          <a:lstStyle/>
          <a:p>
            <a:r>
              <a:rPr lang="tr-TR" sz="3200" b="1" dirty="0" smtClean="0">
                <a:solidFill>
                  <a:srgbClr val="C00000"/>
                </a:solidFill>
              </a:rPr>
              <a:t>EGOLOG</a:t>
            </a:r>
            <a:endParaRPr lang="tr-TR" sz="3200" b="1" dirty="0">
              <a:solidFill>
                <a:srgbClr val="C00000"/>
              </a:solidFill>
            </a:endParaRPr>
          </a:p>
        </p:txBody>
      </p:sp>
      <p:sp>
        <p:nvSpPr>
          <p:cNvPr id="14" name="Metin kutusu 13"/>
          <p:cNvSpPr txBox="1"/>
          <p:nvPr/>
        </p:nvSpPr>
        <p:spPr>
          <a:xfrm>
            <a:off x="10505356" y="2370878"/>
            <a:ext cx="1575816" cy="584775"/>
          </a:xfrm>
          <a:prstGeom prst="rect">
            <a:avLst/>
          </a:prstGeom>
          <a:noFill/>
        </p:spPr>
        <p:txBody>
          <a:bodyPr wrap="none" rtlCol="0">
            <a:spAutoFit/>
          </a:bodyPr>
          <a:lstStyle/>
          <a:p>
            <a:r>
              <a:rPr lang="tr-TR" sz="3200" b="1" dirty="0" smtClean="0">
                <a:solidFill>
                  <a:srgbClr val="C00000"/>
                </a:solidFill>
              </a:rPr>
              <a:t>ECOLOG</a:t>
            </a:r>
            <a:endParaRPr lang="tr-TR" sz="3200" b="1" dirty="0">
              <a:solidFill>
                <a:srgbClr val="C00000"/>
              </a:solidFill>
            </a:endParaRPr>
          </a:p>
        </p:txBody>
      </p:sp>
      <p:sp>
        <p:nvSpPr>
          <p:cNvPr id="13" name="Dikdörtgen 12"/>
          <p:cNvSpPr/>
          <p:nvPr/>
        </p:nvSpPr>
        <p:spPr>
          <a:xfrm>
            <a:off x="1332142" y="1829293"/>
            <a:ext cx="6096000" cy="707886"/>
          </a:xfrm>
          <a:prstGeom prst="rect">
            <a:avLst/>
          </a:prstGeom>
        </p:spPr>
        <p:txBody>
          <a:bodyPr>
            <a:spAutoFit/>
          </a:bodyPr>
          <a:lstStyle/>
          <a:p>
            <a:r>
              <a:rPr lang="tr-TR" sz="2000" b="1" dirty="0" smtClean="0"/>
              <a:t>Ömer </a:t>
            </a:r>
            <a:r>
              <a:rPr lang="tr-TR" sz="2000" b="1" dirty="0" err="1" smtClean="0"/>
              <a:t>Hayyam</a:t>
            </a:r>
            <a:r>
              <a:rPr lang="tr-TR" sz="2000" b="1" dirty="0" smtClean="0"/>
              <a:t> İranlı </a:t>
            </a:r>
            <a:r>
              <a:rPr lang="tr-TR" sz="2000" b="1" dirty="0" err="1" smtClean="0"/>
              <a:t>şâir</a:t>
            </a:r>
            <a:r>
              <a:rPr lang="tr-TR" sz="2000" b="1" dirty="0" smtClean="0"/>
              <a:t>, filozof, matematikçi ve astronom (1048-1131)</a:t>
            </a:r>
            <a:endParaRPr lang="tr-TR" sz="2000" b="1" i="0" dirty="0">
              <a:effectLst/>
              <a:latin typeface="Arial" panose="020B0604020202020204" pitchFamily="34" charset="0"/>
            </a:endParaRPr>
          </a:p>
        </p:txBody>
      </p:sp>
    </p:spTree>
    <p:extLst>
      <p:ext uri="{BB962C8B-B14F-4D97-AF65-F5344CB8AC3E}">
        <p14:creationId xmlns:p14="http://schemas.microsoft.com/office/powerpoint/2010/main" val="250164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Bu dersin konu ve kapsamı;</a:t>
            </a:r>
            <a:endParaRPr lang="tr-TR" b="1" dirty="0"/>
          </a:p>
        </p:txBody>
      </p:sp>
      <p:sp>
        <p:nvSpPr>
          <p:cNvPr id="3" name="İçerik Yer Tutucusu 2"/>
          <p:cNvSpPr>
            <a:spLocks noGrp="1"/>
          </p:cNvSpPr>
          <p:nvPr>
            <p:ph idx="1"/>
          </p:nvPr>
        </p:nvSpPr>
        <p:spPr/>
        <p:txBody>
          <a:bodyPr/>
          <a:lstStyle/>
          <a:p>
            <a:pPr>
              <a:buFont typeface="Courier New" panose="02070309020205020404" pitchFamily="49" charset="0"/>
              <a:buChar char="o"/>
            </a:pPr>
            <a:r>
              <a:rPr lang="tr-TR" sz="3600" dirty="0" smtClean="0"/>
              <a:t>Ekoloji tarihçesi ve önemi </a:t>
            </a:r>
            <a:r>
              <a:rPr lang="tr-TR" dirty="0" smtClean="0">
                <a:solidFill>
                  <a:srgbClr val="C00000"/>
                </a:solidFill>
              </a:rPr>
              <a:t>(bir bilim dalının olmazsa olmazı)</a:t>
            </a:r>
          </a:p>
          <a:p>
            <a:pPr>
              <a:buFont typeface="Courier New" panose="02070309020205020404" pitchFamily="49" charset="0"/>
              <a:buChar char="o"/>
            </a:pPr>
            <a:r>
              <a:rPr lang="tr-TR" sz="3600" dirty="0" smtClean="0"/>
              <a:t>Biyolojide hiyerarşi </a:t>
            </a:r>
            <a:r>
              <a:rPr lang="tr-TR" dirty="0" smtClean="0">
                <a:solidFill>
                  <a:srgbClr val="C00000"/>
                </a:solidFill>
              </a:rPr>
              <a:t>(</a:t>
            </a:r>
            <a:r>
              <a:rPr lang="tr-TR" dirty="0" err="1" smtClean="0">
                <a:solidFill>
                  <a:srgbClr val="C00000"/>
                </a:solidFill>
              </a:rPr>
              <a:t>egoloji</a:t>
            </a:r>
            <a:r>
              <a:rPr lang="tr-TR" dirty="0" smtClean="0">
                <a:solidFill>
                  <a:srgbClr val="C00000"/>
                </a:solidFill>
              </a:rPr>
              <a:t> mi ekoloji mi?)</a:t>
            </a:r>
          </a:p>
          <a:p>
            <a:pPr>
              <a:buFont typeface="Courier New" panose="02070309020205020404" pitchFamily="49" charset="0"/>
              <a:buChar char="o"/>
            </a:pPr>
            <a:r>
              <a:rPr lang="tr-TR" sz="3600" dirty="0" smtClean="0"/>
              <a:t>Ekosistem </a:t>
            </a:r>
          </a:p>
          <a:p>
            <a:pPr>
              <a:buFont typeface="Courier New" panose="02070309020205020404" pitchFamily="49" charset="0"/>
              <a:buChar char="o"/>
            </a:pPr>
            <a:r>
              <a:rPr lang="tr-TR" sz="3600" dirty="0" smtClean="0"/>
              <a:t>Ekolojik sistemlerde enerji </a:t>
            </a:r>
            <a:r>
              <a:rPr lang="tr-TR" dirty="0" smtClean="0">
                <a:solidFill>
                  <a:srgbClr val="C00000"/>
                </a:solidFill>
              </a:rPr>
              <a:t>(e=mc</a:t>
            </a:r>
            <a:r>
              <a:rPr lang="tr-TR" baseline="30000" dirty="0" smtClean="0">
                <a:solidFill>
                  <a:srgbClr val="C00000"/>
                </a:solidFill>
              </a:rPr>
              <a:t>2</a:t>
            </a:r>
            <a:r>
              <a:rPr lang="tr-TR" dirty="0" smtClean="0">
                <a:solidFill>
                  <a:srgbClr val="C00000"/>
                </a:solidFill>
              </a:rPr>
              <a:t>)</a:t>
            </a:r>
          </a:p>
          <a:p>
            <a:pPr>
              <a:buFont typeface="Courier New" panose="02070309020205020404" pitchFamily="49" charset="0"/>
              <a:buChar char="o"/>
            </a:pPr>
            <a:r>
              <a:rPr lang="tr-TR" sz="3600" dirty="0" err="1" smtClean="0"/>
              <a:t>Biyo-jeokimyasal</a:t>
            </a:r>
            <a:r>
              <a:rPr lang="tr-TR" sz="3600" dirty="0" smtClean="0"/>
              <a:t> döngüler ve küresel iklim değişimi</a:t>
            </a:r>
          </a:p>
          <a:p>
            <a:pPr>
              <a:buFont typeface="Courier New" panose="02070309020205020404" pitchFamily="49" charset="0"/>
              <a:buChar char="o"/>
            </a:pPr>
            <a:r>
              <a:rPr lang="tr-TR" sz="3600" dirty="0" err="1" smtClean="0"/>
              <a:t>Populasyon</a:t>
            </a:r>
            <a:r>
              <a:rPr lang="tr-TR" sz="3600" dirty="0" smtClean="0"/>
              <a:t> ve </a:t>
            </a:r>
            <a:r>
              <a:rPr lang="tr-TR" sz="3600" dirty="0" err="1" smtClean="0"/>
              <a:t>komünite</a:t>
            </a:r>
            <a:r>
              <a:rPr lang="tr-TR" sz="3600" dirty="0" smtClean="0"/>
              <a:t> ekolojisi</a:t>
            </a:r>
          </a:p>
          <a:p>
            <a:pPr>
              <a:buFont typeface="Courier New" panose="02070309020205020404" pitchFamily="49" charset="0"/>
              <a:buChar char="o"/>
            </a:pPr>
            <a:endParaRPr lang="tr-TR" dirty="0" smtClean="0"/>
          </a:p>
          <a:p>
            <a:pPr>
              <a:buFont typeface="Courier New" panose="02070309020205020404" pitchFamily="49" charset="0"/>
              <a:buChar char="o"/>
            </a:pPr>
            <a:endParaRPr lang="tr-TR" dirty="0"/>
          </a:p>
        </p:txBody>
      </p:sp>
    </p:spTree>
    <p:extLst>
      <p:ext uri="{BB962C8B-B14F-4D97-AF65-F5344CB8AC3E}">
        <p14:creationId xmlns:p14="http://schemas.microsoft.com/office/powerpoint/2010/main" val="929389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Kaynaklar:</a:t>
            </a:r>
            <a:br>
              <a:rPr lang="tr-TR" b="1" dirty="0" smtClean="0"/>
            </a:br>
            <a:endParaRPr lang="tr-TR" b="1" dirty="0"/>
          </a:p>
        </p:txBody>
      </p:sp>
      <p:sp>
        <p:nvSpPr>
          <p:cNvPr id="3" name="İçerik Yer Tutucusu 2"/>
          <p:cNvSpPr>
            <a:spLocks noGrp="1"/>
          </p:cNvSpPr>
          <p:nvPr>
            <p:ph idx="1"/>
          </p:nvPr>
        </p:nvSpPr>
        <p:spPr>
          <a:xfrm>
            <a:off x="838200" y="1047750"/>
            <a:ext cx="10515600" cy="5129213"/>
          </a:xfrm>
        </p:spPr>
        <p:txBody>
          <a:bodyPr>
            <a:normAutofit lnSpcReduction="10000"/>
          </a:bodyPr>
          <a:lstStyle/>
          <a:p>
            <a:r>
              <a:rPr lang="tr-TR" dirty="0" smtClean="0"/>
              <a:t>Ekolojinin Temel İlkeleri. Beşinci Baskıdan Çeviri. Odum</a:t>
            </a:r>
            <a:r>
              <a:rPr lang="tr-TR" dirty="0"/>
              <a:t>, E.P., </a:t>
            </a:r>
            <a:r>
              <a:rPr lang="tr-TR" dirty="0" err="1"/>
              <a:t>Barret</a:t>
            </a:r>
            <a:r>
              <a:rPr lang="tr-TR" dirty="0"/>
              <a:t>, G.W., 2008. </a:t>
            </a:r>
            <a:r>
              <a:rPr lang="tr-TR" dirty="0" smtClean="0"/>
              <a:t>Çeviri </a:t>
            </a:r>
            <a:r>
              <a:rPr lang="tr-TR" dirty="0"/>
              <a:t>Editörü </a:t>
            </a:r>
            <a:r>
              <a:rPr lang="tr-TR" dirty="0" err="1"/>
              <a:t>Prof.Dr</a:t>
            </a:r>
            <a:r>
              <a:rPr lang="tr-TR" dirty="0"/>
              <a:t>. Kani IŞIK. </a:t>
            </a:r>
            <a:r>
              <a:rPr lang="tr-TR" dirty="0" err="1"/>
              <a:t>Palme</a:t>
            </a:r>
            <a:r>
              <a:rPr lang="tr-TR" dirty="0"/>
              <a:t> Yayıncılık, Ankara, </a:t>
            </a:r>
            <a:r>
              <a:rPr lang="tr-TR" dirty="0" smtClean="0"/>
              <a:t>Türkiye</a:t>
            </a:r>
          </a:p>
          <a:p>
            <a:r>
              <a:rPr lang="tr-TR" dirty="0" smtClean="0"/>
              <a:t>Ekoloji ve Çevre </a:t>
            </a:r>
            <a:r>
              <a:rPr lang="tr-TR" dirty="0"/>
              <a:t>Bilimleri, M. </a:t>
            </a:r>
            <a:r>
              <a:rPr lang="tr-TR" dirty="0" err="1"/>
              <a:t>Kışlalıoğlu</a:t>
            </a:r>
            <a:r>
              <a:rPr lang="tr-TR" dirty="0"/>
              <a:t>, F. </a:t>
            </a:r>
            <a:r>
              <a:rPr lang="tr-TR" dirty="0" smtClean="0"/>
              <a:t>Berkes,1994, Remzi Kitabevi,</a:t>
            </a:r>
            <a:r>
              <a:rPr lang="tr-TR" dirty="0"/>
              <a:t> </a:t>
            </a:r>
            <a:r>
              <a:rPr lang="tr-TR" dirty="0" smtClean="0"/>
              <a:t>İstanbul, </a:t>
            </a:r>
            <a:r>
              <a:rPr lang="tr-TR" dirty="0"/>
              <a:t>Türkiye</a:t>
            </a:r>
          </a:p>
          <a:p>
            <a:r>
              <a:rPr lang="tr-TR" dirty="0" smtClean="0"/>
              <a:t>Ekoloji Şişli</a:t>
            </a:r>
            <a:r>
              <a:rPr lang="tr-TR" dirty="0"/>
              <a:t>, M. Nihat. Ankara : Gazi Kitabevi, </a:t>
            </a:r>
            <a:r>
              <a:rPr lang="tr-TR" dirty="0" smtClean="0"/>
              <a:t>1999, Ankara, Türkiye</a:t>
            </a:r>
          </a:p>
          <a:p>
            <a:r>
              <a:rPr lang="tr-TR" dirty="0" smtClean="0"/>
              <a:t>Online dergi: </a:t>
            </a:r>
            <a:r>
              <a:rPr lang="tr-TR" dirty="0" err="1"/>
              <a:t>Ecology</a:t>
            </a:r>
            <a:r>
              <a:rPr lang="tr-TR" dirty="0"/>
              <a:t> </a:t>
            </a:r>
            <a:r>
              <a:rPr lang="tr-TR" dirty="0" err="1"/>
              <a:t>and</a:t>
            </a:r>
            <a:r>
              <a:rPr lang="tr-TR" dirty="0"/>
              <a:t> </a:t>
            </a:r>
            <a:r>
              <a:rPr lang="tr-TR" dirty="0" err="1" smtClean="0"/>
              <a:t>Evolution</a:t>
            </a:r>
            <a:r>
              <a:rPr lang="tr-TR" b="1" dirty="0" smtClean="0"/>
              <a:t>, </a:t>
            </a:r>
            <a:r>
              <a:rPr lang="tr-TR" dirty="0" smtClean="0"/>
              <a:t>Erişim adresi: </a:t>
            </a:r>
            <a:r>
              <a:rPr lang="tr-TR" dirty="0" smtClean="0">
                <a:hlinkClick r:id="rId2"/>
              </a:rPr>
              <a:t>http://onlinelibrary.wiley.com/journal/10.1002/(ISSN)2045-7758</a:t>
            </a:r>
            <a:endParaRPr lang="tr-TR" dirty="0" smtClean="0"/>
          </a:p>
          <a:p>
            <a:r>
              <a:rPr lang="tr-TR" dirty="0" err="1" smtClean="0"/>
              <a:t>Blog</a:t>
            </a:r>
            <a:r>
              <a:rPr lang="tr-TR" dirty="0" smtClean="0"/>
              <a:t>: Doğa Dergisi, Erişim adresi: https://www.dogadergisi.com/kategori/mimarlik/ekoloji/</a:t>
            </a:r>
          </a:p>
          <a:p>
            <a:pPr marL="0" indent="0">
              <a:buNone/>
            </a:pPr>
            <a:endParaRPr lang="tr-TR" dirty="0" smtClean="0"/>
          </a:p>
          <a:p>
            <a:pPr marL="0" indent="0">
              <a:buNone/>
            </a:pPr>
            <a:r>
              <a:rPr lang="tr-TR" dirty="0" smtClean="0"/>
              <a:t>Ve internette sınırsız kaynaklar…</a:t>
            </a:r>
            <a:endParaRPr lang="tr-TR" dirty="0"/>
          </a:p>
          <a:p>
            <a:pPr marL="0" indent="0">
              <a:buNone/>
            </a:pPr>
            <a:endParaRPr lang="tr-TR" dirty="0" smtClean="0"/>
          </a:p>
          <a:p>
            <a:endParaRPr lang="tr-TR" dirty="0"/>
          </a:p>
        </p:txBody>
      </p:sp>
    </p:spTree>
    <p:extLst>
      <p:ext uri="{BB962C8B-B14F-4D97-AF65-F5344CB8AC3E}">
        <p14:creationId xmlns:p14="http://schemas.microsoft.com/office/powerpoint/2010/main" val="3463541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3048</TotalTime>
  <Words>712</Words>
  <Application>Microsoft Office PowerPoint</Application>
  <PresentationFormat>Geniş ekran</PresentationFormat>
  <Paragraphs>101</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Courier New</vt:lpstr>
      <vt:lpstr>Office Teması</vt:lpstr>
      <vt:lpstr>Ekoloji ve Çevre Biyolojisi</vt:lpstr>
      <vt:lpstr>PowerPoint Sunusu</vt:lpstr>
      <vt:lpstr>PowerPoint Sunusu</vt:lpstr>
      <vt:lpstr>PowerPoint Sunusu</vt:lpstr>
      <vt:lpstr>Doğada en gelişmiş canlı ne?  </vt:lpstr>
      <vt:lpstr>PowerPoint Sunusu</vt:lpstr>
      <vt:lpstr>PowerPoint Sunusu</vt:lpstr>
      <vt:lpstr>Bu dersin konu ve kapsamı;</vt:lpstr>
      <vt:lpstr>Kaynaklar: </vt:lpstr>
      <vt:lpstr>Peki nedir ekoloji?</vt:lpstr>
      <vt:lpstr>İnsanoğlu var olduğu günden bu yana günlük yaşamını sürdürebilmek için çevresinde olup bitenleri incelemek, bilmek ve tanımak zorundaydı. </vt:lpstr>
      <vt:lpstr>PowerPoint Sunusu</vt:lpstr>
      <vt:lpstr>PowerPoint Sunusu</vt:lpstr>
      <vt:lpstr>PowerPoint Sunusu</vt:lpstr>
      <vt:lpstr>PowerPoint Sunusu</vt:lpstr>
      <vt:lpstr>PowerPoint Sunusu</vt:lpstr>
      <vt:lpstr>Biyolojide hiyerarşi (egoloji mi ekoloji 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Ekoloji ve Çevre Biyolojisi</dc:title>
  <dc:creator>Bengi ÇINAR KUL</dc:creator>
  <cp:lastModifiedBy>b</cp:lastModifiedBy>
  <cp:revision>78</cp:revision>
  <dcterms:created xsi:type="dcterms:W3CDTF">2018-02-26T11:08:08Z</dcterms:created>
  <dcterms:modified xsi:type="dcterms:W3CDTF">2020-02-27T10:54:59Z</dcterms:modified>
</cp:coreProperties>
</file>