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80" r:id="rId4"/>
    <p:sldId id="281" r:id="rId5"/>
    <p:sldId id="286" r:id="rId6"/>
    <p:sldId id="282" r:id="rId7"/>
    <p:sldId id="283" r:id="rId8"/>
    <p:sldId id="284" r:id="rId9"/>
    <p:sldId id="285" r:id="rId10"/>
    <p:sldId id="259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41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1BAD-8CC3-4CF4-A4EB-D24B51A44F22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5AA1E-7C14-4A40-87CE-D7F2D995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68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1BAD-8CC3-4CF4-A4EB-D24B51A44F22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5AA1E-7C14-4A40-87CE-D7F2D995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1BAD-8CC3-4CF4-A4EB-D24B51A44F22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5AA1E-7C14-4A40-87CE-D7F2D995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1BAD-8CC3-4CF4-A4EB-D24B51A44F22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5AA1E-7C14-4A40-87CE-D7F2D995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1BAD-8CC3-4CF4-A4EB-D24B51A44F22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5AA1E-7C14-4A40-87CE-D7F2D995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30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1BAD-8CC3-4CF4-A4EB-D24B51A44F22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5AA1E-7C14-4A40-87CE-D7F2D995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05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1BAD-8CC3-4CF4-A4EB-D24B51A44F22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5AA1E-7C14-4A40-87CE-D7F2D995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7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1BAD-8CC3-4CF4-A4EB-D24B51A44F22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5AA1E-7C14-4A40-87CE-D7F2D995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78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1BAD-8CC3-4CF4-A4EB-D24B51A44F22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5AA1E-7C14-4A40-87CE-D7F2D995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97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1BAD-8CC3-4CF4-A4EB-D24B51A44F22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5AA1E-7C14-4A40-87CE-D7F2D995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2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1BAD-8CC3-4CF4-A4EB-D24B51A44F22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5AA1E-7C14-4A40-87CE-D7F2D995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58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B1BAD-8CC3-4CF4-A4EB-D24B51A44F22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5AA1E-7C14-4A40-87CE-D7F2D995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10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200" dirty="0" err="1"/>
              <a:t>Organizmada</a:t>
            </a:r>
            <a:r>
              <a:rPr lang="en-US" sz="3200" dirty="0"/>
              <a:t> </a:t>
            </a:r>
            <a:r>
              <a:rPr lang="en-US" sz="3200" i="1" dirty="0" err="1" smtClean="0"/>
              <a:t>metabolizmanın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iki</a:t>
            </a:r>
            <a:r>
              <a:rPr lang="en-US" sz="3200" i="1" dirty="0" smtClean="0"/>
              <a:t> </a:t>
            </a:r>
            <a:r>
              <a:rPr lang="en-US" sz="3200" i="1" dirty="0" err="1"/>
              <a:t>durumu</a:t>
            </a:r>
            <a:r>
              <a:rPr lang="en-US" sz="3200" dirty="0"/>
              <a:t> </a:t>
            </a:r>
            <a:r>
              <a:rPr lang="en-US" sz="3200" dirty="0" err="1"/>
              <a:t>önemlidir</a:t>
            </a:r>
            <a:r>
              <a:rPr lang="en-US" sz="3200" dirty="0"/>
              <a:t>. </a:t>
            </a:r>
            <a:endParaRPr lang="en-US" sz="3200" dirty="0" smtClean="0"/>
          </a:p>
          <a:p>
            <a:pPr lvl="1" algn="just">
              <a:lnSpc>
                <a:spcPct val="150000"/>
              </a:lnSpc>
            </a:pPr>
            <a:r>
              <a:rPr lang="en-US" sz="2800" dirty="0" err="1" smtClean="0"/>
              <a:t>Açlık</a:t>
            </a:r>
            <a:r>
              <a:rPr lang="en-US" sz="2800" dirty="0" smtClean="0"/>
              <a:t>: </a:t>
            </a:r>
            <a:r>
              <a:rPr lang="en-US" sz="2800" dirty="0"/>
              <a:t>(</a:t>
            </a:r>
            <a:r>
              <a:rPr lang="en-US" sz="2800" dirty="0" err="1"/>
              <a:t>postrezorpsiyon</a:t>
            </a:r>
            <a:r>
              <a:rPr lang="en-US" sz="2800" dirty="0"/>
              <a:t>)</a:t>
            </a:r>
            <a:endParaRPr lang="en-US" sz="2800" dirty="0" smtClean="0"/>
          </a:p>
          <a:p>
            <a:pPr lvl="1" algn="just">
              <a:lnSpc>
                <a:spcPct val="150000"/>
              </a:lnSpc>
            </a:pPr>
            <a:r>
              <a:rPr lang="en-US" sz="2800" dirty="0" err="1" smtClean="0"/>
              <a:t>Beslenme</a:t>
            </a:r>
            <a:r>
              <a:rPr lang="en-US" sz="2800" dirty="0" smtClean="0"/>
              <a:t>: </a:t>
            </a:r>
            <a:r>
              <a:rPr lang="en-US" sz="2800" dirty="0" err="1" smtClean="0"/>
              <a:t>besin</a:t>
            </a:r>
            <a:r>
              <a:rPr lang="en-US" sz="2800" dirty="0" smtClean="0"/>
              <a:t> </a:t>
            </a:r>
            <a:r>
              <a:rPr lang="en-US" sz="2800" dirty="0" err="1"/>
              <a:t>maddelerinin</a:t>
            </a:r>
            <a:r>
              <a:rPr lang="en-US" sz="2800" dirty="0"/>
              <a:t> kana </a:t>
            </a:r>
            <a:r>
              <a:rPr lang="en-US" sz="2800" dirty="0" err="1"/>
              <a:t>emildiği</a:t>
            </a:r>
            <a:r>
              <a:rPr lang="en-US" sz="2800" dirty="0"/>
              <a:t> </a:t>
            </a:r>
            <a:r>
              <a:rPr lang="en-US" sz="2800" dirty="0" err="1"/>
              <a:t>beslenme</a:t>
            </a:r>
            <a:r>
              <a:rPr lang="en-US" sz="2800" dirty="0"/>
              <a:t> (</a:t>
            </a:r>
            <a:r>
              <a:rPr lang="en-US" sz="2800" dirty="0" err="1"/>
              <a:t>rezorpsiyon</a:t>
            </a:r>
            <a:r>
              <a:rPr lang="en-US" sz="2800" dirty="0" smtClean="0"/>
              <a:t>),</a:t>
            </a:r>
            <a:r>
              <a:rPr lang="en-US" sz="2800" i="1" dirty="0" err="1" smtClean="0"/>
              <a:t>açlık</a:t>
            </a:r>
            <a:r>
              <a:rPr lang="en-US" sz="2800" dirty="0" smtClean="0"/>
              <a:t> </a:t>
            </a:r>
            <a:r>
              <a:rPr lang="en-US" sz="2800" i="1" dirty="0" err="1" smtClean="0"/>
              <a:t>durumudur</a:t>
            </a:r>
            <a:r>
              <a:rPr lang="en-US" sz="2800" dirty="0"/>
              <a:t>. </a:t>
            </a:r>
            <a:endParaRPr lang="en-US" sz="2800" dirty="0" smtClean="0"/>
          </a:p>
          <a:p>
            <a:pPr lvl="1" algn="just">
              <a:lnSpc>
                <a:spcPct val="150000"/>
              </a:lnSpc>
            </a:pPr>
            <a:r>
              <a:rPr lang="en-US" sz="2800" dirty="0" smtClean="0"/>
              <a:t>Normal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 smtClean="0"/>
              <a:t>yemekten</a:t>
            </a:r>
            <a:r>
              <a:rPr lang="en-US" sz="2800" dirty="0" smtClean="0"/>
              <a:t> </a:t>
            </a:r>
            <a:r>
              <a:rPr lang="en-US" sz="2800" dirty="0" err="1"/>
              <a:t>sonraki</a:t>
            </a:r>
            <a:r>
              <a:rPr lang="en-US" sz="2800" dirty="0"/>
              <a:t> 2-4 </a:t>
            </a:r>
            <a:r>
              <a:rPr lang="en-US" sz="2800" dirty="0" err="1"/>
              <a:t>saatlik</a:t>
            </a:r>
            <a:r>
              <a:rPr lang="en-US" sz="2800" dirty="0"/>
              <a:t> </a:t>
            </a:r>
            <a:r>
              <a:rPr lang="en-US" sz="2800" dirty="0" err="1"/>
              <a:t>periyod</a:t>
            </a:r>
            <a:r>
              <a:rPr lang="en-US" sz="2800" dirty="0"/>
              <a:t>, </a:t>
            </a:r>
            <a:r>
              <a:rPr lang="en-US" sz="2800" dirty="0" err="1"/>
              <a:t>emilim</a:t>
            </a:r>
            <a:r>
              <a:rPr lang="en-US" sz="2800" dirty="0"/>
              <a:t> </a:t>
            </a:r>
            <a:r>
              <a:rPr lang="en-US" sz="2800" dirty="0" err="1"/>
              <a:t>evresidir</a:t>
            </a:r>
            <a:r>
              <a:rPr lang="en-US" sz="2800" dirty="0"/>
              <a:t>. </a:t>
            </a:r>
            <a:endParaRPr lang="en-US" sz="2800" dirty="0" smtClean="0"/>
          </a:p>
          <a:p>
            <a:pPr lvl="1" algn="just">
              <a:lnSpc>
                <a:spcPct val="150000"/>
              </a:lnSpc>
            </a:pPr>
            <a:r>
              <a:rPr lang="en-US" altLang="en-US" sz="2800" dirty="0" smtClean="0"/>
              <a:t>“</a:t>
            </a:r>
            <a:r>
              <a:rPr lang="tr-TR" altLang="en-US" sz="2800" dirty="0" smtClean="0"/>
              <a:t>Çok </a:t>
            </a:r>
            <a:r>
              <a:rPr lang="tr-TR" altLang="en-US" sz="2800" dirty="0"/>
              <a:t>uzun süreli </a:t>
            </a:r>
            <a:r>
              <a:rPr lang="tr-TR" altLang="en-US" sz="2800" dirty="0" smtClean="0"/>
              <a:t>açlık</a:t>
            </a:r>
            <a:r>
              <a:rPr lang="en-US" altLang="en-US" sz="2800" dirty="0" smtClean="0"/>
              <a:t>” </a:t>
            </a:r>
            <a:r>
              <a:rPr lang="en-US" altLang="en-US" sz="2800" dirty="0" err="1" smtClean="0"/>
              <a:t>ve</a:t>
            </a:r>
            <a:r>
              <a:rPr lang="en-US" altLang="en-US" sz="2800" dirty="0" smtClean="0"/>
              <a:t> “</a:t>
            </a:r>
            <a:r>
              <a:rPr lang="en-US" altLang="en-US" sz="2800" dirty="0" err="1" smtClean="0"/>
              <a:t>uzun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süre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soğukta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kalma</a:t>
            </a:r>
            <a:r>
              <a:rPr lang="en-US" altLang="en-US" sz="2800" dirty="0" smtClean="0"/>
              <a:t>” </a:t>
            </a:r>
            <a:r>
              <a:rPr lang="en-US" altLang="en-US" sz="2800" dirty="0" err="1" smtClean="0"/>
              <a:t>gibi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metabolizmayı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zorlayıcı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şartlar</a:t>
            </a:r>
            <a:r>
              <a:rPr lang="en-US" altLang="en-US" sz="2800" dirty="0" smtClean="0"/>
              <a:t> da </a:t>
            </a:r>
            <a:r>
              <a:rPr lang="en-US" altLang="en-US" sz="2800" dirty="0" err="1" smtClean="0"/>
              <a:t>metabolizmanın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özel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durumları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arasında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sayılır</a:t>
            </a:r>
            <a:r>
              <a:rPr lang="en-US" alt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7398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4761"/>
          </a:xfrm>
        </p:spPr>
        <p:txBody>
          <a:bodyPr>
            <a:normAutofit/>
          </a:bodyPr>
          <a:lstStyle/>
          <a:p>
            <a:r>
              <a:rPr lang="en-US" sz="3200" dirty="0" err="1"/>
              <a:t>Karaciğerin</a:t>
            </a:r>
            <a:r>
              <a:rPr lang="en-US" sz="3200" dirty="0"/>
              <a:t> </a:t>
            </a:r>
            <a:r>
              <a:rPr lang="en-US" sz="3200" dirty="0" err="1"/>
              <a:t>metabolik</a:t>
            </a:r>
            <a:r>
              <a:rPr lang="en-US" sz="3200" dirty="0"/>
              <a:t> </a:t>
            </a:r>
            <a:r>
              <a:rPr lang="tr-TR" sz="3200" dirty="0" smtClean="0"/>
              <a:t>rolü</a:t>
            </a:r>
            <a:r>
              <a:rPr lang="en-US" sz="3200" dirty="0" smtClean="0"/>
              <a:t> (</a:t>
            </a:r>
            <a:r>
              <a:rPr lang="en-US" sz="3200" dirty="0" err="1" smtClean="0"/>
              <a:t>hatırlatma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104" y="899886"/>
            <a:ext cx="10717696" cy="43513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tr-TR" b="1" dirty="0"/>
              <a:t>karaciğer </a:t>
            </a:r>
            <a:r>
              <a:rPr lang="tr-TR" b="1" dirty="0" err="1"/>
              <a:t>biyomoleküllerin</a:t>
            </a:r>
            <a:r>
              <a:rPr lang="tr-TR" b="1" dirty="0"/>
              <a:t> metabolizmasında önemli role rahiptir. </a:t>
            </a:r>
            <a:endParaRPr lang="en-US" b="1" dirty="0" smtClean="0"/>
          </a:p>
          <a:p>
            <a:pPr marL="457200" lvl="1" indent="0" algn="just">
              <a:buNone/>
            </a:pPr>
            <a:r>
              <a:rPr lang="tr-TR" dirty="0" smtClean="0"/>
              <a:t>Genel </a:t>
            </a:r>
            <a:r>
              <a:rPr lang="tr-TR" dirty="0" smtClean="0"/>
              <a:t>olarak Metabolik olaylardan 5 ana yolda fonksiyon gösterir.</a:t>
            </a:r>
          </a:p>
          <a:p>
            <a:pPr lvl="1" algn="just"/>
            <a:r>
              <a:rPr lang="en-US" dirty="0" err="1" smtClean="0"/>
              <a:t>karbonhidrat</a:t>
            </a:r>
            <a:r>
              <a:rPr lang="en-US" dirty="0" smtClean="0"/>
              <a:t> </a:t>
            </a:r>
            <a:r>
              <a:rPr lang="en-US" dirty="0" err="1" smtClean="0"/>
              <a:t>metabolizma</a:t>
            </a:r>
            <a:r>
              <a:rPr lang="tr-TR" dirty="0" err="1" smtClean="0"/>
              <a:t>sı</a:t>
            </a:r>
            <a:endParaRPr lang="tr-TR" dirty="0" smtClean="0"/>
          </a:p>
          <a:p>
            <a:pPr lvl="1" algn="just"/>
            <a:r>
              <a:rPr lang="en-US" dirty="0" smtClean="0"/>
              <a:t>lipid </a:t>
            </a:r>
            <a:r>
              <a:rPr lang="en-US" dirty="0" err="1" smtClean="0"/>
              <a:t>metabolizması</a:t>
            </a:r>
            <a:endParaRPr lang="tr-TR" dirty="0" smtClean="0"/>
          </a:p>
          <a:p>
            <a:pPr lvl="1" algn="just"/>
            <a:r>
              <a:rPr lang="en-US" dirty="0" smtClean="0"/>
              <a:t>protein </a:t>
            </a:r>
            <a:r>
              <a:rPr lang="tr-TR" dirty="0" smtClean="0"/>
              <a:t>ve </a:t>
            </a:r>
            <a:r>
              <a:rPr lang="en-US" dirty="0" smtClean="0"/>
              <a:t>amino </a:t>
            </a:r>
            <a:r>
              <a:rPr lang="en-US" dirty="0" err="1" smtClean="0"/>
              <a:t>asit</a:t>
            </a:r>
            <a:r>
              <a:rPr lang="en-US" dirty="0" smtClean="0"/>
              <a:t> </a:t>
            </a:r>
            <a:r>
              <a:rPr lang="en-US" dirty="0" err="1" smtClean="0"/>
              <a:t>metabolizması</a:t>
            </a:r>
            <a:endParaRPr lang="tr-TR" dirty="0"/>
          </a:p>
          <a:p>
            <a:pPr lvl="1" algn="just"/>
            <a:r>
              <a:rPr lang="en-US" dirty="0" smtClean="0"/>
              <a:t>bilirubin </a:t>
            </a:r>
            <a:r>
              <a:rPr lang="en-US" dirty="0" err="1" smtClean="0"/>
              <a:t>metabolizması</a:t>
            </a:r>
            <a:r>
              <a:rPr lang="en-US" dirty="0" smtClean="0"/>
              <a:t> </a:t>
            </a:r>
            <a:endParaRPr lang="tr-TR" dirty="0" smtClean="0"/>
          </a:p>
          <a:p>
            <a:pPr lvl="1" algn="just"/>
            <a:r>
              <a:rPr lang="en-US" dirty="0" err="1" smtClean="0"/>
              <a:t>hormon</a:t>
            </a:r>
            <a:r>
              <a:rPr lang="en-US" dirty="0" smtClean="0"/>
              <a:t> </a:t>
            </a:r>
            <a:r>
              <a:rPr lang="en-US" dirty="0" err="1" smtClean="0"/>
              <a:t>metabolizması</a:t>
            </a:r>
            <a:endParaRPr lang="en-US" dirty="0" smtClean="0"/>
          </a:p>
          <a:p>
            <a:pPr algn="just"/>
            <a:r>
              <a:rPr lang="en-US" b="1" dirty="0" err="1"/>
              <a:t>Karaciğerin</a:t>
            </a:r>
            <a:r>
              <a:rPr lang="en-US" b="1" dirty="0"/>
              <a:t> </a:t>
            </a:r>
            <a:r>
              <a:rPr lang="en-US" b="1" dirty="0" err="1"/>
              <a:t>karbonhidrat</a:t>
            </a:r>
            <a:r>
              <a:rPr lang="en-US" b="1" dirty="0"/>
              <a:t> </a:t>
            </a:r>
            <a:r>
              <a:rPr lang="en-US" b="1" dirty="0" err="1"/>
              <a:t>metabolizması</a:t>
            </a:r>
            <a:r>
              <a:rPr lang="en-US" b="1" dirty="0"/>
              <a:t> </a:t>
            </a:r>
            <a:r>
              <a:rPr lang="en-US" b="1" dirty="0" err="1"/>
              <a:t>ile</a:t>
            </a:r>
            <a:r>
              <a:rPr lang="en-US" b="1" dirty="0"/>
              <a:t> </a:t>
            </a:r>
            <a:r>
              <a:rPr lang="en-US" b="1" dirty="0" err="1"/>
              <a:t>ilgili</a:t>
            </a:r>
            <a:r>
              <a:rPr lang="en-US" b="1" dirty="0"/>
              <a:t> </a:t>
            </a:r>
            <a:r>
              <a:rPr lang="en-US" b="1" dirty="0" err="1"/>
              <a:t>fonksiyonları</a:t>
            </a:r>
            <a:r>
              <a:rPr lang="en-US" b="1" dirty="0"/>
              <a:t> </a:t>
            </a:r>
            <a:endParaRPr lang="en-US" dirty="0"/>
          </a:p>
          <a:p>
            <a:pPr lvl="1" algn="just"/>
            <a:r>
              <a:rPr lang="en-US" dirty="0" err="1"/>
              <a:t>glikojenin</a:t>
            </a:r>
            <a:r>
              <a:rPr lang="en-US" dirty="0"/>
              <a:t> depo </a:t>
            </a:r>
            <a:r>
              <a:rPr lang="en-US" dirty="0" err="1"/>
              <a:t>edilmesi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parçalanması</a:t>
            </a:r>
            <a:r>
              <a:rPr lang="en-US" dirty="0"/>
              <a:t>, </a:t>
            </a:r>
            <a:endParaRPr lang="tr-TR" dirty="0"/>
          </a:p>
          <a:p>
            <a:pPr lvl="1" algn="just"/>
            <a:r>
              <a:rPr lang="en-US" dirty="0" err="1"/>
              <a:t>glukoneojenez</a:t>
            </a:r>
            <a:r>
              <a:rPr lang="en-US" dirty="0"/>
              <a:t>, </a:t>
            </a:r>
            <a:endParaRPr lang="tr-TR" dirty="0"/>
          </a:p>
          <a:p>
            <a:pPr lvl="1" algn="just"/>
            <a:r>
              <a:rPr lang="en-US" dirty="0" err="1"/>
              <a:t>glukozun</a:t>
            </a:r>
            <a:r>
              <a:rPr lang="en-US" dirty="0"/>
              <a:t> </a:t>
            </a:r>
            <a:r>
              <a:rPr lang="en-US" dirty="0" err="1"/>
              <a:t>pentoz</a:t>
            </a:r>
            <a:r>
              <a:rPr lang="en-US" dirty="0"/>
              <a:t> </a:t>
            </a:r>
            <a:r>
              <a:rPr lang="en-US" dirty="0" err="1"/>
              <a:t>fosfat</a:t>
            </a:r>
            <a:r>
              <a:rPr lang="en-US" dirty="0"/>
              <a:t> </a:t>
            </a:r>
            <a:r>
              <a:rPr lang="en-US" dirty="0" err="1"/>
              <a:t>yolunda</a:t>
            </a:r>
            <a:r>
              <a:rPr lang="en-US" dirty="0"/>
              <a:t> </a:t>
            </a:r>
            <a:r>
              <a:rPr lang="en-US" dirty="0" err="1"/>
              <a:t>yıkılımı</a:t>
            </a:r>
            <a:r>
              <a:rPr lang="en-US" dirty="0"/>
              <a:t>, </a:t>
            </a:r>
            <a:endParaRPr lang="tr-TR" dirty="0"/>
          </a:p>
          <a:p>
            <a:pPr lvl="1" algn="just"/>
            <a:r>
              <a:rPr lang="en-US" dirty="0" err="1"/>
              <a:t>galaktoz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fruktozun</a:t>
            </a:r>
            <a:r>
              <a:rPr lang="en-US" dirty="0"/>
              <a:t> </a:t>
            </a:r>
            <a:r>
              <a:rPr lang="en-US" dirty="0" err="1"/>
              <a:t>glukoza</a:t>
            </a:r>
            <a:r>
              <a:rPr lang="en-US" dirty="0"/>
              <a:t> </a:t>
            </a:r>
            <a:r>
              <a:rPr lang="en-US" dirty="0" err="1"/>
              <a:t>dönüştürülmesi</a:t>
            </a:r>
            <a:endParaRPr lang="tr-TR" dirty="0"/>
          </a:p>
          <a:p>
            <a:pPr lvl="1" algn="just"/>
            <a:r>
              <a:rPr lang="en-US" dirty="0"/>
              <a:t> </a:t>
            </a:r>
            <a:r>
              <a:rPr lang="en-US" dirty="0" err="1"/>
              <a:t>glukozun</a:t>
            </a:r>
            <a:r>
              <a:rPr lang="en-US" dirty="0"/>
              <a:t>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monosakkaridlere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yağa</a:t>
            </a:r>
            <a:r>
              <a:rPr lang="en-US" dirty="0"/>
              <a:t> </a:t>
            </a:r>
            <a:r>
              <a:rPr lang="en-US" dirty="0" err="1"/>
              <a:t>dönüştürülmesidir</a:t>
            </a:r>
            <a:r>
              <a:rPr lang="en-US" dirty="0"/>
              <a:t>. </a:t>
            </a:r>
          </a:p>
          <a:p>
            <a:pPr algn="just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308638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/>
              <a:t>Karaciğerin</a:t>
            </a:r>
            <a:r>
              <a:rPr lang="en-US" sz="2800" b="1" dirty="0"/>
              <a:t> amino </a:t>
            </a:r>
            <a:r>
              <a:rPr lang="en-US" sz="2800" b="1" dirty="0" err="1"/>
              <a:t>asit</a:t>
            </a:r>
            <a:r>
              <a:rPr lang="en-US" sz="2800" b="1" dirty="0"/>
              <a:t> </a:t>
            </a:r>
            <a:r>
              <a:rPr lang="en-US" sz="2800" b="1" dirty="0" err="1"/>
              <a:t>ve</a:t>
            </a:r>
            <a:r>
              <a:rPr lang="en-US" sz="2800" b="1" dirty="0"/>
              <a:t> </a:t>
            </a:r>
            <a:r>
              <a:rPr lang="en-US" sz="2800" b="1" dirty="0" err="1"/>
              <a:t>azot</a:t>
            </a:r>
            <a:r>
              <a:rPr lang="en-US" sz="2800" b="1" dirty="0"/>
              <a:t> </a:t>
            </a:r>
            <a:r>
              <a:rPr lang="en-US" sz="2800" b="1" dirty="0" err="1"/>
              <a:t>metabolizması</a:t>
            </a:r>
            <a:r>
              <a:rPr lang="en-US" sz="2800" b="1" dirty="0"/>
              <a:t> </a:t>
            </a:r>
            <a:r>
              <a:rPr lang="en-US" sz="2800" b="1" dirty="0" err="1"/>
              <a:t>ile</a:t>
            </a:r>
            <a:r>
              <a:rPr lang="en-US" sz="2800" b="1" dirty="0"/>
              <a:t> </a:t>
            </a:r>
            <a:r>
              <a:rPr lang="en-US" sz="2800" b="1" dirty="0" err="1"/>
              <a:t>ilgili</a:t>
            </a:r>
            <a:r>
              <a:rPr lang="en-US" sz="2800" b="1" dirty="0"/>
              <a:t> </a:t>
            </a:r>
            <a:r>
              <a:rPr lang="en-US" sz="2800" b="1" dirty="0" err="1"/>
              <a:t>fonksiyonları</a:t>
            </a:r>
            <a:r>
              <a:rPr lang="en-US" sz="2800" b="1" dirty="0"/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7018"/>
            <a:ext cx="10515600" cy="4749945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deaminasyon</a:t>
            </a:r>
            <a:r>
              <a:rPr lang="en-US" dirty="0"/>
              <a:t>, </a:t>
            </a:r>
            <a:endParaRPr lang="tr-TR" dirty="0" smtClean="0"/>
          </a:p>
          <a:p>
            <a:r>
              <a:rPr lang="en-US" dirty="0" err="1" smtClean="0"/>
              <a:t>transaminasyon</a:t>
            </a:r>
            <a:r>
              <a:rPr lang="en-US" dirty="0"/>
              <a:t>, </a:t>
            </a:r>
            <a:endParaRPr lang="tr-TR" dirty="0" smtClean="0"/>
          </a:p>
          <a:p>
            <a:r>
              <a:rPr lang="en-US" dirty="0" err="1" smtClean="0"/>
              <a:t>endojen</a:t>
            </a:r>
            <a:r>
              <a:rPr lang="en-US" dirty="0" smtClean="0"/>
              <a:t> </a:t>
            </a:r>
            <a:r>
              <a:rPr lang="en-US" dirty="0"/>
              <a:t>amino </a:t>
            </a:r>
            <a:r>
              <a:rPr lang="en-US" dirty="0" err="1"/>
              <a:t>asitlerin</a:t>
            </a:r>
            <a:r>
              <a:rPr lang="en-US" dirty="0"/>
              <a:t> </a:t>
            </a:r>
            <a:r>
              <a:rPr lang="en-US" dirty="0" err="1"/>
              <a:t>sentezi</a:t>
            </a:r>
            <a:r>
              <a:rPr lang="en-US" dirty="0"/>
              <a:t>, </a:t>
            </a:r>
            <a:endParaRPr lang="tr-TR" dirty="0" smtClean="0"/>
          </a:p>
          <a:p>
            <a:r>
              <a:rPr lang="en-US" dirty="0" err="1" smtClean="0"/>
              <a:t>üre</a:t>
            </a:r>
            <a:r>
              <a:rPr lang="en-US" dirty="0" smtClean="0"/>
              <a:t> </a:t>
            </a:r>
            <a:r>
              <a:rPr lang="en-US" dirty="0" err="1"/>
              <a:t>sentezi</a:t>
            </a:r>
            <a:r>
              <a:rPr lang="en-US" dirty="0"/>
              <a:t>, </a:t>
            </a:r>
            <a:endParaRPr lang="tr-TR" dirty="0" smtClean="0"/>
          </a:p>
          <a:p>
            <a:r>
              <a:rPr lang="en-US" dirty="0" err="1" smtClean="0"/>
              <a:t>ürik</a:t>
            </a:r>
            <a:r>
              <a:rPr lang="en-US" dirty="0" smtClean="0"/>
              <a:t> </a:t>
            </a:r>
            <a:r>
              <a:rPr lang="en-US" dirty="0" err="1"/>
              <a:t>asit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kreatin </a:t>
            </a:r>
            <a:r>
              <a:rPr lang="en-US" dirty="0" err="1"/>
              <a:t>sentezi</a:t>
            </a:r>
            <a:r>
              <a:rPr lang="en-US" dirty="0"/>
              <a:t>, </a:t>
            </a:r>
            <a:endParaRPr lang="tr-TR" dirty="0" smtClean="0"/>
          </a:p>
          <a:p>
            <a:r>
              <a:rPr lang="en-US" dirty="0" err="1" smtClean="0"/>
              <a:t>porfirin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safra</a:t>
            </a:r>
            <a:r>
              <a:rPr lang="en-US" dirty="0"/>
              <a:t> </a:t>
            </a:r>
            <a:r>
              <a:rPr lang="en-US" dirty="0" err="1" smtClean="0"/>
              <a:t>maddelerinin</a:t>
            </a:r>
            <a:r>
              <a:rPr lang="en-US" dirty="0" smtClean="0"/>
              <a:t> </a:t>
            </a:r>
            <a:r>
              <a:rPr lang="en-US" dirty="0" err="1"/>
              <a:t>oluşturulması</a:t>
            </a:r>
            <a:r>
              <a:rPr lang="en-US" dirty="0"/>
              <a:t>, </a:t>
            </a:r>
            <a:endParaRPr lang="tr-TR" dirty="0" smtClean="0"/>
          </a:p>
          <a:p>
            <a:r>
              <a:rPr lang="en-US" dirty="0" err="1" smtClean="0"/>
              <a:t>plazma</a:t>
            </a:r>
            <a:r>
              <a:rPr lang="en-US" dirty="0" smtClean="0"/>
              <a:t> </a:t>
            </a:r>
            <a:r>
              <a:rPr lang="en-US" dirty="0" err="1"/>
              <a:t>proteinlerinin</a:t>
            </a:r>
            <a:r>
              <a:rPr lang="en-US" dirty="0"/>
              <a:t> </a:t>
            </a:r>
            <a:r>
              <a:rPr lang="en-US" dirty="0" err="1"/>
              <a:t>sentezi</a:t>
            </a:r>
            <a:r>
              <a:rPr lang="en-US" dirty="0"/>
              <a:t>, </a:t>
            </a:r>
            <a:endParaRPr lang="tr-TR" dirty="0" smtClean="0"/>
          </a:p>
          <a:p>
            <a:r>
              <a:rPr lang="en-US" dirty="0" err="1"/>
              <a:t>Karaciğerin</a:t>
            </a:r>
            <a:r>
              <a:rPr lang="en-US" dirty="0"/>
              <a:t> </a:t>
            </a:r>
            <a:r>
              <a:rPr lang="en-US" dirty="0" err="1"/>
              <a:t>hematolojik</a:t>
            </a:r>
            <a:r>
              <a:rPr lang="en-US" dirty="0"/>
              <a:t> </a:t>
            </a:r>
            <a:r>
              <a:rPr lang="en-US" dirty="0" err="1"/>
              <a:t>fonksiyonu</a:t>
            </a:r>
            <a:r>
              <a:rPr lang="en-US" dirty="0"/>
              <a:t> </a:t>
            </a:r>
            <a:r>
              <a:rPr lang="tr-TR" dirty="0" smtClean="0"/>
              <a:t>:</a:t>
            </a:r>
          </a:p>
          <a:p>
            <a:r>
              <a:rPr lang="en-US" dirty="0" err="1" smtClean="0"/>
              <a:t>pıhtılaşma</a:t>
            </a:r>
            <a:r>
              <a:rPr lang="en-US" dirty="0" smtClean="0"/>
              <a:t> </a:t>
            </a:r>
            <a:r>
              <a:rPr lang="en-US" dirty="0" err="1"/>
              <a:t>faktörlerinden</a:t>
            </a:r>
            <a:r>
              <a:rPr lang="en-US" dirty="0"/>
              <a:t> </a:t>
            </a:r>
            <a:r>
              <a:rPr lang="en-US" dirty="0" err="1"/>
              <a:t>faktör</a:t>
            </a:r>
            <a:r>
              <a:rPr lang="en-US" dirty="0"/>
              <a:t> I (</a:t>
            </a:r>
            <a:r>
              <a:rPr lang="en-US" dirty="0" err="1"/>
              <a:t>fibrinojen</a:t>
            </a:r>
            <a:r>
              <a:rPr lang="en-US" dirty="0"/>
              <a:t>), II (</a:t>
            </a:r>
            <a:r>
              <a:rPr lang="en-US" dirty="0" err="1"/>
              <a:t>protrombin</a:t>
            </a:r>
            <a:r>
              <a:rPr lang="en-US" dirty="0"/>
              <a:t>), V, VII, IX </a:t>
            </a:r>
            <a:r>
              <a:rPr lang="en-US" dirty="0" err="1"/>
              <a:t>ve</a:t>
            </a:r>
            <a:r>
              <a:rPr lang="en-US" dirty="0"/>
              <a:t> X </a:t>
            </a:r>
            <a:r>
              <a:rPr lang="en-US" dirty="0" err="1"/>
              <a:t>sentezi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2184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b="1" dirty="0"/>
              <a:t>Rezorpsiyon (beslenme) </a:t>
            </a:r>
            <a:r>
              <a:rPr lang="tr-TR" altLang="en-US" b="1" dirty="0" smtClean="0"/>
              <a:t>fazı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tr-TR" altLang="en-US" dirty="0"/>
              <a:t>kanda </a:t>
            </a:r>
            <a:r>
              <a:rPr lang="tr-TR" altLang="en-US" dirty="0" err="1"/>
              <a:t>glukoz</a:t>
            </a:r>
            <a:r>
              <a:rPr lang="tr-TR" altLang="en-US" dirty="0"/>
              <a:t> konsantrasyonu </a:t>
            </a:r>
            <a:r>
              <a:rPr lang="tr-TR" altLang="en-US" dirty="0" smtClean="0"/>
              <a:t>yükselir</a:t>
            </a:r>
            <a:r>
              <a:rPr lang="en-US" altLang="en-US" dirty="0" smtClean="0"/>
              <a:t>, </a:t>
            </a:r>
            <a:r>
              <a:rPr lang="tr-TR" altLang="en-US" dirty="0" smtClean="0"/>
              <a:t>yağ </a:t>
            </a:r>
            <a:r>
              <a:rPr lang="tr-TR" altLang="en-US" dirty="0"/>
              <a:t>asidi konsantrasyonu </a:t>
            </a:r>
            <a:r>
              <a:rPr lang="tr-TR" altLang="en-US" dirty="0" smtClean="0"/>
              <a:t>düşer.</a:t>
            </a:r>
            <a:endParaRPr lang="en-US" altLang="en-US" dirty="0" smtClean="0"/>
          </a:p>
          <a:p>
            <a:pPr lvl="1">
              <a:lnSpc>
                <a:spcPct val="150000"/>
              </a:lnSpc>
            </a:pPr>
            <a:r>
              <a:rPr lang="en-US" altLang="en-US" dirty="0" err="1" smtClean="0"/>
              <a:t>Bahsedilen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düşüş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yükselmeler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ölçülebilir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anlamda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yüksektir</a:t>
            </a:r>
            <a:endParaRPr lang="en-US" altLang="en-US" dirty="0" smtClean="0"/>
          </a:p>
          <a:p>
            <a:pPr>
              <a:lnSpc>
                <a:spcPct val="150000"/>
              </a:lnSpc>
            </a:pPr>
            <a:r>
              <a:rPr lang="tr-TR" altLang="en-US" dirty="0" err="1" smtClean="0"/>
              <a:t>glukoz</a:t>
            </a:r>
            <a:r>
              <a:rPr lang="tr-TR" altLang="en-US" dirty="0"/>
              <a:t>, glikojen ve </a:t>
            </a:r>
            <a:r>
              <a:rPr lang="tr-TR" altLang="en-US" dirty="0" err="1"/>
              <a:t>trigliserid</a:t>
            </a:r>
            <a:r>
              <a:rPr lang="tr-TR" altLang="en-US" dirty="0"/>
              <a:t> depo şekillerine dönüştürülür</a:t>
            </a:r>
            <a:r>
              <a:rPr lang="tr-TR" altLang="en-US" dirty="0" smtClean="0"/>
              <a:t>.</a:t>
            </a:r>
            <a:endParaRPr lang="en-US" altLang="en-US" dirty="0" smtClean="0"/>
          </a:p>
          <a:p>
            <a:pPr>
              <a:lnSpc>
                <a:spcPct val="150000"/>
              </a:lnSpc>
            </a:pPr>
            <a:r>
              <a:rPr lang="en-US" altLang="en-US" dirty="0" smtClean="0"/>
              <a:t>a</a:t>
            </a:r>
            <a:r>
              <a:rPr lang="tr-TR" altLang="en-US" dirty="0" err="1" smtClean="0"/>
              <a:t>mino</a:t>
            </a:r>
            <a:r>
              <a:rPr lang="tr-TR" altLang="en-US" dirty="0" smtClean="0"/>
              <a:t> asi</a:t>
            </a:r>
            <a:r>
              <a:rPr lang="en-US" altLang="en-US" dirty="0" smtClean="0"/>
              <a:t>t</a:t>
            </a:r>
            <a:r>
              <a:rPr lang="tr-TR" altLang="en-US" dirty="0" err="1" smtClean="0"/>
              <a:t>ler</a:t>
            </a:r>
            <a:r>
              <a:rPr lang="en-US" altLang="en-US" dirty="0" smtClean="0"/>
              <a:t>den</a:t>
            </a:r>
            <a:r>
              <a:rPr lang="tr-TR" altLang="en-US" dirty="0" smtClean="0"/>
              <a:t> proteinler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sentezlenir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enerji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döngüsüne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katkı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sağlayan</a:t>
            </a:r>
            <a:r>
              <a:rPr lang="en-US" altLang="en-US" dirty="0" smtClean="0"/>
              <a:t> protein </a:t>
            </a:r>
            <a:r>
              <a:rPr lang="en-US" altLang="en-US" dirty="0" err="1" smtClean="0"/>
              <a:t>yıkımı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ve</a:t>
            </a:r>
            <a:r>
              <a:rPr lang="en-US" altLang="en-US" dirty="0" smtClean="0"/>
              <a:t> amino </a:t>
            </a:r>
            <a:r>
              <a:rPr lang="en-US" altLang="en-US" dirty="0" err="1" smtClean="0"/>
              <a:t>asit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katabolizması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yavaştır</a:t>
            </a:r>
            <a:endParaRPr lang="en-US" altLang="en-US" dirty="0" smtClean="0"/>
          </a:p>
          <a:p>
            <a:pPr>
              <a:lnSpc>
                <a:spcPct val="150000"/>
              </a:lnSpc>
            </a:pPr>
            <a:r>
              <a:rPr lang="en-US" altLang="en-US" dirty="0" err="1" smtClean="0"/>
              <a:t>Beslenmeyi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takip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eden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süreçte</a:t>
            </a:r>
            <a:r>
              <a:rPr lang="en-US" altLang="en-US" dirty="0" smtClean="0"/>
              <a:t> insulin </a:t>
            </a:r>
            <a:r>
              <a:rPr lang="en-US" altLang="en-US" dirty="0" err="1" smtClean="0"/>
              <a:t>salımı</a:t>
            </a:r>
            <a:r>
              <a:rPr lang="en-US" altLang="en-US" dirty="0" smtClean="0"/>
              <a:t> 4-5 </a:t>
            </a:r>
            <a:r>
              <a:rPr lang="en-US" altLang="en-US" dirty="0" err="1" smtClean="0"/>
              <a:t>kat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artarken</a:t>
            </a:r>
            <a:r>
              <a:rPr lang="en-US" altLang="en-US" dirty="0" smtClean="0"/>
              <a:t> glucagon </a:t>
            </a:r>
            <a:r>
              <a:rPr lang="en-US" altLang="en-US" dirty="0" err="1" smtClean="0"/>
              <a:t>seviyesi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düşer</a:t>
            </a:r>
            <a:r>
              <a:rPr lang="en-US" alt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tr-TR" altLang="en-US" dirty="0"/>
              <a:t>İnsülin, </a:t>
            </a:r>
            <a:r>
              <a:rPr lang="en-US" altLang="en-US" dirty="0" err="1" smtClean="0"/>
              <a:t>hücre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içine</a:t>
            </a:r>
            <a:r>
              <a:rPr lang="en-US" altLang="en-US" dirty="0" smtClean="0"/>
              <a:t> </a:t>
            </a:r>
            <a:r>
              <a:rPr lang="tr-TR" altLang="en-US" dirty="0" err="1" smtClean="0"/>
              <a:t>glukozun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alımı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metabolizmasını</a:t>
            </a:r>
            <a:r>
              <a:rPr lang="tr-TR" altLang="en-US" dirty="0" smtClean="0"/>
              <a:t> </a:t>
            </a:r>
            <a:r>
              <a:rPr lang="tr-TR" altLang="en-US" dirty="0"/>
              <a:t>sağlarken </a:t>
            </a:r>
            <a:r>
              <a:rPr lang="tr-TR" altLang="en-US" dirty="0" err="1"/>
              <a:t>trigliseridlerden</a:t>
            </a:r>
            <a:r>
              <a:rPr lang="tr-TR" altLang="en-US" dirty="0"/>
              <a:t> yağ </a:t>
            </a:r>
            <a:r>
              <a:rPr lang="tr-TR" altLang="en-US" dirty="0" err="1"/>
              <a:t>asidlerinin</a:t>
            </a:r>
            <a:r>
              <a:rPr lang="tr-TR" altLang="en-US" dirty="0"/>
              <a:t> serbest kalmasını </a:t>
            </a:r>
            <a:r>
              <a:rPr lang="en-US" altLang="en-US" dirty="0" err="1" smtClean="0"/>
              <a:t>engeller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sürekli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karbonhidratca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zengin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beslenenlerde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yağ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yıkımı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yavaş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yağ</a:t>
            </a:r>
            <a:r>
              <a:rPr lang="en-US" altLang="en-US" dirty="0" smtClean="0"/>
              <a:t>/lipid </a:t>
            </a:r>
            <a:r>
              <a:rPr lang="en-US" altLang="en-US" dirty="0" err="1" smtClean="0"/>
              <a:t>biyosentezi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yüksektir</a:t>
            </a:r>
            <a:r>
              <a:rPr lang="en-US" altLang="en-US" dirty="0" smtClean="0"/>
              <a:t>)</a:t>
            </a:r>
            <a:endParaRPr lang="tr-TR" altLang="en-US" dirty="0"/>
          </a:p>
          <a:p>
            <a:pPr>
              <a:lnSpc>
                <a:spcPct val="150000"/>
              </a:lnSpc>
            </a:pPr>
            <a:endParaRPr lang="en-US" alt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498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62" y="0"/>
            <a:ext cx="7530903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002745" y="5710774"/>
            <a:ext cx="4912565" cy="1015663"/>
            <a:chOff x="238539" y="5934670"/>
            <a:chExt cx="4912565" cy="1015663"/>
          </a:xfrm>
        </p:grpSpPr>
        <p:sp>
          <p:nvSpPr>
            <p:cNvPr id="6" name="TextBox 5"/>
            <p:cNvSpPr txBox="1"/>
            <p:nvPr/>
          </p:nvSpPr>
          <p:spPr>
            <a:xfrm>
              <a:off x="1228492" y="5934670"/>
              <a:ext cx="392261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Kırmızı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ve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kesik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çizgili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oklar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azalmayı</a:t>
              </a:r>
              <a:endParaRPr lang="en-US" sz="2000" dirty="0" smtClean="0"/>
            </a:p>
            <a:p>
              <a:r>
                <a:rPr lang="en-US" sz="2000" dirty="0" err="1" smtClean="0"/>
                <a:t>Yeşil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ve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düz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çizgi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oklar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artışı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gösterir</a:t>
              </a:r>
              <a:endParaRPr lang="en-US" sz="2000" dirty="0" smtClean="0"/>
            </a:p>
            <a:p>
              <a:endParaRPr lang="en-US" sz="2000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238539" y="6087921"/>
              <a:ext cx="87406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38539" y="6396335"/>
              <a:ext cx="874066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7018275" y="674016"/>
            <a:ext cx="43438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Rezorpsiyon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beslenme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fazı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1038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6704"/>
          </a:xfrm>
        </p:spPr>
        <p:txBody>
          <a:bodyPr>
            <a:normAutofit fontScale="90000"/>
          </a:bodyPr>
          <a:lstStyle/>
          <a:p>
            <a:r>
              <a:rPr lang="tr-TR" altLang="en-US" b="1" dirty="0" err="1"/>
              <a:t>Postrezorpsiyon</a:t>
            </a:r>
            <a:r>
              <a:rPr lang="tr-TR" altLang="en-US" b="1" dirty="0"/>
              <a:t> (açlık) fazı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546" y="1027905"/>
            <a:ext cx="8436883" cy="5010037"/>
          </a:xfrm>
        </p:spPr>
        <p:txBody>
          <a:bodyPr>
            <a:normAutofit/>
          </a:bodyPr>
          <a:lstStyle/>
          <a:p>
            <a:r>
              <a:rPr lang="en-US" altLang="en-US" dirty="0" err="1" smtClean="0"/>
              <a:t>Dolaşımda</a:t>
            </a:r>
            <a:r>
              <a:rPr lang="en-US" altLang="en-US" dirty="0" smtClean="0"/>
              <a:t> </a:t>
            </a:r>
            <a:r>
              <a:rPr lang="tr-TR" altLang="en-US" dirty="0" err="1" smtClean="0"/>
              <a:t>glukoz</a:t>
            </a:r>
            <a:r>
              <a:rPr lang="tr-TR" altLang="en-US" dirty="0" smtClean="0"/>
              <a:t> </a:t>
            </a:r>
            <a:r>
              <a:rPr lang="tr-TR" altLang="en-US" dirty="0"/>
              <a:t>konsantrasyonu </a:t>
            </a:r>
            <a:r>
              <a:rPr lang="tr-TR" altLang="en-US" dirty="0" smtClean="0"/>
              <a:t>düşük</a:t>
            </a:r>
            <a:r>
              <a:rPr lang="en-US" altLang="en-US" dirty="0" err="1" smtClean="0"/>
              <a:t>tür</a:t>
            </a:r>
            <a:endParaRPr lang="en-US" altLang="en-US" dirty="0" smtClean="0"/>
          </a:p>
          <a:p>
            <a:r>
              <a:rPr lang="tr-TR" altLang="en-US" dirty="0" smtClean="0"/>
              <a:t>yağ </a:t>
            </a:r>
            <a:r>
              <a:rPr lang="tr-TR" altLang="en-US" dirty="0"/>
              <a:t>asidi konsantrasyonu yüksektir. </a:t>
            </a:r>
            <a:endParaRPr lang="en-US" altLang="en-US" dirty="0" smtClean="0"/>
          </a:p>
          <a:p>
            <a:r>
              <a:rPr lang="tr-TR" altLang="en-US" dirty="0" smtClean="0"/>
              <a:t>Yağ </a:t>
            </a:r>
            <a:r>
              <a:rPr lang="tr-TR" altLang="en-US" dirty="0" err="1"/>
              <a:t>asidleri</a:t>
            </a:r>
            <a:r>
              <a:rPr lang="tr-TR" altLang="en-US" dirty="0"/>
              <a:t> </a:t>
            </a:r>
            <a:r>
              <a:rPr lang="tr-TR" altLang="en-US" dirty="0" err="1" smtClean="0"/>
              <a:t>trigliseridden</a:t>
            </a:r>
            <a:r>
              <a:rPr lang="tr-TR" altLang="en-US" dirty="0" smtClean="0"/>
              <a:t> sağlanır</a:t>
            </a:r>
            <a:endParaRPr lang="tr-TR" altLang="en-US" dirty="0"/>
          </a:p>
          <a:p>
            <a:r>
              <a:rPr lang="tr-TR" altLang="en-US" dirty="0"/>
              <a:t>Açlık </a:t>
            </a:r>
            <a:r>
              <a:rPr lang="tr-TR" altLang="en-US" dirty="0" smtClean="0"/>
              <a:t>fazında </a:t>
            </a:r>
            <a:r>
              <a:rPr lang="en-US" altLang="en-US" dirty="0" err="1" smtClean="0"/>
              <a:t>dolaşımdaki</a:t>
            </a:r>
            <a:r>
              <a:rPr lang="en-US" altLang="en-US" dirty="0" smtClean="0"/>
              <a:t> </a:t>
            </a:r>
            <a:r>
              <a:rPr lang="tr-TR" altLang="en-US" dirty="0" err="1" smtClean="0"/>
              <a:t>glu</a:t>
            </a:r>
            <a:r>
              <a:rPr lang="en-US" altLang="en-US" dirty="0" smtClean="0"/>
              <a:t>k</a:t>
            </a:r>
            <a:r>
              <a:rPr lang="tr-TR" altLang="en-US" dirty="0" err="1" smtClean="0"/>
              <a:t>agon</a:t>
            </a:r>
            <a:r>
              <a:rPr lang="en-US" altLang="en-US" dirty="0" smtClean="0"/>
              <a:t> hormone </a:t>
            </a:r>
            <a:r>
              <a:rPr lang="en-US" altLang="en-US" dirty="0" err="1" smtClean="0"/>
              <a:t>düzeyi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yüksektir</a:t>
            </a:r>
            <a:r>
              <a:rPr lang="tr-TR" altLang="en-US" dirty="0" smtClean="0"/>
              <a:t> </a:t>
            </a:r>
            <a:endParaRPr lang="en-US" altLang="en-US" dirty="0" smtClean="0"/>
          </a:p>
          <a:p>
            <a:r>
              <a:rPr lang="en-US" altLang="en-US" dirty="0" err="1" smtClean="0"/>
              <a:t>Glukagon</a:t>
            </a:r>
            <a:r>
              <a:rPr lang="en-US" altLang="en-US" dirty="0" smtClean="0"/>
              <a:t> da </a:t>
            </a:r>
            <a:r>
              <a:rPr lang="tr-TR" altLang="en-US" dirty="0" smtClean="0"/>
              <a:t>bir </a:t>
            </a:r>
            <a:r>
              <a:rPr lang="tr-TR" altLang="en-US" dirty="0" err="1"/>
              <a:t>polipeptit</a:t>
            </a:r>
            <a:r>
              <a:rPr lang="tr-TR" altLang="en-US" dirty="0"/>
              <a:t> </a:t>
            </a:r>
            <a:r>
              <a:rPr lang="tr-TR" altLang="en-US" dirty="0" err="1" smtClean="0"/>
              <a:t>hormo</a:t>
            </a:r>
            <a:r>
              <a:rPr lang="en-US" altLang="en-US" dirty="0" err="1" smtClean="0"/>
              <a:t>ndur</a:t>
            </a:r>
            <a:endParaRPr lang="en-US" altLang="en-US" dirty="0" smtClean="0"/>
          </a:p>
          <a:p>
            <a:endParaRPr lang="en-US" altLang="en-US" dirty="0" smtClean="0"/>
          </a:p>
          <a:p>
            <a:r>
              <a:rPr lang="tr-TR" altLang="en-US" dirty="0" err="1"/>
              <a:t>Glukagon</a:t>
            </a:r>
            <a:r>
              <a:rPr lang="tr-TR" altLang="en-US" dirty="0"/>
              <a:t>, adrenalin (epinefrin) ve </a:t>
            </a:r>
            <a:r>
              <a:rPr lang="tr-TR" altLang="en-US" dirty="0" err="1"/>
              <a:t>kortizol</a:t>
            </a:r>
            <a:r>
              <a:rPr lang="tr-TR" altLang="en-US" dirty="0" smtClean="0"/>
              <a:t>,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metabolizmada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eti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açısından</a:t>
            </a:r>
            <a:r>
              <a:rPr lang="tr-TR" altLang="en-US" dirty="0" smtClean="0"/>
              <a:t> </a:t>
            </a:r>
            <a:r>
              <a:rPr lang="tr-TR" altLang="en-US" dirty="0"/>
              <a:t>insüline </a:t>
            </a:r>
            <a:r>
              <a:rPr lang="en-US" altLang="en-US" dirty="0" err="1" smtClean="0"/>
              <a:t>karşıt</a:t>
            </a:r>
            <a:r>
              <a:rPr lang="en-US" altLang="en-US" dirty="0" smtClean="0"/>
              <a:t> </a:t>
            </a:r>
            <a:r>
              <a:rPr lang="tr-TR" altLang="en-US" dirty="0" smtClean="0"/>
              <a:t>etkili </a:t>
            </a:r>
            <a:r>
              <a:rPr lang="tr-TR" altLang="en-US" dirty="0"/>
              <a:t>hormonlardır </a:t>
            </a:r>
          </a:p>
          <a:p>
            <a:endParaRPr lang="tr-TR" altLang="en-US" dirty="0"/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8752115" y="1206956"/>
            <a:ext cx="2902857" cy="181428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30640" y="1852488"/>
            <a:ext cx="22922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Karaciğer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84174" y="317490"/>
            <a:ext cx="15216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</a:rPr>
              <a:t>Glukoz</a:t>
            </a:r>
            <a:endParaRPr lang="en-US" sz="2000" b="1" dirty="0">
              <a:solidFill>
                <a:srgbClr val="002060"/>
              </a:solidFill>
            </a:endParaRPr>
          </a:p>
        </p:txBody>
      </p:sp>
      <p:cxnSp>
        <p:nvCxnSpPr>
          <p:cNvPr id="8" name="Straight Arrow Connector 7"/>
          <p:cNvCxnSpPr>
            <a:stCxn id="7" idx="2"/>
            <a:endCxn id="6" idx="0"/>
          </p:cNvCxnSpPr>
          <p:nvPr/>
        </p:nvCxnSpPr>
        <p:spPr>
          <a:xfrm>
            <a:off x="9945020" y="717600"/>
            <a:ext cx="331730" cy="1134888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2"/>
            <a:endCxn id="22" idx="0"/>
          </p:cNvCxnSpPr>
          <p:nvPr/>
        </p:nvCxnSpPr>
        <p:spPr>
          <a:xfrm>
            <a:off x="10276750" y="2375708"/>
            <a:ext cx="53533" cy="2618029"/>
          </a:xfrm>
          <a:prstGeom prst="straightConnector1">
            <a:avLst/>
          </a:prstGeom>
          <a:ln w="5715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798911" y="794194"/>
            <a:ext cx="15216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ln>
                  <a:solidFill>
                    <a:srgbClr val="FF0066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İnsülin</a:t>
            </a:r>
            <a:endParaRPr lang="en-US" sz="2000" dirty="0">
              <a:ln>
                <a:solidFill>
                  <a:srgbClr val="FF0066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110468" y="3186312"/>
            <a:ext cx="15216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Glukagon</a:t>
            </a:r>
            <a:endParaRPr lang="en-US" sz="20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err="1" smtClean="0">
                <a:solidFill>
                  <a:srgbClr val="FF6600"/>
                </a:solidFill>
              </a:rPr>
              <a:t>veya</a:t>
            </a:r>
            <a:endParaRPr lang="en-US" sz="2000" b="1" dirty="0" smtClean="0">
              <a:solidFill>
                <a:srgbClr val="FF6600"/>
              </a:solidFill>
            </a:endParaRPr>
          </a:p>
          <a:p>
            <a:pPr algn="ctr"/>
            <a:r>
              <a:rPr lang="en-US" sz="2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Epinefrin</a:t>
            </a:r>
            <a:endParaRPr lang="en-US" sz="20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b="1" dirty="0" err="1">
                <a:solidFill>
                  <a:srgbClr val="FF6600"/>
                </a:solidFill>
              </a:rPr>
              <a:t>veya</a:t>
            </a:r>
            <a:endParaRPr lang="en-US" sz="20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Kortizol</a:t>
            </a:r>
            <a:endParaRPr lang="en-US" sz="20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569437" y="4993737"/>
            <a:ext cx="15216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</a:rPr>
              <a:t>Glukoz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384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4525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Glukagon</a:t>
            </a:r>
            <a:r>
              <a:rPr lang="en-US" sz="3200" dirty="0" smtClean="0"/>
              <a:t> </a:t>
            </a:r>
            <a:r>
              <a:rPr lang="en-US" sz="3200" dirty="0" err="1" smtClean="0"/>
              <a:t>etkisinde</a:t>
            </a:r>
            <a:r>
              <a:rPr lang="en-US" sz="3200" dirty="0" smtClean="0"/>
              <a:t> </a:t>
            </a:r>
            <a:r>
              <a:rPr lang="en-US" sz="3200" dirty="0" err="1" smtClean="0"/>
              <a:t>karaciğerde</a:t>
            </a:r>
            <a:r>
              <a:rPr lang="en-US" sz="3200" dirty="0" smtClean="0"/>
              <a:t> </a:t>
            </a:r>
            <a:r>
              <a:rPr lang="en-US" sz="3200" dirty="0" err="1" smtClean="0"/>
              <a:t>gerçekleşen</a:t>
            </a:r>
            <a:r>
              <a:rPr lang="en-US" sz="3200" dirty="0" smtClean="0"/>
              <a:t> </a:t>
            </a:r>
            <a:r>
              <a:rPr lang="en-US" sz="3200" dirty="0" err="1" smtClean="0"/>
              <a:t>metabolik</a:t>
            </a:r>
            <a:r>
              <a:rPr lang="en-US" sz="3200" dirty="0" smtClean="0"/>
              <a:t> </a:t>
            </a:r>
            <a:r>
              <a:rPr lang="en-US" sz="3200" dirty="0" err="1" smtClean="0"/>
              <a:t>olaylar</a:t>
            </a:r>
            <a:endParaRPr lang="en-US" sz="3200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049" y="1219199"/>
            <a:ext cx="7077723" cy="539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43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7018275" y="674016"/>
            <a:ext cx="4139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Postrezorpsiyon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açlık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fazı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01" y="174172"/>
            <a:ext cx="7518683" cy="6858000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7002745" y="5710774"/>
            <a:ext cx="4912565" cy="1015663"/>
            <a:chOff x="238539" y="5934670"/>
            <a:chExt cx="4912565" cy="1015663"/>
          </a:xfrm>
        </p:grpSpPr>
        <p:sp>
          <p:nvSpPr>
            <p:cNvPr id="55" name="TextBox 54"/>
            <p:cNvSpPr txBox="1"/>
            <p:nvPr/>
          </p:nvSpPr>
          <p:spPr>
            <a:xfrm>
              <a:off x="1228492" y="5934670"/>
              <a:ext cx="392261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Kırmızı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ve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kesik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çizgili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oklar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azalmayı</a:t>
              </a:r>
              <a:endParaRPr lang="en-US" sz="2000" dirty="0" smtClean="0"/>
            </a:p>
            <a:p>
              <a:r>
                <a:rPr lang="en-US" sz="2000" dirty="0" err="1" smtClean="0"/>
                <a:t>Yeşil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ve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düz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çizgi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oklar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artışı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gösterir</a:t>
              </a:r>
              <a:endParaRPr lang="en-US" sz="2000" dirty="0" smtClean="0"/>
            </a:p>
            <a:p>
              <a:endParaRPr lang="en-US" sz="2000" dirty="0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238539" y="6087921"/>
              <a:ext cx="87406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238539" y="6396335"/>
              <a:ext cx="874066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3557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7618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 smtClean="0"/>
              <a:t>Açlık</a:t>
            </a:r>
            <a:r>
              <a:rPr lang="en-US" sz="3200" dirty="0" smtClean="0"/>
              <a:t> </a:t>
            </a:r>
            <a:r>
              <a:rPr lang="en-US" sz="3200" dirty="0" err="1" smtClean="0"/>
              <a:t>Durumunda</a:t>
            </a:r>
            <a:r>
              <a:rPr lang="en-US" sz="3200" dirty="0" smtClean="0"/>
              <a:t> </a:t>
            </a:r>
            <a:r>
              <a:rPr lang="en-US" sz="3200" dirty="0" err="1" smtClean="0"/>
              <a:t>Fiziksel</a:t>
            </a:r>
            <a:r>
              <a:rPr lang="en-US" sz="3200" dirty="0" smtClean="0"/>
              <a:t> </a:t>
            </a:r>
            <a:r>
              <a:rPr lang="en-US" sz="3200" dirty="0" err="1" smtClean="0"/>
              <a:t>Ve</a:t>
            </a:r>
            <a:r>
              <a:rPr lang="en-US" sz="3200" dirty="0" smtClean="0"/>
              <a:t> </a:t>
            </a:r>
            <a:r>
              <a:rPr lang="en-US" sz="3200" dirty="0" err="1" smtClean="0"/>
              <a:t>Diğer</a:t>
            </a:r>
            <a:r>
              <a:rPr lang="en-US" sz="3200" dirty="0" smtClean="0"/>
              <a:t> Motor </a:t>
            </a:r>
            <a:r>
              <a:rPr lang="en-US" sz="3200" dirty="0" err="1" smtClean="0"/>
              <a:t>Aktivitelerde</a:t>
            </a:r>
            <a:r>
              <a:rPr lang="en-US" sz="3200" dirty="0" smtClean="0"/>
              <a:t> </a:t>
            </a:r>
            <a:r>
              <a:rPr lang="en-US" sz="3200" dirty="0" err="1" smtClean="0"/>
              <a:t>Katekolamin</a:t>
            </a:r>
            <a:r>
              <a:rPr lang="en-US" sz="3200" dirty="0" smtClean="0"/>
              <a:t> </a:t>
            </a:r>
            <a:r>
              <a:rPr lang="en-US" sz="3200" dirty="0" err="1" smtClean="0"/>
              <a:t>Hormonların</a:t>
            </a:r>
            <a:r>
              <a:rPr lang="en-US" sz="3200" dirty="0" smtClean="0"/>
              <a:t> </a:t>
            </a:r>
            <a:r>
              <a:rPr lang="en-US" sz="3200" dirty="0" err="1" smtClean="0"/>
              <a:t>Rolü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2744"/>
            <a:ext cx="10515600" cy="49142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Açlık</a:t>
            </a:r>
            <a:r>
              <a:rPr lang="en-US" dirty="0" smtClean="0"/>
              <a:t> </a:t>
            </a:r>
            <a:r>
              <a:rPr lang="en-US" dirty="0" err="1" smtClean="0"/>
              <a:t>durumunda</a:t>
            </a:r>
            <a:r>
              <a:rPr lang="en-US" dirty="0" smtClean="0"/>
              <a:t> </a:t>
            </a:r>
            <a:r>
              <a:rPr lang="en-US" dirty="0" err="1" smtClean="0"/>
              <a:t>fiziksel</a:t>
            </a:r>
            <a:r>
              <a:rPr lang="en-US" dirty="0" smtClean="0"/>
              <a:t> </a:t>
            </a:r>
            <a:r>
              <a:rPr lang="en-US" dirty="0" err="1" smtClean="0"/>
              <a:t>aktivite</a:t>
            </a:r>
            <a:r>
              <a:rPr lang="en-US" dirty="0" smtClean="0"/>
              <a:t> </a:t>
            </a:r>
            <a:r>
              <a:rPr lang="en-US" dirty="0" err="1" smtClean="0"/>
              <a:t>devam</a:t>
            </a:r>
            <a:r>
              <a:rPr lang="en-US" dirty="0" smtClean="0"/>
              <a:t> </a:t>
            </a:r>
            <a:r>
              <a:rPr lang="en-US" dirty="0" err="1" smtClean="0"/>
              <a:t>ediyorsa</a:t>
            </a:r>
            <a:r>
              <a:rPr lang="en-US" dirty="0" smtClean="0"/>
              <a:t>, </a:t>
            </a:r>
            <a:r>
              <a:rPr lang="en-US" dirty="0" err="1" smtClean="0"/>
              <a:t>yani</a:t>
            </a:r>
            <a:r>
              <a:rPr lang="en-US" dirty="0" smtClean="0"/>
              <a:t> </a:t>
            </a:r>
            <a:r>
              <a:rPr lang="tr-TR" altLang="en-US" b="1" dirty="0"/>
              <a:t>Motor aktivite </a:t>
            </a:r>
            <a:r>
              <a:rPr lang="tr-TR" altLang="en-US" b="1" dirty="0" smtClean="0"/>
              <a:t>halinde</a:t>
            </a:r>
            <a:r>
              <a:rPr lang="en-US" altLang="en-US" b="1" dirty="0" smtClean="0"/>
              <a:t>, </a:t>
            </a:r>
            <a:r>
              <a:rPr lang="en-US" altLang="en-US" b="1" dirty="0" err="1" smtClean="0"/>
              <a:t>açlık</a:t>
            </a:r>
            <a:r>
              <a:rPr lang="en-US" altLang="en-US" b="1" dirty="0" smtClean="0"/>
              <a:t>/</a:t>
            </a:r>
            <a:r>
              <a:rPr lang="en-US" altLang="en-US" b="1" dirty="0" err="1" smtClean="0"/>
              <a:t>tokluk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tablosunda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görev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yapan</a:t>
            </a:r>
            <a:r>
              <a:rPr lang="en-US" altLang="en-US" b="1" dirty="0" smtClean="0"/>
              <a:t> </a:t>
            </a:r>
            <a:r>
              <a:rPr lang="tr-TR" altLang="en-US" dirty="0" smtClean="0"/>
              <a:t> </a:t>
            </a:r>
            <a:r>
              <a:rPr lang="en-US" altLang="en-US" dirty="0" err="1" smtClean="0"/>
              <a:t>asıl</a:t>
            </a:r>
            <a:r>
              <a:rPr lang="en-US" altLang="en-US" dirty="0" smtClean="0"/>
              <a:t> </a:t>
            </a:r>
            <a:r>
              <a:rPr lang="tr-TR" altLang="en-US" dirty="0" smtClean="0"/>
              <a:t>hormonlara </a:t>
            </a:r>
            <a:r>
              <a:rPr lang="tr-TR" altLang="en-US" dirty="0"/>
              <a:t>ek olarak </a:t>
            </a:r>
            <a:r>
              <a:rPr lang="tr-TR" altLang="en-US" b="1" dirty="0" err="1" smtClean="0"/>
              <a:t>katekolamin</a:t>
            </a:r>
            <a:r>
              <a:rPr lang="tr-TR" altLang="en-US" b="1" dirty="0" smtClean="0"/>
              <a:t> </a:t>
            </a:r>
            <a:r>
              <a:rPr lang="tr-TR" altLang="en-US" b="1" dirty="0"/>
              <a:t>hormonlar</a:t>
            </a:r>
            <a:r>
              <a:rPr lang="tr-TR" altLang="en-US" dirty="0"/>
              <a:t> da etkili </a:t>
            </a:r>
            <a:r>
              <a:rPr lang="tr-TR" altLang="en-US" dirty="0" smtClean="0"/>
              <a:t>olurlar</a:t>
            </a:r>
            <a:r>
              <a:rPr lang="en-US" altLang="en-US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altLang="en-US" dirty="0" err="1" smtClean="0"/>
              <a:t>Katekolamin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hormonlar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yani</a:t>
            </a:r>
            <a:r>
              <a:rPr lang="en-US" altLang="en-US" dirty="0" smtClean="0"/>
              <a:t> </a:t>
            </a:r>
            <a:r>
              <a:rPr lang="tr-TR" altLang="en-US" dirty="0" smtClean="0"/>
              <a:t>adrenalin </a:t>
            </a:r>
            <a:r>
              <a:rPr lang="tr-TR" altLang="en-US" dirty="0"/>
              <a:t>ve </a:t>
            </a:r>
            <a:r>
              <a:rPr lang="tr-TR" altLang="en-US" dirty="0" err="1" smtClean="0"/>
              <a:t>noradrenalin</a:t>
            </a:r>
            <a:r>
              <a:rPr lang="en-US" altLang="en-US" dirty="0" smtClean="0"/>
              <a:t>, </a:t>
            </a:r>
            <a:r>
              <a:rPr lang="tr-TR" altLang="en-US" dirty="0" err="1"/>
              <a:t>glukagon</a:t>
            </a:r>
            <a:r>
              <a:rPr lang="tr-TR" altLang="en-US" dirty="0"/>
              <a:t> gibi etki göstererek yağ </a:t>
            </a:r>
            <a:r>
              <a:rPr lang="tr-TR" altLang="en-US" dirty="0" err="1"/>
              <a:t>asidleri</a:t>
            </a:r>
            <a:r>
              <a:rPr lang="tr-TR" altLang="en-US" dirty="0"/>
              <a:t> ve </a:t>
            </a:r>
            <a:r>
              <a:rPr lang="tr-TR" altLang="en-US" dirty="0" err="1" smtClean="0"/>
              <a:t>glukoz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moleküllerinin</a:t>
            </a:r>
            <a:r>
              <a:rPr lang="en-US" altLang="en-US" dirty="0" smtClean="0"/>
              <a:t> </a:t>
            </a:r>
            <a:r>
              <a:rPr lang="tr-TR" altLang="en-US" dirty="0" err="1" smtClean="0"/>
              <a:t>trigliserid</a:t>
            </a:r>
            <a:r>
              <a:rPr lang="tr-TR" altLang="en-US" dirty="0" smtClean="0"/>
              <a:t> </a:t>
            </a:r>
            <a:r>
              <a:rPr lang="tr-TR" altLang="en-US" dirty="0"/>
              <a:t>ve glikojen depolarından </a:t>
            </a:r>
            <a:r>
              <a:rPr lang="en-US" altLang="en-US" dirty="0" err="1" smtClean="0"/>
              <a:t>açığa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çıkarılarak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dolaşıma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verilmesini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yani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depolardan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salınmasını</a:t>
            </a:r>
            <a:r>
              <a:rPr lang="en-US" altLang="en-US" dirty="0" smtClean="0"/>
              <a:t>) </a:t>
            </a:r>
            <a:r>
              <a:rPr lang="tr-TR" altLang="en-US" dirty="0" smtClean="0"/>
              <a:t>sağlar</a:t>
            </a:r>
            <a:endParaRPr lang="tr-TR" altLang="en-US" dirty="0"/>
          </a:p>
          <a:p>
            <a:pPr>
              <a:lnSpc>
                <a:spcPct val="150000"/>
              </a:lnSpc>
            </a:pPr>
            <a:endParaRPr lang="tr-TR" altLang="en-US" b="1" i="1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804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253" y="0"/>
            <a:ext cx="79854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95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16" y="145142"/>
            <a:ext cx="6517000" cy="564716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3370" y="365125"/>
            <a:ext cx="5457373" cy="5811838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taraftan</a:t>
            </a:r>
            <a:r>
              <a:rPr lang="en-US" dirty="0"/>
              <a:t> </a:t>
            </a:r>
            <a:r>
              <a:rPr lang="en-US" dirty="0" err="1"/>
              <a:t>Glukokortikoidler</a:t>
            </a:r>
            <a:r>
              <a:rPr lang="en-US" dirty="0"/>
              <a:t> de </a:t>
            </a:r>
            <a:r>
              <a:rPr lang="en-US" dirty="0" err="1"/>
              <a:t>yağ</a:t>
            </a:r>
            <a:r>
              <a:rPr lang="en-US" dirty="0"/>
              <a:t> </a:t>
            </a:r>
            <a:r>
              <a:rPr lang="en-US" dirty="0" err="1"/>
              <a:t>dokuda</a:t>
            </a:r>
            <a:r>
              <a:rPr lang="en-US" dirty="0"/>
              <a:t> </a:t>
            </a:r>
            <a:r>
              <a:rPr lang="en-US" dirty="0" err="1"/>
              <a:t>lipolizi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 smtClean="0"/>
              <a:t>proteinlerinden</a:t>
            </a:r>
            <a:r>
              <a:rPr lang="en-US" dirty="0" smtClean="0"/>
              <a:t> </a:t>
            </a:r>
            <a:r>
              <a:rPr lang="en-US" dirty="0"/>
              <a:t>amino </a:t>
            </a:r>
            <a:r>
              <a:rPr lang="en-US" dirty="0" err="1"/>
              <a:t>asitlerin</a:t>
            </a:r>
            <a:r>
              <a:rPr lang="en-US" dirty="0"/>
              <a:t> </a:t>
            </a:r>
            <a:r>
              <a:rPr lang="en-US" dirty="0" err="1"/>
              <a:t>serbestleşmesini</a:t>
            </a:r>
            <a:r>
              <a:rPr lang="en-US" dirty="0"/>
              <a:t> </a:t>
            </a:r>
            <a:r>
              <a:rPr lang="en-US" dirty="0" err="1" smtClean="0"/>
              <a:t>uyarırlar</a:t>
            </a:r>
            <a:r>
              <a:rPr lang="en-US" dirty="0" smtClean="0"/>
              <a:t>: </a:t>
            </a:r>
          </a:p>
          <a:p>
            <a:pPr lvl="1" algn="just"/>
            <a:r>
              <a:rPr lang="en-US" dirty="0" err="1" smtClean="0"/>
              <a:t>Karaciğerde</a:t>
            </a:r>
            <a:r>
              <a:rPr lang="en-US" dirty="0" smtClean="0"/>
              <a:t> </a:t>
            </a:r>
            <a:r>
              <a:rPr lang="en-US" dirty="0" err="1" smtClean="0"/>
              <a:t>Glukoneogenez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Glikojen </a:t>
            </a:r>
            <a:r>
              <a:rPr lang="en-US" dirty="0" err="1" smtClean="0"/>
              <a:t>depolaması</a:t>
            </a:r>
            <a:r>
              <a:rPr lang="en-US" dirty="0" smtClean="0"/>
              <a:t> </a:t>
            </a:r>
            <a:r>
              <a:rPr lang="en-US" dirty="0" err="1" smtClean="0"/>
              <a:t>artar</a:t>
            </a:r>
            <a:endParaRPr lang="en-US" dirty="0" smtClean="0"/>
          </a:p>
          <a:p>
            <a:pPr lvl="1" algn="just"/>
            <a:r>
              <a:rPr lang="en-US" dirty="0" err="1" smtClean="0"/>
              <a:t>kaslarda</a:t>
            </a:r>
            <a:r>
              <a:rPr lang="en-US" dirty="0" smtClean="0"/>
              <a:t> protein </a:t>
            </a:r>
            <a:r>
              <a:rPr lang="en-US" dirty="0" err="1" smtClean="0"/>
              <a:t>yıkımı</a:t>
            </a:r>
            <a:r>
              <a:rPr lang="en-US" dirty="0" smtClean="0"/>
              <a:t> </a:t>
            </a:r>
            <a:r>
              <a:rPr lang="en-US" dirty="0" err="1" smtClean="0"/>
              <a:t>artar</a:t>
            </a:r>
            <a:r>
              <a:rPr lang="en-US" dirty="0" smtClean="0"/>
              <a:t>. </a:t>
            </a:r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 smtClean="0"/>
              <a:t>taraftan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dokuda</a:t>
            </a:r>
            <a:r>
              <a:rPr lang="en-US" dirty="0" smtClean="0"/>
              <a:t> protein </a:t>
            </a:r>
            <a:r>
              <a:rPr lang="en-US" dirty="0" err="1" smtClean="0"/>
              <a:t>sentezi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glikoz</a:t>
            </a:r>
            <a:r>
              <a:rPr lang="en-US" dirty="0" smtClean="0"/>
              <a:t> </a:t>
            </a:r>
            <a:r>
              <a:rPr lang="en-US" dirty="0" err="1" smtClean="0"/>
              <a:t>kullanımı</a:t>
            </a:r>
            <a:r>
              <a:rPr lang="en-US" dirty="0" smtClean="0"/>
              <a:t> </a:t>
            </a:r>
            <a:r>
              <a:rPr lang="en-US" dirty="0" err="1" smtClean="0"/>
              <a:t>ise</a:t>
            </a:r>
            <a:r>
              <a:rPr lang="en-US" dirty="0" smtClean="0"/>
              <a:t> </a:t>
            </a:r>
            <a:r>
              <a:rPr lang="en-US" dirty="0" err="1" smtClean="0"/>
              <a:t>düşer</a:t>
            </a:r>
            <a:endParaRPr lang="en-US" dirty="0" smtClean="0"/>
          </a:p>
          <a:p>
            <a:pPr lvl="1" algn="just"/>
            <a:r>
              <a:rPr lang="en-US" dirty="0" err="1" smtClean="0"/>
              <a:t>Adipoz</a:t>
            </a:r>
            <a:r>
              <a:rPr lang="en-US" dirty="0" smtClean="0"/>
              <a:t> </a:t>
            </a:r>
            <a:r>
              <a:rPr lang="en-US" dirty="0" err="1" smtClean="0"/>
              <a:t>dokuda</a:t>
            </a:r>
            <a:r>
              <a:rPr lang="en-US" dirty="0" smtClean="0"/>
              <a:t> </a:t>
            </a:r>
            <a:r>
              <a:rPr lang="en-US" dirty="0" err="1" smtClean="0"/>
              <a:t>ise</a:t>
            </a:r>
            <a:r>
              <a:rPr lang="en-US" dirty="0" smtClean="0"/>
              <a:t> </a:t>
            </a:r>
            <a:r>
              <a:rPr lang="en-US" dirty="0" err="1" smtClean="0"/>
              <a:t>lipoliz</a:t>
            </a:r>
            <a:r>
              <a:rPr lang="en-US" dirty="0" smtClean="0"/>
              <a:t> </a:t>
            </a:r>
            <a:r>
              <a:rPr lang="en-US" dirty="0" err="1" smtClean="0"/>
              <a:t>artarken</a:t>
            </a:r>
            <a:r>
              <a:rPr lang="en-US" dirty="0" smtClean="0"/>
              <a:t> </a:t>
            </a:r>
            <a:r>
              <a:rPr lang="en-US" dirty="0" err="1" smtClean="0"/>
              <a:t>glikoz</a:t>
            </a:r>
            <a:r>
              <a:rPr lang="en-US" dirty="0" smtClean="0"/>
              <a:t> </a:t>
            </a:r>
            <a:r>
              <a:rPr lang="en-US" dirty="0" err="1" smtClean="0"/>
              <a:t>kullanımı</a:t>
            </a:r>
            <a:r>
              <a:rPr lang="en-US" dirty="0" smtClean="0"/>
              <a:t> </a:t>
            </a:r>
            <a:r>
              <a:rPr lang="en-US" dirty="0" err="1" smtClean="0"/>
              <a:t>düşer</a:t>
            </a:r>
            <a:r>
              <a:rPr lang="en-US" dirty="0" smtClean="0"/>
              <a:t>.</a:t>
            </a:r>
          </a:p>
          <a:p>
            <a:pPr lvl="1" algn="just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800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495</Words>
  <Application>Microsoft Office PowerPoint</Application>
  <PresentationFormat>Widescreen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Rezorpsiyon (beslenme) fazı</vt:lpstr>
      <vt:lpstr>PowerPoint Presentation</vt:lpstr>
      <vt:lpstr>Postrezorpsiyon (açlık) fazı</vt:lpstr>
      <vt:lpstr>Glukagon etkisinde karaciğerde gerçekleşen metabolik olaylar</vt:lpstr>
      <vt:lpstr>PowerPoint Presentation</vt:lpstr>
      <vt:lpstr>Açlık Durumunda Fiziksel Ve Diğer Motor Aktivitelerde Katekolamin Hormonların Rolü</vt:lpstr>
      <vt:lpstr>PowerPoint Presentation</vt:lpstr>
      <vt:lpstr>PowerPoint Presentation</vt:lpstr>
      <vt:lpstr>Karaciğerin metabolik rolü (hatırlatma)</vt:lpstr>
      <vt:lpstr>Karaciğerin amino asit ve azot metabolizması ile ilgili fonksiyonları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YGI</dc:creator>
  <cp:lastModifiedBy>Reviewer-x</cp:lastModifiedBy>
  <cp:revision>32</cp:revision>
  <dcterms:created xsi:type="dcterms:W3CDTF">2017-11-03T09:50:43Z</dcterms:created>
  <dcterms:modified xsi:type="dcterms:W3CDTF">2018-02-20T12:21:42Z</dcterms:modified>
</cp:coreProperties>
</file>