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20.02.2018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OSMANLI TARİHİ </a:t>
            </a:r>
            <a:endParaRPr lang="tr-TR" dirty="0"/>
          </a:p>
        </p:txBody>
      </p:sp>
      <p:sp>
        <p:nvSpPr>
          <p:cNvPr id="3" name="Alt Başlık 2"/>
          <p:cNvSpPr>
            <a:spLocks noGrp="1"/>
          </p:cNvSpPr>
          <p:nvPr>
            <p:ph type="subTitle" idx="1"/>
          </p:nvPr>
        </p:nvSpPr>
        <p:spPr/>
        <p:txBody>
          <a:bodyPr/>
          <a:lstStyle/>
          <a:p>
            <a:r>
              <a:rPr lang="tr-TR" dirty="0"/>
              <a:t>Osmanlı Saray Teşkilatı</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3594"/>
            <a:ext cx="2304256" cy="218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763" y="157914"/>
            <a:ext cx="2371725" cy="214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0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7"/>
            <a:ext cx="8821487" cy="626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477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Osmanlı Saray Teşkilatı</a:t>
            </a:r>
          </a:p>
        </p:txBody>
      </p:sp>
      <p:sp>
        <p:nvSpPr>
          <p:cNvPr id="3" name="İçerik Yer Tutucusu 2"/>
          <p:cNvSpPr>
            <a:spLocks noGrp="1"/>
          </p:cNvSpPr>
          <p:nvPr>
            <p:ph idx="1"/>
          </p:nvPr>
        </p:nvSpPr>
        <p:spPr/>
        <p:txBody>
          <a:bodyPr>
            <a:normAutofit/>
          </a:bodyPr>
          <a:lstStyle/>
          <a:p>
            <a:r>
              <a:rPr lang="tr-TR" dirty="0" smtClean="0"/>
              <a:t>Osmanlı </a:t>
            </a:r>
            <a:r>
              <a:rPr lang="tr-TR" dirty="0"/>
              <a:t>Devletinin </a:t>
            </a:r>
            <a:r>
              <a:rPr lang="tr-TR" dirty="0" smtClean="0"/>
              <a:t>kuruluşundan </a:t>
            </a:r>
            <a:r>
              <a:rPr lang="tr-TR" dirty="0"/>
              <a:t>sonra, </a:t>
            </a:r>
            <a:r>
              <a:rPr lang="tr-TR" dirty="0" smtClean="0"/>
              <a:t>saray teşkilâtı </a:t>
            </a:r>
            <a:r>
              <a:rPr lang="tr-TR" dirty="0"/>
              <a:t>da </a:t>
            </a:r>
            <a:r>
              <a:rPr lang="tr-TR" dirty="0" smtClean="0"/>
              <a:t>diğer </a:t>
            </a:r>
            <a:r>
              <a:rPr lang="tr-TR" dirty="0"/>
              <a:t>müesseseler gibi </a:t>
            </a:r>
            <a:r>
              <a:rPr lang="tr-TR" dirty="0" smtClean="0"/>
              <a:t>gelişme </a:t>
            </a:r>
            <a:r>
              <a:rPr lang="tr-TR" dirty="0"/>
              <a:t>gösterdi. Bursa ve Edirne </a:t>
            </a:r>
            <a:r>
              <a:rPr lang="tr-TR" dirty="0" smtClean="0"/>
              <a:t>saraylarından </a:t>
            </a:r>
            <a:r>
              <a:rPr lang="tr-TR" dirty="0"/>
              <a:t>sonra, </a:t>
            </a:r>
            <a:r>
              <a:rPr lang="tr-TR" dirty="0"/>
              <a:t>İ</a:t>
            </a:r>
            <a:r>
              <a:rPr lang="tr-TR" dirty="0" smtClean="0"/>
              <a:t>stanbul'un </a:t>
            </a:r>
            <a:r>
              <a:rPr lang="tr-TR" dirty="0"/>
              <a:t>fethi üzerine bugünkü </a:t>
            </a:r>
            <a:r>
              <a:rPr lang="tr-TR" dirty="0"/>
              <a:t>İ</a:t>
            </a:r>
            <a:r>
              <a:rPr lang="tr-TR" dirty="0" smtClean="0"/>
              <a:t>stanbul </a:t>
            </a:r>
            <a:r>
              <a:rPr lang="tr-TR" dirty="0"/>
              <a:t>Üniversitesi merkez </a:t>
            </a:r>
            <a:r>
              <a:rPr lang="tr-TR" dirty="0" err="1" smtClean="0"/>
              <a:t>binâsının</a:t>
            </a:r>
            <a:r>
              <a:rPr lang="tr-TR" dirty="0" smtClean="0"/>
              <a:t> olduğu </a:t>
            </a:r>
            <a:r>
              <a:rPr lang="tr-TR" dirty="0"/>
              <a:t>yerde, Fâtih Sultan </a:t>
            </a:r>
            <a:r>
              <a:rPr lang="tr-TR" dirty="0" err="1"/>
              <a:t>Mehmed</a:t>
            </a:r>
            <a:r>
              <a:rPr lang="tr-TR" dirty="0"/>
              <a:t> Han </a:t>
            </a:r>
            <a:r>
              <a:rPr lang="tr-TR" dirty="0" smtClean="0"/>
              <a:t>tarafından Saray-ı </a:t>
            </a:r>
            <a:r>
              <a:rPr lang="tr-TR" dirty="0" err="1"/>
              <a:t>Atîk</a:t>
            </a:r>
            <a:r>
              <a:rPr lang="tr-TR" dirty="0"/>
              <a:t> denilen eski saray kuruldu. Daha sonra yine Fâtih </a:t>
            </a:r>
            <a:r>
              <a:rPr lang="tr-TR" dirty="0" smtClean="0"/>
              <a:t>tarafından Saray-ı </a:t>
            </a:r>
            <a:r>
              <a:rPr lang="tr-TR" dirty="0" err="1"/>
              <a:t>Cedid</a:t>
            </a:r>
            <a:r>
              <a:rPr lang="tr-TR" dirty="0"/>
              <a:t> adi verilen </a:t>
            </a:r>
            <a:r>
              <a:rPr lang="tr-TR" dirty="0" smtClean="0"/>
              <a:t>Topkapı Sarayı yaptırıldı.</a:t>
            </a:r>
            <a:endParaRPr lang="tr-TR" dirty="0"/>
          </a:p>
        </p:txBody>
      </p:sp>
    </p:spTree>
    <p:extLst>
      <p:ext uri="{BB962C8B-B14F-4D97-AF65-F5344CB8AC3E}">
        <p14:creationId xmlns:p14="http://schemas.microsoft.com/office/powerpoint/2010/main" val="200061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Osmanlı Saray Teşkilatı</a:t>
            </a:r>
          </a:p>
        </p:txBody>
      </p:sp>
      <p:sp>
        <p:nvSpPr>
          <p:cNvPr id="3" name="İçerik Yer Tutucusu 2"/>
          <p:cNvSpPr>
            <a:spLocks noGrp="1"/>
          </p:cNvSpPr>
          <p:nvPr>
            <p:ph idx="1"/>
          </p:nvPr>
        </p:nvSpPr>
        <p:spPr/>
        <p:txBody>
          <a:bodyPr>
            <a:normAutofit fontScale="77500" lnSpcReduction="20000"/>
          </a:bodyPr>
          <a:lstStyle/>
          <a:p>
            <a:r>
              <a:rPr lang="tr-TR" dirty="0"/>
              <a:t>Osmanlı Saray Teşkilatı</a:t>
            </a:r>
          </a:p>
          <a:p>
            <a:r>
              <a:rPr lang="tr-TR" dirty="0" smtClean="0"/>
              <a:t>Osmanlı </a:t>
            </a:r>
            <a:r>
              <a:rPr lang="tr-TR" dirty="0"/>
              <a:t>Devletinin kurulusundan sonra, saray </a:t>
            </a:r>
            <a:r>
              <a:rPr lang="tr-TR" dirty="0" smtClean="0"/>
              <a:t>teşkilatı </a:t>
            </a:r>
            <a:r>
              <a:rPr lang="tr-TR" dirty="0"/>
              <a:t>da </a:t>
            </a:r>
            <a:r>
              <a:rPr lang="tr-TR" dirty="0" smtClean="0"/>
              <a:t>diğer </a:t>
            </a:r>
            <a:r>
              <a:rPr lang="tr-TR" dirty="0"/>
              <a:t>müesseseler gibi </a:t>
            </a:r>
            <a:r>
              <a:rPr lang="tr-TR" dirty="0" smtClean="0"/>
              <a:t>gelişme </a:t>
            </a:r>
            <a:r>
              <a:rPr lang="tr-TR" dirty="0"/>
              <a:t>gösterdi. Bursa ve Edirne </a:t>
            </a:r>
            <a:r>
              <a:rPr lang="tr-TR" dirty="0" smtClean="0"/>
              <a:t>saraylarından </a:t>
            </a:r>
            <a:r>
              <a:rPr lang="tr-TR" dirty="0"/>
              <a:t>sonra, </a:t>
            </a:r>
            <a:r>
              <a:rPr lang="tr-TR" dirty="0"/>
              <a:t>İ</a:t>
            </a:r>
            <a:r>
              <a:rPr lang="tr-TR" dirty="0" smtClean="0"/>
              <a:t>stanbul'un </a:t>
            </a:r>
            <a:r>
              <a:rPr lang="tr-TR" dirty="0"/>
              <a:t>fethi üzerine bugünkü </a:t>
            </a:r>
            <a:r>
              <a:rPr lang="tr-TR" dirty="0"/>
              <a:t>İ</a:t>
            </a:r>
            <a:r>
              <a:rPr lang="tr-TR" dirty="0" smtClean="0"/>
              <a:t>stanbul </a:t>
            </a:r>
            <a:r>
              <a:rPr lang="tr-TR" dirty="0"/>
              <a:t>Üniversitesi merkez </a:t>
            </a:r>
            <a:r>
              <a:rPr lang="tr-TR" dirty="0" smtClean="0"/>
              <a:t>binasının olduğu </a:t>
            </a:r>
            <a:r>
              <a:rPr lang="tr-TR" dirty="0"/>
              <a:t>yerde, Fatih Sultan </a:t>
            </a:r>
            <a:r>
              <a:rPr lang="tr-TR" dirty="0" err="1"/>
              <a:t>Mehmed</a:t>
            </a:r>
            <a:r>
              <a:rPr lang="tr-TR" dirty="0"/>
              <a:t> Han </a:t>
            </a:r>
            <a:r>
              <a:rPr lang="tr-TR" dirty="0" smtClean="0"/>
              <a:t>tarafından </a:t>
            </a:r>
            <a:r>
              <a:rPr lang="tr-TR" dirty="0"/>
              <a:t>Saray-i Atik denilen eski saray kuruldu. Daha sonra yine Fatih </a:t>
            </a:r>
            <a:r>
              <a:rPr lang="tr-TR" dirty="0" smtClean="0"/>
              <a:t>tarafından Saray-ı </a:t>
            </a:r>
            <a:r>
              <a:rPr lang="tr-TR" dirty="0" err="1"/>
              <a:t>Cedid</a:t>
            </a:r>
            <a:r>
              <a:rPr lang="tr-TR" dirty="0"/>
              <a:t> </a:t>
            </a:r>
            <a:r>
              <a:rPr lang="tr-TR" dirty="0" smtClean="0"/>
              <a:t>adı </a:t>
            </a:r>
            <a:r>
              <a:rPr lang="tr-TR" dirty="0"/>
              <a:t>verilen </a:t>
            </a:r>
            <a:r>
              <a:rPr lang="tr-TR" dirty="0" smtClean="0"/>
              <a:t>Topkapı Sarayı yaptırıldı. </a:t>
            </a:r>
            <a:endParaRPr lang="tr-TR" dirty="0"/>
          </a:p>
          <a:p>
            <a:endParaRPr lang="tr-TR" dirty="0"/>
          </a:p>
          <a:p>
            <a:r>
              <a:rPr lang="tr-TR" dirty="0"/>
              <a:t>Bu saraylar </a:t>
            </a:r>
            <a:r>
              <a:rPr lang="tr-TR" dirty="0" smtClean="0"/>
              <a:t>padişahların </a:t>
            </a:r>
            <a:r>
              <a:rPr lang="tr-TR" dirty="0"/>
              <a:t>hem ikamet ettikleri yer ve hem de bütün devlet islerinin </a:t>
            </a:r>
            <a:r>
              <a:rPr lang="tr-TR" dirty="0" smtClean="0"/>
              <a:t>görüşülüp </a:t>
            </a:r>
            <a:r>
              <a:rPr lang="tr-TR" dirty="0"/>
              <a:t>karar </a:t>
            </a:r>
            <a:r>
              <a:rPr lang="tr-TR" dirty="0" smtClean="0"/>
              <a:t>verildiği </a:t>
            </a:r>
            <a:r>
              <a:rPr lang="tr-TR" dirty="0"/>
              <a:t>en yüksek devlet dairesiydi. </a:t>
            </a:r>
          </a:p>
        </p:txBody>
      </p:sp>
    </p:spTree>
    <p:extLst>
      <p:ext uri="{BB962C8B-B14F-4D97-AF65-F5344CB8AC3E}">
        <p14:creationId xmlns:p14="http://schemas.microsoft.com/office/powerpoint/2010/main" val="324626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Osmanlı Saray Teşkilatı</a:t>
            </a:r>
          </a:p>
        </p:txBody>
      </p:sp>
      <p:sp>
        <p:nvSpPr>
          <p:cNvPr id="3" name="İçerik Yer Tutucusu 2"/>
          <p:cNvSpPr>
            <a:spLocks noGrp="1"/>
          </p:cNvSpPr>
          <p:nvPr>
            <p:ph idx="1"/>
          </p:nvPr>
        </p:nvSpPr>
        <p:spPr>
          <a:xfrm>
            <a:off x="457200" y="1453308"/>
            <a:ext cx="8229600" cy="4525963"/>
          </a:xfrm>
        </p:spPr>
        <p:txBody>
          <a:bodyPr>
            <a:normAutofit fontScale="92500" lnSpcReduction="10000"/>
          </a:bodyPr>
          <a:lstStyle/>
          <a:p>
            <a:r>
              <a:rPr lang="tr-TR" dirty="0" smtClean="0"/>
              <a:t>Osmanlı </a:t>
            </a:r>
            <a:r>
              <a:rPr lang="tr-TR" dirty="0"/>
              <a:t>Devletinde saray </a:t>
            </a:r>
            <a:r>
              <a:rPr lang="tr-TR" dirty="0" smtClean="0"/>
              <a:t>teşkilatı </a:t>
            </a:r>
            <a:r>
              <a:rPr lang="tr-TR" dirty="0"/>
              <a:t>üç </a:t>
            </a:r>
            <a:r>
              <a:rPr lang="tr-TR" dirty="0" smtClean="0"/>
              <a:t>kısımdan </a:t>
            </a:r>
            <a:r>
              <a:rPr lang="tr-TR" dirty="0"/>
              <a:t>meydana gelmekteydi: </a:t>
            </a:r>
          </a:p>
          <a:p>
            <a:r>
              <a:rPr lang="tr-TR" dirty="0" smtClean="0"/>
              <a:t>1</a:t>
            </a:r>
            <a:r>
              <a:rPr lang="tr-TR" dirty="0"/>
              <a:t>) </a:t>
            </a:r>
            <a:r>
              <a:rPr lang="tr-TR" dirty="0" err="1"/>
              <a:t>Birun</a:t>
            </a:r>
            <a:r>
              <a:rPr lang="tr-TR" dirty="0"/>
              <a:t> </a:t>
            </a:r>
            <a:r>
              <a:rPr lang="tr-TR" dirty="0" smtClean="0"/>
              <a:t>adı </a:t>
            </a:r>
            <a:r>
              <a:rPr lang="tr-TR" dirty="0"/>
              <a:t>verilen </a:t>
            </a:r>
            <a:r>
              <a:rPr lang="tr-TR" dirty="0" smtClean="0"/>
              <a:t>dış kısım,</a:t>
            </a:r>
          </a:p>
          <a:p>
            <a:r>
              <a:rPr lang="tr-TR" dirty="0" smtClean="0"/>
              <a:t> </a:t>
            </a:r>
            <a:r>
              <a:rPr lang="tr-TR" dirty="0"/>
              <a:t>2) Enderun </a:t>
            </a:r>
            <a:r>
              <a:rPr lang="tr-TR" dirty="0" smtClean="0"/>
              <a:t>adı </a:t>
            </a:r>
            <a:r>
              <a:rPr lang="tr-TR" dirty="0"/>
              <a:t>verilen iç </a:t>
            </a:r>
            <a:r>
              <a:rPr lang="tr-TR" dirty="0" smtClean="0"/>
              <a:t>kısım,</a:t>
            </a:r>
          </a:p>
          <a:p>
            <a:r>
              <a:rPr lang="tr-TR" dirty="0" smtClean="0"/>
              <a:t> </a:t>
            </a:r>
            <a:r>
              <a:rPr lang="tr-TR" dirty="0"/>
              <a:t>3) Harem-i hümayun. </a:t>
            </a:r>
          </a:p>
          <a:p>
            <a:r>
              <a:rPr lang="tr-TR" dirty="0" smtClean="0"/>
              <a:t>Sarayın </a:t>
            </a:r>
            <a:r>
              <a:rPr lang="tr-TR" dirty="0" err="1"/>
              <a:t>Birun</a:t>
            </a:r>
            <a:r>
              <a:rPr lang="tr-TR" dirty="0"/>
              <a:t> </a:t>
            </a:r>
            <a:r>
              <a:rPr lang="tr-TR" dirty="0" smtClean="0"/>
              <a:t>adı </a:t>
            </a:r>
            <a:r>
              <a:rPr lang="tr-TR" dirty="0" err="1" smtClean="0"/>
              <a:t>verılen</a:t>
            </a:r>
            <a:r>
              <a:rPr lang="tr-TR" dirty="0" smtClean="0"/>
              <a:t> kısmı sarayın dışı, yanı </a:t>
            </a:r>
            <a:r>
              <a:rPr lang="tr-TR" dirty="0" err="1"/>
              <a:t>Babüs'saade</a:t>
            </a:r>
            <a:r>
              <a:rPr lang="tr-TR" dirty="0"/>
              <a:t> </a:t>
            </a:r>
            <a:r>
              <a:rPr lang="tr-TR" dirty="0" err="1" smtClean="0"/>
              <a:t>harıcındekı</a:t>
            </a:r>
            <a:r>
              <a:rPr lang="tr-TR" dirty="0" smtClean="0"/>
              <a:t> </a:t>
            </a:r>
            <a:r>
              <a:rPr lang="tr-TR" dirty="0" err="1" smtClean="0"/>
              <a:t>teşkılatıdır</a:t>
            </a:r>
            <a:r>
              <a:rPr lang="tr-TR" dirty="0" smtClean="0"/>
              <a:t>. Sarayın </a:t>
            </a:r>
            <a:r>
              <a:rPr lang="tr-TR" dirty="0" err="1" smtClean="0"/>
              <a:t>Bırun</a:t>
            </a:r>
            <a:r>
              <a:rPr lang="tr-TR" dirty="0" smtClean="0"/>
              <a:t> </a:t>
            </a:r>
            <a:r>
              <a:rPr lang="tr-TR" dirty="0" err="1" smtClean="0"/>
              <a:t>teşkılatının</a:t>
            </a:r>
            <a:r>
              <a:rPr lang="tr-TR" dirty="0" smtClean="0"/>
              <a:t> </a:t>
            </a:r>
            <a:r>
              <a:rPr lang="tr-TR" dirty="0" err="1" smtClean="0"/>
              <a:t>ışlerı</a:t>
            </a:r>
            <a:r>
              <a:rPr lang="tr-TR" dirty="0" smtClean="0"/>
              <a:t> </a:t>
            </a:r>
            <a:r>
              <a:rPr lang="tr-TR" dirty="0" err="1" smtClean="0"/>
              <a:t>çeşıtlı</a:t>
            </a:r>
            <a:r>
              <a:rPr lang="tr-TR" dirty="0" smtClean="0"/>
              <a:t> olduğundan</a:t>
            </a:r>
            <a:r>
              <a:rPr lang="tr-TR" dirty="0"/>
              <a:t>, her </a:t>
            </a:r>
            <a:r>
              <a:rPr lang="tr-TR" dirty="0" smtClean="0"/>
              <a:t>birinin memurları </a:t>
            </a:r>
            <a:r>
              <a:rPr lang="tr-TR" dirty="0"/>
              <a:t>da </a:t>
            </a:r>
            <a:r>
              <a:rPr lang="tr-TR" dirty="0" smtClean="0"/>
              <a:t>ayrı ayrı sınıflardandı.</a:t>
            </a:r>
            <a:endParaRPr lang="tr-TR" dirty="0"/>
          </a:p>
        </p:txBody>
      </p:sp>
    </p:spTree>
    <p:extLst>
      <p:ext uri="{BB962C8B-B14F-4D97-AF65-F5344CB8AC3E}">
        <p14:creationId xmlns:p14="http://schemas.microsoft.com/office/powerpoint/2010/main" val="1142854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124744"/>
            <a:ext cx="8229600" cy="4525963"/>
          </a:xfrm>
        </p:spPr>
        <p:txBody>
          <a:bodyPr>
            <a:normAutofit/>
          </a:bodyPr>
          <a:lstStyle/>
          <a:p>
            <a:r>
              <a:rPr lang="tr-TR" dirty="0"/>
              <a:t>Burada </a:t>
            </a:r>
            <a:r>
              <a:rPr lang="tr-TR" dirty="0" err="1" smtClean="0"/>
              <a:t>görevlı</a:t>
            </a:r>
            <a:r>
              <a:rPr lang="tr-TR" dirty="0" smtClean="0"/>
              <a:t> </a:t>
            </a:r>
            <a:r>
              <a:rPr lang="tr-TR" dirty="0"/>
              <a:t>olan </a:t>
            </a:r>
            <a:r>
              <a:rPr lang="tr-TR" dirty="0" err="1" smtClean="0"/>
              <a:t>ılmiye</a:t>
            </a:r>
            <a:r>
              <a:rPr lang="tr-TR" dirty="0" smtClean="0"/>
              <a:t> sınıfı </a:t>
            </a:r>
            <a:r>
              <a:rPr lang="tr-TR" dirty="0"/>
              <a:t>ile </a:t>
            </a:r>
            <a:r>
              <a:rPr lang="tr-TR" dirty="0" err="1"/>
              <a:t>Birun</a:t>
            </a:r>
            <a:r>
              <a:rPr lang="tr-TR" dirty="0"/>
              <a:t> </a:t>
            </a:r>
            <a:r>
              <a:rPr lang="tr-TR" dirty="0" smtClean="0"/>
              <a:t>ağaları </a:t>
            </a:r>
            <a:r>
              <a:rPr lang="tr-TR" dirty="0"/>
              <a:t>denen </a:t>
            </a:r>
            <a:r>
              <a:rPr lang="tr-TR" dirty="0" smtClean="0"/>
              <a:t>ağalar</a:t>
            </a:r>
            <a:r>
              <a:rPr lang="tr-TR" dirty="0"/>
              <a:t>, </a:t>
            </a:r>
            <a:r>
              <a:rPr lang="tr-TR" dirty="0" smtClean="0"/>
              <a:t>sarayın </a:t>
            </a:r>
            <a:r>
              <a:rPr lang="tr-TR" dirty="0"/>
              <a:t>hem harem ve hem de </a:t>
            </a:r>
            <a:r>
              <a:rPr lang="tr-TR" dirty="0" err="1"/>
              <a:t>enderun</a:t>
            </a:r>
            <a:r>
              <a:rPr lang="tr-TR" dirty="0"/>
              <a:t> </a:t>
            </a:r>
            <a:r>
              <a:rPr lang="tr-TR" dirty="0" smtClean="0"/>
              <a:t>kısmının </a:t>
            </a:r>
            <a:r>
              <a:rPr lang="tr-TR" dirty="0"/>
              <a:t>haricindeki yerlerde ve dairelerde bulunup, vazifelerini yaparlar ve </a:t>
            </a:r>
            <a:r>
              <a:rPr lang="tr-TR" dirty="0" smtClean="0"/>
              <a:t>akşamları </a:t>
            </a:r>
            <a:r>
              <a:rPr lang="tr-TR" dirty="0"/>
              <a:t>evlerine giderlerdi. </a:t>
            </a:r>
            <a:r>
              <a:rPr lang="tr-TR" dirty="0" err="1"/>
              <a:t>Birun</a:t>
            </a:r>
            <a:r>
              <a:rPr lang="tr-TR" dirty="0"/>
              <a:t> </a:t>
            </a:r>
            <a:r>
              <a:rPr lang="tr-TR" dirty="0" smtClean="0"/>
              <a:t>teşkilatına </a:t>
            </a:r>
            <a:r>
              <a:rPr lang="tr-TR" dirty="0"/>
              <a:t>ait bütün tayinler </a:t>
            </a:r>
            <a:r>
              <a:rPr lang="tr-TR" dirty="0" err="1" smtClean="0"/>
              <a:t>sadr</a:t>
            </a:r>
            <a:r>
              <a:rPr lang="tr-TR" dirty="0" smtClean="0"/>
              <a:t>-ı </a:t>
            </a:r>
            <a:r>
              <a:rPr lang="tr-TR" dirty="0"/>
              <a:t>azam </a:t>
            </a:r>
            <a:r>
              <a:rPr lang="tr-TR" dirty="0" smtClean="0"/>
              <a:t>tarafından yapılırdı. </a:t>
            </a:r>
            <a:endParaRPr lang="tr-TR" dirty="0"/>
          </a:p>
        </p:txBody>
      </p:sp>
    </p:spTree>
    <p:extLst>
      <p:ext uri="{BB962C8B-B14F-4D97-AF65-F5344CB8AC3E}">
        <p14:creationId xmlns:p14="http://schemas.microsoft.com/office/powerpoint/2010/main" val="2970157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a:t>Enderun: Sarayın bu kısmı yüksek dereceli devlet memuru yetiştiren bir mektep ve terbiye yeriydi. Padişahlar bir kısmı sarayda ve bir kısmı da orduda olmak üzere Müslüman Türk terbiye ve kültürü ile yoğrulmuş, kendilerine sadık bir sınıf yetiştirdikten sonra, Osmanlı devlet idaresini bunların eline vermiştir. </a:t>
            </a:r>
          </a:p>
          <a:p>
            <a:endParaRPr lang="tr-TR" dirty="0"/>
          </a:p>
        </p:txBody>
      </p:sp>
    </p:spTree>
    <p:extLst>
      <p:ext uri="{BB962C8B-B14F-4D97-AF65-F5344CB8AC3E}">
        <p14:creationId xmlns:p14="http://schemas.microsoft.com/office/powerpoint/2010/main" val="2750060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4525963"/>
          </a:xfrm>
        </p:spPr>
        <p:txBody>
          <a:bodyPr/>
          <a:lstStyle/>
          <a:p>
            <a:r>
              <a:rPr lang="tr-TR" dirty="0"/>
              <a:t>Harem-i Hümayun: Padişahin aile efradının; padişah kadınlarının, padişahın kız ve erkek çocukları ile harem ağalarının ve muhasiplerinin oturduğu </a:t>
            </a:r>
            <a:r>
              <a:rPr lang="tr-TR" dirty="0" err="1"/>
              <a:t>yerdı</a:t>
            </a:r>
            <a:r>
              <a:rPr lang="tr-TR" dirty="0"/>
              <a:t>. Yerleşim olarak valide sultanın dairesi, şehzadeler mektebi, padişahların yatak odaları, cariyelerin yetiştiği yerler gibi bölümleri vardı. Haremde; valide sultan, </a:t>
            </a:r>
            <a:r>
              <a:rPr lang="tr-TR" dirty="0" err="1"/>
              <a:t>başkadın</a:t>
            </a:r>
            <a:r>
              <a:rPr lang="tr-TR" dirty="0"/>
              <a:t> efendi, padişah kızları, gedikli kadın, hizmetçi (cariye)</a:t>
            </a:r>
            <a:r>
              <a:rPr lang="tr-TR" dirty="0" err="1"/>
              <a:t>ler</a:t>
            </a:r>
            <a:r>
              <a:rPr lang="tr-TR" dirty="0"/>
              <a:t> bulunurdu.</a:t>
            </a:r>
          </a:p>
          <a:p>
            <a:endParaRPr lang="tr-TR" dirty="0"/>
          </a:p>
        </p:txBody>
      </p:sp>
    </p:spTree>
    <p:extLst>
      <p:ext uri="{BB962C8B-B14F-4D97-AF65-F5344CB8AC3E}">
        <p14:creationId xmlns:p14="http://schemas.microsoft.com/office/powerpoint/2010/main" val="147926431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363</Words>
  <Application>Microsoft Office PowerPoint</Application>
  <PresentationFormat>Ekran Gösterisi (4:3)</PresentationFormat>
  <Paragraphs>18</Paragraphs>
  <Slides>8</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8</vt:i4>
      </vt:variant>
    </vt:vector>
  </HeadingPairs>
  <TitlesOfParts>
    <vt:vector size="11" baseType="lpstr">
      <vt:lpstr>Arial</vt:lpstr>
      <vt:lpstr>Calibri</vt:lpstr>
      <vt:lpstr>Ofis Teması</vt:lpstr>
      <vt:lpstr>OSMANLI TARİHİ </vt:lpstr>
      <vt:lpstr>PowerPoint Sunusu</vt:lpstr>
      <vt:lpstr>Osmanlı Saray Teşkilatı</vt:lpstr>
      <vt:lpstr>Osmanlı Saray Teşkilatı</vt:lpstr>
      <vt:lpstr>Osmanlı Saray Teşkilatı</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OSMANLI TARİHİ </dc:title>
  <dc:creator>halide</dc:creator>
  <cp:lastModifiedBy>aycan</cp:lastModifiedBy>
  <cp:revision>5</cp:revision>
  <dcterms:created xsi:type="dcterms:W3CDTF">2018-01-30T11:06:23Z</dcterms:created>
  <dcterms:modified xsi:type="dcterms:W3CDTF">2018-02-20T12:30:48Z</dcterms:modified>
</cp:coreProperties>
</file>