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17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12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67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40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36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854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2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26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15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88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7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7188-9933-4944-8F1E-62227A28F629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DD496-C8DA-497F-85F9-B898A66A7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89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ÖZEL </a:t>
            </a:r>
            <a:r>
              <a:rPr lang="tr-TR" sz="3600" smtClean="0"/>
              <a:t>İLETİŞİM VERGİSİ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YRD. DOÇ. DR. EDA ÖZDİLER KÜÇÜK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790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Özel iletişim vergisi, 6802 sayılı Gider Vergileri Kanunu’nun Üçüncü bölümünde düzenlenmiştir. </a:t>
            </a:r>
          </a:p>
          <a:p>
            <a:r>
              <a:rPr lang="tr-TR" dirty="0" smtClean="0"/>
              <a:t>Kanunun 39. maddesine göre, 406 </a:t>
            </a:r>
            <a:r>
              <a:rPr lang="tr-TR" dirty="0"/>
              <a:t>sayılı Telgraf ve Telefon Kanunu uyarınca </a:t>
            </a:r>
            <a:r>
              <a:rPr lang="tr-TR" dirty="0" smtClean="0"/>
              <a:t>Bilgi </a:t>
            </a:r>
            <a:r>
              <a:rPr lang="tr-TR" dirty="0"/>
              <a:t>Teknolojileri ve İletişim </a:t>
            </a:r>
            <a:r>
              <a:rPr lang="tr-TR" dirty="0" smtClean="0"/>
              <a:t>Kurumuyla görev </a:t>
            </a:r>
            <a:r>
              <a:rPr lang="tr-TR" dirty="0"/>
              <a:t>veya imtiyaz sözleşmesi imzalamak suretiyle </a:t>
            </a:r>
            <a:r>
              <a:rPr lang="tr-TR" dirty="0" smtClean="0"/>
              <a:t>veya </a:t>
            </a:r>
            <a:r>
              <a:rPr lang="tr-TR" dirty="0"/>
              <a:t>5809 sayılı Elektronik </a:t>
            </a:r>
            <a:r>
              <a:rPr lang="tr-TR" dirty="0" smtClean="0"/>
              <a:t>Haberleşme </a:t>
            </a:r>
            <a:r>
              <a:rPr lang="tr-TR" dirty="0"/>
              <a:t>Kanunu </a:t>
            </a:r>
            <a:r>
              <a:rPr lang="tr-TR" dirty="0" smtClean="0"/>
              <a:t>uyarınca </a:t>
            </a:r>
            <a:r>
              <a:rPr lang="tr-TR" dirty="0"/>
              <a:t>bu Kuruma bildirim yapılması veya bu Kurumca kullanım hakkı verilmesi yoluyla </a:t>
            </a:r>
            <a:r>
              <a:rPr lang="tr-TR" dirty="0" smtClean="0"/>
              <a:t>yetkilendirilen </a:t>
            </a:r>
            <a:r>
              <a:rPr lang="tr-TR" dirty="0"/>
              <a:t>veya yetkilendirilmiş sayılan </a:t>
            </a:r>
            <a:r>
              <a:rPr lang="tr-TR" dirty="0" smtClean="0"/>
              <a:t>işletmecilerin;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655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a) Her nevi mobil </a:t>
            </a:r>
            <a:r>
              <a:rPr lang="tr-TR" dirty="0" smtClean="0"/>
              <a:t>elektronik haberleşme işletmeciliği kapsamındaki tesis</a:t>
            </a:r>
            <a:r>
              <a:rPr lang="tr-TR" dirty="0"/>
              <a:t>, devir, nakil ve </a:t>
            </a:r>
            <a:r>
              <a:rPr lang="tr-TR" dirty="0" smtClean="0"/>
              <a:t>haberleşme </a:t>
            </a:r>
            <a:r>
              <a:rPr lang="tr-TR" dirty="0"/>
              <a:t>hizmetleri % </a:t>
            </a:r>
            <a:r>
              <a:rPr lang="tr-TR" dirty="0" smtClean="0"/>
              <a:t>25,</a:t>
            </a:r>
          </a:p>
          <a:p>
            <a:r>
              <a:rPr lang="tr-TR" dirty="0"/>
              <a:t>b) Radyo ve televizyon yayınlarının uydu platformu ve kablo ortamından iletilmesine ilişkin </a:t>
            </a:r>
            <a:r>
              <a:rPr lang="tr-TR" dirty="0" smtClean="0"/>
              <a:t>hizmetleri </a:t>
            </a:r>
            <a:r>
              <a:rPr lang="tr-TR" dirty="0"/>
              <a:t>% 1</a:t>
            </a:r>
            <a:r>
              <a:rPr lang="tr-TR" dirty="0" smtClean="0"/>
              <a:t>5,</a:t>
            </a:r>
          </a:p>
          <a:p>
            <a:r>
              <a:rPr lang="tr-TR" dirty="0" smtClean="0"/>
              <a:t>c) Kablolu</a:t>
            </a:r>
            <a:r>
              <a:rPr lang="tr-TR" dirty="0"/>
              <a:t>, </a:t>
            </a:r>
            <a:r>
              <a:rPr lang="tr-TR" dirty="0" smtClean="0"/>
              <a:t>kablosuz </a:t>
            </a:r>
            <a:r>
              <a:rPr lang="tr-TR" dirty="0"/>
              <a:t>ve mobil internet servis </a:t>
            </a:r>
            <a:r>
              <a:rPr lang="tr-TR" dirty="0" smtClean="0"/>
              <a:t>sağlayıcılığı hizmeti % 5,</a:t>
            </a:r>
          </a:p>
          <a:p>
            <a:r>
              <a:rPr lang="tr-TR" dirty="0"/>
              <a:t>d</a:t>
            </a:r>
            <a:r>
              <a:rPr lang="tr-TR" dirty="0" smtClean="0"/>
              <a:t>) Diğer elektronik haberleşme hizmetleri % 15 oranında iletişim vergisine tabidir.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46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Özel iletişim vergisine ilişkin oranları </a:t>
            </a:r>
            <a:r>
              <a:rPr lang="tr-TR" dirty="0"/>
              <a:t>ayrı ayrı veya birlikte sıfıra </a:t>
            </a:r>
            <a:r>
              <a:rPr lang="tr-TR" dirty="0" smtClean="0"/>
              <a:t>kadar </a:t>
            </a:r>
            <a:r>
              <a:rPr lang="tr-TR" dirty="0"/>
              <a:t>indirmeye, iki katına kadar artırmaya </a:t>
            </a:r>
            <a:r>
              <a:rPr lang="tr-TR" dirty="0" smtClean="0"/>
              <a:t>Bakanlar </a:t>
            </a:r>
            <a:r>
              <a:rPr lang="tr-TR" dirty="0"/>
              <a:t>Kurulu, vergiye </a:t>
            </a:r>
            <a:r>
              <a:rPr lang="tr-TR" dirty="0" smtClean="0"/>
              <a:t>ilişkin </a:t>
            </a:r>
            <a:r>
              <a:rPr lang="tr-TR" dirty="0"/>
              <a:t>usul ve esasları belirlemeye, ön ödemeli </a:t>
            </a:r>
            <a:r>
              <a:rPr lang="tr-TR" dirty="0" smtClean="0"/>
              <a:t>hatlara </a:t>
            </a:r>
            <a:r>
              <a:rPr lang="tr-TR" dirty="0"/>
              <a:t>yapılan yüklemelerin farklı oranlara tabi hizmetlerde kullanılması hâlinde fazla tahsil edilen vergiyi </a:t>
            </a:r>
            <a:r>
              <a:rPr lang="tr-TR" dirty="0" smtClean="0"/>
              <a:t>kullanıcıya </a:t>
            </a:r>
            <a:r>
              <a:rPr lang="tr-TR" dirty="0"/>
              <a:t>ödenmesi koşuluyla mükellefe iade </a:t>
            </a:r>
            <a:r>
              <a:rPr lang="tr-TR" dirty="0" smtClean="0"/>
              <a:t>ettirmeye, verilmesi </a:t>
            </a:r>
            <a:r>
              <a:rPr lang="tr-TR" dirty="0"/>
              <a:t>gereken beyannamelerin şekil, </a:t>
            </a:r>
            <a:r>
              <a:rPr lang="tr-TR" dirty="0" smtClean="0"/>
              <a:t>içerik </a:t>
            </a:r>
            <a:r>
              <a:rPr lang="tr-TR" dirty="0"/>
              <a:t>ve eklerini </a:t>
            </a:r>
            <a:r>
              <a:rPr lang="tr-TR" dirty="0" smtClean="0"/>
              <a:t>belirlemeye </a:t>
            </a:r>
            <a:r>
              <a:rPr lang="tr-TR" dirty="0"/>
              <a:t>Maliye </a:t>
            </a:r>
            <a:r>
              <a:rPr lang="tr-TR" dirty="0" smtClean="0"/>
              <a:t>Bakanlığı yetkilidir.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824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Verginin yükümlüsü telekomünikasyon hizmeti sunan işletmeciler ile radyo ve televizyon yayınlarının uydu ortamından iletilmesini sağlayan uydu platform işletmecileridir. </a:t>
            </a:r>
          </a:p>
          <a:p>
            <a:r>
              <a:rPr lang="tr-TR" dirty="0" smtClean="0"/>
              <a:t>Bu yasal yükümlüler ödedikleri vergiyi hizmetlerinden yararlanan tüketicilere yansıtırlar.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602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 vergisi her ay tahakkuk eder. </a:t>
            </a:r>
          </a:p>
          <a:p>
            <a:r>
              <a:rPr lang="tr-TR" dirty="0" smtClean="0"/>
              <a:t>Özel iletişim vergisinin matrahı katma değer vergisini oluşturan unsurlardan oluşur. </a:t>
            </a:r>
          </a:p>
          <a:p>
            <a:r>
              <a:rPr lang="tr-TR" dirty="0" smtClean="0"/>
              <a:t>Bir aya ait özel iletişim vergisi izleyen ayın on beşinci günü akşamına kadar beyan edilerek aynı süre içinde ödenir.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1125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iletişim vergisi gelir ve kurumlar vergisi uygulamasında gider olarak kabul edilmez ve hiçbir vergiden mahsup edilmez.</a:t>
            </a:r>
          </a:p>
          <a:p>
            <a:r>
              <a:rPr lang="tr-TR" dirty="0" smtClean="0"/>
              <a:t>Mobil telefon aboneliğinin ilk tesisinde ayrıca özel iletişim vergisi uygulanır.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137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tutar, her yıl bir </a:t>
            </a:r>
            <a:r>
              <a:rPr lang="tr-TR" dirty="0" smtClean="0"/>
              <a:t>önceki </a:t>
            </a:r>
            <a:r>
              <a:rPr lang="tr-TR" dirty="0"/>
              <a:t>yıla ilişkin olarak 213 sayılı Vergi Usul Kanunu hükümlerine göre belirlenen yeniden değerleme oranında </a:t>
            </a:r>
            <a:r>
              <a:rPr lang="tr-TR" dirty="0" smtClean="0"/>
              <a:t>artırılmak </a:t>
            </a:r>
            <a:r>
              <a:rPr lang="tr-TR" dirty="0"/>
              <a:t>suretiyle uygulanır. </a:t>
            </a:r>
          </a:p>
          <a:p>
            <a:r>
              <a:rPr lang="tr-TR" dirty="0"/>
              <a:t>Hesaplanan tutarın yüzde beşini aşmayan kesirler dikkate alınmaz. Bakanlar </a:t>
            </a:r>
            <a:r>
              <a:rPr lang="tr-TR" dirty="0" smtClean="0"/>
              <a:t>Kurulu</a:t>
            </a:r>
            <a:r>
              <a:rPr lang="tr-TR" dirty="0"/>
              <a:t>, bu şekilde tespit edilen tutarı % 50'sine kadar artırmaya veya yarısına kadar </a:t>
            </a:r>
            <a:r>
              <a:rPr lang="tr-TR" dirty="0" smtClean="0"/>
              <a:t>indirmeye </a:t>
            </a:r>
            <a:r>
              <a:rPr lang="tr-TR" dirty="0"/>
              <a:t>yetkilidir.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8941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347</Words>
  <Application>Microsoft Office PowerPoint</Application>
  <PresentationFormat>Geniş ekran</PresentationFormat>
  <Paragraphs>20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ÖZEL İLETİŞİM VERGİSİ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İLETİŞİM VERGİSİ KANUNU</dc:title>
  <dc:creator>EDA OZDILER</dc:creator>
  <cp:lastModifiedBy>EDA OZDILER</cp:lastModifiedBy>
  <cp:revision>4</cp:revision>
  <dcterms:created xsi:type="dcterms:W3CDTF">2018-02-21T10:01:35Z</dcterms:created>
  <dcterms:modified xsi:type="dcterms:W3CDTF">2018-02-21T10:12:48Z</dcterms:modified>
</cp:coreProperties>
</file>