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25EF-07D9-4541-BDCC-FDFB4AA5C577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9E9F-D035-45C9-96E8-F27C25E47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84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25EF-07D9-4541-BDCC-FDFB4AA5C577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9E9F-D035-45C9-96E8-F27C25E47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3340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25EF-07D9-4541-BDCC-FDFB4AA5C577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9E9F-D035-45C9-96E8-F27C25E47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95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25EF-07D9-4541-BDCC-FDFB4AA5C577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9E9F-D035-45C9-96E8-F27C25E47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80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25EF-07D9-4541-BDCC-FDFB4AA5C577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9E9F-D035-45C9-96E8-F27C25E47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50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25EF-07D9-4541-BDCC-FDFB4AA5C577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9E9F-D035-45C9-96E8-F27C25E47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35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25EF-07D9-4541-BDCC-FDFB4AA5C577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9E9F-D035-45C9-96E8-F27C25E47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265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25EF-07D9-4541-BDCC-FDFB4AA5C577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9E9F-D035-45C9-96E8-F27C25E47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869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25EF-07D9-4541-BDCC-FDFB4AA5C577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9E9F-D035-45C9-96E8-F27C25E47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839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25EF-07D9-4541-BDCC-FDFB4AA5C577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9E9F-D035-45C9-96E8-F27C25E47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628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25EF-07D9-4541-BDCC-FDFB4AA5C577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9E9F-D035-45C9-96E8-F27C25E47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236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025EF-07D9-4541-BDCC-FDFB4AA5C577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A9E9F-D035-45C9-96E8-F27C25E47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41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38700"/>
          </a:xfrm>
        </p:spPr>
        <p:txBody>
          <a:bodyPr>
            <a:noAutofit/>
          </a:bodyPr>
          <a:lstStyle/>
          <a:p>
            <a:r>
              <a:rPr lang="tr-TR" sz="4400" dirty="0" smtClean="0"/>
              <a:t>Ekonominin Ölçülmesi: Milli Gelir Hesapları, Enflasyon, İşsizlik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 Doç. Dr. Akın </a:t>
            </a:r>
            <a:r>
              <a:rPr lang="tr-TR" dirty="0" err="1" smtClean="0"/>
              <a:t>Usupbeyli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211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İşsizlik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İşsizlik Türleri</a:t>
            </a:r>
          </a:p>
          <a:p>
            <a:r>
              <a:rPr lang="tr-TR" b="1" dirty="0" err="1" smtClean="0"/>
              <a:t>Friksiyonel</a:t>
            </a:r>
            <a:r>
              <a:rPr lang="tr-TR" b="1" dirty="0" smtClean="0"/>
              <a:t> (Geçici) </a:t>
            </a:r>
            <a:r>
              <a:rPr lang="tr-TR" b="1" dirty="0"/>
              <a:t>İşsizlik:</a:t>
            </a:r>
            <a:r>
              <a:rPr lang="tr-TR" dirty="0"/>
              <a:t> Kişilerin </a:t>
            </a:r>
            <a:r>
              <a:rPr lang="tr-TR" dirty="0" smtClean="0"/>
              <a:t>işlerinden ayrılması veya aktif nüfusa katıldıktan sonra iş </a:t>
            </a:r>
            <a:r>
              <a:rPr lang="tr-TR" dirty="0"/>
              <a:t>buluncaya kadar geçen sürede ortaya çıkan işsizliktir.</a:t>
            </a:r>
          </a:p>
          <a:p>
            <a:r>
              <a:rPr lang="tr-TR" b="1" dirty="0"/>
              <a:t>Yapısal İşsizlik:</a:t>
            </a:r>
            <a:r>
              <a:rPr lang="tr-TR" dirty="0"/>
              <a:t> </a:t>
            </a:r>
            <a:r>
              <a:rPr lang="tr-TR" dirty="0" smtClean="0"/>
              <a:t>Çalışanların, talep yapısında ve üretim teknolojisinde ortaya çıkan değişmelere </a:t>
            </a:r>
            <a:r>
              <a:rPr lang="tr-TR" dirty="0"/>
              <a:t>uyum sağlayamaması </a:t>
            </a:r>
            <a:r>
              <a:rPr lang="tr-TR" dirty="0" smtClean="0"/>
              <a:t>ile görülen işsizliktir</a:t>
            </a:r>
            <a:r>
              <a:rPr lang="tr-TR" dirty="0"/>
              <a:t>.</a:t>
            </a:r>
          </a:p>
          <a:p>
            <a:r>
              <a:rPr lang="tr-TR" b="1" dirty="0" err="1" smtClean="0"/>
              <a:t>Devrevi</a:t>
            </a:r>
            <a:r>
              <a:rPr lang="tr-TR" b="1" dirty="0" smtClean="0"/>
              <a:t> İşsizlik</a:t>
            </a:r>
            <a:r>
              <a:rPr lang="tr-TR" b="1" dirty="0"/>
              <a:t>:</a:t>
            </a:r>
            <a:r>
              <a:rPr lang="tr-TR" dirty="0"/>
              <a:t> Toplam </a:t>
            </a:r>
            <a:r>
              <a:rPr lang="tr-TR" dirty="0" smtClean="0"/>
              <a:t>talep yetersizliği sonucu ortaya </a:t>
            </a:r>
            <a:r>
              <a:rPr lang="tr-TR" dirty="0"/>
              <a:t>çıkan işsizliktir.</a:t>
            </a:r>
          </a:p>
          <a:p>
            <a:r>
              <a:rPr lang="tr-TR" b="1" dirty="0"/>
              <a:t>Gizli İşsizlik:</a:t>
            </a:r>
            <a:r>
              <a:rPr lang="tr-TR" dirty="0"/>
              <a:t> </a:t>
            </a:r>
            <a:r>
              <a:rPr lang="tr-TR" dirty="0" smtClean="0"/>
              <a:t>Marjinal </a:t>
            </a:r>
            <a:r>
              <a:rPr lang="tr-TR" dirty="0"/>
              <a:t>verimlilikleri </a:t>
            </a:r>
            <a:r>
              <a:rPr lang="tr-TR" dirty="0" smtClean="0"/>
              <a:t>sıfır olan yani çalıştıkları halde toplam üretime katkısı olmayan </a:t>
            </a:r>
            <a:r>
              <a:rPr lang="tr-TR" dirty="0"/>
              <a:t>kişilerin oluşturduğu işsizliktir.</a:t>
            </a:r>
          </a:p>
          <a:p>
            <a:r>
              <a:rPr lang="tr-TR" b="1" dirty="0" smtClean="0"/>
              <a:t>Doğal </a:t>
            </a:r>
            <a:r>
              <a:rPr lang="tr-TR" b="1" dirty="0"/>
              <a:t>İşsizlik:</a:t>
            </a:r>
            <a:r>
              <a:rPr lang="tr-TR"/>
              <a:t> </a:t>
            </a:r>
            <a:r>
              <a:rPr lang="tr-TR" smtClean="0"/>
              <a:t>Geçici ve </a:t>
            </a:r>
            <a:r>
              <a:rPr lang="tr-TR" dirty="0"/>
              <a:t>yapısal işsizliğin </a:t>
            </a:r>
            <a:r>
              <a:rPr lang="tr-TR" dirty="0" smtClean="0"/>
              <a:t>toplamından oluşan, </a:t>
            </a:r>
            <a:r>
              <a:rPr lang="tr-TR" dirty="0"/>
              <a:t>tam istihdam </a:t>
            </a:r>
            <a:r>
              <a:rPr lang="tr-TR" dirty="0" smtClean="0"/>
              <a:t>düzeyinde dahi görülen ve enflasyonu </a:t>
            </a:r>
            <a:r>
              <a:rPr lang="tr-TR" dirty="0"/>
              <a:t>hızlandırmayan işsizlik </a:t>
            </a:r>
            <a:r>
              <a:rPr lang="tr-TR" dirty="0" smtClean="0"/>
              <a:t>oranı olarak kabul edilen (NAIRU)işsizliğe </a:t>
            </a:r>
            <a:r>
              <a:rPr lang="tr-TR" dirty="0"/>
              <a:t>doğal işsizlik oranı denir.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627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Ders Planı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Milli Gelir Hesapları</a:t>
            </a:r>
          </a:p>
          <a:p>
            <a:r>
              <a:rPr lang="tr-TR" sz="4000" dirty="0" smtClean="0"/>
              <a:t>Enflasyon</a:t>
            </a:r>
          </a:p>
          <a:p>
            <a:r>
              <a:rPr lang="tr-TR" sz="4000" dirty="0" smtClean="0"/>
              <a:t>İşsizlik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94315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Milli Gelir Hesapları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GSYİH ve GSMH</a:t>
            </a:r>
            <a:endParaRPr lang="tr-TR" dirty="0"/>
          </a:p>
          <a:p>
            <a:r>
              <a:rPr lang="tr-TR" dirty="0"/>
              <a:t>GSYİH, </a:t>
            </a:r>
            <a:r>
              <a:rPr lang="tr-TR" dirty="0" smtClean="0"/>
              <a:t>belirli bir dönemde ülke sınırları içinde üretilen nihai </a:t>
            </a:r>
            <a:r>
              <a:rPr lang="tr-TR" dirty="0"/>
              <a:t>mal ve </a:t>
            </a:r>
            <a:r>
              <a:rPr lang="tr-TR" dirty="0" smtClean="0"/>
              <a:t>hizmetlerin </a:t>
            </a:r>
            <a:r>
              <a:rPr lang="tr-TR" dirty="0"/>
              <a:t>cari fiyatlar cinsinden (piyasa fiyatı) parasal değerleri toplamıdır. </a:t>
            </a:r>
            <a:endParaRPr lang="tr-TR" dirty="0" smtClean="0"/>
          </a:p>
          <a:p>
            <a:r>
              <a:rPr lang="tr-TR" dirty="0" smtClean="0"/>
              <a:t>GSMH</a:t>
            </a:r>
            <a:r>
              <a:rPr lang="tr-TR" dirty="0"/>
              <a:t>, </a:t>
            </a:r>
            <a:r>
              <a:rPr lang="tr-TR" dirty="0" smtClean="0"/>
              <a:t>belirli bir dönemde </a:t>
            </a:r>
            <a:r>
              <a:rPr lang="tr-TR" dirty="0" smtClean="0"/>
              <a:t>bir </a:t>
            </a:r>
            <a:r>
              <a:rPr lang="tr-TR" dirty="0"/>
              <a:t>ülkenin </a:t>
            </a:r>
            <a:r>
              <a:rPr lang="tr-TR" dirty="0" smtClean="0"/>
              <a:t>yerleşikleri tarafından üretilen </a:t>
            </a:r>
            <a:r>
              <a:rPr lang="tr-TR" dirty="0"/>
              <a:t>nihai mal ve hizmetlerinin cari fiyatlar cinsinden parasal değeri toplamıdır.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947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Milli Gelir Hesapları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Nominal </a:t>
            </a:r>
            <a:r>
              <a:rPr lang="tr-TR" b="1" dirty="0"/>
              <a:t>GSYİH ve </a:t>
            </a:r>
            <a:r>
              <a:rPr lang="tr-TR" b="1" dirty="0" smtClean="0"/>
              <a:t>Reel GSYİH</a:t>
            </a:r>
            <a:endParaRPr lang="tr-TR" dirty="0"/>
          </a:p>
          <a:p>
            <a:r>
              <a:rPr lang="tr-TR" dirty="0"/>
              <a:t>Bir ekonomide </a:t>
            </a:r>
            <a:r>
              <a:rPr lang="tr-TR" dirty="0" smtClean="0"/>
              <a:t>üretilen nihai mal </a:t>
            </a:r>
            <a:r>
              <a:rPr lang="tr-TR" dirty="0"/>
              <a:t>ve </a:t>
            </a:r>
            <a:r>
              <a:rPr lang="tr-TR" dirty="0" smtClean="0"/>
              <a:t>hizmetlerin cari yıl fiyatlarıyla hesaplanmasıyla nominal GSYİH elde edilirken, bir </a:t>
            </a:r>
            <a:r>
              <a:rPr lang="tr-TR" dirty="0"/>
              <a:t>“başlangıç yılı” ya da “baz” yılı </a:t>
            </a:r>
            <a:r>
              <a:rPr lang="tr-TR" dirty="0" smtClean="0"/>
              <a:t>fiyatları </a:t>
            </a:r>
            <a:r>
              <a:rPr lang="tr-TR" dirty="0"/>
              <a:t>dikkate alınarak hesaplanan </a:t>
            </a:r>
            <a:r>
              <a:rPr lang="tr-TR" dirty="0" smtClean="0"/>
              <a:t>GSYİH ise reel GSYİH olarak adlandırılır. Reel GSYİH hesaplanmasındaki </a:t>
            </a:r>
            <a:r>
              <a:rPr lang="tr-TR" dirty="0"/>
              <a:t>amaç ülkenin gelir büyüklüklerinin </a:t>
            </a:r>
            <a:r>
              <a:rPr lang="tr-TR" dirty="0" smtClean="0"/>
              <a:t>enflasyondan arındırılarak hesaplanmasıdır..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30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Milli Gelir Hesapları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tr-TR" i="1" dirty="0" smtClean="0"/>
          </a:p>
          <a:p>
            <a:r>
              <a:rPr lang="tr-TR" i="1" dirty="0" smtClean="0"/>
              <a:t>Diğer Milli Gelir Büyüklükleri</a:t>
            </a:r>
            <a:endParaRPr lang="tr-TR" i="1" dirty="0"/>
          </a:p>
          <a:p>
            <a:r>
              <a:rPr lang="tr-TR" i="1" dirty="0" smtClean="0"/>
              <a:t>Net </a:t>
            </a:r>
            <a:r>
              <a:rPr lang="tr-TR" i="1" dirty="0"/>
              <a:t>Milli Hasla </a:t>
            </a:r>
            <a:r>
              <a:rPr lang="tr-TR" i="1" dirty="0" smtClean="0"/>
              <a:t>(NMH) </a:t>
            </a:r>
            <a:r>
              <a:rPr lang="tr-TR" dirty="0" smtClean="0"/>
              <a:t>ülkenin </a:t>
            </a:r>
            <a:r>
              <a:rPr lang="tr-TR" dirty="0"/>
              <a:t>sermaye </a:t>
            </a:r>
            <a:r>
              <a:rPr lang="tr-TR" dirty="0" smtClean="0"/>
              <a:t>stokundaki yıpranma </a:t>
            </a:r>
            <a:r>
              <a:rPr lang="tr-TR" dirty="0" err="1" smtClean="0"/>
              <a:t>GSYİH’den</a:t>
            </a:r>
            <a:r>
              <a:rPr lang="tr-TR" dirty="0" smtClean="0"/>
              <a:t> çıkartılması </a:t>
            </a:r>
            <a:r>
              <a:rPr lang="tr-TR" dirty="0"/>
              <a:t>ile elde edilir</a:t>
            </a:r>
          </a:p>
          <a:p>
            <a:r>
              <a:rPr lang="tr-TR" i="1" dirty="0" smtClean="0"/>
              <a:t>Milli </a:t>
            </a:r>
            <a:r>
              <a:rPr lang="tr-TR" i="1" dirty="0"/>
              <a:t>Gelir </a:t>
            </a:r>
            <a:r>
              <a:rPr lang="tr-TR" i="1" dirty="0" smtClean="0"/>
              <a:t>(MG) Net milli hasıladan </a:t>
            </a:r>
            <a:r>
              <a:rPr lang="tr-TR" dirty="0" smtClean="0"/>
              <a:t>firmaların </a:t>
            </a:r>
            <a:r>
              <a:rPr lang="tr-TR" dirty="0"/>
              <a:t>devlete </a:t>
            </a:r>
            <a:r>
              <a:rPr lang="tr-TR" dirty="0" smtClean="0"/>
              <a:t>ödediği dolaylı vergilerin çıkartılması ile</a:t>
            </a:r>
            <a:endParaRPr lang="tr-TR" dirty="0"/>
          </a:p>
          <a:p>
            <a:r>
              <a:rPr lang="tr-TR" dirty="0"/>
              <a:t>elde edilir</a:t>
            </a:r>
          </a:p>
          <a:p>
            <a:r>
              <a:rPr lang="nb-NO" dirty="0" smtClean="0"/>
              <a:t> </a:t>
            </a:r>
            <a:r>
              <a:rPr lang="nb-NO" i="1" dirty="0" smtClean="0"/>
              <a:t>Ki</a:t>
            </a:r>
            <a:r>
              <a:rPr lang="tr-TR" i="1" dirty="0" smtClean="0"/>
              <a:t>ş</a:t>
            </a:r>
            <a:r>
              <a:rPr lang="nb-NO" i="1" dirty="0" smtClean="0"/>
              <a:t>isel </a:t>
            </a:r>
            <a:r>
              <a:rPr lang="nb-NO" i="1" dirty="0"/>
              <a:t>Gelir </a:t>
            </a:r>
            <a:r>
              <a:rPr lang="tr-TR" dirty="0" smtClean="0"/>
              <a:t>Milli gelire transfer, teşvik ve faiz ödemelerinin eklenip sosyal keseneklerin, kurumlar vergisi ve dağıtılmayan firma kârının çıkartılması ile elde edilir.</a:t>
            </a:r>
            <a:endParaRPr lang="tr-TR" dirty="0"/>
          </a:p>
          <a:p>
            <a:r>
              <a:rPr lang="tr-TR" i="1" dirty="0" smtClean="0"/>
              <a:t>Harcanabilir Kişisel </a:t>
            </a:r>
            <a:r>
              <a:rPr lang="tr-TR" i="1" dirty="0"/>
              <a:t>Gelir </a:t>
            </a:r>
            <a:r>
              <a:rPr lang="tr-TR" dirty="0" smtClean="0"/>
              <a:t>Kişisel gelirden devlete ödenen </a:t>
            </a:r>
            <a:r>
              <a:rPr lang="tr-TR" dirty="0"/>
              <a:t>gelir </a:t>
            </a:r>
            <a:r>
              <a:rPr lang="tr-TR" dirty="0" smtClean="0"/>
              <a:t>(dolaysız) vergilerin çıkartılması ile elde </a:t>
            </a:r>
            <a:r>
              <a:rPr lang="tr-TR" dirty="0"/>
              <a:t>edilir</a:t>
            </a:r>
          </a:p>
        </p:txBody>
      </p:sp>
    </p:spTree>
    <p:extLst>
      <p:ext uri="{BB962C8B-B14F-4D97-AF65-F5344CB8AC3E}">
        <p14:creationId xmlns:p14="http://schemas.microsoft.com/office/powerpoint/2010/main" val="142230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Enflasyon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Fiyatlar genel </a:t>
            </a:r>
            <a:r>
              <a:rPr lang="es-ES" dirty="0" smtClean="0"/>
              <a:t>seviyesindeki devaml</a:t>
            </a:r>
            <a:r>
              <a:rPr lang="tr-TR" dirty="0" smtClean="0"/>
              <a:t>ı</a:t>
            </a:r>
            <a:r>
              <a:rPr lang="es-ES" dirty="0" smtClean="0"/>
              <a:t> art</a:t>
            </a:r>
            <a:r>
              <a:rPr lang="tr-TR" dirty="0" err="1" smtClean="0"/>
              <a:t>ışa</a:t>
            </a:r>
            <a:r>
              <a:rPr lang="tr-TR" i="1" dirty="0" smtClean="0"/>
              <a:t> </a:t>
            </a:r>
            <a:r>
              <a:rPr lang="es-ES" i="1" dirty="0" smtClean="0"/>
              <a:t>enflasyon</a:t>
            </a:r>
            <a:r>
              <a:rPr lang="es-ES" dirty="0" smtClean="0"/>
              <a:t> d</a:t>
            </a:r>
            <a:r>
              <a:rPr lang="tr-TR" dirty="0" smtClean="0"/>
              <a:t>enir.</a:t>
            </a:r>
            <a:endParaRPr lang="es-ES" dirty="0"/>
          </a:p>
          <a:p>
            <a:r>
              <a:rPr lang="tr-TR" dirty="0" smtClean="0"/>
              <a:t>Fiyatlar </a:t>
            </a:r>
            <a:r>
              <a:rPr lang="tr-TR" dirty="0"/>
              <a:t>genel </a:t>
            </a:r>
            <a:r>
              <a:rPr lang="tr-TR" dirty="0" smtClean="0"/>
              <a:t>seviyesindeki sürekli düşüşlere ise </a:t>
            </a:r>
            <a:r>
              <a:rPr lang="tr-TR" dirty="0"/>
              <a:t>deflasyon denir.</a:t>
            </a:r>
          </a:p>
          <a:p>
            <a:r>
              <a:rPr lang="tr-TR" dirty="0" smtClean="0"/>
              <a:t>Enflasyon </a:t>
            </a:r>
            <a:r>
              <a:rPr lang="tr-TR" dirty="0"/>
              <a:t>oranındaki </a:t>
            </a:r>
            <a:r>
              <a:rPr lang="tr-TR" dirty="0" smtClean="0"/>
              <a:t>düşüşe yani fiyatlar genel seviyesinin artış </a:t>
            </a:r>
            <a:r>
              <a:rPr lang="tr-TR" dirty="0"/>
              <a:t>hızının azalmasına </a:t>
            </a:r>
            <a:r>
              <a:rPr lang="tr-TR" dirty="0" err="1"/>
              <a:t>dezenflasyon</a:t>
            </a:r>
            <a:r>
              <a:rPr lang="tr-TR" dirty="0"/>
              <a:t> denir</a:t>
            </a:r>
            <a:r>
              <a:rPr lang="tr-TR" dirty="0" smtClean="0"/>
              <a:t>.</a:t>
            </a:r>
          </a:p>
          <a:p>
            <a:r>
              <a:rPr lang="tr-TR" b="1" dirty="0"/>
              <a:t>Enflasyon Oranı: </a:t>
            </a:r>
            <a:r>
              <a:rPr lang="tr-TR" b="1" dirty="0" smtClean="0"/>
              <a:t>{ (</a:t>
            </a:r>
            <a:r>
              <a:rPr lang="tr-TR" b="1" dirty="0" err="1" smtClean="0"/>
              <a:t>Pt</a:t>
            </a:r>
            <a:r>
              <a:rPr lang="tr-TR" b="1" dirty="0" smtClean="0"/>
              <a:t> –Pt-1)/</a:t>
            </a:r>
            <a:r>
              <a:rPr lang="tr-TR" b="1" dirty="0" err="1" smtClean="0"/>
              <a:t>Pt</a:t>
            </a:r>
            <a:r>
              <a:rPr lang="tr-TR" b="1" dirty="0" smtClean="0"/>
              <a:t>}.100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081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Enflasyon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Enflasyonun kaynakları</a:t>
            </a:r>
          </a:p>
          <a:p>
            <a:endParaRPr lang="tr-TR" dirty="0"/>
          </a:p>
          <a:p>
            <a:r>
              <a:rPr lang="tr-TR" b="1" dirty="0"/>
              <a:t>Talep Enflasyonu:</a:t>
            </a:r>
            <a:r>
              <a:rPr lang="tr-TR" dirty="0"/>
              <a:t> Toplam talebin toplam arzdan daha fazla olduğu durumda karşılaşılan enflasyondur.</a:t>
            </a:r>
          </a:p>
          <a:p>
            <a:r>
              <a:rPr lang="tr-TR" b="1" dirty="0"/>
              <a:t>Maliyet Enflasyonu:</a:t>
            </a:r>
            <a:r>
              <a:rPr lang="tr-TR" dirty="0"/>
              <a:t> Girdi </a:t>
            </a:r>
            <a:r>
              <a:rPr lang="tr-TR" dirty="0" smtClean="0"/>
              <a:t>(hammadde) fiyatlarındaki artışların fiyatlara yansımasıyla ortaya </a:t>
            </a:r>
            <a:r>
              <a:rPr lang="tr-TR" dirty="0"/>
              <a:t>çıkan </a:t>
            </a:r>
            <a:r>
              <a:rPr lang="tr-TR" dirty="0" smtClean="0"/>
              <a:t>enflasyondur.</a:t>
            </a:r>
          </a:p>
          <a:p>
            <a:r>
              <a:rPr lang="tr-TR" b="1" dirty="0" smtClean="0"/>
              <a:t>Kar Enflasyonu: </a:t>
            </a:r>
            <a:r>
              <a:rPr lang="tr-TR" dirty="0" smtClean="0"/>
              <a:t>Piyasada rekabet koşullarının bozulması sonucu ortaya çıkan enflasyondur.</a:t>
            </a:r>
            <a:endParaRPr lang="tr-TR" b="1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621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Enflasyon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Enflasyonun maliyetleri:</a:t>
            </a:r>
            <a:endParaRPr lang="tr-TR" dirty="0"/>
          </a:p>
          <a:p>
            <a:r>
              <a:rPr lang="tr-TR" dirty="0" smtClean="0"/>
              <a:t>Enflasyon </a:t>
            </a:r>
            <a:r>
              <a:rPr lang="tr-TR" i="1" dirty="0"/>
              <a:t>kaynak </a:t>
            </a:r>
            <a:r>
              <a:rPr lang="tr-TR" i="1" dirty="0" smtClean="0"/>
              <a:t>israfına </a:t>
            </a:r>
            <a:r>
              <a:rPr lang="tr-TR" dirty="0"/>
              <a:t>yol </a:t>
            </a:r>
            <a:r>
              <a:rPr lang="tr-TR" dirty="0" smtClean="0"/>
              <a:t>açar</a:t>
            </a:r>
          </a:p>
          <a:p>
            <a:r>
              <a:rPr lang="tr-TR" dirty="0" smtClean="0"/>
              <a:t>Servet dağılımı üzerinde bozucu etkisi bulunur.</a:t>
            </a:r>
          </a:p>
          <a:p>
            <a:r>
              <a:rPr lang="tr-TR" i="1" dirty="0" smtClean="0"/>
              <a:t>İnsanlar </a:t>
            </a:r>
            <a:r>
              <a:rPr lang="tr-TR" dirty="0" smtClean="0"/>
              <a:t>enflasyonist bir ortamda </a:t>
            </a:r>
            <a:r>
              <a:rPr lang="es-ES" dirty="0" smtClean="0"/>
              <a:t>para tutmay</a:t>
            </a:r>
            <a:r>
              <a:rPr lang="tr-TR" dirty="0" smtClean="0"/>
              <a:t>ı tercih etmezler ve paralarını bankada tutarlar. Dolayısıyla her </a:t>
            </a:r>
            <a:r>
              <a:rPr lang="tr-TR" dirty="0" err="1" smtClean="0"/>
              <a:t>nakite</a:t>
            </a:r>
            <a:r>
              <a:rPr lang="tr-TR" dirty="0" smtClean="0"/>
              <a:t> ulaşmak istediklerinde bir maliyetle karşılaşırlar.</a:t>
            </a:r>
          </a:p>
          <a:p>
            <a:r>
              <a:rPr lang="tr-TR" dirty="0" smtClean="0"/>
              <a:t> </a:t>
            </a:r>
            <a:r>
              <a:rPr lang="tr-TR" dirty="0"/>
              <a:t>Yüksek enflasyon </a:t>
            </a:r>
            <a:r>
              <a:rPr lang="tr-TR" dirty="0" smtClean="0"/>
              <a:t>durumunda fiyat listeleri sık sık değişmesi sonucu </a:t>
            </a:r>
            <a:r>
              <a:rPr lang="tr-TR" i="1" dirty="0" smtClean="0"/>
              <a:t>ek </a:t>
            </a:r>
            <a:r>
              <a:rPr lang="tr-TR" i="1" dirty="0"/>
              <a:t>kaynak </a:t>
            </a:r>
            <a:r>
              <a:rPr lang="tr-TR" dirty="0" smtClean="0"/>
              <a:t>kullanılmak zorundadır.</a:t>
            </a:r>
          </a:p>
        </p:txBody>
      </p:sp>
    </p:spTree>
    <p:extLst>
      <p:ext uri="{BB962C8B-B14F-4D97-AF65-F5344CB8AC3E}">
        <p14:creationId xmlns:p14="http://schemas.microsoft.com/office/powerpoint/2010/main" val="1219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İşsizlik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Aktif Nüfus: </a:t>
            </a:r>
            <a:r>
              <a:rPr lang="tr-TR" dirty="0" smtClean="0"/>
              <a:t>Nüfusun 15 yaş üzerinde olan ve </a:t>
            </a:r>
            <a:r>
              <a:rPr lang="tr-TR" dirty="0" err="1" smtClean="0"/>
              <a:t>hastahane</a:t>
            </a:r>
            <a:r>
              <a:rPr lang="tr-TR" dirty="0" smtClean="0"/>
              <a:t>, hapishane, kışla ve okul gibi yerlerin dışında ikamet eden kesimidir.</a:t>
            </a:r>
          </a:p>
          <a:p>
            <a:r>
              <a:rPr lang="tr-TR" b="1" dirty="0" smtClean="0"/>
              <a:t>İşsiz</a:t>
            </a:r>
            <a:r>
              <a:rPr lang="tr-TR" b="1" dirty="0"/>
              <a:t>:</a:t>
            </a:r>
            <a:r>
              <a:rPr lang="tr-TR" dirty="0"/>
              <a:t> Cari ücret düzeyinde çalışmaya </a:t>
            </a:r>
            <a:r>
              <a:rPr lang="tr-TR" dirty="0" smtClean="0"/>
              <a:t>razı olup iş arayan ve iş </a:t>
            </a:r>
            <a:r>
              <a:rPr lang="tr-TR" dirty="0"/>
              <a:t>bulamayan kişilere </a:t>
            </a:r>
            <a:r>
              <a:rPr lang="tr-TR" dirty="0" smtClean="0"/>
              <a:t>işsiz </a:t>
            </a:r>
            <a:r>
              <a:rPr lang="tr-TR" dirty="0"/>
              <a:t>denir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İşsizlik oranı: {işsiz sayısı/(işsiz sayısı + çalışan sayısı)}.100</a:t>
            </a:r>
          </a:p>
          <a:p>
            <a:r>
              <a:rPr lang="tr-TR" dirty="0" smtClean="0"/>
              <a:t>İstihdam oranı:{çalışan sayısı/aktif nüfus}.100</a:t>
            </a:r>
          </a:p>
          <a:p>
            <a:r>
              <a:rPr lang="tr-TR" dirty="0" smtClean="0"/>
              <a:t>İşgücüne katılım oranı: {(işsiz sayısı + çalışan sayısı)/aktif nüfus}.100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847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357</Words>
  <Application>Microsoft Office PowerPoint</Application>
  <PresentationFormat>Geniş ekran</PresentationFormat>
  <Paragraphs>51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Ekonominin Ölçülmesi: Milli Gelir Hesapları, Enflasyon, İşsizlik</vt:lpstr>
      <vt:lpstr>Ders Planı</vt:lpstr>
      <vt:lpstr>Milli Gelir Hesapları</vt:lpstr>
      <vt:lpstr>Milli Gelir Hesapları</vt:lpstr>
      <vt:lpstr>Milli Gelir Hesapları</vt:lpstr>
      <vt:lpstr>Enflasyon </vt:lpstr>
      <vt:lpstr>Enflasyon</vt:lpstr>
      <vt:lpstr>Enflasyon</vt:lpstr>
      <vt:lpstr>İşsizlik</vt:lpstr>
      <vt:lpstr>İşsizlik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Ekonominin Ölçülmesi: Milli Gelir Hesapları, Enflasyon, İşsizlik</dc:title>
  <dc:creator>AKIN USUPBEYLI</dc:creator>
  <cp:lastModifiedBy>AKIN USUPBEYLI</cp:lastModifiedBy>
  <cp:revision>9</cp:revision>
  <dcterms:created xsi:type="dcterms:W3CDTF">2018-02-17T17:35:28Z</dcterms:created>
  <dcterms:modified xsi:type="dcterms:W3CDTF">2018-02-17T20:28:18Z</dcterms:modified>
</cp:coreProperties>
</file>