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03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803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73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4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87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962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48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30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15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5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32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359E-3331-4C87-8461-69A687594B81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B617-2353-4B56-8CF5-49E11DF009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88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tr-TR" dirty="0" smtClean="0"/>
              <a:t>Para ve Maliye Politikası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Akın </a:t>
            </a:r>
            <a:r>
              <a:rPr lang="tr-TR" dirty="0" err="1" smtClean="0"/>
              <a:t>Usupbeyli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99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Dışlama Sorunu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Kamu harcamalarındaki artış sonucu, para piyasasında yaşanan para talep artışıyla ortaya çıkan faizlerdeki artışın özel sektör yatırımlarını gerileterek maliye politikasının etkisini azaltmasına dışlama (engelleme, </a:t>
            </a:r>
            <a:r>
              <a:rPr lang="tr-TR" dirty="0" err="1" smtClean="0"/>
              <a:t>crowding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) etkisi denir.</a:t>
            </a:r>
          </a:p>
          <a:p>
            <a:r>
              <a:rPr lang="tr-TR" dirty="0" smtClean="0"/>
              <a:t>Dışlama etkisinin ortadan kaldırılması için maliye politikası, para politikası ile desteklenmelidir.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64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/>
              <a:t>Maliye Politikasının Etkinliği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LM eğrisi </a:t>
            </a:r>
            <a:r>
              <a:rPr lang="tr-TR" dirty="0" err="1" smtClean="0"/>
              <a:t>yatıklaştıkça</a:t>
            </a:r>
            <a:r>
              <a:rPr lang="tr-TR" dirty="0" smtClean="0"/>
              <a:t> (para talebinin gelire duyarlılığı azaldıkça ve para talebinin faize duyarlılığı arttıkça) </a:t>
            </a:r>
            <a:r>
              <a:rPr lang="tr-TR" dirty="0"/>
              <a:t>maliye politikası etkinliği </a:t>
            </a:r>
            <a:r>
              <a:rPr lang="tr-TR" dirty="0" smtClean="0"/>
              <a:t>artar.</a:t>
            </a:r>
          </a:p>
          <a:p>
            <a:r>
              <a:rPr lang="tr-TR" dirty="0" smtClean="0"/>
              <a:t>IS </a:t>
            </a:r>
            <a:r>
              <a:rPr lang="tr-TR" dirty="0"/>
              <a:t>eğrisi </a:t>
            </a:r>
            <a:r>
              <a:rPr lang="tr-TR" dirty="0" smtClean="0"/>
              <a:t>dikleştikçe, </a:t>
            </a:r>
            <a:r>
              <a:rPr lang="tr-TR" dirty="0"/>
              <a:t>dışlama etkisi </a:t>
            </a:r>
            <a:r>
              <a:rPr lang="tr-TR" dirty="0" smtClean="0"/>
              <a:t>zayıflayacaktır. Bu yüzden </a:t>
            </a:r>
            <a:r>
              <a:rPr lang="tr-TR" dirty="0"/>
              <a:t>maliye politikasının etkinliği </a:t>
            </a:r>
            <a:r>
              <a:rPr lang="tr-TR" dirty="0" smtClean="0"/>
              <a:t>IS </a:t>
            </a:r>
            <a:r>
              <a:rPr lang="tr-TR" dirty="0"/>
              <a:t>eğrisi </a:t>
            </a:r>
            <a:r>
              <a:rPr lang="tr-TR" dirty="0" smtClean="0"/>
              <a:t>dikleştikçe artar.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48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Mal ve Para Piyasasında Eşanlı Denge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IS ve LM eğrilerinin kesiştiği noktada ortaya çıkan faiz oranı ve milli gelir düzeyinde, para, tahvil ve mal piyasalarında eşanlı denge ortaya çıkartacaktır.</a:t>
            </a:r>
          </a:p>
          <a:p>
            <a:r>
              <a:rPr lang="tr-TR" dirty="0" smtClean="0"/>
              <a:t>Bu eşanlı dengenin değişmesi uygulanacak para ve maliye politikasına bağlıdır. </a:t>
            </a:r>
          </a:p>
          <a:p>
            <a:r>
              <a:rPr lang="tr-TR" dirty="0" smtClean="0"/>
              <a:t>Hükümet ve Merkez bankası uygulayacağı bu politikalarla milli gelir ve faiz oranlarını etkileme ve belirleme gücüne 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89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 Bankası elindeki para politikası araçlarını kullanarak nominal para arzını etkileyecektir. </a:t>
            </a:r>
          </a:p>
          <a:p>
            <a:r>
              <a:rPr lang="tr-TR" dirty="0" smtClean="0"/>
              <a:t>Para arzındaki artış veya azalış faiz oranlarını etkileyecek, faizler oranlarındaki bu değişim yatırım harcamaları üzerinden milli geliri belirleyecektir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59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 Araçları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Merkez Bankası’nın yaygın olarak kullandığı üç para politikası aracı bulunur.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Açık piyasa işlemleri (APİ): Merkez Bankasının ticari bankalara tahvil satması veya tahvil satın </a:t>
            </a:r>
            <a:r>
              <a:rPr lang="tr-TR" dirty="0" smtClean="0"/>
              <a:t>almasıdır. Tahvil satın aldığı durumda nominal para arzı artarken, tahvil sattığı durumda para arzını azaltmaktadır.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Reeskont kredisi: Merkez Bankası’nın bankacılık sistemine kullandırdığı kredilere reeskont kredisi denirken, bu krediye uyguladığı faize reeskont kredi faizi denir. Merkez Bankası bu faizi azaltırsa para arzını arttırmakta, </a:t>
            </a:r>
            <a:r>
              <a:rPr lang="tr-TR" dirty="0"/>
              <a:t>arttırırsa </a:t>
            </a:r>
            <a:r>
              <a:rPr lang="tr-TR" dirty="0" smtClean="0"/>
              <a:t>para arzını azaltmaktadır.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Zorunlu karşılık oranı: Bankacılık sistemine yatan vadeli ve vadesiz mevduatın belirli bir oranının banka tarafından Merkez Bankası’na yatırılmasıdır. Merkez Bankası zorunlu karşılık oranını arttırsa para arzını azaltmakta, azaltırsa para arzı artmaktadır.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752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Politikasının İşleyişi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Merkez Bankası’nın piyasadan </a:t>
            </a:r>
            <a:r>
              <a:rPr lang="tr-TR" dirty="0"/>
              <a:t>tahvil satın </a:t>
            </a:r>
            <a:r>
              <a:rPr lang="tr-TR" dirty="0" smtClean="0"/>
              <a:t>alıp karşılığında piyasaya para vererek, nominal para </a:t>
            </a:r>
            <a:r>
              <a:rPr lang="tr-TR" dirty="0"/>
              <a:t>stokunu </a:t>
            </a:r>
            <a:r>
              <a:rPr lang="tr-TR" dirty="0" smtClean="0"/>
              <a:t>arttırmasına genişletici para politikası denir.  </a:t>
            </a:r>
            <a:r>
              <a:rPr lang="tr-TR" dirty="0"/>
              <a:t>Merkez </a:t>
            </a:r>
            <a:r>
              <a:rPr lang="tr-TR" dirty="0" smtClean="0"/>
              <a:t>Bankası bu yolla faizi düşürerek, yatırım harcamalarını tetikleyip </a:t>
            </a:r>
            <a:r>
              <a:rPr lang="tr-TR" dirty="0"/>
              <a:t>toplam talebi ve bu yolla gelir düzeyini </a:t>
            </a:r>
            <a:r>
              <a:rPr lang="tr-TR" dirty="0" smtClean="0"/>
              <a:t>arttıracak ve </a:t>
            </a:r>
            <a:r>
              <a:rPr lang="tr-TR" dirty="0"/>
              <a:t>işsizliği </a:t>
            </a:r>
            <a:r>
              <a:rPr lang="tr-TR" dirty="0" smtClean="0"/>
              <a:t>azaltacaktır. </a:t>
            </a:r>
          </a:p>
          <a:p>
            <a:r>
              <a:rPr lang="tr-TR" dirty="0" smtClean="0"/>
              <a:t>Genişletici para politikası LM eğrisini sağa doğru kaydıracak, milli gelir düzeyini arttırırken faiz oranlarını düşürecektir.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93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Politikasının Etkileri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i="1" dirty="0" smtClean="0"/>
              <a:t>Likidite </a:t>
            </a:r>
            <a:r>
              <a:rPr lang="tr-TR" i="1" dirty="0"/>
              <a:t>etkisi: </a:t>
            </a:r>
            <a:r>
              <a:rPr lang="tr-TR" dirty="0" smtClean="0"/>
              <a:t>Para </a:t>
            </a:r>
            <a:r>
              <a:rPr lang="tr-TR" dirty="0"/>
              <a:t>arzının artması </a:t>
            </a:r>
            <a:r>
              <a:rPr lang="tr-TR" dirty="0" smtClean="0"/>
              <a:t>tahvil talebini  arttırarak </a:t>
            </a:r>
            <a:r>
              <a:rPr lang="tr-TR" dirty="0"/>
              <a:t>tahvil fiyatlarının </a:t>
            </a:r>
            <a:r>
              <a:rPr lang="tr-TR" dirty="0" smtClean="0"/>
              <a:t>yükselmesine, dolayısıyla faiz </a:t>
            </a:r>
            <a:r>
              <a:rPr lang="tr-TR" dirty="0"/>
              <a:t>oranının düşmesine neden olur. Para arzı artışının </a:t>
            </a:r>
            <a:r>
              <a:rPr lang="tr-TR" dirty="0" smtClean="0"/>
              <a:t>milli gelir sabitken faiz oranlarında yarattığı bu düşüşe likidite </a:t>
            </a:r>
            <a:r>
              <a:rPr lang="tr-TR" dirty="0"/>
              <a:t>etkisi denir.</a:t>
            </a:r>
          </a:p>
          <a:p>
            <a:r>
              <a:rPr lang="tr-TR" i="1" dirty="0"/>
              <a:t>Hasıla Etkisi:</a:t>
            </a:r>
            <a:r>
              <a:rPr lang="tr-TR" dirty="0"/>
              <a:t> </a:t>
            </a:r>
            <a:r>
              <a:rPr lang="tr-TR" dirty="0" smtClean="0"/>
              <a:t>Likidite etkisiyle düşen </a:t>
            </a:r>
            <a:r>
              <a:rPr lang="tr-TR" dirty="0"/>
              <a:t>faiz </a:t>
            </a:r>
            <a:r>
              <a:rPr lang="tr-TR" dirty="0" smtClean="0"/>
              <a:t>oranlarının yatırım harcamalarını ve gelir </a:t>
            </a:r>
            <a:r>
              <a:rPr lang="tr-TR" dirty="0"/>
              <a:t>düzeyini </a:t>
            </a:r>
            <a:r>
              <a:rPr lang="tr-TR" dirty="0" smtClean="0"/>
              <a:t>arttırmasına, gelir artışının para talebini dolayısıyla faiz oranlarını arttırmasına ise hasıla </a:t>
            </a:r>
            <a:r>
              <a:rPr lang="tr-TR" dirty="0"/>
              <a:t>etkisi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1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Politikasının Etkinliği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 eğrisinin eğimi azaldıkça genişletici </a:t>
            </a:r>
            <a:r>
              <a:rPr lang="tr-TR" dirty="0"/>
              <a:t>para </a:t>
            </a:r>
            <a:r>
              <a:rPr lang="tr-TR" dirty="0" smtClean="0"/>
              <a:t>politikasının </a:t>
            </a:r>
            <a:r>
              <a:rPr lang="tr-TR" dirty="0"/>
              <a:t>etkinliği artar. (Çarpan değerinin </a:t>
            </a:r>
            <a:r>
              <a:rPr lang="tr-TR" dirty="0" smtClean="0"/>
              <a:t>büyümesi, marjinal tüketim eğilimini artması ve marjinal vergi oranının düşmesi, ve </a:t>
            </a:r>
            <a:r>
              <a:rPr lang="tr-TR" dirty="0"/>
              <a:t>yatırımların faize duyarlılığının artması.)</a:t>
            </a:r>
          </a:p>
          <a:p>
            <a:r>
              <a:rPr lang="tr-TR" dirty="0" smtClean="0"/>
              <a:t>Buna karşın LM </a:t>
            </a:r>
            <a:r>
              <a:rPr lang="tr-TR" dirty="0"/>
              <a:t>eğrisi dikleştikçe para politikası etkinliği </a:t>
            </a:r>
            <a:r>
              <a:rPr lang="tr-TR" dirty="0" smtClean="0"/>
              <a:t>artacaktır.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Maliye Politikası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Hükümetin kamu harcamalarını ve transfer harcamalarını arttırması, otonom vergiyi azaltması genişletici maliye politikası olarak adlandırılır.</a:t>
            </a:r>
          </a:p>
          <a:p>
            <a:r>
              <a:rPr lang="tr-TR" dirty="0" smtClean="0"/>
              <a:t>Artan kamu harcamaları, faiz oranları sabitken, toplam harcamayı, toplam talebi ve sonuç olarak milli geliri arttıracaktır.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9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Maliye Politikasının İşleyişi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Artan kamu harcaması çarpan etkisiyle milli geliri arttıracaktır. </a:t>
            </a:r>
          </a:p>
          <a:p>
            <a:r>
              <a:rPr lang="tr-TR" dirty="0" smtClean="0"/>
              <a:t>Artan milli gelir para piyasasında para talebini arttıracak, para arzı sabitken, faiz oranları artacaktır.</a:t>
            </a:r>
          </a:p>
          <a:p>
            <a:r>
              <a:rPr lang="tr-TR" dirty="0" smtClean="0"/>
              <a:t>Para piyasasında artan faiz, yatırım harcamalarını azaltacak, milli gelirdeki artışı zayıflatacaktır.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58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509</Words>
  <Application>Microsoft Office PowerPoint</Application>
  <PresentationFormat>Ekran Gösterisi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Para ve Maliye Politikası</vt:lpstr>
      <vt:lpstr>Mal ve Para Piyasasında Eşanlı Denge</vt:lpstr>
      <vt:lpstr>Para Politikası</vt:lpstr>
      <vt:lpstr>Para Politikası Araçları</vt:lpstr>
      <vt:lpstr>Para Politikasının İşleyişi</vt:lpstr>
      <vt:lpstr>Para Politikasının Etkileri</vt:lpstr>
      <vt:lpstr>Para Politikasının Etkinliği</vt:lpstr>
      <vt:lpstr>Maliye Politikası</vt:lpstr>
      <vt:lpstr>Maliye Politikasının İşleyişi</vt:lpstr>
      <vt:lpstr>Dışlama Sorunu</vt:lpstr>
      <vt:lpstr>Maliye Politikasının Etkinliği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ve Maliye Politikası</dc:title>
  <dc:creator>AKIN USUPBEYLI</dc:creator>
  <cp:lastModifiedBy>AKIN USUPBEYLI</cp:lastModifiedBy>
  <cp:revision>12</cp:revision>
  <dcterms:created xsi:type="dcterms:W3CDTF">2018-02-20T13:50:09Z</dcterms:created>
  <dcterms:modified xsi:type="dcterms:W3CDTF">2018-02-20T21:42:11Z</dcterms:modified>
</cp:coreProperties>
</file>