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558" r:id="rId2"/>
    <p:sldId id="559" r:id="rId3"/>
    <p:sldId id="551" r:id="rId4"/>
    <p:sldId id="552" r:id="rId5"/>
    <p:sldId id="5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 TİCARİ ÜRÜNLER VE BİYOTEKNOLOJİ</a:t>
            </a:r>
            <a:endParaRPr lang="tr-TR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b="1" u="sng" dirty="0" smtClean="0">
                <a:solidFill>
                  <a:srgbClr val="FFFF00"/>
                </a:solidFill>
              </a:rPr>
              <a:t>Endüstriyel Mikrobiyoloji</a:t>
            </a:r>
            <a:r>
              <a:rPr lang="tr-TR" b="1" dirty="0" smtClean="0">
                <a:solidFill>
                  <a:srgbClr val="FFFF00"/>
                </a:solidFill>
              </a:rPr>
              <a:t>:</a:t>
            </a:r>
            <a:r>
              <a:rPr lang="tr-TR" dirty="0" smtClean="0">
                <a:solidFill>
                  <a:srgbClr val="FFFF00"/>
                </a:solidFill>
              </a:rPr>
              <a:t> Ticari önemi olan ürünleri üretmek için mikroorganizmaların büyük ölçekli kullanımıdır.</a:t>
            </a:r>
          </a:p>
          <a:p>
            <a:pPr>
              <a:lnSpc>
                <a:spcPct val="150000"/>
              </a:lnSpc>
            </a:pPr>
            <a:endParaRPr lang="tr-TR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tr-TR" b="1" u="sng" dirty="0" smtClean="0">
                <a:solidFill>
                  <a:srgbClr val="FFFF00"/>
                </a:solidFill>
              </a:rPr>
              <a:t>Mikrobiyal Biyoteknoloji</a:t>
            </a:r>
            <a:r>
              <a:rPr lang="tr-TR" b="1" dirty="0" smtClean="0">
                <a:solidFill>
                  <a:srgbClr val="FFFF00"/>
                </a:solidFill>
              </a:rPr>
              <a:t>: </a:t>
            </a:r>
            <a:r>
              <a:rPr lang="tr-TR" dirty="0" smtClean="0">
                <a:solidFill>
                  <a:srgbClr val="FFFF00"/>
                </a:solidFill>
              </a:rPr>
              <a:t>Mikroorganizmalar tarafından pek çoğu doğal olarak üretilmeyen yeni mikrobiyal ürünlerin üretimi için gen manipülasyon yöntemlerini kullanır.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/>
              <a:t>Yararlı Bir Endüstriyel Mikroorganizmanın</a:t>
            </a:r>
            <a:br>
              <a:rPr lang="tr-TR" sz="3100" dirty="0" smtClean="0"/>
            </a:br>
            <a:r>
              <a:rPr lang="tr-TR" sz="3100" dirty="0" smtClean="0"/>
              <a:t>Özellikleri</a:t>
            </a:r>
            <a:r>
              <a:rPr lang="tr-TR" sz="4400" dirty="0" smtClean="0"/>
              <a:t/>
            </a:r>
            <a:br>
              <a:rPr lang="tr-TR" sz="4400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800" dirty="0" smtClean="0">
                <a:solidFill>
                  <a:srgbClr val="FFFF00"/>
                </a:solidFill>
              </a:rPr>
              <a:t>Endüstriyel işlem için uygun olan bir organizmanın, yalnızca ilgilenilen maddeyi üretilebilmesinin yanı sıra başka özellikleri de olmalıdır. </a:t>
            </a:r>
          </a:p>
          <a:p>
            <a:pPr>
              <a:buNone/>
            </a:pPr>
            <a:r>
              <a:rPr lang="tr-TR" sz="1800" dirty="0" smtClean="0">
                <a:solidFill>
                  <a:srgbClr val="7030A0"/>
                </a:solidFill>
              </a:rPr>
              <a:t>1. </a:t>
            </a:r>
            <a:r>
              <a:rPr lang="tr-TR" sz="1800" dirty="0" smtClean="0">
                <a:solidFill>
                  <a:srgbClr val="FFFF00"/>
                </a:solidFill>
              </a:rPr>
              <a:t>Organizma büyük ölçekli kültürde üreme ve ürün oluşturma yeteneğinde olmalıdır.</a:t>
            </a:r>
          </a:p>
          <a:p>
            <a:pPr>
              <a:buNone/>
            </a:pPr>
            <a:r>
              <a:rPr lang="tr-TR" sz="1800" dirty="0" smtClean="0">
                <a:solidFill>
                  <a:srgbClr val="7030A0"/>
                </a:solidFill>
              </a:rPr>
              <a:t>2. </a:t>
            </a:r>
            <a:r>
              <a:rPr lang="tr-TR" sz="1800" dirty="0" smtClean="0">
                <a:solidFill>
                  <a:srgbClr val="FFFF00"/>
                </a:solidFill>
              </a:rPr>
              <a:t>Büyük fermentörlere kolayca inoküle edilebilmesi için, tercihen spor ve diğer bazı üreme hücresi formlarını üretmelidir. </a:t>
            </a:r>
          </a:p>
          <a:p>
            <a:pPr>
              <a:buNone/>
            </a:pPr>
            <a:r>
              <a:rPr lang="tr-TR" sz="1800" dirty="0" smtClean="0">
                <a:solidFill>
                  <a:srgbClr val="7030A0"/>
                </a:solidFill>
              </a:rPr>
              <a:t>3. </a:t>
            </a:r>
            <a:r>
              <a:rPr lang="tr-TR" sz="1800" dirty="0" smtClean="0">
                <a:solidFill>
                  <a:srgbClr val="FFFF00"/>
                </a:solidFill>
              </a:rPr>
              <a:t>Hızlı üremeli ve istenilen ürünü kısa zamanda üretmelidir.</a:t>
            </a:r>
          </a:p>
          <a:p>
            <a:pPr>
              <a:buNone/>
            </a:pPr>
            <a:r>
              <a:rPr lang="tr-TR" sz="1800" dirty="0" smtClean="0">
                <a:solidFill>
                  <a:srgbClr val="7030A0"/>
                </a:solidFill>
              </a:rPr>
              <a:t>4. </a:t>
            </a:r>
            <a:r>
              <a:rPr lang="tr-TR" sz="1800" dirty="0" smtClean="0">
                <a:solidFill>
                  <a:srgbClr val="FFFF00"/>
                </a:solidFill>
              </a:rPr>
              <a:t>Endüstriyel olarak yararlı bir organizma,büyük miktarda temin edilebilen ve pahalı olmayan sıvı kültür ortamında üreyebilme yeteneğinde de olmalıdır. 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 smtClean="0">
                <a:solidFill>
                  <a:srgbClr val="FFFF00"/>
                </a:solidFill>
              </a:rPr>
              <a:t>Pek çok endüstriyel mikrobiyolojik işlem, büyük ölçekli kültür ortamlarında ana veya tamamlayıcı bileşen olarak diğer endüstrilerin atık karbonlarını kullanır. Bunlara, </a:t>
            </a:r>
            <a:r>
              <a:rPr lang="tr-TR" sz="1800" i="1" dirty="0" smtClean="0">
                <a:solidFill>
                  <a:srgbClr val="FFFF00"/>
                </a:solidFill>
              </a:rPr>
              <a:t>mısır meserasyon sıvısı </a:t>
            </a:r>
            <a:r>
              <a:rPr lang="tr-TR" sz="1800" dirty="0" smtClean="0">
                <a:solidFill>
                  <a:srgbClr val="FFFF00"/>
                </a:solidFill>
              </a:rPr>
              <a:t>(mısır yaş öğütme endüstrisinin azot ve üreme  faktörlerince zengin olan bir ürünü) ve </a:t>
            </a:r>
            <a:r>
              <a:rPr lang="tr-TR" sz="1800" i="1" dirty="0" smtClean="0">
                <a:solidFill>
                  <a:srgbClr val="FFFF00"/>
                </a:solidFill>
              </a:rPr>
              <a:t>peynir altı suyu (süt endüstrisinin laktoz ve mineraller içeren </a:t>
            </a:r>
            <a:r>
              <a:rPr lang="tr-TR" sz="1800" dirty="0" smtClean="0">
                <a:solidFill>
                  <a:srgbClr val="FFFF00"/>
                </a:solidFill>
              </a:rPr>
              <a:t>atık suyu) dahildir.</a:t>
            </a:r>
          </a:p>
          <a:p>
            <a:pPr>
              <a:buNone/>
            </a:pPr>
            <a:endParaRPr lang="tr-TR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143000"/>
          </a:xfrm>
        </p:spPr>
        <p:txBody>
          <a:bodyPr>
            <a:noAutofit/>
          </a:bodyPr>
          <a:lstStyle/>
          <a:p>
            <a:r>
              <a:rPr lang="tr-TR" sz="3000" dirty="0" smtClean="0"/>
              <a:t>Yararlı Bir Endüstriyel Mikroorganizmanın</a:t>
            </a:r>
            <a:br>
              <a:rPr lang="tr-TR" sz="3000" dirty="0" smtClean="0"/>
            </a:br>
            <a:r>
              <a:rPr lang="tr-TR" sz="3000" dirty="0" smtClean="0"/>
              <a:t>Özellikleri</a:t>
            </a:r>
            <a:endParaRPr lang="tr-T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5. </a:t>
            </a:r>
            <a:r>
              <a:rPr lang="tr-TR" dirty="0" smtClean="0">
                <a:solidFill>
                  <a:srgbClr val="FFFF00"/>
                </a:solidFill>
              </a:rPr>
              <a:t>Bir endüstriyel organizma, özellikle insanlara ve ekonomik önemi olan hayvan ve bitkilere patojenik olmamalıdır.</a:t>
            </a:r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6. </a:t>
            </a:r>
            <a:r>
              <a:rPr lang="tr-TR" dirty="0" smtClean="0">
                <a:solidFill>
                  <a:srgbClr val="FFFF00"/>
                </a:solidFill>
              </a:rPr>
              <a:t>Endüstriyel fermentördeki yüksek hücre yoğunlukları ve fermentörün dışındaki çevrenin kontaminasyonunun engellenmesi fiilen imkansız olduğundan, bir patojen potansiyel olarak çok önemli problemler oluşturacaktır.</a:t>
            </a:r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7. </a:t>
            </a:r>
            <a:r>
              <a:rPr lang="tr-TR" dirty="0" smtClean="0">
                <a:solidFill>
                  <a:srgbClr val="FFFF00"/>
                </a:solidFill>
              </a:rPr>
              <a:t>Endüstriyel mikroorganizma genetik manipulasyona uygun olmalıdır. Endüstriyel mikrobiyolojide, artmış verimler çoğu kez genetik olarak mutasyon ve seleksiyon yollarıyla elde edilmiştir.</a:t>
            </a:r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8. </a:t>
            </a:r>
            <a:r>
              <a:rPr lang="tr-TR" dirty="0" smtClean="0">
                <a:solidFill>
                  <a:srgbClr val="FFFF00"/>
                </a:solidFill>
              </a:rPr>
              <a:t>Genetik olarak kararlı olan ve kolayca manipüle edilebilen bir mikroorganizma, bu nedenle açık bir avantajdır.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Primer ve Sekonder Metabolitler</a:t>
            </a:r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395536" y="1916832"/>
            <a:ext cx="8388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>
                <a:solidFill>
                  <a:srgbClr val="FFFF00"/>
                </a:solidFill>
              </a:rPr>
              <a:t>Primer metabolit: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Aktif hücre çoğalması esnasında meydana getirilen ve üreme için gerekli ürünlerdir. </a:t>
            </a: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u="sng" dirty="0" smtClean="0">
                <a:solidFill>
                  <a:srgbClr val="FFFF00"/>
                </a:solidFill>
              </a:rPr>
              <a:t>Örn</a:t>
            </a:r>
            <a:r>
              <a:rPr lang="tr-TR" dirty="0" smtClean="0">
                <a:solidFill>
                  <a:srgbClr val="FFFF00"/>
                </a:solidFill>
              </a:rPr>
              <a:t>: Fermentasyonda </a:t>
            </a:r>
            <a:r>
              <a:rPr lang="tr-TR" b="1" dirty="0" smtClean="0">
                <a:solidFill>
                  <a:srgbClr val="FFFF00"/>
                </a:solidFill>
              </a:rPr>
              <a:t>etanol</a:t>
            </a:r>
            <a:r>
              <a:rPr lang="tr-TR" dirty="0" smtClean="0">
                <a:solidFill>
                  <a:srgbClr val="FFFF00"/>
                </a:solidFill>
              </a:rPr>
              <a:t> oluşumu</a:t>
            </a: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b="1" dirty="0" smtClean="0">
                <a:solidFill>
                  <a:srgbClr val="FFFF00"/>
                </a:solidFill>
              </a:rPr>
              <a:t>Sekonder metabolit: </a:t>
            </a:r>
            <a:r>
              <a:rPr lang="tr-TR" dirty="0" smtClean="0">
                <a:solidFill>
                  <a:srgbClr val="FFFF00"/>
                </a:solidFill>
              </a:rPr>
              <a:t>Üremenin durağan fazı olan üremenin sonuna doğru üretilen üründür.</a:t>
            </a:r>
          </a:p>
          <a:p>
            <a:endParaRPr lang="tr-TR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Çoğalma ve üreme için gerekli değildir.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Sentezi için çok satıda özgül enzimatik reaksiyona ihtiyaç duyulan kompleks organik moleküllerdir.</a:t>
            </a:r>
          </a:p>
          <a:p>
            <a:endParaRPr lang="tr-TR" dirty="0" smtClean="0">
              <a:solidFill>
                <a:srgbClr val="FFFF00"/>
              </a:solidFill>
            </a:endParaRPr>
          </a:p>
          <a:p>
            <a:r>
              <a:rPr lang="tr-TR" u="sng" dirty="0" smtClean="0">
                <a:solidFill>
                  <a:srgbClr val="FFFF00"/>
                </a:solidFill>
              </a:rPr>
              <a:t>Örn</a:t>
            </a:r>
            <a:r>
              <a:rPr lang="tr-TR" dirty="0" smtClean="0">
                <a:solidFill>
                  <a:srgbClr val="FFFF00"/>
                </a:solidFill>
              </a:rPr>
              <a:t>: </a:t>
            </a:r>
            <a:r>
              <a:rPr lang="tr-TR" b="1" dirty="0" smtClean="0">
                <a:solidFill>
                  <a:srgbClr val="FFFF00"/>
                </a:solidFill>
              </a:rPr>
              <a:t>Tetrasiklin</a:t>
            </a:r>
            <a:r>
              <a:rPr lang="tr-TR" dirty="0" smtClean="0">
                <a:solidFill>
                  <a:srgbClr val="FFFF00"/>
                </a:solidFill>
              </a:rPr>
              <a:t> 72 ve </a:t>
            </a:r>
            <a:r>
              <a:rPr lang="tr-TR" b="1" dirty="0" smtClean="0">
                <a:solidFill>
                  <a:srgbClr val="FFFF00"/>
                </a:solidFill>
              </a:rPr>
              <a:t>eritromisin</a:t>
            </a:r>
            <a:r>
              <a:rPr lang="tr-TR" dirty="0" smtClean="0">
                <a:solidFill>
                  <a:srgbClr val="FFFF00"/>
                </a:solidFill>
              </a:rPr>
              <a:t> antibiyotiği 25 farklı enzimatik basamakla sentezlenir.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344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Yararlı Bir Endüstriyel Mikroorganizmanın Özellikleri </vt:lpstr>
      <vt:lpstr>Yararlı Bir Endüstriyel Mikroorganizmanın Özellikleri</vt:lpstr>
      <vt:lpstr>Primer ve Sekonder Metabolitler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2017-01-31T21:20:37Z</dcterms:modified>
</cp:coreProperties>
</file>