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94" r:id="rId2"/>
    <p:sldId id="295" r:id="rId3"/>
    <p:sldId id="296" r:id="rId4"/>
    <p:sldId id="297" r:id="rId5"/>
    <p:sldId id="29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90" r:id="rId31"/>
    <p:sldId id="289" r:id="rId32"/>
    <p:sldId id="281" r:id="rId33"/>
    <p:sldId id="282" r:id="rId34"/>
    <p:sldId id="291" r:id="rId35"/>
    <p:sldId id="283" r:id="rId36"/>
    <p:sldId id="284" r:id="rId37"/>
    <p:sldId id="292" r:id="rId38"/>
    <p:sldId id="285" r:id="rId39"/>
    <p:sldId id="286" r:id="rId40"/>
    <p:sldId id="287" r:id="rId41"/>
    <p:sldId id="299" r:id="rId4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8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32099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2100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2101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2102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2103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2104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2105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2106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2107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2108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2109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2110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2111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2112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2113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2114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2115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2116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2117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2118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2119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2120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2121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2122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2123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2124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2125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2126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2127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2128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2129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2130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2131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2132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32133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32134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3213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3213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32137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B3E3D54-05D4-45F6-A68B-1ECD0E54F6A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97278-3CD2-441B-B6A0-0BA79A83C85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CAC40-8FF7-4A11-BB1F-24A26294C97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B8FCFE3-4082-4B1E-98C7-86AFD5CC2E9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9A5F3-A2B4-4726-BD9E-8A4351817B6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EEBCC-679D-446C-9FA7-640A976C1A2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FF096-AE02-4403-A378-6A0F917203B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6FB92-EA33-43E5-93F3-4DD16D3CAC0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9AAB1-58AB-4059-9364-F286892527F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47972-127B-406C-8318-B7173323904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8D45F-36E8-491E-B73A-7F856069C78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5EF51-A058-4E88-BA2F-05DF123C24B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3107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107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107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107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107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108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108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108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108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108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108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108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108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108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108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109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109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109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109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109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109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109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109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109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109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110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110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110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110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110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110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110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3110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110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3110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3111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3111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13111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tr-TR"/>
          </a:p>
        </p:txBody>
      </p:sp>
      <p:sp>
        <p:nvSpPr>
          <p:cNvPr id="13111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DAC752-89C3-4777-BEA3-65371C5C45C4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/>
              <a:t>Taşıma ve İletim Düzenleri</a:t>
            </a:r>
            <a:r>
              <a:rPr lang="tr-TR" dirty="0"/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Mekanik götürücüler </a:t>
            </a:r>
          </a:p>
          <a:p>
            <a:r>
              <a:rPr lang="tr-TR" dirty="0" err="1"/>
              <a:t>Pnömatik</a:t>
            </a:r>
            <a:r>
              <a:rPr lang="tr-TR" dirty="0"/>
              <a:t> götürücüler </a:t>
            </a:r>
          </a:p>
          <a:p>
            <a:r>
              <a:rPr lang="tr-TR" dirty="0"/>
              <a:t>Hidrolik götürücüler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7724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Mıknatıslı düzenler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800"/>
              <a:t>Üretim hattında boyut küçülten örneğin değirmen gibi makinaların bulunması halinde, </a:t>
            </a:r>
            <a:r>
              <a:rPr lang="tr-TR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makinanın arızalanmaması</a:t>
            </a:r>
            <a:r>
              <a:rPr lang="tr-TR" sz="2800"/>
              <a:t> için götürücü banta bir </a:t>
            </a:r>
            <a:r>
              <a:rPr lang="tr-TR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elektromıknatıs </a:t>
            </a:r>
            <a:r>
              <a:rPr lang="tr-TR" sz="2800"/>
              <a:t>düzeni eklenebilir. </a:t>
            </a:r>
          </a:p>
          <a:p>
            <a:r>
              <a:rPr lang="tr-TR" sz="2800"/>
              <a:t>Hammaddeye karışmış metal parçaları varsa bunlar ya bantın üzerine monte edilmiş mıknatıslı düzen tarafından veya bantın </a:t>
            </a:r>
            <a:r>
              <a:rPr lang="tr-TR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elektromıknatıslı merdanesi</a:t>
            </a:r>
            <a:r>
              <a:rPr lang="tr-TR" sz="2800"/>
              <a:t> yardımıyla tutulur.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00175"/>
            <a:ext cx="4267200" cy="3571875"/>
          </a:xfrm>
          <a:prstGeom prst="rect">
            <a:avLst/>
          </a:prstGeom>
          <a:noFill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371600"/>
            <a:ext cx="3581400" cy="3643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i="1"/>
              <a:t>Elevatörler</a:t>
            </a:r>
            <a:r>
              <a:rPr lang="tr-TR"/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800"/>
              <a:t>Şeker pancarının iletiminde kullanılan götürücülerde </a:t>
            </a:r>
            <a:r>
              <a:rPr lang="tr-TR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dikey paletli</a:t>
            </a:r>
            <a:r>
              <a:rPr lang="tr-TR" sz="2800"/>
              <a:t> veya zincir bant üzerine yerleştirilmiş kovalar yada banta dikey sabit kanatlar taşıma görevini yaparlar. </a:t>
            </a:r>
          </a:p>
          <a:p>
            <a:r>
              <a:rPr lang="tr-TR" sz="2800"/>
              <a:t>Genellikle dikey olanlara </a:t>
            </a:r>
            <a:r>
              <a:rPr lang="tr-TR" sz="2800" i="1"/>
              <a:t>elevatör </a:t>
            </a:r>
            <a:r>
              <a:rPr lang="tr-TR" sz="2800"/>
              <a:t>adı verilen bu götürücüler, besleme yaptıkları yapıya bitişik olarak kurulurlar. Kovalar en üst noktaya ulaştıklarında kendiliklerinden boşalırlar.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7338"/>
            <a:ext cx="7391400" cy="1008062"/>
          </a:xfrm>
        </p:spPr>
        <p:txBody>
          <a:bodyPr/>
          <a:lstStyle/>
          <a:p>
            <a:r>
              <a:rPr lang="tr-TR"/>
              <a:t>     Kovalı ve bantlı </a:t>
            </a:r>
            <a:r>
              <a:rPr lang="tr-TR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elevatör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1524000"/>
            <a:ext cx="8485188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400"/>
              <a:t>Çoğunlukla et işleyen gıda endüstrisi tesislerinin kesimhanelerinde kullanılan bir diğer mekanik sistem, üzerinde çengel veya çeşitli bağlama elemanları bulunan </a:t>
            </a:r>
            <a:r>
              <a:rPr lang="tr-TR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zincir bantlı</a:t>
            </a:r>
            <a:r>
              <a:rPr lang="tr-TR" sz="2400"/>
              <a:t> götürücülerdir. 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408238"/>
            <a:ext cx="5876925" cy="3563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/>
              <a:t>Helezonlu Götürücüler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Gıda endüstrisi işletmelerinde </a:t>
            </a:r>
            <a:r>
              <a:rPr lang="tr-TR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dikey, yatay</a:t>
            </a:r>
            <a:r>
              <a:rPr lang="tr-TR"/>
              <a:t> veya belli bir eğimle taşınmak ve iletilmek istenen hammadde veya son ürünleri, sonsuz hareketli bir vida (</a:t>
            </a:r>
            <a:r>
              <a:rPr lang="tr-TR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Arşimet</a:t>
            </a:r>
            <a:r>
              <a:rPr lang="tr-TR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Vidası</a:t>
            </a:r>
            <a:r>
              <a:rPr lang="tr-TR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tr-TR"/>
              <a:t> yardımıyla götüren mekanik düzenlerdir.</a:t>
            </a:r>
          </a:p>
          <a:p>
            <a:pPr>
              <a:buFont typeface="Wingdings" pitchFamily="2" charset="2"/>
              <a:buNone/>
            </a:pPr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69342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/>
              <a:t>Helezonlu götürücülerin kullanımı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800"/>
              <a:t>Tahıl işleyen un ve makarna fabrikaları ile değirmenlerde</a:t>
            </a:r>
          </a:p>
          <a:p>
            <a:pPr>
              <a:lnSpc>
                <a:spcPct val="80000"/>
              </a:lnSpc>
            </a:pPr>
            <a:r>
              <a:rPr lang="tr-TR" sz="2800"/>
              <a:t>Tereyağı ve margarin ambalaj makinalarında yarı katı durumda olan yağın makinanın haznesinden paketleme ağzına doğru iletilmesinde</a:t>
            </a:r>
          </a:p>
          <a:p>
            <a:pPr>
              <a:lnSpc>
                <a:spcPct val="80000"/>
              </a:lnSpc>
            </a:pPr>
            <a:r>
              <a:rPr lang="tr-TR" sz="2800"/>
              <a:t>Et ve et ürünleri işleyen fabrikalardaki makinalarda</a:t>
            </a:r>
          </a:p>
          <a:p>
            <a:pPr>
              <a:lnSpc>
                <a:spcPct val="80000"/>
              </a:lnSpc>
            </a:pPr>
            <a:r>
              <a:rPr lang="tr-TR" sz="2800"/>
              <a:t>Yağlı tohumlardan yemeklik yağ üretiminde ekstraksiyon yöntemiyle tohumların yağını çıkaran makinalarda</a:t>
            </a:r>
          </a:p>
          <a:p>
            <a:pPr>
              <a:lnSpc>
                <a:spcPct val="80000"/>
              </a:lnSpc>
            </a:pPr>
            <a:r>
              <a:rPr lang="tr-TR" sz="2800"/>
              <a:t>Meyve suyu üretimi yapan işletmelerdeki vidalı preslerde kullanılmaktadır.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/>
              <a:t>Pnömatik Götürücüler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Gıdaların belirli bir noktaya itici bir hava akımı (vantilasyon) veya bir hava emişi (aspirasyon) sağlanarak iletilmesinde kullanılan götürücülerdir.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/>
              <a:t>Mekanik Götürücüler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r>
              <a:rPr lang="tr-TR"/>
              <a:t>Çeşitli gıdaların ham, yarı işlenmiş ve son ürün olarak taşınma ve iletilmeleri için kullanılan </a:t>
            </a:r>
            <a:r>
              <a:rPr lang="tr-TR" u="sng"/>
              <a:t>hareketli mekanik</a:t>
            </a:r>
            <a:r>
              <a:rPr lang="tr-TR"/>
              <a:t> parçalardan oluşan düzenlerdir.</a:t>
            </a:r>
          </a:p>
          <a:p>
            <a:r>
              <a:rPr lang="tr-TR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Götürücü</a:t>
            </a:r>
            <a:r>
              <a:rPr lang="tr-TR"/>
              <a:t>, iki nokta arasındaki </a:t>
            </a:r>
            <a:r>
              <a:rPr lang="tr-T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sonsuz hareketli bir sistemdir</a:t>
            </a:r>
            <a:r>
              <a:rPr lang="tr-TR"/>
              <a:t>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Tipik bir pnömatik götürücü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70038"/>
            <a:ext cx="8001000" cy="4640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Pnömatik götürücü sistemlerde genellikle havanın itilmesini sağlamak için </a:t>
            </a:r>
            <a:r>
              <a:rPr lang="tr-TR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vantilatörler ve üfleyiciler</a:t>
            </a:r>
            <a:r>
              <a:rPr lang="tr-TR"/>
              <a:t>, emilmesini sağlamak için de </a:t>
            </a:r>
            <a:r>
              <a:rPr lang="tr-TR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aspiratör veya vakum pompaları</a:t>
            </a:r>
            <a:r>
              <a:rPr lang="tr-TR"/>
              <a:t> kullanılır.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8001000" cy="4572000"/>
          </a:xfrm>
          <a:prstGeom prst="rect">
            <a:avLst/>
          </a:prstGeom>
          <a:noFill/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762000" y="304800"/>
            <a:ext cx="7848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tr-TR" sz="2400"/>
              <a:t>Vantilatörlerin büyük tipleri santrifüj pompalara benzer. Çalışma ilkeleri aynıdır. Pervane, hafif metalden yapılmış ve saçtan bir gövde içerisine yerleştirilmiştir.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/>
              <a:t>Hidrolik Götürücüler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800"/>
              <a:t>Hidrolik götürücüler, işletmelerin besleme, işlem ve ambalajlama hatlarındaki sıvı ve yarı sıvı ürünlerin iletiminde kullanılan düzenlerdir.</a:t>
            </a:r>
          </a:p>
          <a:p>
            <a:r>
              <a:rPr lang="tr-TR" sz="2800"/>
              <a:t>Başta </a:t>
            </a:r>
            <a:r>
              <a:rPr lang="tr-TR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pompalar </a:t>
            </a:r>
            <a:r>
              <a:rPr lang="tr-TR" sz="2800"/>
              <a:t>olmak üzere çeşitli </a:t>
            </a:r>
            <a:r>
              <a:rPr lang="tr-TR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hortum</a:t>
            </a:r>
            <a:r>
              <a:rPr lang="tr-TR" sz="2800"/>
              <a:t> ve </a:t>
            </a:r>
            <a:r>
              <a:rPr lang="tr-TR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borular, vanalar</a:t>
            </a:r>
            <a:r>
              <a:rPr lang="tr-TR" sz="2800"/>
              <a:t>, çeşitli </a:t>
            </a:r>
            <a:r>
              <a:rPr lang="tr-TR" sz="28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fiting</a:t>
            </a:r>
            <a:r>
              <a:rPr lang="tr-TR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sz="2800"/>
              <a:t>(boru elemanları) ve </a:t>
            </a:r>
            <a:r>
              <a:rPr lang="tr-TR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filtreler </a:t>
            </a:r>
            <a:r>
              <a:rPr lang="tr-TR" sz="2800"/>
              <a:t>sistemin başlıca elemanlarıdır. Güç kaynağı genellikle pompaya doğrudan bağlanmış bir elektrik motorudur.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0575"/>
          </a:xfrm>
        </p:spPr>
        <p:txBody>
          <a:bodyPr/>
          <a:lstStyle/>
          <a:p>
            <a:r>
              <a:rPr lang="tr-TR" b="1" i="1"/>
              <a:t>Pompalar</a:t>
            </a:r>
            <a:r>
              <a:rPr lang="tr-TR"/>
              <a:t>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800"/>
              <a:t>Dışardan aldığı enerjiyi kinetik enerjiye dönüştürerek ve sıvının enerjisini arttırarak hareketini ve iş görmesini sağlayan hidrolik düzenin en önemli elemanıdır.</a:t>
            </a:r>
          </a:p>
          <a:p>
            <a:pPr>
              <a:lnSpc>
                <a:spcPct val="80000"/>
              </a:lnSpc>
            </a:pPr>
            <a:r>
              <a:rPr lang="tr-TR" sz="2800"/>
              <a:t> Pompalar çalışma ilkelerine ve yapılarına göre çok çeşitlidirler </a:t>
            </a:r>
          </a:p>
          <a:p>
            <a:pPr>
              <a:lnSpc>
                <a:spcPct val="80000"/>
              </a:lnSpc>
            </a:pPr>
            <a:r>
              <a:rPr lang="tr-TR" sz="2800"/>
              <a:t>1. Volumetrik pompalar </a:t>
            </a:r>
          </a:p>
          <a:p>
            <a:pPr>
              <a:lnSpc>
                <a:spcPct val="80000"/>
              </a:lnSpc>
            </a:pPr>
            <a:r>
              <a:rPr lang="tr-TR" sz="2800"/>
              <a:t>  · Karşıt hareketli </a:t>
            </a:r>
          </a:p>
          <a:p>
            <a:pPr>
              <a:lnSpc>
                <a:spcPct val="80000"/>
              </a:lnSpc>
            </a:pPr>
            <a:r>
              <a:rPr lang="tr-TR" sz="2800"/>
              <a:t>  · Döner hareketli </a:t>
            </a:r>
          </a:p>
          <a:p>
            <a:pPr>
              <a:lnSpc>
                <a:spcPct val="80000"/>
              </a:lnSpc>
            </a:pPr>
            <a:r>
              <a:rPr lang="tr-TR" sz="2800"/>
              <a:t>2. Santrifüj pompalar </a:t>
            </a:r>
          </a:p>
          <a:p>
            <a:pPr>
              <a:lnSpc>
                <a:spcPct val="80000"/>
              </a:lnSpc>
            </a:pPr>
            <a:r>
              <a:rPr lang="tr-TR" sz="2800"/>
              <a:t>  · Aksiyal emişli </a:t>
            </a:r>
          </a:p>
          <a:p>
            <a:pPr>
              <a:lnSpc>
                <a:spcPct val="80000"/>
              </a:lnSpc>
            </a:pPr>
            <a:r>
              <a:rPr lang="tr-TR" sz="2800"/>
              <a:t>  · Radyal emişli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/>
              <a:t>Volumetrik Pompalar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800"/>
              <a:t>Volumetrik pompaların çalışması, belirli hacimdeki sıvının pompa içerisinde </a:t>
            </a:r>
            <a:r>
              <a:rPr lang="tr-TR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sıkıştırılması</a:t>
            </a:r>
            <a:r>
              <a:rPr lang="tr-TR" sz="2800"/>
              <a:t> ve </a:t>
            </a:r>
            <a:r>
              <a:rPr lang="tr-TR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basıncının yükseltilmesi</a:t>
            </a:r>
            <a:r>
              <a:rPr lang="tr-TR" sz="2800"/>
              <a:t> ilkesine dayanır. </a:t>
            </a:r>
          </a:p>
          <a:p>
            <a:r>
              <a:rPr lang="tr-T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Sabit bir gövde ile bunun içinde ileri geri hareket eden veya dönen bir eleman</a:t>
            </a:r>
            <a:r>
              <a:rPr lang="tr-TR" sz="2800"/>
              <a:t> pompanın, sıvıya basınç kazandıran önemli iki ana parçasıdır. </a:t>
            </a:r>
          </a:p>
          <a:p>
            <a:r>
              <a:rPr lang="tr-TR" sz="2800"/>
              <a:t>Gıda endüstrisi işletmelerinde kullanılan volumetrik pompalar </a:t>
            </a:r>
            <a:r>
              <a:rPr lang="tr-TR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karşıt hareketli</a:t>
            </a:r>
            <a:r>
              <a:rPr lang="tr-TR" sz="2800"/>
              <a:t> ve </a:t>
            </a:r>
            <a:r>
              <a:rPr lang="tr-TR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döner hareketli</a:t>
            </a:r>
            <a:r>
              <a:rPr lang="tr-TR" sz="2800"/>
              <a:t> pompalar olarak ikiye ayrılır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/>
              <a:t>Karşıt Hareketli Pompalar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Tek </a:t>
            </a:r>
            <a:r>
              <a:rPr lang="tr-TR" sz="2800"/>
              <a:t>ve </a:t>
            </a:r>
            <a:r>
              <a:rPr lang="tr-TR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çift etkili</a:t>
            </a:r>
            <a:r>
              <a:rPr lang="tr-TR" sz="2800"/>
              <a:t> pompalar olarak iki tiptir. Sıvı, pistonun birbirini izleyen her </a:t>
            </a:r>
            <a:r>
              <a:rPr lang="tr-T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strok</a:t>
            </a:r>
            <a:r>
              <a:rPr lang="tr-TR" sz="2800"/>
              <a:t>’undan birinde basılıyorsa tek etkili, her strok’ta basılıyorsa çift etkili pompa olarak tanımlanır.</a:t>
            </a:r>
          </a:p>
          <a:p>
            <a:r>
              <a:rPr lang="tr-TR" sz="2800"/>
              <a:t>Tek etkili pompanın sıvı iletimi </a:t>
            </a:r>
            <a:r>
              <a:rPr lang="tr-TR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kesikli </a:t>
            </a:r>
            <a:r>
              <a:rPr lang="tr-TR" sz="2800"/>
              <a:t>olduğundan, bunu önlemek için sıvı önce bir </a:t>
            </a:r>
            <a:r>
              <a:rPr lang="tr-TR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hava basmalı tanka sevk</a:t>
            </a:r>
            <a:r>
              <a:rPr lang="tr-TR" sz="2800"/>
              <a:t> edilir. Tankın değişmeyen basıncı ile sıvının kesiksiz iletimi sağlanır.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/>
              <a:t>Döner Hareketli Pompalar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sz="2400"/>
              <a:t>Gıda endüstrisinde sıvı ürünlerin daha düzenli olarak iletilmesinin gerektiği yerlerde ve </a:t>
            </a:r>
            <a:r>
              <a:rPr lang="tr-TR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viskozitesi yüksek</a:t>
            </a:r>
            <a:r>
              <a:rPr lang="tr-TR" sz="2400"/>
              <a:t> olan örneğin krema ve teleme gibi yarı sıvı ürünlerin iletilmesinde kullanılır. </a:t>
            </a:r>
          </a:p>
          <a:p>
            <a:pPr>
              <a:lnSpc>
                <a:spcPct val="80000"/>
              </a:lnSpc>
            </a:pPr>
            <a:r>
              <a:rPr lang="tr-TR" sz="2400"/>
              <a:t>En yaygın olarak kullanılan döner hareketli pompalara örnek </a:t>
            </a:r>
            <a:r>
              <a:rPr lang="tr-TR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döner dişli</a:t>
            </a:r>
            <a:r>
              <a:rPr lang="tr-TR" sz="2400"/>
              <a:t> pompalardır. </a:t>
            </a:r>
          </a:p>
          <a:p>
            <a:pPr>
              <a:lnSpc>
                <a:spcPct val="80000"/>
              </a:lnSpc>
            </a:pPr>
            <a:r>
              <a:rPr lang="tr-TR" sz="2400"/>
              <a:t>Karşıt hareketli pompadaki </a:t>
            </a:r>
            <a:r>
              <a:rPr lang="tr-TR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pistonun ileri geri hareketi</a:t>
            </a:r>
            <a:r>
              <a:rPr lang="tr-TR" sz="2400"/>
              <a:t>, bu pompalarda çok duyarlı imal edilmiş </a:t>
            </a:r>
            <a:r>
              <a:rPr lang="tr-TR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döner hareketli iki dişli hareketine</a:t>
            </a:r>
            <a:r>
              <a:rPr lang="tr-TR" sz="2400"/>
              <a:t> dönüştürülmüştür. </a:t>
            </a:r>
          </a:p>
          <a:p>
            <a:pPr>
              <a:lnSpc>
                <a:spcPct val="80000"/>
              </a:lnSpc>
            </a:pPr>
            <a:r>
              <a:rPr lang="tr-TR" sz="2400"/>
              <a:t>Dişliler birbirlerine ve pompa gövdesine çok az bir </a:t>
            </a:r>
            <a:r>
              <a:rPr lang="tr-TR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sürtünme oluşturacak</a:t>
            </a:r>
            <a:r>
              <a:rPr lang="tr-TR" sz="2400"/>
              <a:t> kadar temas ederler ve ilettikleri </a:t>
            </a:r>
            <a:r>
              <a:rPr lang="tr-TR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sıvı ile yağlanırlar</a:t>
            </a:r>
            <a:r>
              <a:rPr lang="tr-TR" sz="2400"/>
              <a:t>. </a:t>
            </a:r>
          </a:p>
          <a:p>
            <a:pPr>
              <a:lnSpc>
                <a:spcPct val="80000"/>
              </a:lnSpc>
            </a:pPr>
            <a:r>
              <a:rPr lang="tr-TR" sz="2400"/>
              <a:t>Sıvının </a:t>
            </a:r>
            <a:r>
              <a:rPr lang="tr-TR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basınç kazanması ve iletimi</a:t>
            </a:r>
            <a:r>
              <a:rPr lang="tr-TR" sz="2400"/>
              <a:t>, dişler arasında oluşan </a:t>
            </a:r>
            <a:r>
              <a:rPr lang="tr-TR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sıkışma ve genleşme</a:t>
            </a:r>
            <a:r>
              <a:rPr lang="tr-TR" sz="2400"/>
              <a:t> ile sağlanır.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7848600" cy="4038600"/>
          </a:xfrm>
          <a:prstGeom prst="rect">
            <a:avLst/>
          </a:prstGeom>
          <a:noFill/>
        </p:spPr>
      </p:pic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3733800" y="4343400"/>
            <a:ext cx="3810000" cy="152400"/>
          </a:xfrm>
          <a:prstGeom prst="leftArrow">
            <a:avLst>
              <a:gd name="adj1" fmla="val 50000"/>
              <a:gd name="adj2" fmla="val 6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4663"/>
            <a:ext cx="7958138" cy="631825"/>
          </a:xfrm>
        </p:spPr>
        <p:txBody>
          <a:bodyPr/>
          <a:lstStyle/>
          <a:p>
            <a:r>
              <a:rPr lang="tr-TR" sz="2800" b="1"/>
              <a:t>Çeşitli döner dişli volumetrik pompalar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2514600" cy="2738438"/>
          </a:xfrm>
          <a:prstGeom prst="rect">
            <a:avLst/>
          </a:prstGeom>
          <a:noFill/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676400"/>
            <a:ext cx="2295525" cy="2705100"/>
          </a:xfrm>
          <a:prstGeom prst="rect">
            <a:avLst/>
          </a:prstGeom>
          <a:noFill/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676400"/>
            <a:ext cx="2647950" cy="2695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096000" cy="4291013"/>
          </a:xfrm>
          <a:prstGeom prst="rect">
            <a:avLst/>
          </a:prstGeom>
          <a:noFill/>
        </p:spPr>
      </p:pic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1143000" y="381000"/>
            <a:ext cx="7162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tr-TR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tr-TR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Her iki nokta arası amaca göre düz-dikey, düz-yatay veya düz-eğimli bir hat olacağı gibi helezon şeklinde de olabilir.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2" cstate="print"/>
          <a:srcRect t="36081"/>
          <a:stretch>
            <a:fillRect/>
          </a:stretch>
        </p:blipFill>
        <p:spPr bwMode="auto">
          <a:xfrm>
            <a:off x="152400" y="2590800"/>
            <a:ext cx="2474913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27622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914400"/>
            <a:ext cx="5562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3200400" y="3352800"/>
            <a:ext cx="57150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tr-TR"/>
              <a:t>Ürünün fiziksel özelliği </a:t>
            </a:r>
            <a:r>
              <a:rPr lang="tr-TR">
                <a:solidFill>
                  <a:srgbClr val="FFFF00"/>
                </a:solidFill>
              </a:rPr>
              <a:t>bozul</a:t>
            </a:r>
            <a:r>
              <a:rPr lang="tr-TR">
                <a:solidFill>
                  <a:srgbClr val="FF0000"/>
                </a:solidFill>
              </a:rPr>
              <a:t>masın</a:t>
            </a:r>
            <a:r>
              <a:rPr lang="tr-TR"/>
              <a:t> isteniyorsa, diş-gövde arası boşluğun fazla olduğu tek vidalı döner pompa tercih edilir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1148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8600"/>
            <a:ext cx="2743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352800"/>
            <a:ext cx="28241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3886200" y="4800600"/>
            <a:ext cx="3429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r-TR" sz="1400" b="1"/>
              <a:t>Dolum makinalarında sıklıkla kullanılır.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sz="1400" b="1"/>
              <a:t>Yüksek basınç gerektiren durumlarda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sz="1400" b="1"/>
              <a:t>Ayran gibi yapının bozulmasının istenmediği durumlarda kullanılırlar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/>
              <a:t>Santrifüj Pompalar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/>
              <a:t>Santrifüj pompalar, volumetrik pompalar gibi </a:t>
            </a:r>
            <a:r>
              <a:rPr lang="tr-TR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yüksek basınç sağlamamalarına</a:t>
            </a:r>
            <a:r>
              <a:rPr lang="tr-TR"/>
              <a:t> karşın </a:t>
            </a:r>
            <a:r>
              <a:rPr lang="tr-T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yüksek debiye</a:t>
            </a:r>
            <a:r>
              <a:rPr lang="tr-TR"/>
              <a:t> gerek duyulan işlere çok uygundurlar. </a:t>
            </a:r>
          </a:p>
          <a:p>
            <a:pPr>
              <a:lnSpc>
                <a:spcPct val="90000"/>
              </a:lnSpc>
            </a:pPr>
            <a:r>
              <a:rPr lang="tr-TR"/>
              <a:t>Bir santrifüj pompa basit olarak </a:t>
            </a:r>
            <a:r>
              <a:rPr lang="tr-TR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pompa gövdesi</a:t>
            </a:r>
            <a:r>
              <a:rPr lang="tr-TR"/>
              <a:t> ve bu gövde içinde dönen bir </a:t>
            </a:r>
            <a:r>
              <a:rPr lang="tr-TR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çark’tan</a:t>
            </a:r>
            <a:r>
              <a:rPr lang="tr-TR"/>
              <a:t> oluşur. Genellikle </a:t>
            </a:r>
            <a:r>
              <a:rPr lang="tr-T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fan</a:t>
            </a:r>
            <a:r>
              <a:rPr lang="tr-TR"/>
              <a:t> olarak tanımlanan bu </a:t>
            </a:r>
            <a:r>
              <a:rPr lang="tr-T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çarka hareket veren elektrik motoru, pompaya doğrudan</a:t>
            </a:r>
            <a:r>
              <a:rPr lang="tr-TR"/>
              <a:t> bağlanmıştır.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 l="14285" t="13223" r="15237"/>
          <a:stretch>
            <a:fillRect/>
          </a:stretch>
        </p:blipFill>
        <p:spPr bwMode="auto">
          <a:xfrm>
            <a:off x="304800" y="3109913"/>
            <a:ext cx="4800600" cy="3405187"/>
          </a:xfrm>
          <a:prstGeom prst="rect">
            <a:avLst/>
          </a:prstGeom>
          <a:noFill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28600"/>
            <a:ext cx="59404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343400"/>
            <a:ext cx="2286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6200"/>
            <a:ext cx="792480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4" cstate="print"/>
          <a:srcRect l="18726"/>
          <a:stretch>
            <a:fillRect/>
          </a:stretch>
        </p:blipFill>
        <p:spPr bwMode="auto">
          <a:xfrm>
            <a:off x="4495800" y="3505200"/>
            <a:ext cx="283527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Santrifüj pompa çeşitleri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Santrifüj pompalar sıvı ürünün pompadaki akış yönüne göre</a:t>
            </a:r>
          </a:p>
          <a:p>
            <a:pPr lvl="1"/>
            <a:r>
              <a:rPr lang="tr-TR"/>
              <a:t>Sıvının giriş ve çıkışı aynı yönde ve fan miline paralel ise </a:t>
            </a:r>
            <a:r>
              <a:rPr lang="tr-T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aksiyal emişli</a:t>
            </a:r>
            <a:r>
              <a:rPr lang="tr-TR">
                <a:solidFill>
                  <a:schemeClr val="tx2"/>
                </a:solidFill>
              </a:rPr>
              <a:t> santrifüj pompa</a:t>
            </a:r>
            <a:r>
              <a:rPr lang="tr-TR"/>
              <a:t> </a:t>
            </a:r>
          </a:p>
          <a:p>
            <a:pPr lvl="1"/>
            <a:r>
              <a:rPr lang="tr-TR"/>
              <a:t>Giriş ile çıkış arasında 90º’lik bir yön değişimi oluyorsa </a:t>
            </a:r>
            <a:r>
              <a:rPr lang="tr-T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radyal emişli</a:t>
            </a:r>
            <a:r>
              <a:rPr lang="tr-TR">
                <a:solidFill>
                  <a:schemeClr val="tx2"/>
                </a:solidFill>
              </a:rPr>
              <a:t> santrifüj pompa </a:t>
            </a:r>
          </a:p>
          <a:p>
            <a:pPr lvl="1">
              <a:buFont typeface="Wingdings" pitchFamily="2" charset="2"/>
              <a:buNone/>
            </a:pPr>
            <a:r>
              <a:rPr lang="tr-TR"/>
              <a:t>olarak adlandırılmaktadır.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5562600" cy="3951288"/>
          </a:xfrm>
          <a:prstGeom prst="rect">
            <a:avLst/>
          </a:prstGeom>
          <a:noFill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905000"/>
            <a:ext cx="276225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914400" y="609600"/>
            <a:ext cx="64008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Emiş hattı:</a:t>
            </a:r>
          </a:p>
          <a:p>
            <a:pPr>
              <a:spcBef>
                <a:spcPct val="50000"/>
              </a:spcBef>
            </a:pPr>
            <a:r>
              <a:rPr lang="tr-TR"/>
              <a:t>Pompa tanka yada transfer edeceği sıvıya mümkün olduğunca yakın monte edilmelidir.</a:t>
            </a:r>
          </a:p>
          <a:p>
            <a:pPr>
              <a:spcBef>
                <a:spcPct val="50000"/>
              </a:spcBef>
            </a:pPr>
            <a:r>
              <a:rPr lang="tr-TR"/>
              <a:t>Emiş hattında vana fitting ve dirsek sayısı az olmalıdır</a:t>
            </a:r>
          </a:p>
          <a:p>
            <a:pPr>
              <a:spcBef>
                <a:spcPct val="50000"/>
              </a:spcBef>
            </a:pPr>
            <a:r>
              <a:rPr lang="tr-TR"/>
              <a:t>Emme boğazının çapı mümkün olduğunca büyük olmalıdır</a:t>
            </a:r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r>
              <a:rPr lang="tr-TR"/>
              <a:t>Basma hattı:</a:t>
            </a:r>
          </a:p>
          <a:p>
            <a:pPr>
              <a:spcBef>
                <a:spcPct val="50000"/>
              </a:spcBef>
            </a:pPr>
            <a:r>
              <a:rPr lang="tr-TR"/>
              <a:t>Basınç ayar valfi </a:t>
            </a:r>
          </a:p>
          <a:p>
            <a:pPr>
              <a:spcBef>
                <a:spcPct val="50000"/>
              </a:spcBef>
            </a:pPr>
            <a:r>
              <a:rPr lang="tr-TR"/>
              <a:t>Çek valf</a:t>
            </a:r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r>
              <a:rPr lang="tr-TR"/>
              <a:t>Monte edilmelidir.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/>
              <a:t>Kavitasyon (oyuk açma)</a:t>
            </a:r>
            <a:r>
              <a:rPr lang="tr-TR"/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800"/>
              <a:t>Sıvıların kapalı borulu sistemler ile iletilmesi sırasında karşılaşılan sorunlardan birisidir. </a:t>
            </a:r>
          </a:p>
          <a:p>
            <a:r>
              <a:rPr lang="tr-TR" sz="2800"/>
              <a:t>Sıvıların kaynama noktaları, basınçla ilişkili olarak değişir. Basıncın düşmesi buharlaşma noktasını düşürür. Sıvının basıncı, pompa emiş ağzına giriş sırasında çok düşük olursa o noktada bir buharlaşma oluşur. Sıvının buharlaşarak oluşturduğu çukurluğa </a:t>
            </a:r>
            <a:r>
              <a:rPr lang="tr-TR" sz="2800" b="1" i="1">
                <a:solidFill>
                  <a:schemeClr val="tx2"/>
                </a:solidFill>
              </a:rPr>
              <a:t>kavitasyon</a:t>
            </a:r>
            <a:r>
              <a:rPr lang="tr-TR" sz="2800"/>
              <a:t> denir.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/>
              <a:t>Basıncı çok düşük olan sıvının pompanın emiş ağzında oluşan buhar kabarcıkları, sıvı ile birlikte emilerek sürüklenirler. </a:t>
            </a:r>
          </a:p>
          <a:p>
            <a:pPr>
              <a:lnSpc>
                <a:spcPct val="90000"/>
              </a:lnSpc>
            </a:pPr>
            <a:r>
              <a:rPr lang="tr-TR" sz="2800"/>
              <a:t>Pompa sıvının basıncını yükselttiğinde bu buhar kabarcıkları çok ani olarak yoğuşurlar. </a:t>
            </a:r>
          </a:p>
          <a:p>
            <a:pPr>
              <a:lnSpc>
                <a:spcPct val="90000"/>
              </a:lnSpc>
            </a:pPr>
            <a:r>
              <a:rPr lang="tr-TR" sz="2800"/>
              <a:t>Yoğuşmanın olduğu yerde 100.000 atm değere varan yüksek bir basınç oluşur. </a:t>
            </a:r>
          </a:p>
          <a:p>
            <a:pPr>
              <a:lnSpc>
                <a:spcPct val="90000"/>
              </a:lnSpc>
            </a:pPr>
            <a:r>
              <a:rPr lang="tr-TR" sz="2800"/>
              <a:t>Oyuk açma pompa içinden gelen vuruntu ile anlaşılır. </a:t>
            </a:r>
          </a:p>
          <a:p>
            <a:pPr>
              <a:lnSpc>
                <a:spcPct val="90000"/>
              </a:lnSpc>
            </a:pPr>
            <a:r>
              <a:rPr lang="tr-TR" sz="2800"/>
              <a:t>Kavitasyon pompa fanında ve pompa malzemesinde aşınmalar oluşur ve pompa verimi düşer.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/>
              <a:t>Yaygın olarak kullanılan götürücüler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tr-TR"/>
          </a:p>
          <a:p>
            <a:r>
              <a:rPr lang="tr-TR" b="1" i="1"/>
              <a:t>Bantlı Götürücüler</a:t>
            </a:r>
            <a:r>
              <a:rPr lang="tr-TR"/>
              <a:t> </a:t>
            </a:r>
          </a:p>
          <a:p>
            <a:r>
              <a:rPr lang="tr-TR" b="1" i="1"/>
              <a:t>Helezonlu Götürücüler</a:t>
            </a:r>
            <a:r>
              <a:rPr lang="tr-TR"/>
              <a:t> </a:t>
            </a:r>
          </a:p>
          <a:p>
            <a:endParaRPr lang="tr-T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Kavitasyonu önlemek için</a:t>
            </a:r>
            <a:r>
              <a:rPr lang="tr-TR"/>
              <a:t>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/>
              <a:t>Pompanın emme boğazındaki basınç yükseltilebilir. Bu amaçla emme borusu </a:t>
            </a:r>
            <a:r>
              <a:rPr lang="tr-T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çapı büyültülebilir</a:t>
            </a:r>
            <a:r>
              <a:rPr lang="tr-TR"/>
              <a:t> ve boyu kısaltılabilir. </a:t>
            </a:r>
          </a:p>
          <a:p>
            <a:pPr>
              <a:lnSpc>
                <a:spcPct val="90000"/>
              </a:lnSpc>
            </a:pPr>
            <a:r>
              <a:rPr lang="tr-TR"/>
              <a:t>Gereksiz </a:t>
            </a:r>
            <a:r>
              <a:rPr lang="tr-T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dirsek ve vanalar</a:t>
            </a:r>
            <a:r>
              <a:rPr lang="tr-TR"/>
              <a:t> kaldırılarak yük kayıpları azaltılabilir. </a:t>
            </a:r>
          </a:p>
          <a:p>
            <a:pPr>
              <a:lnSpc>
                <a:spcPct val="90000"/>
              </a:lnSpc>
            </a:pPr>
            <a:r>
              <a:rPr lang="tr-TR"/>
              <a:t>Sıvının düzeyi pompa emiş ağzı </a:t>
            </a:r>
            <a:r>
              <a:rPr lang="tr-T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düzeyinden yüksek</a:t>
            </a:r>
            <a:r>
              <a:rPr lang="tr-TR"/>
              <a:t> tutulabilir. </a:t>
            </a:r>
          </a:p>
          <a:p>
            <a:pPr>
              <a:lnSpc>
                <a:spcPct val="90000"/>
              </a:lnSpc>
            </a:pPr>
            <a:r>
              <a:rPr lang="tr-TR"/>
              <a:t>Akışkanın </a:t>
            </a:r>
            <a:r>
              <a:rPr lang="tr-T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sıcaklığı işlemin</a:t>
            </a:r>
            <a:r>
              <a:rPr lang="tr-TR"/>
              <a:t> izin verdiği ölçüde düşük tutulabilir.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KAYNAK: </a:t>
            </a:r>
            <a:r>
              <a:rPr lang="tr-TR" dirty="0" err="1" smtClean="0"/>
              <a:t>Saldamlı</a:t>
            </a:r>
            <a:r>
              <a:rPr lang="tr-TR" dirty="0" smtClean="0"/>
              <a:t>, İ. ve </a:t>
            </a:r>
            <a:r>
              <a:rPr lang="tr-TR" dirty="0" err="1" smtClean="0"/>
              <a:t>Saldamlı</a:t>
            </a:r>
            <a:r>
              <a:rPr lang="tr-TR" dirty="0" smtClean="0"/>
              <a:t>, E., Gıda Endüstrisi Makineleri, Savaş Yayınevi, 2004. 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/>
              <a:t>Bantlı Götürücüler</a:t>
            </a:r>
            <a:r>
              <a:rPr lang="tr-TR"/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Bantlı götürücünün birbirinden ayrı belirli uzaklıktaki iki uç noktasına sonsuz dönü hareketi yapan birer </a:t>
            </a:r>
            <a:r>
              <a:rPr lang="tr-TR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tambur,</a:t>
            </a:r>
            <a:r>
              <a:rPr lang="tr-TR"/>
              <a:t> </a:t>
            </a:r>
            <a:r>
              <a:rPr lang="tr-TR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kasnak</a:t>
            </a:r>
            <a:r>
              <a:rPr lang="tr-TR"/>
              <a:t> veya </a:t>
            </a:r>
            <a:r>
              <a:rPr lang="tr-TR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makara</a:t>
            </a:r>
            <a:r>
              <a:rPr lang="tr-TR"/>
              <a:t> yerleştirilmiştir. Sonsuz dönü hareketi bir </a:t>
            </a:r>
            <a:r>
              <a:rPr lang="tr-TR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bant</a:t>
            </a:r>
            <a:r>
              <a:rPr lang="tr-TR"/>
              <a:t> ile düz harekete dönüştürülür.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Bantlı götürücüler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400"/>
              <a:t>İlke olarak bantlı götürücü, bir ucundaki </a:t>
            </a:r>
            <a:r>
              <a:rPr lang="tr-TR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kasnaktan</a:t>
            </a:r>
            <a:r>
              <a:rPr lang="tr-TR" sz="2400"/>
              <a:t> tahrik edilir. Tahrik kaynağı genellikle bir </a:t>
            </a:r>
            <a:r>
              <a:rPr lang="tr-TR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elektrik motorudur</a:t>
            </a:r>
            <a:r>
              <a:rPr lang="tr-TR" sz="2400"/>
              <a:t>. </a:t>
            </a:r>
          </a:p>
          <a:p>
            <a:pPr>
              <a:lnSpc>
                <a:spcPct val="90000"/>
              </a:lnSpc>
            </a:pPr>
            <a:r>
              <a:rPr lang="tr-TR" sz="2400"/>
              <a:t>Tahrik edilen kasnağın </a:t>
            </a:r>
            <a:r>
              <a:rPr lang="tr-TR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devir sayısı</a:t>
            </a:r>
            <a:r>
              <a:rPr lang="tr-TR" sz="2400"/>
              <a:t>, istenildiği gibi değiştirilebilir. </a:t>
            </a:r>
          </a:p>
          <a:p>
            <a:pPr>
              <a:lnSpc>
                <a:spcPct val="90000"/>
              </a:lnSpc>
            </a:pPr>
            <a:r>
              <a:rPr lang="tr-TR" sz="2400"/>
              <a:t>Yük taşıyan </a:t>
            </a:r>
            <a:r>
              <a:rPr lang="tr-TR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avara</a:t>
            </a:r>
            <a:r>
              <a:rPr lang="tr-TR" sz="2400"/>
              <a:t> merdaneler </a:t>
            </a:r>
            <a:r>
              <a:rPr lang="tr-TR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az sürtünmeli</a:t>
            </a:r>
            <a:r>
              <a:rPr lang="tr-TR" sz="2400"/>
              <a:t> dönüş yapacak şekilde yataklanmıştır. </a:t>
            </a:r>
          </a:p>
          <a:p>
            <a:pPr>
              <a:lnSpc>
                <a:spcPct val="90000"/>
              </a:lnSpc>
            </a:pPr>
            <a:r>
              <a:rPr lang="tr-TR" sz="2400"/>
              <a:t>Bantın diğer ucundaki kasnak ayarlanabilir. Bunun için “</a:t>
            </a:r>
            <a:r>
              <a:rPr lang="tr-TR" sz="24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gergi</a:t>
            </a:r>
            <a:r>
              <a:rPr lang="tr-TR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tr-TR" sz="2400"/>
              <a:t> vidası kullanılır. </a:t>
            </a:r>
          </a:p>
          <a:p>
            <a:pPr>
              <a:lnSpc>
                <a:spcPct val="90000"/>
              </a:lnSpc>
            </a:pPr>
            <a:r>
              <a:rPr lang="tr-TR" sz="2400"/>
              <a:t>Düz ve </a:t>
            </a:r>
            <a:r>
              <a:rPr lang="tr-TR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lastik</a:t>
            </a:r>
            <a:r>
              <a:rPr lang="tr-TR" sz="2400"/>
              <a:t> kayışlar, </a:t>
            </a:r>
            <a:r>
              <a:rPr lang="tr-TR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keten</a:t>
            </a:r>
            <a:r>
              <a:rPr lang="tr-TR" sz="2400"/>
              <a:t> dokuma veya </a:t>
            </a:r>
            <a:r>
              <a:rPr lang="tr-TR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lastikle kaplanmış keten</a:t>
            </a:r>
            <a:r>
              <a:rPr lang="tr-TR" sz="2400"/>
              <a:t> dokuma kayışlar, </a:t>
            </a:r>
            <a:r>
              <a:rPr lang="tr-TR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metal</a:t>
            </a:r>
            <a:r>
              <a:rPr lang="tr-TR" sz="2400"/>
              <a:t> elemanların oluşturduğu </a:t>
            </a:r>
            <a:r>
              <a:rPr lang="tr-TR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mafsallı</a:t>
            </a:r>
            <a:r>
              <a:rPr lang="tr-TR" sz="2400"/>
              <a:t>, </a:t>
            </a:r>
            <a:r>
              <a:rPr lang="tr-TR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paslanmaz çelikten</a:t>
            </a:r>
            <a:r>
              <a:rPr lang="tr-TR" sz="2400"/>
              <a:t> veya </a:t>
            </a:r>
            <a:r>
              <a:rPr lang="tr-TR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plastikten yapılmış</a:t>
            </a:r>
            <a:r>
              <a:rPr lang="tr-TR" sz="2400"/>
              <a:t> </a:t>
            </a:r>
            <a:r>
              <a:rPr lang="tr-TR" sz="2400" i="1"/>
              <a:t>hasır-örgü</a:t>
            </a:r>
            <a:r>
              <a:rPr lang="tr-TR" sz="2400"/>
              <a:t> veya zincirler kullanılır.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281988" cy="4981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8229600" cy="243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400"/>
              <a:t>Bant kenarından </a:t>
            </a:r>
            <a:r>
              <a:rPr lang="tr-TR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dökülebilir nitelikteki</a:t>
            </a:r>
            <a:r>
              <a:rPr lang="tr-TR" sz="2400"/>
              <a:t> ürünlerde ürün kaybını önlemek için taşıyıcı ana merdanenin iki yanına eğimli olarak konumlandırılmış iki merdane daha eklenmiştir. </a:t>
            </a:r>
          </a:p>
          <a:p>
            <a:pPr>
              <a:lnSpc>
                <a:spcPct val="80000"/>
              </a:lnSpc>
            </a:pPr>
            <a:r>
              <a:rPr lang="tr-TR" sz="2400"/>
              <a:t>Taşınan ürünün hafif, dökülüp saçılmayan veya ambalajlı nitelikte olması halinde de ana bantın iki yanına dikey koruyucu klavuzlar konulmuştur.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29000"/>
            <a:ext cx="4808538" cy="2667000"/>
          </a:xfrm>
          <a:prstGeom prst="rect">
            <a:avLst/>
          </a:prstGeom>
          <a:noFill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429000"/>
            <a:ext cx="305435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4988"/>
            <a:ext cx="8229600" cy="712787"/>
          </a:xfrm>
        </p:spPr>
        <p:txBody>
          <a:bodyPr/>
          <a:lstStyle/>
          <a:p>
            <a:r>
              <a:rPr lang="tr-TR" sz="4000" i="1"/>
              <a:t>Bant pres</a:t>
            </a:r>
            <a:r>
              <a:rPr lang="tr-TR" sz="4000"/>
              <a:t>ler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354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/>
              <a:t>Bazı meyve suyu üretimi yapan işletmelerde </a:t>
            </a:r>
            <a:r>
              <a:rPr lang="tr-TR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ön pres</a:t>
            </a:r>
            <a:r>
              <a:rPr lang="tr-TR" sz="2800"/>
              <a:t> olarak kullanılmaktadır. </a:t>
            </a:r>
          </a:p>
          <a:p>
            <a:pPr>
              <a:lnSpc>
                <a:spcPct val="90000"/>
              </a:lnSpc>
            </a:pPr>
            <a:r>
              <a:rPr lang="tr-TR" sz="2800"/>
              <a:t>Genellikle yatay olarak hareket eden iki banttan altta olanı </a:t>
            </a:r>
            <a:r>
              <a:rPr lang="tr-TR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deliklidir</a:t>
            </a:r>
            <a:r>
              <a:rPr lang="tr-TR" sz="2800"/>
              <a:t>.</a:t>
            </a:r>
          </a:p>
          <a:p>
            <a:pPr>
              <a:lnSpc>
                <a:spcPct val="90000"/>
              </a:lnSpc>
            </a:pPr>
            <a:r>
              <a:rPr lang="tr-TR" sz="2800"/>
              <a:t>Başlangıçta iki bant arasındaki aralık giderek bantın öteki ucuna doğru daralmakta ve böylece </a:t>
            </a:r>
            <a:r>
              <a:rPr lang="tr-TR" sz="28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mayşe,</a:t>
            </a:r>
            <a:r>
              <a:rPr lang="tr-TR" sz="2800"/>
              <a:t> aşamalı olarak artan bir basınç altında kalmaktadır.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ilanço">
  <a:themeElements>
    <a:clrScheme name="Bilanço 8">
      <a:dk1>
        <a:srgbClr val="000000"/>
      </a:dk1>
      <a:lt1>
        <a:srgbClr val="DDDDDD"/>
      </a:lt1>
      <a:dk2>
        <a:srgbClr val="000000"/>
      </a:dk2>
      <a:lt2>
        <a:srgbClr val="B8B7D1"/>
      </a:lt2>
      <a:accent1>
        <a:srgbClr val="F1F0F4"/>
      </a:accent1>
      <a:accent2>
        <a:srgbClr val="C1BCFC"/>
      </a:accent2>
      <a:accent3>
        <a:srgbClr val="EBEBEB"/>
      </a:accent3>
      <a:accent4>
        <a:srgbClr val="000000"/>
      </a:accent4>
      <a:accent5>
        <a:srgbClr val="F7F6F8"/>
      </a:accent5>
      <a:accent6>
        <a:srgbClr val="AFAAE4"/>
      </a:accent6>
      <a:hlink>
        <a:srgbClr val="5454C6"/>
      </a:hlink>
      <a:folHlink>
        <a:srgbClr val="6A6F86"/>
      </a:folHlink>
    </a:clrScheme>
    <a:fontScheme name="Bilanço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ilanço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ço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ço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ço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ç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ço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ço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ço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anço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461</TotalTime>
  <Words>1243</Words>
  <Application>Microsoft Office PowerPoint</Application>
  <PresentationFormat>Ekran Gösterisi (4:3)</PresentationFormat>
  <Paragraphs>109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Bilanço</vt:lpstr>
      <vt:lpstr>Taşıma ve İletim Düzenleri </vt:lpstr>
      <vt:lpstr>Mekanik Götürücüler</vt:lpstr>
      <vt:lpstr>Slayt 3</vt:lpstr>
      <vt:lpstr>Yaygın olarak kullanılan götürücüler</vt:lpstr>
      <vt:lpstr>Bantlı Götürücüler </vt:lpstr>
      <vt:lpstr>Bantlı götürücüler</vt:lpstr>
      <vt:lpstr>Slayt 7</vt:lpstr>
      <vt:lpstr>Slayt 8</vt:lpstr>
      <vt:lpstr>Bant presler</vt:lpstr>
      <vt:lpstr>Slayt 10</vt:lpstr>
      <vt:lpstr>Mıknatıslı düzenler</vt:lpstr>
      <vt:lpstr>Slayt 12</vt:lpstr>
      <vt:lpstr>Elevatörler </vt:lpstr>
      <vt:lpstr>     Kovalı ve bantlı elevatör</vt:lpstr>
      <vt:lpstr>Slayt 15</vt:lpstr>
      <vt:lpstr>Helezonlu Götürücüler</vt:lpstr>
      <vt:lpstr>Slayt 17</vt:lpstr>
      <vt:lpstr>Helezonlu götürücülerin kullanımı</vt:lpstr>
      <vt:lpstr>Pnömatik Götürücüler</vt:lpstr>
      <vt:lpstr>Tipik bir pnömatik götürücü</vt:lpstr>
      <vt:lpstr>Slayt 21</vt:lpstr>
      <vt:lpstr>Slayt 22</vt:lpstr>
      <vt:lpstr>Hidrolik Götürücüler</vt:lpstr>
      <vt:lpstr>Pompalar </vt:lpstr>
      <vt:lpstr>Volumetrik Pompalar</vt:lpstr>
      <vt:lpstr>Karşıt Hareketli Pompalar</vt:lpstr>
      <vt:lpstr>Döner Hareketli Pompalar</vt:lpstr>
      <vt:lpstr>Slayt 28</vt:lpstr>
      <vt:lpstr>Çeşitli döner dişli volumetrik pompalar</vt:lpstr>
      <vt:lpstr>Slayt 30</vt:lpstr>
      <vt:lpstr>Slayt 31</vt:lpstr>
      <vt:lpstr>Santrifüj Pompalar</vt:lpstr>
      <vt:lpstr>Slayt 33</vt:lpstr>
      <vt:lpstr>Slayt 34</vt:lpstr>
      <vt:lpstr>Santrifüj pompa çeşitleri</vt:lpstr>
      <vt:lpstr>Slayt 36</vt:lpstr>
      <vt:lpstr>Slayt 37</vt:lpstr>
      <vt:lpstr>Kavitasyon (oyuk açma) </vt:lpstr>
      <vt:lpstr>Slayt 39</vt:lpstr>
      <vt:lpstr>Kavitasyonu önlemek için </vt:lpstr>
      <vt:lpstr>Slayt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Müdür_Yardımcısı</dc:creator>
  <cp:lastModifiedBy>Müdür_Yardımcısı</cp:lastModifiedBy>
  <cp:revision>20</cp:revision>
  <cp:lastPrinted>1601-01-01T00:00:00Z</cp:lastPrinted>
  <dcterms:created xsi:type="dcterms:W3CDTF">1601-01-01T00:00:00Z</dcterms:created>
  <dcterms:modified xsi:type="dcterms:W3CDTF">2018-02-23T11:36:53Z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