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8" r:id="rId2"/>
    <p:sldId id="259" r:id="rId3"/>
    <p:sldId id="273" r:id="rId4"/>
    <p:sldId id="285" r:id="rId5"/>
    <p:sldId id="286" r:id="rId6"/>
    <p:sldId id="274" r:id="rId7"/>
    <p:sldId id="276" r:id="rId8"/>
    <p:sldId id="278" r:id="rId9"/>
    <p:sldId id="280" r:id="rId10"/>
    <p:sldId id="282" r:id="rId11"/>
    <p:sldId id="288" r:id="rId12"/>
    <p:sldId id="289" r:id="rId13"/>
    <p:sldId id="334" r:id="rId14"/>
    <p:sldId id="290" r:id="rId15"/>
    <p:sldId id="291" r:id="rId16"/>
    <p:sldId id="292" r:id="rId17"/>
    <p:sldId id="302" r:id="rId18"/>
    <p:sldId id="293" r:id="rId19"/>
    <p:sldId id="332" r:id="rId20"/>
    <p:sldId id="294" r:id="rId21"/>
    <p:sldId id="295" r:id="rId22"/>
    <p:sldId id="296" r:id="rId23"/>
    <p:sldId id="297" r:id="rId24"/>
    <p:sldId id="298" r:id="rId25"/>
    <p:sldId id="299" r:id="rId26"/>
    <p:sldId id="305" r:id="rId27"/>
    <p:sldId id="333" r:id="rId28"/>
    <p:sldId id="306" r:id="rId29"/>
    <p:sldId id="307" r:id="rId30"/>
    <p:sldId id="308" r:id="rId31"/>
    <p:sldId id="310" r:id="rId32"/>
    <p:sldId id="311" r:id="rId33"/>
    <p:sldId id="312" r:id="rId34"/>
    <p:sldId id="313" r:id="rId35"/>
    <p:sldId id="314" r:id="rId36"/>
    <p:sldId id="316" r:id="rId37"/>
    <p:sldId id="317" r:id="rId38"/>
    <p:sldId id="323" r:id="rId39"/>
    <p:sldId id="324" r:id="rId40"/>
    <p:sldId id="325" r:id="rId41"/>
    <p:sldId id="326" r:id="rId42"/>
    <p:sldId id="327" r:id="rId43"/>
    <p:sldId id="318" r:id="rId44"/>
    <p:sldId id="319" r:id="rId45"/>
    <p:sldId id="328" r:id="rId46"/>
    <p:sldId id="320" r:id="rId47"/>
    <p:sldId id="335" r:id="rId4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  <a:srgbClr val="FFFF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81" d="100"/>
          <a:sy n="81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819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19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19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19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0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0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0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0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8208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20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1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1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1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1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1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1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1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1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1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1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2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2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2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2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2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2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2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8227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228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29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30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31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32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33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34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35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36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37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38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42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43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44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8245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246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47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48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49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50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51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52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8253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254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5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5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25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825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825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8260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261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262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0643AAB-2EEF-4D7C-8A18-EC3062FC3295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0B0F2-8253-4642-838E-9AE9DCF2334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EA72A-B8C6-41F8-BF83-764686B947A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4CD47-2E93-4D49-8D51-4C49F938A95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6236F-699D-4BC5-9E25-912C2EA12EE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6C769-632A-4110-9438-6DC62C8512E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84D9E-25C3-49B8-9093-EA7C78619DA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1A561-DF35-4B64-895E-8110545A9EC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0A716-9553-4AF8-A00B-7DAD8DA93E7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6F7B0-3165-4C22-95C7-732F1575F0A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17285-66C9-4B94-8643-ABE200386D6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717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717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7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7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7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7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8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18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718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8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8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8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9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9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9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9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9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9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9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9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9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9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0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0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0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0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20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720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0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0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1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1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1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1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1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1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1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1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1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1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2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2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222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722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2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2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2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2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2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22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7230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23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23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23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23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723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723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723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tr-TR"/>
          </a:p>
        </p:txBody>
      </p:sp>
      <p:sp>
        <p:nvSpPr>
          <p:cNvPr id="723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tr-TR"/>
          </a:p>
        </p:txBody>
      </p:sp>
      <p:sp>
        <p:nvSpPr>
          <p:cNvPr id="723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AA41EF12-7087-4CBF-9387-7B92799A8710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/>
              <a:t>Akış kontrolu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/>
              <a:t>Gıda endüstrisi işletmelerinde bazı işlemlerde </a:t>
            </a:r>
            <a:r>
              <a:rPr lang="tr-TR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debinin çok duyarlı</a:t>
            </a:r>
            <a:r>
              <a:rPr lang="tr-TR"/>
              <a:t> ve </a:t>
            </a:r>
            <a:r>
              <a:rPr lang="tr-TR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sabit </a:t>
            </a:r>
            <a:r>
              <a:rPr lang="tr-TR"/>
              <a:t>olmasının istenildiği durumlarda büyük önem taşır. </a:t>
            </a:r>
          </a:p>
          <a:p>
            <a:pPr>
              <a:lnSpc>
                <a:spcPct val="90000"/>
              </a:lnSpc>
            </a:pPr>
            <a:r>
              <a:rPr lang="tr-TR"/>
              <a:t>Örneğin bir </a:t>
            </a:r>
            <a:r>
              <a:rPr lang="tr-TR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pastörizatör</a:t>
            </a:r>
            <a:r>
              <a:rPr lang="tr-TR"/>
              <a:t> veya </a:t>
            </a:r>
            <a:r>
              <a:rPr lang="tr-TR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sterilizatör</a:t>
            </a:r>
            <a:r>
              <a:rPr lang="tr-TR"/>
              <a:t> plakaları arasından geçen, ısıya duyarlı süt gibi bir ürünün debisindeki azalma, ürünün iç çepere yapışmasına neden olacaktır.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/>
              <a:t>Pompa Montajında Özellikler</a:t>
            </a:r>
            <a:r>
              <a:rPr lang="tr-TR"/>
              <a:t> 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400"/>
              <a:t>Pompalar genellikle </a:t>
            </a:r>
            <a:r>
              <a:rPr lang="tr-T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döşeme düzeyine</a:t>
            </a:r>
            <a:r>
              <a:rPr lang="tr-TR" sz="2400"/>
              <a:t> monte edilir. </a:t>
            </a:r>
          </a:p>
          <a:p>
            <a:pPr>
              <a:lnSpc>
                <a:spcPct val="90000"/>
              </a:lnSpc>
            </a:pPr>
            <a:r>
              <a:rPr lang="tr-TR" sz="2400"/>
              <a:t>Yer düzeyinden daha aşağıda iş gören pompalar su ve drenaj ile ilgili pompalardır.</a:t>
            </a:r>
          </a:p>
          <a:p>
            <a:pPr>
              <a:lnSpc>
                <a:spcPct val="90000"/>
              </a:lnSpc>
            </a:pPr>
            <a:r>
              <a:rPr lang="tr-TR" sz="2400"/>
              <a:t>İlke olarak </a:t>
            </a:r>
            <a:r>
              <a:rPr lang="tr-T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emiş yaptıkları ekipmana yakın</a:t>
            </a:r>
            <a:r>
              <a:rPr lang="tr-TR" sz="2400"/>
              <a:t> olarak kurulurlar.</a:t>
            </a:r>
          </a:p>
          <a:p>
            <a:pPr>
              <a:lnSpc>
                <a:spcPct val="90000"/>
              </a:lnSpc>
            </a:pPr>
            <a:r>
              <a:rPr lang="tr-TR" sz="2400"/>
              <a:t>Pompaların elektrik motorları, makina ve ekipman sıraları arasındaki işletme içi yollara bakacak şekilde konumlandırılır. </a:t>
            </a:r>
          </a:p>
          <a:p>
            <a:pPr>
              <a:lnSpc>
                <a:spcPct val="90000"/>
              </a:lnSpc>
            </a:pPr>
            <a:r>
              <a:rPr lang="tr-TR" sz="2400"/>
              <a:t>Gerek pompalar gerekse pompa boru hatları arasındaki aralıklar, genellikle 1.2-2 m olmalıdır.</a:t>
            </a:r>
          </a:p>
          <a:p>
            <a:pPr>
              <a:lnSpc>
                <a:spcPct val="90000"/>
              </a:lnSpc>
            </a:pPr>
            <a:r>
              <a:rPr lang="tr-TR" sz="2400"/>
              <a:t>Pompa grubunun bulunduğu yapıya veya bölüme girişte, kapı genişliği 2 m’den az olmamalıdır.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r>
              <a:rPr lang="tr-TR" sz="4000" b="1" i="1"/>
              <a:t>Boru ve Hortumlar</a:t>
            </a:r>
            <a:r>
              <a:rPr lang="tr-TR" sz="4000"/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400"/>
              <a:t>Boru ve hortum arasında belirgin bir ayırım yoktur. </a:t>
            </a:r>
          </a:p>
          <a:p>
            <a:pPr>
              <a:lnSpc>
                <a:spcPct val="90000"/>
              </a:lnSpc>
            </a:pPr>
            <a:r>
              <a:rPr lang="tr-T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Borular daha büyük çaplı</a:t>
            </a:r>
            <a:r>
              <a:rPr lang="tr-TR" sz="2400"/>
              <a:t>, daha </a:t>
            </a:r>
            <a:r>
              <a:rPr lang="tr-T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kalın</a:t>
            </a:r>
            <a:r>
              <a:rPr lang="tr-TR" sz="2400"/>
              <a:t> çeperli ve genelde </a:t>
            </a:r>
            <a:r>
              <a:rPr lang="tr-T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6-12 m</a:t>
            </a:r>
            <a:r>
              <a:rPr lang="tr-TR" sz="2400"/>
              <a:t> uzunluktadırlar. </a:t>
            </a:r>
          </a:p>
          <a:p>
            <a:pPr>
              <a:lnSpc>
                <a:spcPct val="90000"/>
              </a:lnSpc>
            </a:pPr>
            <a:r>
              <a:rPr lang="tr-T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Hortumlar ise daha ince çeperli</a:t>
            </a:r>
            <a:r>
              <a:rPr lang="tr-TR" sz="2400"/>
              <a:t>, gerektiğinde yüzlerce metre uzunlukta ve bir sargı oluşturacak şekilde sarılabilir niteliktedirler. </a:t>
            </a:r>
          </a:p>
          <a:p>
            <a:pPr>
              <a:lnSpc>
                <a:spcPct val="90000"/>
              </a:lnSpc>
            </a:pPr>
            <a:r>
              <a:rPr lang="tr-TR" sz="2400"/>
              <a:t>Metal borulara </a:t>
            </a:r>
            <a:r>
              <a:rPr lang="tr-T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diş açılabilir</a:t>
            </a:r>
            <a:r>
              <a:rPr lang="tr-TR" sz="2400"/>
              <a:t>, hortumlarda ise açılamaz. Borular birbirlerine </a:t>
            </a:r>
            <a:r>
              <a:rPr lang="tr-T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flanşlı, rakorlu ve kaynaklı birleşim yapabilirler. </a:t>
            </a:r>
          </a:p>
          <a:p>
            <a:pPr>
              <a:lnSpc>
                <a:spcPct val="90000"/>
              </a:lnSpc>
            </a:pPr>
            <a:r>
              <a:rPr lang="tr-TR" sz="2400"/>
              <a:t>Hortumlarda ise kelepçe kullanılır veya yakılıp yapıştırılabilirler. </a:t>
            </a:r>
          </a:p>
          <a:p>
            <a:pPr>
              <a:lnSpc>
                <a:spcPct val="90000"/>
              </a:lnSpc>
            </a:pPr>
            <a:r>
              <a:rPr lang="tr-TR" sz="2400"/>
              <a:t>Boru ve hortumlar, çap ve et kalınlıkları ile belirlenirler.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r>
              <a:rPr lang="tr-TR" sz="3200"/>
              <a:t>Boruların ve diğer elemanların birbirlerine bağlanması</a:t>
            </a:r>
            <a:r>
              <a:rPr lang="tr-TR" sz="4000"/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sz="2400"/>
              <a:t>Bir iletim hattındaki boru ve boru ekleme parçalarının birbirlerine </a:t>
            </a:r>
            <a:r>
              <a:rPr lang="tr-T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sürekli olarak bağlı kalmaları</a:t>
            </a:r>
            <a:r>
              <a:rPr lang="tr-TR" sz="2400"/>
              <a:t> istenirse, bu taktirde </a:t>
            </a:r>
            <a:r>
              <a:rPr lang="tr-TR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kaynak</a:t>
            </a:r>
            <a:r>
              <a:rPr lang="tr-T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sz="2400"/>
              <a:t>kullanılır. </a:t>
            </a:r>
          </a:p>
          <a:p>
            <a:pPr>
              <a:lnSpc>
                <a:spcPct val="80000"/>
              </a:lnSpc>
            </a:pPr>
            <a:r>
              <a:rPr lang="tr-TR" sz="2400"/>
              <a:t>Kaynakların iç yüzeylerinin bakteri faaliyetine izin vermeyecek şekilde </a:t>
            </a:r>
            <a:r>
              <a:rPr lang="tr-T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çapaksız olması zorunludur</a:t>
            </a:r>
            <a:r>
              <a:rPr lang="tr-TR" sz="2400"/>
              <a:t>. Bu tip iletim veya üretim hatları CIP (clean-in-place) olarak tanımlanan kapalı, otomatik temizleme düzenleri ile temizlenir. </a:t>
            </a:r>
          </a:p>
          <a:p>
            <a:pPr>
              <a:lnSpc>
                <a:spcPct val="80000"/>
              </a:lnSpc>
            </a:pPr>
            <a:r>
              <a:rPr lang="tr-TR" sz="2400"/>
              <a:t>İletim veya işlem hatlarındaki boru ve diğer ekleme parçalarının temizlik, bakım-onarım ve makina yerlerinin değiştirilmesi gibi nedenlerle </a:t>
            </a:r>
            <a:r>
              <a:rPr lang="tr-T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sökülmesi ve birbirinden ayrılmasının</a:t>
            </a:r>
            <a:r>
              <a:rPr lang="tr-TR" sz="2400"/>
              <a:t> istendiği yerlerde kaynak kullanılmaz. Bu taktirde boru ve diğer fiting’ler birbirlerine </a:t>
            </a:r>
            <a:r>
              <a:rPr lang="tr-TR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rakor</a:t>
            </a:r>
            <a:r>
              <a:rPr lang="tr-T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tr-TR" sz="2400"/>
              <a:t>arla bağlanırlar.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r>
              <a:rPr lang="tr-TR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Boru çapı seçimi</a:t>
            </a:r>
            <a:r>
              <a:rPr lang="tr-TR" sz="2400"/>
              <a:t>;</a:t>
            </a:r>
          </a:p>
          <a:p>
            <a:pPr>
              <a:buFont typeface="Wingdings" pitchFamily="2" charset="2"/>
              <a:buNone/>
            </a:pPr>
            <a:r>
              <a:rPr lang="tr-TR" sz="2400"/>
              <a:t>	akış şekli</a:t>
            </a:r>
          </a:p>
          <a:p>
            <a:pPr>
              <a:buFont typeface="Wingdings" pitchFamily="2" charset="2"/>
              <a:buNone/>
            </a:pPr>
            <a:r>
              <a:rPr lang="tr-TR" sz="2400"/>
              <a:t>	uygulanan hız, basınç </a:t>
            </a:r>
          </a:p>
          <a:p>
            <a:pPr>
              <a:buFont typeface="Wingdings" pitchFamily="2" charset="2"/>
              <a:buNone/>
            </a:pPr>
            <a:r>
              <a:rPr lang="tr-TR" sz="2400"/>
              <a:t>	yatırım maaliyeti, bakım-onarım vb etmenlere bağlıdır.</a:t>
            </a:r>
          </a:p>
          <a:p>
            <a:pPr>
              <a:buFont typeface="Wingdings" pitchFamily="2" charset="2"/>
              <a:buNone/>
            </a:pPr>
            <a:r>
              <a:rPr lang="tr-TR" sz="2400"/>
              <a:t>Boru ve diğer elemanların </a:t>
            </a:r>
            <a:r>
              <a:rPr lang="tr-TR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birbirine bağlanması</a:t>
            </a:r>
            <a:r>
              <a:rPr lang="tr-TR" sz="2400"/>
              <a:t> son derece önemlidir. Aksi halde hesaplananın dışında </a:t>
            </a:r>
            <a:r>
              <a:rPr lang="tr-T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akış direncinde</a:t>
            </a:r>
            <a:r>
              <a:rPr lang="tr-TR" sz="2400"/>
              <a:t> düşmeler olabilir.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88913"/>
            <a:ext cx="5715000" cy="6335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r>
              <a:rPr lang="tr-TR" sz="4000" b="1" i="1"/>
              <a:t>Vanalar</a:t>
            </a:r>
            <a:r>
              <a:rPr lang="tr-TR" sz="4000"/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r>
              <a:rPr lang="tr-TR" sz="2800"/>
              <a:t>Hidrolik iletim düzeninin çeşitli noktalarında veya işlem, hattının gereken yerlerinde sıvı ürünün hızını </a:t>
            </a:r>
            <a:r>
              <a:rPr lang="tr-TR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azaltmak</a:t>
            </a:r>
            <a:r>
              <a:rPr lang="tr-TR" sz="2800"/>
              <a:t>, </a:t>
            </a:r>
            <a:r>
              <a:rPr lang="tr-TR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durdurmak</a:t>
            </a:r>
            <a:r>
              <a:rPr lang="tr-TR" sz="2800"/>
              <a:t> veya </a:t>
            </a:r>
            <a:r>
              <a:rPr lang="tr-TR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yönünü değiştirmek</a:t>
            </a:r>
            <a:r>
              <a:rPr lang="tr-TR" sz="2800"/>
              <a:t> amacıyla kullanılır. </a:t>
            </a:r>
          </a:p>
          <a:p>
            <a:r>
              <a:rPr lang="tr-TR" sz="2800"/>
              <a:t>Bu aparatların </a:t>
            </a:r>
            <a:r>
              <a:rPr lang="tr-TR" sz="2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elde</a:t>
            </a:r>
            <a:r>
              <a:rPr lang="tr-TR" sz="2800"/>
              <a:t> kumanda edilebilenlerine “</a:t>
            </a:r>
            <a:r>
              <a:rPr lang="tr-TR" sz="28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vana</a:t>
            </a:r>
            <a:r>
              <a:rPr lang="tr-TR" sz="2800"/>
              <a:t>”, elle çalıştırıl</a:t>
            </a:r>
            <a:r>
              <a:rPr lang="tr-TR" sz="2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mayan</a:t>
            </a:r>
            <a:r>
              <a:rPr lang="tr-TR" sz="2800"/>
              <a:t>larına ise “</a:t>
            </a:r>
            <a:r>
              <a:rPr lang="tr-TR" sz="2800" b="1" i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valf</a:t>
            </a:r>
            <a:r>
              <a:rPr lang="tr-TR" sz="2800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tr-TR" sz="2800" u="sng"/>
              <a:t> veya “</a:t>
            </a:r>
            <a:r>
              <a:rPr lang="tr-TR" sz="2800" b="1" i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ventil</a:t>
            </a:r>
            <a:r>
              <a:rPr lang="tr-TR" sz="2800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tr-TR" sz="2800"/>
              <a:t> adı verilmektedir.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205038"/>
            <a:ext cx="6913562" cy="3516312"/>
          </a:xfrm>
          <a:prstGeom prst="rect">
            <a:avLst/>
          </a:prstGeom>
          <a:noFill/>
        </p:spPr>
      </p:pic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765175"/>
            <a:ext cx="8229600" cy="1139825"/>
          </a:xfrm>
        </p:spPr>
        <p:txBody>
          <a:bodyPr/>
          <a:lstStyle/>
          <a:p>
            <a:r>
              <a:rPr lang="tr-TR" sz="3200" b="1"/>
              <a:t>Şekil 13. İki ve üç yollu konik vanalar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tr-TR" sz="3200" b="1"/>
              <a:t>Şekil 14. Supaplı vanalar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412875"/>
            <a:ext cx="7058025" cy="4103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806450"/>
          </a:xfrm>
        </p:spPr>
        <p:txBody>
          <a:bodyPr/>
          <a:lstStyle/>
          <a:p>
            <a:r>
              <a:rPr lang="tr-TR" b="1" i="1"/>
              <a:t>Pnömatik ventil</a:t>
            </a:r>
            <a:r>
              <a:rPr lang="tr-TR"/>
              <a:t>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1152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400"/>
              <a:t>Basınçlı hava ile açılıp yay ile kapanan veya basınçlı hava ile açılıp kapanan, giriş ve çıkış boğazları çok çeşitli biçimlerde tasarımlanabilen vanalardır. 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1331913" y="2708275"/>
            <a:ext cx="5545137" cy="3948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4450"/>
            <a:ext cx="2474913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333375"/>
            <a:ext cx="607536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4076700"/>
            <a:ext cx="47434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3429000"/>
            <a:ext cx="215106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Akış kontrolu için,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476500"/>
          </a:xfrm>
        </p:spPr>
        <p:txBody>
          <a:bodyPr/>
          <a:lstStyle/>
          <a:p>
            <a:r>
              <a:rPr lang="tr-TR"/>
              <a:t>Akışın kısılması veya açılması </a:t>
            </a:r>
          </a:p>
          <a:p>
            <a:r>
              <a:rPr lang="tr-TR"/>
              <a:t>Pompa devir adedinin ayarı </a:t>
            </a:r>
          </a:p>
          <a:p>
            <a:r>
              <a:rPr lang="tr-TR"/>
              <a:t>Fan çapının değiştirilmesi</a:t>
            </a:r>
          </a:p>
          <a:p>
            <a:pPr>
              <a:buFont typeface="Wingdings" pitchFamily="2" charset="2"/>
              <a:buNone/>
            </a:pPr>
            <a:r>
              <a:rPr lang="tr-TR"/>
              <a:t> şeklinde üç yöntem kullanılır.</a:t>
            </a:r>
          </a:p>
          <a:p>
            <a:endParaRPr lang="tr-TR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076700"/>
            <a:ext cx="7343775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tr-TR" b="1" i="1"/>
              <a:t>Mikrosiviç</a:t>
            </a:r>
            <a:r>
              <a:rPr lang="tr-TR"/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Pnömatik ventilli bir hava sisteminde selenoid valf üzerine takılan bir </a:t>
            </a:r>
            <a:r>
              <a:rPr lang="tr-TR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mikrosiviç</a:t>
            </a:r>
            <a:r>
              <a:rPr lang="tr-TR"/>
              <a:t>, </a:t>
            </a:r>
            <a:r>
              <a:rPr lang="tr-TR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ventilin açma</a:t>
            </a:r>
            <a:r>
              <a:rPr lang="tr-TR"/>
              <a:t> miktarını işletmenin kumanda </a:t>
            </a:r>
            <a:r>
              <a:rPr lang="tr-TR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panosuna</a:t>
            </a:r>
            <a:r>
              <a:rPr lang="tr-TR"/>
              <a:t> bildirmektedir.</a:t>
            </a:r>
          </a:p>
          <a:p>
            <a:r>
              <a:rPr lang="tr-TR"/>
              <a:t>Çift yönlü mikrosiviç ise ventilin hem açma hem de kapama pozisyonunu ve miktarını kumanda panosu üzerindeki lambaları yakarak haber verir.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/>
              <a:t>Şekil 15. Pnömatik ventil üzerine takılmış iki yönlü mikrosiviç</a:t>
            </a:r>
            <a:endParaRPr lang="tr-TR" sz="4000" b="1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557338"/>
            <a:ext cx="4535487" cy="4319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/>
              <a:t>Çekvalf</a:t>
            </a:r>
            <a:r>
              <a:rPr lang="tr-TR"/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Çekvalf, normal olarak </a:t>
            </a:r>
            <a:r>
              <a:rPr lang="tr-TR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akışkanın akış yönündeki</a:t>
            </a:r>
            <a:r>
              <a:rPr lang="tr-TR"/>
              <a:t> basınçla </a:t>
            </a:r>
            <a:r>
              <a:rPr lang="tr-TR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açılır</a:t>
            </a:r>
            <a:r>
              <a:rPr lang="tr-TR"/>
              <a:t>. </a:t>
            </a:r>
          </a:p>
          <a:p>
            <a:r>
              <a:rPr lang="tr-TR"/>
              <a:t>Valfın diğer tarafındaki basınç, akış basıncını aştığı anda veya akım durduğunda veya ters yöne döndüğünde valf, </a:t>
            </a:r>
            <a:r>
              <a:rPr lang="tr-TR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karşı basınç ile otomatik olarak kapanır.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/>
              <a:t>Şekil 16. Çeşitli tipteki tek yönlü valfler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844675"/>
            <a:ext cx="6769100" cy="2320925"/>
          </a:xfrm>
          <a:prstGeom prst="rect">
            <a:avLst/>
          </a:prstGeom>
          <a:noFill/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 cstate="print"/>
          <a:srcRect r="55632"/>
          <a:stretch>
            <a:fillRect/>
          </a:stretch>
        </p:blipFill>
        <p:spPr bwMode="auto">
          <a:xfrm>
            <a:off x="684213" y="4365625"/>
            <a:ext cx="2232025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i="1"/>
              <a:t>Borulu İletim Hatlarında Boşaltma</a:t>
            </a:r>
            <a:r>
              <a:rPr lang="tr-TR" sz="4000"/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/>
              <a:t>Gıda endüstrisi işletmelerinde işlem tamamlandıktan sonra gerek boru, vana ve fitingler gerekse işlem makinalarında bir miktar </a:t>
            </a:r>
            <a:r>
              <a:rPr lang="tr-TR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ürün kalır</a:t>
            </a:r>
            <a:r>
              <a:rPr lang="tr-TR"/>
              <a:t>, hemen temizlik işlemine geçilmemesi halinde </a:t>
            </a:r>
            <a:r>
              <a:rPr lang="tr-TR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önemli kayıplar</a:t>
            </a:r>
            <a:r>
              <a:rPr lang="tr-TR"/>
              <a:t> oluşur. </a:t>
            </a:r>
          </a:p>
          <a:p>
            <a:pPr>
              <a:lnSpc>
                <a:spcPct val="90000"/>
              </a:lnSpc>
            </a:pPr>
            <a:r>
              <a:rPr lang="tr-TR"/>
              <a:t>Temizlik sırasında yok olacak bu ürün kaybını önlemek amacıyla </a:t>
            </a:r>
            <a:r>
              <a:rPr lang="tr-TR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basınçlı havalı</a:t>
            </a:r>
            <a:r>
              <a:rPr lang="tr-TR"/>
              <a:t> bir “</a:t>
            </a:r>
            <a:r>
              <a:rPr lang="tr-TR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boşaltma düzeni</a:t>
            </a:r>
            <a:r>
              <a:rPr lang="tr-TR"/>
              <a:t>” kullanılır.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r>
              <a:rPr lang="tr-TR" sz="3200" b="1"/>
              <a:t>Şekil 17. Borulu iletim hatlarının boşaltılması</a:t>
            </a:r>
            <a:r>
              <a:rPr lang="tr-TR" sz="4000"/>
              <a:t> 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295400"/>
            <a:ext cx="6840538" cy="4941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tr-TR" b="1" i="1"/>
              <a:t>Boru Kelepçe ve Destekleri</a:t>
            </a:r>
            <a:r>
              <a:rPr lang="tr-TR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Gıda endüstrisinde çeşitli boru destek ve kelepçeleri kullanılmaktadır. </a:t>
            </a:r>
          </a:p>
          <a:p>
            <a:r>
              <a:rPr lang="tr-TR"/>
              <a:t>Borular bu kelepçelere, </a:t>
            </a:r>
            <a:r>
              <a:rPr lang="tr-TR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yüksek sıcaklık derecelerinde</a:t>
            </a:r>
            <a:r>
              <a:rPr lang="tr-TR"/>
              <a:t> çalışıldığında malzeme genleşmesi dikkate alınacak şekilde takılır.</a:t>
            </a:r>
          </a:p>
          <a:p>
            <a:r>
              <a:rPr lang="tr-TR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Sabit destek ve kelepçeler kullanılmaz</a:t>
            </a:r>
            <a:r>
              <a:rPr lang="tr-TR"/>
              <a:t> </a:t>
            </a:r>
          </a:p>
          <a:p>
            <a:r>
              <a:rPr lang="tr-TR"/>
              <a:t>Boru monte yüksekliği </a:t>
            </a:r>
            <a:r>
              <a:rPr lang="tr-TR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m</a:t>
            </a:r>
            <a:r>
              <a:rPr lang="tr-TR"/>
              <a:t> ve eğim </a:t>
            </a:r>
            <a:r>
              <a:rPr lang="tr-TR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1:200- 1:100</a:t>
            </a:r>
            <a:r>
              <a:rPr lang="tr-TR"/>
              <a:t> oranındadır.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908050"/>
            <a:ext cx="41306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i="1"/>
              <a:t>Gıda Ön İşlem ve Temizlik Makinaları</a:t>
            </a:r>
            <a:r>
              <a:rPr lang="tr-TR" sz="4000"/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Gıda endüstrisinin her dalında işletmeye gelen hammaddelerin işleme girmeden önce </a:t>
            </a:r>
            <a:r>
              <a:rPr lang="tr-TR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temizlenmesi</a:t>
            </a:r>
            <a:r>
              <a:rPr lang="tr-TR"/>
              <a:t> gerekir.</a:t>
            </a:r>
          </a:p>
          <a:p>
            <a:r>
              <a:rPr lang="tr-TR"/>
              <a:t>Çevresel faktörlerin etkisi ile bulaşan her türlü </a:t>
            </a:r>
            <a:r>
              <a:rPr lang="tr-TR" b="1"/>
              <a:t>yabancı madde</a:t>
            </a:r>
            <a:r>
              <a:rPr lang="tr-TR"/>
              <a:t> uzaklaştırılmalıdır.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r>
              <a:rPr lang="tr-TR" sz="2800" b="1">
                <a:effectLst/>
              </a:rPr>
              <a:t>Bazı gıdalarda yer alan bulaşı ve kirlilik öğeleri</a:t>
            </a:r>
          </a:p>
        </p:txBody>
      </p:sp>
      <p:graphicFrame>
        <p:nvGraphicFramePr>
          <p:cNvPr id="65641" name="Group 105"/>
          <p:cNvGraphicFramePr>
            <a:graphicFrameLocks noGrp="1"/>
          </p:cNvGraphicFramePr>
          <p:nvPr/>
        </p:nvGraphicFramePr>
        <p:xfrm>
          <a:off x="971550" y="1052513"/>
          <a:ext cx="7056438" cy="5281296"/>
        </p:xfrm>
        <a:graphic>
          <a:graphicData uri="http://schemas.openxmlformats.org/drawingml/2006/table">
            <a:tbl>
              <a:tblPr/>
              <a:tblGrid>
                <a:gridCol w="2451100"/>
                <a:gridCol w="4605338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Kirlilik  ve bulaşı tipleri 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Örnekler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Metaller </a:t>
                      </a: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demir içeren ve içermeyen metaller, civata,  metal talaşı</a:t>
                      </a: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Mineral </a:t>
                      </a: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Toprak, motor yağı, gres yağı, taş</a:t>
                      </a: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Bitki kökenler</a:t>
                      </a: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Yaprak, yonga, yabancı ot tohumu, kabuk ve deri</a:t>
                      </a: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Hayvansal kökenliler</a:t>
                      </a: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Tüy, kemik, salgı, kan, böcek, larva</a:t>
                      </a: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Kimyasallar</a:t>
                      </a: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Gübre, pestisitler, herbisitler</a:t>
                      </a: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Mikrobiyal hücreler</a:t>
                      </a: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Fungal gelişim (küf ve mayalar)</a:t>
                      </a: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Mikrobiyal metabolitler</a:t>
                      </a: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Renkler, tat-koku maddeleri, toksinler</a:t>
                      </a: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/>
              <a:t>Akışın kısılması veya açılması</a:t>
            </a:r>
            <a:r>
              <a:rPr lang="tr-TR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600"/>
              <a:t>İletim veya üretim hattında akış direncini değiştirebilen bazı “</a:t>
            </a:r>
            <a:r>
              <a:rPr lang="tr-TR" sz="2600" i="1"/>
              <a:t>fiting</a:t>
            </a:r>
            <a:r>
              <a:rPr lang="tr-TR" sz="2600"/>
              <a:t>”ler (armatürler) yardımıyla yapılabilir. </a:t>
            </a:r>
          </a:p>
          <a:p>
            <a:pPr>
              <a:lnSpc>
                <a:spcPct val="90000"/>
              </a:lnSpc>
            </a:pPr>
            <a:r>
              <a:rPr lang="tr-TR" sz="2600"/>
              <a:t>Hidrolik iletim düzeninin basma hattına konulan bir </a:t>
            </a:r>
            <a:r>
              <a:rPr lang="tr-TR" sz="2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basınç okuyucusu</a:t>
            </a:r>
            <a:r>
              <a:rPr lang="tr-TR" sz="2600"/>
              <a:t> sıvının basıncını sürekli olarak kumanda panosuna bildirir. </a:t>
            </a:r>
            <a:r>
              <a:rPr lang="tr-TR" sz="2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Pano</a:t>
            </a:r>
            <a:r>
              <a:rPr lang="tr-TR" sz="2600"/>
              <a:t>, bu basınç değerlerini kendisine önceden verilmiş olan değerler ile karşılaştırarak değerlendirir ve sistemde bir basınç düzeltmesi yapılması gerekiyorsa akışı kısan veya açan bir “</a:t>
            </a:r>
            <a:r>
              <a:rPr lang="tr-TR" sz="2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akış ayar ventili</a:t>
            </a:r>
            <a:r>
              <a:rPr lang="tr-TR" sz="2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”ne</a:t>
            </a:r>
            <a:r>
              <a:rPr lang="tr-TR" sz="2600"/>
              <a:t> gerekli olan sinyali göndermektedir. Ventil gelen sinyale göre bir miktar açma veya kapama yapar.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720725"/>
          </a:xfrm>
        </p:spPr>
        <p:txBody>
          <a:bodyPr/>
          <a:lstStyle/>
          <a:p>
            <a:r>
              <a:rPr lang="tr-TR" sz="4000" b="1"/>
              <a:t>Hammadde temizleme sistemleri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895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400"/>
              <a:t>Katı ve yarı katı hammaddelerin temizlenmesi ve istenilen kalite dışında olanların ayrılması olayı ise </a:t>
            </a:r>
            <a:r>
              <a:rPr lang="tr-T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yaş temizleme</a:t>
            </a:r>
            <a:r>
              <a:rPr lang="tr-TR" sz="2400"/>
              <a:t> (yıkama) ve </a:t>
            </a:r>
            <a:r>
              <a:rPr lang="tr-T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kuru temizleme</a:t>
            </a:r>
            <a:r>
              <a:rPr lang="tr-TR" sz="2400"/>
              <a:t> gibi iki yöntemle yapılır.</a:t>
            </a:r>
          </a:p>
          <a:p>
            <a:pPr>
              <a:lnSpc>
                <a:spcPct val="90000"/>
              </a:lnSpc>
            </a:pPr>
            <a:r>
              <a:rPr lang="tr-TR" sz="2400"/>
              <a:t>Yaş temizleme makinalarına örnek olarak </a:t>
            </a:r>
            <a:r>
              <a:rPr lang="tr-TR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püskürtmeli, fırçalı, valsli yıkayıcılar ve yüzdürücü tanklar</a:t>
            </a:r>
            <a:r>
              <a:rPr lang="tr-TR" sz="2400"/>
              <a:t>, </a:t>
            </a:r>
          </a:p>
          <a:p>
            <a:pPr>
              <a:lnSpc>
                <a:spcPct val="90000"/>
              </a:lnSpc>
            </a:pPr>
            <a:r>
              <a:rPr lang="tr-TR" sz="2400"/>
              <a:t>Kuru temizleme makinalarına  örnek olarak da </a:t>
            </a:r>
            <a:r>
              <a:rPr lang="tr-TR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hava sistemli, manyetik tutucular</a:t>
            </a:r>
            <a:r>
              <a:rPr lang="tr-TR" sz="2400"/>
              <a:t> (metal dedektörler), </a:t>
            </a:r>
            <a:r>
              <a:rPr lang="tr-TR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eleme esaslı temizleyici </a:t>
            </a:r>
            <a:r>
              <a:rPr lang="tr-TR" sz="2400"/>
              <a:t>ve </a:t>
            </a:r>
            <a:r>
              <a:rPr lang="tr-TR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ayırıcılar </a:t>
            </a:r>
            <a:r>
              <a:rPr lang="tr-TR" sz="2400"/>
              <a:t>gösterilebilir. </a:t>
            </a:r>
          </a:p>
          <a:p>
            <a:pPr>
              <a:lnSpc>
                <a:spcPct val="90000"/>
              </a:lnSpc>
            </a:pPr>
            <a:r>
              <a:rPr lang="tr-TR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Ultraviole</a:t>
            </a:r>
            <a:r>
              <a:rPr lang="tr-TR" sz="2400"/>
              <a:t>, </a:t>
            </a:r>
            <a:r>
              <a:rPr lang="tr-TR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X-ray</a:t>
            </a:r>
            <a:r>
              <a:rPr lang="tr-TR" sz="2400"/>
              <a:t>, </a:t>
            </a:r>
            <a:r>
              <a:rPr lang="tr-TR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mikrodalga</a:t>
            </a:r>
            <a:r>
              <a:rPr lang="tr-TR" sz="2400"/>
              <a:t> ve </a:t>
            </a:r>
            <a:r>
              <a:rPr lang="tr-TR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ultrasonik dedektör</a:t>
            </a:r>
            <a:r>
              <a:rPr lang="tr-TR" sz="2400"/>
              <a:t> sistemleri yaygın olmayan özel temizleme ve ayırma sistemleridir.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63625"/>
          </a:xfrm>
        </p:spPr>
        <p:txBody>
          <a:bodyPr/>
          <a:lstStyle/>
          <a:p>
            <a:r>
              <a:rPr lang="tr-TR" b="1"/>
              <a:t>Yıkama işlemi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sz="2400"/>
              <a:t>Yıkama işlemi genelde </a:t>
            </a:r>
            <a:r>
              <a:rPr lang="tr-TR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yumuşatma</a:t>
            </a:r>
            <a:r>
              <a:rPr lang="tr-TR" sz="2400" i="1"/>
              <a:t> </a:t>
            </a:r>
            <a:r>
              <a:rPr lang="tr-TR" sz="2400"/>
              <a:t>(ön yıkama), </a:t>
            </a:r>
            <a:r>
              <a:rPr lang="tr-TR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yıkama</a:t>
            </a:r>
            <a:r>
              <a:rPr lang="tr-TR" sz="2400" i="1"/>
              <a:t> </a:t>
            </a:r>
            <a:r>
              <a:rPr lang="tr-TR" sz="2400"/>
              <a:t>(püskürtme) ve </a:t>
            </a:r>
            <a:r>
              <a:rPr lang="tr-TR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durulama</a:t>
            </a:r>
            <a:r>
              <a:rPr lang="tr-TR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sz="2400"/>
              <a:t>olmak üzere </a:t>
            </a:r>
            <a:r>
              <a:rPr lang="tr-T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üç</a:t>
            </a:r>
            <a:r>
              <a:rPr lang="tr-TR" sz="2400"/>
              <a:t> aşamada, bazen de </a:t>
            </a:r>
            <a:r>
              <a:rPr lang="tr-TR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yıkama</a:t>
            </a:r>
            <a:r>
              <a:rPr lang="tr-TR" sz="2400"/>
              <a:t> ve </a:t>
            </a:r>
            <a:r>
              <a:rPr lang="tr-TR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durulama</a:t>
            </a:r>
            <a:r>
              <a:rPr lang="tr-TR" sz="2400"/>
              <a:t> gibi </a:t>
            </a:r>
            <a:r>
              <a:rPr lang="tr-T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iki</a:t>
            </a:r>
            <a:r>
              <a:rPr lang="tr-TR" sz="2400"/>
              <a:t> aşamada yapılır. </a:t>
            </a:r>
          </a:p>
          <a:p>
            <a:pPr>
              <a:lnSpc>
                <a:spcPct val="80000"/>
              </a:lnSpc>
            </a:pPr>
            <a:r>
              <a:rPr lang="tr-TR" sz="2400"/>
              <a:t>Yumuşatma işlemi üzerine taş, toprak ve çamurun bulaşmış olduğu örneğin soğan, patates, kereviz, yerelması, havuç ve şeker pancarı gibi yumru ve </a:t>
            </a:r>
            <a:r>
              <a:rPr lang="tr-T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kök sebzelere</a:t>
            </a:r>
            <a:r>
              <a:rPr lang="tr-TR" sz="2400"/>
              <a:t> uygulanır. </a:t>
            </a:r>
          </a:p>
          <a:p>
            <a:pPr>
              <a:lnSpc>
                <a:spcPct val="80000"/>
              </a:lnSpc>
            </a:pPr>
            <a:r>
              <a:rPr lang="tr-TR" sz="2400"/>
              <a:t>Yumuşatma, bazen hammaddelerin </a:t>
            </a:r>
            <a:r>
              <a:rPr lang="tr-T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 akımı</a:t>
            </a:r>
            <a:r>
              <a:rPr lang="tr-TR" sz="2400"/>
              <a:t> yardımıyla işletmeye alınmaları sırasında gerçekleşir. Bu yöntem salça, domates suyu, portakal, mandalina suyu işleyen fabrikalarda sıklıkla görülür. </a:t>
            </a:r>
          </a:p>
          <a:p>
            <a:pPr>
              <a:lnSpc>
                <a:spcPct val="80000"/>
              </a:lnSpc>
            </a:pPr>
            <a:r>
              <a:rPr lang="tr-TR" sz="2400"/>
              <a:t>Yıkama düzenlerinde genelde </a:t>
            </a:r>
            <a:r>
              <a:rPr lang="tr-T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temiz su</a:t>
            </a:r>
            <a:r>
              <a:rPr lang="tr-TR" sz="2400"/>
              <a:t>, yerine göre de içine </a:t>
            </a:r>
            <a:r>
              <a:rPr lang="tr-T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klor </a:t>
            </a:r>
            <a:r>
              <a:rPr lang="tr-TR" sz="2400"/>
              <a:t>ya da deterjan </a:t>
            </a:r>
            <a:r>
              <a:rPr lang="tr-T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katılmış su</a:t>
            </a:r>
            <a:r>
              <a:rPr lang="tr-TR" sz="2400"/>
              <a:t> kullanılır.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/>
              <a:t>Yıkama işleminde dikkat edilecek hususlar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400"/>
              <a:t>Yıkama makinası, işletmeye gelen hammaddenin </a:t>
            </a:r>
            <a:r>
              <a:rPr lang="tr-TR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büyüklüğüne, kırılabilirlik veya ezilebilirlik</a:t>
            </a:r>
            <a:r>
              <a:rPr lang="tr-TR" sz="2400"/>
              <a:t> niteliğine ve işletmenin kapasitesine göre tasarımlanır ve seçilir. </a:t>
            </a:r>
          </a:p>
          <a:p>
            <a:pPr>
              <a:lnSpc>
                <a:spcPct val="90000"/>
              </a:lnSpc>
            </a:pPr>
            <a:r>
              <a:rPr lang="tr-TR" sz="2400"/>
              <a:t>Kullanılan deterjan ve sterilant türlerine göre ılık su ile yıkamalarda </a:t>
            </a:r>
            <a:r>
              <a:rPr lang="tr-T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süre ve işlem</a:t>
            </a:r>
            <a:r>
              <a:rPr lang="tr-TR" sz="2400"/>
              <a:t> sırasına dikkat edilmelidir. Aksi halde bozulma nedeni olan </a:t>
            </a:r>
            <a:r>
              <a:rPr lang="tr-T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bazı kimyasal ve mikrobiyolojik</a:t>
            </a:r>
            <a:r>
              <a:rPr lang="tr-TR" sz="2400"/>
              <a:t> reaksiyonlar gelişebilir. </a:t>
            </a:r>
          </a:p>
          <a:p>
            <a:pPr>
              <a:lnSpc>
                <a:spcPct val="90000"/>
              </a:lnSpc>
            </a:pPr>
            <a:r>
              <a:rPr lang="tr-TR" sz="2400"/>
              <a:t>Yıkama ile “</a:t>
            </a:r>
            <a:r>
              <a:rPr lang="tr-TR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Biyolojik Oksijen Gereksinimi</a:t>
            </a:r>
            <a:r>
              <a:rPr lang="tr-TR" sz="2400"/>
              <a:t>” (BOG) yüksek olan atıklar ortaya çıktığından olası çevre kirlenmesi ve zararlara meydan vermeyecek önlemler alınmalıdır.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tr-TR" b="1"/>
              <a:t>Yıkama düzenleri</a:t>
            </a:r>
          </a:p>
        </p:txBody>
      </p:sp>
      <p:sp>
        <p:nvSpPr>
          <p:cNvPr id="706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800"/>
              <a:t>Hammaddenin yıkanması en basit olarak suya daldırılarak yapılır. </a:t>
            </a:r>
            <a:r>
              <a:rPr lang="tr-T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Daldırma yöntemi</a:t>
            </a:r>
            <a:r>
              <a:rPr lang="tr-TR" sz="2800"/>
              <a:t> çoğu kez yumuşatma aşaması için uygulanır. </a:t>
            </a:r>
          </a:p>
          <a:p>
            <a:pPr>
              <a:lnSpc>
                <a:spcPct val="80000"/>
              </a:lnSpc>
            </a:pPr>
            <a:r>
              <a:rPr lang="tr-TR" sz="2800"/>
              <a:t>Amaca göre yapılmış çok çeşitli </a:t>
            </a:r>
            <a:r>
              <a:rPr lang="tr-TR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paletli ve otomatik yıkama makinaları</a:t>
            </a:r>
            <a:r>
              <a:rPr lang="tr-TR" sz="2800"/>
              <a:t> vardır. Elma, armut ve benzeri meyveler ile çoğu sebzelerin bir tank içindeki </a:t>
            </a:r>
            <a:r>
              <a:rPr lang="tr-TR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paletler </a:t>
            </a:r>
            <a:r>
              <a:rPr lang="tr-TR" sz="2800"/>
              <a:t>yardımıyla hareket ettirilerek yıkanmaktadır. </a:t>
            </a:r>
          </a:p>
          <a:p>
            <a:pPr>
              <a:lnSpc>
                <a:spcPct val="80000"/>
              </a:lnSpc>
            </a:pPr>
            <a:r>
              <a:rPr lang="tr-TR" sz="2800"/>
              <a:t>Kırılabilir nitelikteki sebzelerin yıkanmasında kavrayıcı ya da sepet gibi ekipmanlar kullanılır ve </a:t>
            </a:r>
            <a:r>
              <a:rPr lang="tr-TR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basınçlı su püskürtmesi</a:t>
            </a:r>
            <a:r>
              <a:rPr lang="tr-TR" sz="2800"/>
              <a:t> yapılır. Örneğin kuşkonmazın yıkanması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r>
              <a:rPr lang="tr-TR" sz="4000" b="1"/>
              <a:t>Yıkama düzenleri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800"/>
              <a:t>Bezelye ve benzeri küçük taneli sebzeleri yıkamada </a:t>
            </a:r>
            <a:r>
              <a:rPr lang="tr-T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yüzdürme ilkesine göre çalışan yıkama makinaları</a:t>
            </a:r>
            <a:r>
              <a:rPr lang="tr-TR" sz="2800"/>
              <a:t> </a:t>
            </a:r>
            <a:r>
              <a:rPr lang="tr-T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kullanılmaktadır.Olgun bezelyeler dibe çökerken kırık olanlar</a:t>
            </a:r>
            <a:r>
              <a:rPr lang="tr-TR" sz="2800"/>
              <a:t>, yabancı tohumlar ve diğer kirler su yüzeyinde toplanırlar.</a:t>
            </a:r>
          </a:p>
          <a:p>
            <a:pPr>
              <a:lnSpc>
                <a:spcPct val="90000"/>
              </a:lnSpc>
            </a:pPr>
            <a:r>
              <a:rPr lang="tr-T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Tamburlu yıkama düzenleri</a:t>
            </a:r>
            <a:r>
              <a:rPr lang="tr-TR" sz="2800"/>
              <a:t>nde dönmekte olan silindirik gövde içinde hareket halindeki hammaddeye su püskürtülür. </a:t>
            </a:r>
          </a:p>
          <a:p>
            <a:pPr>
              <a:lnSpc>
                <a:spcPct val="90000"/>
              </a:lnSpc>
            </a:pPr>
            <a:r>
              <a:rPr lang="tr-TR" sz="2800"/>
              <a:t>Turunçgil, hıyar ve benzeri sebze ve meyvelerin yıkanmasında kullanılan bir başka düzen, </a:t>
            </a:r>
            <a:r>
              <a:rPr lang="tr-T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fırçalı yıkama makinaları</a:t>
            </a:r>
            <a:r>
              <a:rPr lang="tr-TR" sz="2800"/>
              <a:t>dır.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365625"/>
            <a:ext cx="7797800" cy="1944688"/>
          </a:xfrm>
        </p:spPr>
        <p:txBody>
          <a:bodyPr/>
          <a:lstStyle/>
          <a:p>
            <a:pPr algn="l"/>
            <a:r>
              <a:rPr lang="tr-TR"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Hammadde tank içerisine girdikten sonra fırçalı tamburlar yardımıyla hem yıkanmakta hem de tank çıkışına doğru ilerlemektedir.</a:t>
            </a:r>
            <a:endParaRPr lang="tr-TR"/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549275"/>
            <a:ext cx="72723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/>
              <a:t>Ayıklama makinaları</a:t>
            </a:r>
            <a:r>
              <a:rPr lang="tr-TR"/>
              <a:t>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800"/>
              <a:t>Yıkanıp temizlenen hammaddenin işleme verilmeden önce seçilip ayıklanması gerekir. </a:t>
            </a:r>
          </a:p>
          <a:p>
            <a:pPr>
              <a:lnSpc>
                <a:spcPct val="90000"/>
              </a:lnSpc>
            </a:pPr>
            <a:r>
              <a:rPr lang="tr-TR" sz="2800"/>
              <a:t>Bozuk, ezik, küflü, çürümüş ve bazı durumlarda da yumuşak olanlar sağlam olanlardan ayıklanarak atılır. </a:t>
            </a:r>
          </a:p>
          <a:p>
            <a:pPr>
              <a:lnSpc>
                <a:spcPct val="90000"/>
              </a:lnSpc>
            </a:pPr>
            <a:r>
              <a:rPr lang="tr-TR" sz="2800"/>
              <a:t>Ayıklama işlemi genellikle </a:t>
            </a:r>
            <a:r>
              <a:rPr lang="tr-T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elle</a:t>
            </a:r>
            <a:r>
              <a:rPr lang="tr-TR" sz="2800"/>
              <a:t> yapılır. </a:t>
            </a:r>
          </a:p>
          <a:p>
            <a:pPr>
              <a:lnSpc>
                <a:spcPct val="90000"/>
              </a:lnSpc>
            </a:pPr>
            <a:r>
              <a:rPr lang="tr-TR" sz="2800"/>
              <a:t>Bazı üretim dallarında kusurlu hammaddeyi ayıklayabilen </a:t>
            </a:r>
            <a:r>
              <a:rPr lang="tr-T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özel makinalar</a:t>
            </a:r>
            <a:r>
              <a:rPr lang="tr-TR" sz="2800"/>
              <a:t> kullanılır.</a:t>
            </a:r>
          </a:p>
          <a:p>
            <a:pPr>
              <a:lnSpc>
                <a:spcPct val="90000"/>
              </a:lnSpc>
            </a:pPr>
            <a:r>
              <a:rPr lang="tr-TR" sz="2800"/>
              <a:t>Ayıklamada </a:t>
            </a:r>
            <a:r>
              <a:rPr lang="tr-TR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boyut, şekil, ağırlık ve renk</a:t>
            </a:r>
            <a:r>
              <a:rPr lang="tr-TR" sz="2800" i="1"/>
              <a:t> gibi</a:t>
            </a:r>
            <a:r>
              <a:rPr lang="tr-TR" sz="2800"/>
              <a:t> fiziksel özellikler kullanılır.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i="1"/>
              <a:t>Sap Ayırma, Kabuk Soyma, Çekirdek Çıkarma Makinaları</a:t>
            </a:r>
            <a:r>
              <a:rPr lang="tr-TR" sz="4000"/>
              <a:t>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sz="2800"/>
              <a:t>Konserveye, meyve suyuna ve pulp’a (ezme) işlenecek meyve ve sebzelerin sap, kabuk, çekirdek ve çekirdek evi (eşlek) gibi kısımlarının uzaklaştırması gerekir.</a:t>
            </a:r>
          </a:p>
          <a:p>
            <a:pPr>
              <a:lnSpc>
                <a:spcPct val="80000"/>
              </a:lnSpc>
            </a:pPr>
            <a:r>
              <a:rPr lang="tr-T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Konserveye</a:t>
            </a:r>
            <a:r>
              <a:rPr lang="tr-TR" sz="2800"/>
              <a:t> işlenecek meyve ve sebzelerin sapları ayrılır, çekirdek ve çekirdek evi çıkarılır, kabukları soyulur ve gerekiyorsa </a:t>
            </a:r>
            <a:r>
              <a:rPr lang="tr-T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dilimlenir.</a:t>
            </a:r>
            <a:r>
              <a:rPr lang="tr-TR" sz="2800"/>
              <a:t> </a:t>
            </a:r>
          </a:p>
          <a:p>
            <a:pPr>
              <a:lnSpc>
                <a:spcPct val="80000"/>
              </a:lnSpc>
            </a:pPr>
            <a:r>
              <a:rPr lang="tr-T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Meyve suyu, reçel, marmelat ve pulp’a</a:t>
            </a:r>
            <a:r>
              <a:rPr lang="tr-TR" sz="2800"/>
              <a:t> işlenecek olanlar ise renk ve lezzet gibi kalite faktörlerini bozmamak ve işlemde işleme kolaylığı sağlamak için preslemeden önce </a:t>
            </a:r>
            <a:r>
              <a:rPr lang="tr-T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saplarından ayrılır</a:t>
            </a:r>
            <a:r>
              <a:rPr lang="tr-TR" sz="2800"/>
              <a:t> ve </a:t>
            </a:r>
            <a:r>
              <a:rPr lang="tr-T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çekirdekleri</a:t>
            </a:r>
            <a:r>
              <a:rPr lang="tr-TR" sz="2800"/>
              <a:t> çıkarılır.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r>
              <a:rPr lang="tr-TR" sz="4000" b="1"/>
              <a:t>Sap Ayırma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53990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Üzüm ve vişne</a:t>
            </a:r>
            <a:r>
              <a:rPr lang="tr-TR" sz="2400"/>
              <a:t> gibi meyveler sapları ile birlikte hasat edilirler. </a:t>
            </a:r>
          </a:p>
          <a:p>
            <a:pPr>
              <a:lnSpc>
                <a:spcPct val="80000"/>
              </a:lnSpc>
            </a:pPr>
            <a:r>
              <a:rPr lang="tr-TR" sz="2400"/>
              <a:t>Saplardan geçen</a:t>
            </a:r>
            <a:r>
              <a:rPr lang="tr-T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tanen</a:t>
            </a:r>
            <a:r>
              <a:rPr lang="tr-TR" sz="2400"/>
              <a:t> ve benzeri maddeler meyvede ve son ürün kalitesinde, </a:t>
            </a:r>
            <a:r>
              <a:rPr lang="tr-T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acılık, burukluk ve renk bozukluğu</a:t>
            </a:r>
            <a:r>
              <a:rPr lang="tr-TR" sz="2400"/>
              <a:t> gibi olumsuz etki yaparlar. </a:t>
            </a:r>
          </a:p>
          <a:p>
            <a:pPr>
              <a:lnSpc>
                <a:spcPct val="80000"/>
              </a:lnSpc>
            </a:pPr>
            <a:r>
              <a:rPr lang="tr-TR" sz="2400"/>
              <a:t>Ayrıca saplarla birlikte preslenmesi halinde elde edilen meyvenin işleme pompalanması sırasında </a:t>
            </a:r>
            <a:r>
              <a:rPr lang="tr-T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pompalarda tıkanıklık</a:t>
            </a:r>
            <a:r>
              <a:rPr lang="tr-TR" sz="2400"/>
              <a:t> olur. </a:t>
            </a:r>
          </a:p>
          <a:p>
            <a:pPr>
              <a:lnSpc>
                <a:spcPct val="80000"/>
              </a:lnSpc>
            </a:pPr>
            <a:r>
              <a:rPr lang="tr-TR" sz="2400"/>
              <a:t>Bu amaçla tasarlanan bir sap ayırma makinasında, paslanmaz çelikden yapılmış silindir şeklindeki bir elek ile bu eleğin ekseni üzerine spiral olarak yerleştirilmiş dişler birbirlerinin aksi yönde belli devirde dönerler. </a:t>
            </a:r>
          </a:p>
          <a:p>
            <a:pPr>
              <a:lnSpc>
                <a:spcPct val="80000"/>
              </a:lnSpc>
            </a:pPr>
            <a:r>
              <a:rPr lang="tr-TR" sz="2400"/>
              <a:t>Besleme hunisinden verilen üzüm salkımları düzenli bir şekilde silindir içine verilir. </a:t>
            </a:r>
          </a:p>
          <a:p>
            <a:pPr>
              <a:lnSpc>
                <a:spcPct val="80000"/>
              </a:lnSpc>
            </a:pPr>
            <a:r>
              <a:rPr lang="tr-TR" sz="2400"/>
              <a:t>Ayrılmış saplar silindirin diğer ucundan dışarı atılırken saplarından ayrılan üzüm taneleri silindir deliklerinden geçerek alta düşerler.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tr-TR" b="1"/>
              <a:t>Kabuk soyma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r-TR"/>
              <a:t>	Kabuk soyma,</a:t>
            </a:r>
          </a:p>
          <a:p>
            <a:r>
              <a:rPr lang="tr-TR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Elle, </a:t>
            </a:r>
          </a:p>
          <a:p>
            <a:r>
              <a:rPr lang="tr-TR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Isıl uygulamayla, </a:t>
            </a:r>
          </a:p>
          <a:p>
            <a:r>
              <a:rPr lang="tr-TR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Kimyasal yöntemler</a:t>
            </a:r>
          </a:p>
          <a:p>
            <a:r>
              <a:rPr lang="tr-TR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Mekanik yöntemlerle </a:t>
            </a:r>
          </a:p>
          <a:p>
            <a:pPr>
              <a:buFont typeface="Wingdings" pitchFamily="2" charset="2"/>
              <a:buNone/>
            </a:pPr>
            <a:r>
              <a:rPr lang="tr-TR"/>
              <a:t>yapılır. </a:t>
            </a:r>
          </a:p>
          <a:p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tr-TR" sz="3200" b="1"/>
              <a:t>Şekil 5. Akış ayar ventili ile basınç ayarlanması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484313"/>
            <a:ext cx="6191250" cy="4681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Isıl işlemle kabuk soyma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sz="2400"/>
              <a:t>Kuru soğan ve biber gibi sebzelerde kabuk soymada en etkili ısıl yöntem, doğrudan </a:t>
            </a:r>
            <a:r>
              <a:rPr lang="tr-T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alev ya da sıcak hava</a:t>
            </a:r>
            <a:r>
              <a:rPr lang="tr-TR" sz="2400"/>
              <a:t> uygulamasıdır.</a:t>
            </a:r>
          </a:p>
          <a:p>
            <a:pPr>
              <a:lnSpc>
                <a:spcPct val="80000"/>
              </a:lnSpc>
            </a:pPr>
            <a:r>
              <a:rPr lang="tr-TR" sz="2400"/>
              <a:t>Isı, kabuk altında buharlaşmayı sağladığından, sebze kabuğu puflayarak ayrılır. Daha sonra sebzeler yıkanarak kabuklarından temizlenir. </a:t>
            </a:r>
          </a:p>
          <a:p>
            <a:pPr>
              <a:lnSpc>
                <a:spcPct val="80000"/>
              </a:lnSpc>
            </a:pPr>
            <a:r>
              <a:rPr lang="tr-TR" sz="2400"/>
              <a:t>Domates gibi ürünler </a:t>
            </a:r>
            <a:r>
              <a:rPr lang="tr-T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sıcak su içine batırılıp</a:t>
            </a:r>
            <a:r>
              <a:rPr lang="tr-TR" sz="2400"/>
              <a:t> bir süre bekletildikten sonra aniden soğuk suya tutulursa, kabukları elle kolaylıkla soyulabilir.</a:t>
            </a:r>
          </a:p>
          <a:p>
            <a:pPr>
              <a:lnSpc>
                <a:spcPct val="80000"/>
              </a:lnSpc>
            </a:pPr>
            <a:r>
              <a:rPr lang="tr-TR" sz="2400"/>
              <a:t>Dondurarak soymada domatesler </a:t>
            </a:r>
            <a:r>
              <a:rPr lang="tr-T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sıvı azot</a:t>
            </a:r>
            <a:r>
              <a:rPr lang="tr-TR" sz="2400"/>
              <a:t> ile kısa süre ile dondurulur. Kabuk altındaki hücrelerden oluşan ince bir tabaka, don çözüldükten sonra kabuğun etten ayrılmasını sağlar. </a:t>
            </a:r>
          </a:p>
          <a:p>
            <a:pPr>
              <a:lnSpc>
                <a:spcPct val="80000"/>
              </a:lnSpc>
            </a:pPr>
            <a:endParaRPr lang="tr-TR" sz="2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/>
              <a:t>Kimyasal maddelerle kabuk soyma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Kimyasal madde olarak, meyve ve sebzelerin cins ve özelliklerine göre farklı sıcaklık ve konsantrasyonda hazırlanmış </a:t>
            </a:r>
            <a:r>
              <a:rPr lang="tr-TR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NaOH</a:t>
            </a:r>
            <a:r>
              <a:rPr lang="tr-TR"/>
              <a:t> içeren çözeltiler kullanılır. </a:t>
            </a:r>
          </a:p>
          <a:p>
            <a:pPr>
              <a:buFont typeface="Wingdings" pitchFamily="2" charset="2"/>
              <a:buNone/>
            </a:pPr>
            <a:endParaRPr lang="tr-T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923925"/>
          </a:xfrm>
        </p:spPr>
        <p:txBody>
          <a:bodyPr/>
          <a:lstStyle/>
          <a:p>
            <a:r>
              <a:rPr lang="tr-TR" sz="3200" b="1"/>
              <a:t>Alkali çözeltisine daldırarak kabuk soyma</a:t>
            </a: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205038"/>
            <a:ext cx="604996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196975"/>
            <a:ext cx="7056437" cy="3527425"/>
          </a:xfrm>
          <a:noFill/>
          <a:ln/>
        </p:spPr>
      </p:pic>
      <p:sp>
        <p:nvSpPr>
          <p:cNvPr id="78853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4652963"/>
            <a:ext cx="8229600" cy="1787525"/>
          </a:xfrm>
        </p:spPr>
        <p:txBody>
          <a:bodyPr/>
          <a:lstStyle/>
          <a:p>
            <a:pPr algn="l"/>
            <a:r>
              <a:rPr lang="tr-TR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Elma, armut ve ayva gibi küçük ve yumuşak çekirdekli meyvelerin çekirdek ve çekirdek evinin çıkarılması için küçük işletmelerde özel bıçaklar kullanılır ve işlem elle yapılır.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r>
              <a:rPr lang="tr-TR"/>
              <a:t>Çekirdek çıkarma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400"/>
              <a:t>Meyve suyu, reçel, marmelat ve pulp’a işlenecek meyvelerde, </a:t>
            </a:r>
            <a:r>
              <a:rPr lang="tr-TR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meyvenin parçalanması önemli olmadığından</a:t>
            </a:r>
            <a:r>
              <a:rPr lang="tr-TR" sz="2400"/>
              <a:t> çekirdek çıkarma işlemi için yaygın olarak özel makinalar kullanılır. </a:t>
            </a:r>
          </a:p>
          <a:p>
            <a:pPr>
              <a:lnSpc>
                <a:spcPct val="80000"/>
              </a:lnSpc>
            </a:pPr>
            <a:r>
              <a:rPr lang="tr-TR" sz="2400"/>
              <a:t>Bu makinalarda birbirine doğru dönerek meyveyi içine alan iki vals vardır. </a:t>
            </a:r>
          </a:p>
          <a:p>
            <a:pPr>
              <a:lnSpc>
                <a:spcPct val="80000"/>
              </a:lnSpc>
            </a:pPr>
            <a:r>
              <a:rPr lang="tr-TR" sz="2400"/>
              <a:t>Valslerin aralığı, çekirdek iriliğine göre ayarlanabildiğinden makina vişne, kayısı, erik ve benzeri çeşitli çekirdekli meyveler için kullanılabilir. </a:t>
            </a:r>
          </a:p>
          <a:p>
            <a:pPr>
              <a:lnSpc>
                <a:spcPct val="80000"/>
              </a:lnSpc>
            </a:pPr>
            <a:r>
              <a:rPr lang="tr-TR" sz="2400"/>
              <a:t>Üstten düzenli olarak beslenen ve valsler arasına giren meyve, valslerin dönüşü ile ezilir. </a:t>
            </a:r>
          </a:p>
          <a:p>
            <a:pPr>
              <a:lnSpc>
                <a:spcPct val="80000"/>
              </a:lnSpc>
            </a:pPr>
            <a:r>
              <a:rPr lang="tr-TR" sz="2400"/>
              <a:t>Valslerden birisinin üzeri kauçuk ile kaplanmış, diğerinin üzeri pütürlü yapılmıştır. </a:t>
            </a:r>
          </a:p>
          <a:p>
            <a:pPr>
              <a:lnSpc>
                <a:spcPct val="80000"/>
              </a:lnSpc>
            </a:pPr>
            <a:r>
              <a:rPr lang="tr-TR" sz="2400"/>
              <a:t>Meyve çekirdeği kauçuk içine gömülürken meyve eti parçalanır. Valslerin altındaki üçgen şeklindeki ayırıcı, çekirdek ve ezilmiş meyveyi ayrı yönlere gönderir.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836613"/>
            <a:ext cx="6408738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765175"/>
            <a:ext cx="5054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62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r>
              <a:rPr lang="tr-TR" sz="4000"/>
              <a:t>Akış regülatörü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800"/>
              <a:t>Şekil 6’de sıvı, akış regülatörüne alttan ve yandan olmak üzere iki boğazdan girmektedir. </a:t>
            </a:r>
          </a:p>
          <a:p>
            <a:pPr>
              <a:lnSpc>
                <a:spcPct val="80000"/>
              </a:lnSpc>
            </a:pPr>
            <a:r>
              <a:rPr lang="tr-TR" sz="2800"/>
              <a:t>Dikey boğazdan giren ve yukarıya doğru ilerleyen sıvı ürün, mile etki ederek onu yukarıya doğru iter. Milin yukarıya doğru hareketi, kendisine bağlı bulunan yatay çubuğu yukarıya doğru çeker. </a:t>
            </a:r>
          </a:p>
          <a:p>
            <a:pPr>
              <a:lnSpc>
                <a:spcPct val="80000"/>
              </a:lnSpc>
            </a:pPr>
            <a:r>
              <a:rPr lang="tr-TR" sz="2800"/>
              <a:t>Çubuğun yukarıya doğru kalkması, çubuğun diğer ucundaki parçanın yan giriş boğazını yavaş yavaş kısması anlamındadır. </a:t>
            </a:r>
          </a:p>
          <a:p>
            <a:pPr>
              <a:lnSpc>
                <a:spcPct val="80000"/>
              </a:lnSpc>
            </a:pPr>
            <a:r>
              <a:rPr lang="tr-TR" sz="2800"/>
              <a:t>Akış regülatörü daha önceden belli bir basınç değerine göre ayarlanmış olduğundan basıncı bu değere uygun olarak korumaya çalışır.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r>
              <a:rPr lang="tr-TR" sz="4000" b="1"/>
              <a:t>Şekil 6. Mekanik akış regulatörü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981075"/>
            <a:ext cx="3744912" cy="5040313"/>
          </a:xfrm>
          <a:prstGeom prst="rect">
            <a:avLst/>
          </a:prstGeom>
          <a:noFill/>
        </p:spPr>
      </p:pic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3348038" y="5876925"/>
            <a:ext cx="287337" cy="719138"/>
          </a:xfrm>
          <a:prstGeom prst="upArrow">
            <a:avLst>
              <a:gd name="adj1" fmla="val 50000"/>
              <a:gd name="adj2" fmla="val 62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6011863" y="4437063"/>
            <a:ext cx="1152525" cy="288925"/>
          </a:xfrm>
          <a:prstGeom prst="leftArrow">
            <a:avLst>
              <a:gd name="adj1" fmla="val 50000"/>
              <a:gd name="adj2" fmla="val 99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3779838" y="2133600"/>
            <a:ext cx="287337" cy="719138"/>
          </a:xfrm>
          <a:prstGeom prst="upArrow">
            <a:avLst>
              <a:gd name="adj1" fmla="val 50000"/>
              <a:gd name="adj2" fmla="val 6256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i="1"/>
              <a:t>Pompa Devir Adedinin Değiştirilmesi</a:t>
            </a:r>
            <a:r>
              <a:rPr lang="tr-TR" sz="4000"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Akışın kontrol edilmesinde ikinci yöntemdir. </a:t>
            </a:r>
          </a:p>
          <a:p>
            <a:r>
              <a:rPr lang="tr-TR"/>
              <a:t>Fan ne kadar hızlı dönerse o kadar fazla enerji sıvı ürüne geçmektedir. Bu özellikten yararlanılarak akış kontrolü yapılabilir.</a:t>
            </a:r>
          </a:p>
          <a:p>
            <a:r>
              <a:rPr lang="tr-TR"/>
              <a:t>Bu yöntemle kontrolünde, </a:t>
            </a:r>
            <a:r>
              <a:rPr lang="tr-TR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enerji kayıpları düşüktür</a:t>
            </a:r>
            <a:r>
              <a:rPr lang="tr-TR"/>
              <a:t>. Ürüne olumsuz etkisi olmaz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i="1"/>
              <a:t>Fan Çapının Kontrol Edilmesi</a:t>
            </a:r>
            <a:r>
              <a:rPr lang="tr-TR"/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/>
              <a:t>Çapın küçültülmesi, fanın iletim kapasitesini azaltır. </a:t>
            </a:r>
          </a:p>
          <a:p>
            <a:pPr>
              <a:lnSpc>
                <a:spcPct val="90000"/>
              </a:lnSpc>
            </a:pPr>
            <a:r>
              <a:rPr lang="tr-TR"/>
              <a:t>Bu yöntemde belirgin bir </a:t>
            </a:r>
            <a:r>
              <a:rPr lang="tr-TR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verimlilik kaybı</a:t>
            </a:r>
            <a:r>
              <a:rPr lang="tr-TR"/>
              <a:t> olmaktadır. </a:t>
            </a:r>
          </a:p>
          <a:p>
            <a:pPr>
              <a:lnSpc>
                <a:spcPct val="90000"/>
              </a:lnSpc>
            </a:pPr>
            <a:r>
              <a:rPr lang="tr-TR"/>
              <a:t>Çapı küçültülen fan eski pompa gövdesine tam olarak uyamaz. </a:t>
            </a:r>
          </a:p>
          <a:p>
            <a:pPr>
              <a:lnSpc>
                <a:spcPct val="90000"/>
              </a:lnSpc>
            </a:pPr>
            <a:r>
              <a:rPr lang="tr-TR"/>
              <a:t>Şekil 8’de fan çapının küçültülmesi halinde manometrik yükseklik ve debide azalma görülmektedir.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r>
              <a:rPr lang="tr-TR" sz="3200" b="1">
                <a:solidFill>
                  <a:srgbClr val="FFFFFF"/>
                </a:solidFill>
              </a:rPr>
              <a:t>Akışın kontrolünde karşılaşılan sorunların</a:t>
            </a:r>
            <a:r>
              <a:rPr lang="tr-TR" sz="3200" b="1"/>
              <a:t> </a:t>
            </a:r>
            <a:r>
              <a:rPr lang="tr-TR" sz="3200" b="1">
                <a:solidFill>
                  <a:srgbClr val="FF0000"/>
                </a:solidFill>
              </a:rPr>
              <a:t>çözümü</a:t>
            </a:r>
            <a:r>
              <a:rPr lang="tr-TR" sz="3200" b="1"/>
              <a:t> </a:t>
            </a:r>
            <a:r>
              <a:rPr lang="tr-TR" sz="3200" b="1">
                <a:solidFill>
                  <a:srgbClr val="FFFFFF"/>
                </a:solidFill>
              </a:rPr>
              <a:t>için</a:t>
            </a:r>
            <a:r>
              <a:rPr lang="tr-TR" sz="400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sz="2800"/>
              <a:t>İletilmek istenen sıvı üründe hava veya başka bir </a:t>
            </a:r>
            <a:r>
              <a:rPr lang="tr-TR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gaz bulunmamalı</a:t>
            </a:r>
            <a:r>
              <a:rPr lang="tr-TR" sz="2800"/>
              <a:t> veya oluş</a:t>
            </a:r>
            <a:r>
              <a:rPr lang="tr-TR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mama</a:t>
            </a:r>
            <a:r>
              <a:rPr lang="tr-TR" sz="2800"/>
              <a:t>lıdır. </a:t>
            </a:r>
          </a:p>
          <a:p>
            <a:pPr>
              <a:lnSpc>
                <a:spcPct val="80000"/>
              </a:lnSpc>
            </a:pPr>
            <a:r>
              <a:rPr lang="tr-TR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Kavitasyonu</a:t>
            </a:r>
            <a:r>
              <a:rPr lang="tr-TR" sz="2800"/>
              <a:t> önlemek için pompa emişinin her noktasındaki sıvı ürünün </a:t>
            </a:r>
            <a:r>
              <a:rPr lang="tr-TR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basıncı</a:t>
            </a:r>
            <a:r>
              <a:rPr lang="tr-TR" sz="2800"/>
              <a:t>, ürünün buharlaşma basıncından </a:t>
            </a:r>
            <a:r>
              <a:rPr lang="tr-TR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yüksek</a:t>
            </a:r>
            <a:r>
              <a:rPr lang="tr-TR" sz="2800"/>
              <a:t> olmalıdır. </a:t>
            </a:r>
          </a:p>
          <a:p>
            <a:pPr>
              <a:lnSpc>
                <a:spcPct val="80000"/>
              </a:lnSpc>
            </a:pPr>
            <a:r>
              <a:rPr lang="tr-TR" sz="2800"/>
              <a:t>Isıl işlem görmüş ürünün sıcaklığını istenilen değere düşürmek için ürünün yönünü değiştiren bir “</a:t>
            </a:r>
            <a:r>
              <a:rPr lang="tr-TR" sz="28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by-pass valfı</a:t>
            </a:r>
            <a:r>
              <a:rPr lang="tr-TR" sz="2800"/>
              <a:t>” devreye konulmalıdır. </a:t>
            </a:r>
          </a:p>
          <a:p>
            <a:pPr>
              <a:lnSpc>
                <a:spcPct val="80000"/>
              </a:lnSpc>
            </a:pPr>
            <a:r>
              <a:rPr lang="tr-TR" sz="2800"/>
              <a:t>İletim hattında düzenli bir akış sağlamak için pompanın </a:t>
            </a:r>
            <a:r>
              <a:rPr lang="tr-T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emiş</a:t>
            </a:r>
            <a:r>
              <a:rPr lang="tr-TR" sz="2800"/>
              <a:t> hattındaki </a:t>
            </a:r>
            <a:r>
              <a:rPr lang="tr-TR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basıncı sabit</a:t>
            </a:r>
            <a:r>
              <a:rPr lang="tr-TR" sz="2800"/>
              <a:t> olmalıdır.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lgacık">
  <a:themeElements>
    <a:clrScheme name="Dalgacık 9">
      <a:dk1>
        <a:srgbClr val="000000"/>
      </a:dk1>
      <a:lt1>
        <a:srgbClr val="D7D1B9"/>
      </a:lt1>
      <a:dk2>
        <a:srgbClr val="B39257"/>
      </a:dk2>
      <a:lt2>
        <a:srgbClr val="B1A887"/>
      </a:lt2>
      <a:accent1>
        <a:srgbClr val="FFCC66"/>
      </a:accent1>
      <a:accent2>
        <a:srgbClr val="E6E3AC"/>
      </a:accent2>
      <a:accent3>
        <a:srgbClr val="E8E5D9"/>
      </a:accent3>
      <a:accent4>
        <a:srgbClr val="000000"/>
      </a:accent4>
      <a:accent5>
        <a:srgbClr val="FFE2B8"/>
      </a:accent5>
      <a:accent6>
        <a:srgbClr val="D0CE9B"/>
      </a:accent6>
      <a:hlink>
        <a:srgbClr val="666633"/>
      </a:hlink>
      <a:folHlink>
        <a:srgbClr val="9C9800"/>
      </a:folHlink>
    </a:clrScheme>
    <a:fontScheme name="Dalgacı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lgacık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lgacık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988</TotalTime>
  <Words>2005</Words>
  <Application>Microsoft Office PowerPoint</Application>
  <PresentationFormat>Ekran Gösterisi (4:3)</PresentationFormat>
  <Paragraphs>162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48" baseType="lpstr">
      <vt:lpstr>Dalgacık</vt:lpstr>
      <vt:lpstr>Akış kontrolu</vt:lpstr>
      <vt:lpstr>Akış kontrolu için,</vt:lpstr>
      <vt:lpstr>Akışın kısılması veya açılması </vt:lpstr>
      <vt:lpstr>Şekil 5. Akış ayar ventili ile basınç ayarlanması</vt:lpstr>
      <vt:lpstr>Akış regülatörü</vt:lpstr>
      <vt:lpstr>Şekil 6. Mekanik akış regulatörü</vt:lpstr>
      <vt:lpstr>Pompa Devir Adedinin Değiştirilmesi </vt:lpstr>
      <vt:lpstr>Fan Çapının Kontrol Edilmesi </vt:lpstr>
      <vt:lpstr>Akışın kontrolünde karşılaşılan sorunların çözümü için </vt:lpstr>
      <vt:lpstr>Pompa Montajında Özellikler </vt:lpstr>
      <vt:lpstr>Boru ve Hortumlar </vt:lpstr>
      <vt:lpstr>Boruların ve diğer elemanların birbirlerine bağlanması </vt:lpstr>
      <vt:lpstr>Slayt 13</vt:lpstr>
      <vt:lpstr>Slayt 14</vt:lpstr>
      <vt:lpstr>Vanalar </vt:lpstr>
      <vt:lpstr>Şekil 13. İki ve üç yollu konik vanalar</vt:lpstr>
      <vt:lpstr>Şekil 14. Supaplı vanalar</vt:lpstr>
      <vt:lpstr>Pnömatik ventil </vt:lpstr>
      <vt:lpstr>Slayt 19</vt:lpstr>
      <vt:lpstr>Mikrosiviç </vt:lpstr>
      <vt:lpstr>Şekil 15. Pnömatik ventil üzerine takılmış iki yönlü mikrosiviç</vt:lpstr>
      <vt:lpstr>Çekvalf </vt:lpstr>
      <vt:lpstr>Şekil 16. Çeşitli tipteki tek yönlü valfler</vt:lpstr>
      <vt:lpstr>Borulu İletim Hatlarında Boşaltma </vt:lpstr>
      <vt:lpstr>Şekil 17. Borulu iletim hatlarının boşaltılması </vt:lpstr>
      <vt:lpstr>Boru Kelepçe ve Destekleri </vt:lpstr>
      <vt:lpstr>Slayt 27</vt:lpstr>
      <vt:lpstr>Gıda Ön İşlem ve Temizlik Makinaları </vt:lpstr>
      <vt:lpstr>Bazı gıdalarda yer alan bulaşı ve kirlilik öğeleri</vt:lpstr>
      <vt:lpstr>Hammadde temizleme sistemleri</vt:lpstr>
      <vt:lpstr>Yıkama işlemi</vt:lpstr>
      <vt:lpstr>Yıkama işleminde dikkat edilecek hususlar</vt:lpstr>
      <vt:lpstr>Yıkama düzenleri</vt:lpstr>
      <vt:lpstr>Yıkama düzenleri</vt:lpstr>
      <vt:lpstr>Hammadde tank içerisine girdikten sonra fırçalı tamburlar yardımıyla hem yıkanmakta hem de tank çıkışına doğru ilerlemektedir.</vt:lpstr>
      <vt:lpstr>Ayıklama makinaları </vt:lpstr>
      <vt:lpstr>Sap Ayırma, Kabuk Soyma, Çekirdek Çıkarma Makinaları </vt:lpstr>
      <vt:lpstr>Sap Ayırma</vt:lpstr>
      <vt:lpstr>Kabuk soyma</vt:lpstr>
      <vt:lpstr>Isıl işlemle kabuk soyma</vt:lpstr>
      <vt:lpstr>Kimyasal maddelerle kabuk soyma</vt:lpstr>
      <vt:lpstr>Alkali çözeltisine daldırarak kabuk soyma</vt:lpstr>
      <vt:lpstr>Elma, armut ve ayva gibi küçük ve yumuşak çekirdekli meyvelerin çekirdek ve çekirdek evinin çıkarılması için küçük işletmelerde özel bıçaklar kullanılır ve işlem elle yapılır.</vt:lpstr>
      <vt:lpstr>Çekirdek çıkarma</vt:lpstr>
      <vt:lpstr>Slayt 45</vt:lpstr>
      <vt:lpstr>Slayt 46</vt:lpstr>
      <vt:lpstr>Slayt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Abant İzzet Baysal Üniversitesi Mühendislik Mimarlık Fakültesi Gıda Mühendisliği Bölümü</dc:title>
  <dc:creator>Semra</dc:creator>
  <cp:lastModifiedBy>Müdür_Yardımcısı</cp:lastModifiedBy>
  <cp:revision>82</cp:revision>
  <dcterms:created xsi:type="dcterms:W3CDTF">2007-10-09T07:43:57Z</dcterms:created>
  <dcterms:modified xsi:type="dcterms:W3CDTF">2018-02-23T11:37:32Z</dcterms:modified>
</cp:coreProperties>
</file>