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8" r:id="rId4"/>
    <p:sldId id="259" r:id="rId5"/>
    <p:sldId id="260" r:id="rId6"/>
    <p:sldId id="261" r:id="rId7"/>
    <p:sldId id="262" r:id="rId8"/>
    <p:sldId id="263" r:id="rId9"/>
    <p:sldId id="264" r:id="rId10"/>
    <p:sldId id="278" r:id="rId11"/>
    <p:sldId id="279" r:id="rId12"/>
    <p:sldId id="280" r:id="rId13"/>
    <p:sldId id="281" r:id="rId14"/>
    <p:sldId id="282" r:id="rId15"/>
    <p:sldId id="283" r:id="rId16"/>
    <p:sldId id="284" r:id="rId17"/>
    <p:sldId id="285" r:id="rId18"/>
    <p:sldId id="286" r:id="rId19"/>
    <p:sldId id="287"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57"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11C9FA7-B945-47CD-8AF0-BFC1BBCE8F11}" type="datetimeFigureOut">
              <a:rPr lang="tr-TR" smtClean="0"/>
              <a:pPr/>
              <a:t>25.2.2018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E9B0D41-F270-4EBA-B430-EDF20488D94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C9FA7-B945-47CD-8AF0-BFC1BBCE8F11}" type="datetimeFigureOut">
              <a:rPr lang="tr-TR" smtClean="0"/>
              <a:pPr/>
              <a:t>25.2.2018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B0D41-F270-4EBA-B430-EDF20488D94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kaledenkaleyegol.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kaledenkaleyegol.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kaledenkaleyegol.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kaledenkaleyegol.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kaledenkaleyegol.co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kaledenkaleyegol.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kaledenkaleyegol.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damgh.com/iletisim/" TargetMode="External"/><Relationship Id="rId2" Type="http://schemas.openxmlformats.org/officeDocument/2006/relationships/hyperlink" Target="http://kaledenkaleyego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wikiwand.com/en/Alexander_Osterwalder"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damgh.com/not-defteri/2015/07/28/business-model-canvas-nasil-hazirlani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theleanstartup.com/" TargetMode="External"/><Relationship Id="rId2" Type="http://schemas.openxmlformats.org/officeDocument/2006/relationships/hyperlink" Target="http://alexosterwalder.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KANVAS İŞ MODELİ</a:t>
            </a:r>
            <a:endParaRPr lang="tr-TR" dirty="0"/>
          </a:p>
        </p:txBody>
      </p:sp>
      <p:sp>
        <p:nvSpPr>
          <p:cNvPr id="3" name="2 Alt Başlık"/>
          <p:cNvSpPr>
            <a:spLocks noGrp="1"/>
          </p:cNvSpPr>
          <p:nvPr>
            <p:ph type="subTitle" idx="1"/>
          </p:nvPr>
        </p:nvSpPr>
        <p:spPr/>
        <p:txBody>
          <a:bodyPr/>
          <a:lstStyle/>
          <a:p>
            <a:r>
              <a:rPr lang="tr-TR" dirty="0" smtClean="0"/>
              <a:t>E TİCARET VE İNTERNETTE PAZARLAMA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Uber’in</a:t>
            </a:r>
            <a:r>
              <a:rPr lang="tr-TR" dirty="0" smtClean="0"/>
              <a:t> de iş modeli:</a:t>
            </a:r>
            <a:br>
              <a:rPr lang="tr-TR" dirty="0" smtClean="0"/>
            </a:br>
            <a:r>
              <a:rPr lang="tr-TR" b="1" dirty="0" err="1" smtClean="0"/>
              <a:t>Uber</a:t>
            </a:r>
            <a:r>
              <a:rPr lang="tr-TR" b="1" dirty="0" smtClean="0"/>
              <a:t> için Müşteri </a:t>
            </a:r>
            <a:r>
              <a:rPr lang="tr-TR" sz="2000" b="1" dirty="0" smtClean="0"/>
              <a:t>Kesitleri:</a:t>
            </a:r>
            <a:r>
              <a:rPr lang="tr-TR" sz="2000" dirty="0" smtClean="0"/>
              <a:t>Bu </a:t>
            </a:r>
            <a:r>
              <a:rPr lang="tr-TR" sz="2000" dirty="0" err="1" smtClean="0"/>
              <a:t>kısıma</a:t>
            </a:r>
            <a:r>
              <a:rPr lang="tr-TR" sz="2000" dirty="0" smtClean="0"/>
              <a:t> işletme olarak hedef kitlenizin kimler olduğunu/olacağını yazmalısınız. Sunacağınız değer önerisini kimler benimser? Farklı değer önerilerine göre farklı müşteri kesitleri yazmalı mısınız? Olayı çok yönlü düşünmeli ona göre hareket etmelisiniz.</a:t>
            </a:r>
            <a:endParaRPr lang="tr-TR" sz="2000" dirty="0"/>
          </a:p>
        </p:txBody>
      </p:sp>
      <p:sp>
        <p:nvSpPr>
          <p:cNvPr id="3" name="2 İçerik Yer Tutucusu"/>
          <p:cNvSpPr>
            <a:spLocks noGrp="1"/>
          </p:cNvSpPr>
          <p:nvPr>
            <p:ph idx="1"/>
          </p:nvPr>
        </p:nvSpPr>
        <p:spPr>
          <a:xfrm>
            <a:off x="500034" y="2332037"/>
            <a:ext cx="8229600" cy="4525963"/>
          </a:xfrm>
        </p:spPr>
        <p:txBody>
          <a:bodyPr>
            <a:normAutofit lnSpcReduction="10000"/>
          </a:bodyPr>
          <a:lstStyle/>
          <a:p>
            <a:r>
              <a:rPr lang="tr-TR" b="1" dirty="0" smtClean="0"/>
              <a:t>Kullanıcılar;</a:t>
            </a:r>
            <a:r>
              <a:rPr lang="tr-TR" dirty="0" smtClean="0"/>
              <a:t> Araç sahibi olmayanlar, bir partiye giderken araç kullanmak istemeyenler, tarz sahibi bir yolculuk ve VIP hizmet almak isteyenler, kapılarına fiyat-performans oranı yüksek bir araç çağırmak isteyenler.</a:t>
            </a:r>
          </a:p>
          <a:p>
            <a:r>
              <a:rPr lang="tr-TR" b="1" dirty="0" smtClean="0"/>
              <a:t>Sürücüler: </a:t>
            </a:r>
            <a:r>
              <a:rPr lang="tr-TR" dirty="0" smtClean="0"/>
              <a:t>Araç sahibi olan ve gelir elde etmek isteyen sürücüler, araç kullanmaktan keyif alan sürücüler, “sürücü” olarak değil “iş ortağı” olarak tanımlanmak isteyenler.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 2. Değer Önerisi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Hedef kitleniz neden sizi tercih etsin sorusunun cevabını vereceğiniz bölümdür. Her bir müşteri </a:t>
            </a:r>
            <a:r>
              <a:rPr lang="tr-TR" dirty="0" err="1" smtClean="0"/>
              <a:t>segmentiniz</a:t>
            </a:r>
            <a:r>
              <a:rPr lang="tr-TR" dirty="0" smtClean="0"/>
              <a:t> için ayrı bir değer önerisi yazabilirsiniz. Müşteri ilişkileri de zaten bu değer önerilerine bakıp doldurulacaktır. Eğer her </a:t>
            </a:r>
            <a:r>
              <a:rPr lang="tr-TR" dirty="0" err="1" smtClean="0"/>
              <a:t>segment</a:t>
            </a:r>
            <a:r>
              <a:rPr lang="tr-TR" dirty="0" smtClean="0"/>
              <a:t> için bir değer öneriniz yoksa bu kısmı şimdilik boş bırakabilirsiniz. Ancak kafanızda sistemi oturttuktan sonra  bu başlığa yeniden dönebileceğiniz şekilde notlar bırakmalısınız.</a:t>
            </a:r>
          </a:p>
          <a:p>
            <a:r>
              <a:rPr lang="tr-TR" dirty="0" smtClean="0"/>
              <a:t> </a:t>
            </a:r>
          </a:p>
          <a:p>
            <a:r>
              <a:rPr lang="tr-TR" b="1" dirty="0" err="1" smtClean="0"/>
              <a:t>Uber</a:t>
            </a:r>
            <a:r>
              <a:rPr lang="tr-TR" b="1" dirty="0" smtClean="0"/>
              <a:t> için Değer Önerisi:</a:t>
            </a:r>
            <a:endParaRPr lang="tr-TR" dirty="0" smtClean="0"/>
          </a:p>
          <a:p>
            <a:r>
              <a:rPr lang="tr-TR" b="1" dirty="0" smtClean="0"/>
              <a:t>Müşteriler için;</a:t>
            </a:r>
            <a:r>
              <a:rPr lang="tr-TR" dirty="0" smtClean="0"/>
              <a:t> </a:t>
            </a:r>
            <a:r>
              <a:rPr lang="tr-TR" dirty="0" err="1" smtClean="0"/>
              <a:t>Minumum</a:t>
            </a:r>
            <a:r>
              <a:rPr lang="tr-TR" dirty="0" smtClean="0"/>
              <a:t> bekleme süresi, standart taksi ücretlerinden daha düşük ücretler, varış zamanını görme ve aracı haritan takip edebilme.</a:t>
            </a:r>
          </a:p>
          <a:p>
            <a:r>
              <a:rPr lang="tr-TR" b="1" dirty="0" smtClean="0"/>
              <a:t>Sürücüler için;</a:t>
            </a:r>
            <a:r>
              <a:rPr lang="tr-TR" dirty="0" smtClean="0"/>
              <a:t> Ek gelir kaynakları, esnek çalışma ve </a:t>
            </a:r>
            <a:r>
              <a:rPr lang="tr-TR" dirty="0" err="1" smtClean="0"/>
              <a:t>part</a:t>
            </a:r>
            <a:r>
              <a:rPr lang="tr-TR" dirty="0" smtClean="0"/>
              <a:t> time çalışma olanağı, kolay ödeme alma prosedürü, online ödeme alma imkanı.</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3. Kanallar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Belirlediğiniz değer önerilerini yine belirlemiş olduğunuz müşteri kesitlerine nasıl ulaştıracaksınız? Örneğin bir e-ticaret sitesi fikriniz var ise </a:t>
            </a:r>
            <a:r>
              <a:rPr lang="tr-TR" dirty="0" err="1" smtClean="0"/>
              <a:t>WordPress</a:t>
            </a:r>
            <a:r>
              <a:rPr lang="tr-TR" dirty="0" smtClean="0"/>
              <a:t> sizin için bir kanaldır. Ya da bir mobil uygulama yapmayı düşünüyorsanız </a:t>
            </a:r>
            <a:r>
              <a:rPr lang="tr-TR" dirty="0" err="1" smtClean="0"/>
              <a:t>Google</a:t>
            </a:r>
            <a:r>
              <a:rPr lang="tr-TR" dirty="0" smtClean="0"/>
              <a:t> </a:t>
            </a:r>
            <a:r>
              <a:rPr lang="tr-TR" dirty="0" err="1" smtClean="0"/>
              <a:t>Play</a:t>
            </a:r>
            <a:r>
              <a:rPr lang="tr-TR" dirty="0" smtClean="0"/>
              <a:t> </a:t>
            </a:r>
            <a:r>
              <a:rPr lang="tr-TR" dirty="0" err="1" smtClean="0"/>
              <a:t>Store</a:t>
            </a:r>
            <a:r>
              <a:rPr lang="tr-TR" dirty="0" smtClean="0"/>
              <a:t> sizin için bir kanaldır.</a:t>
            </a:r>
          </a:p>
          <a:p>
            <a:r>
              <a:rPr lang="tr-TR" dirty="0" smtClean="0"/>
              <a:t> </a:t>
            </a:r>
          </a:p>
          <a:p>
            <a:r>
              <a:rPr lang="tr-TR" b="1" dirty="0" err="1" smtClean="0"/>
              <a:t>Uber</a:t>
            </a:r>
            <a:r>
              <a:rPr lang="tr-TR" b="1" dirty="0" smtClean="0"/>
              <a:t> için Kanallar:</a:t>
            </a:r>
            <a:endParaRPr lang="tr-TR" dirty="0" smtClean="0"/>
          </a:p>
          <a:p>
            <a:r>
              <a:rPr lang="tr-TR" dirty="0" smtClean="0"/>
              <a:t>Web siteleri</a:t>
            </a:r>
          </a:p>
          <a:p>
            <a:r>
              <a:rPr lang="tr-TR" dirty="0" smtClean="0"/>
              <a:t>IOS uygulama</a:t>
            </a:r>
          </a:p>
          <a:p>
            <a:r>
              <a:rPr lang="tr-TR" dirty="0" err="1" smtClean="0"/>
              <a:t>Android</a:t>
            </a:r>
            <a:r>
              <a:rPr lang="tr-TR" dirty="0" smtClean="0"/>
              <a:t> uygulama</a:t>
            </a:r>
          </a:p>
          <a:p>
            <a:r>
              <a:rPr lang="tr-TR" dirty="0" smtClean="0"/>
              <a:t>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 4. Müşteri İlişkileri </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Müşterileriniz ile nasıl iletişime geçeceksiniz? Onlara desteği nasıl vereceksiniz? Müşterilerin sorularını nasıl yanıtlayacaksınız? Buna benzer soruların cevabını listeleyeceğiniz bu bölüm satış ve üretim kısmında size yardımcı olacak bölümdür.</a:t>
            </a:r>
          </a:p>
          <a:p>
            <a:r>
              <a:rPr lang="tr-TR" dirty="0" smtClean="0"/>
              <a:t> </a:t>
            </a:r>
          </a:p>
          <a:p>
            <a:r>
              <a:rPr lang="tr-TR" b="1" dirty="0" err="1" smtClean="0"/>
              <a:t>Uber</a:t>
            </a:r>
            <a:r>
              <a:rPr lang="tr-TR" b="1" dirty="0" smtClean="0"/>
              <a:t> için Müşteri İlişkileri:</a:t>
            </a:r>
            <a:endParaRPr lang="tr-TR" dirty="0" smtClean="0"/>
          </a:p>
          <a:p>
            <a:r>
              <a:rPr lang="tr-TR" dirty="0" smtClean="0"/>
              <a:t>Sosyal Medya</a:t>
            </a:r>
          </a:p>
          <a:p>
            <a:r>
              <a:rPr lang="tr-TR" dirty="0" smtClean="0"/>
              <a:t>Müşteri Hizmetleri</a:t>
            </a:r>
          </a:p>
          <a:p>
            <a:r>
              <a:rPr lang="tr-TR" dirty="0" smtClean="0"/>
              <a:t>Değerlendirme, oylama ve geri bildirim sistemi</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5. Gelir Modeli</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Kabaca ne kadar para kazanacağınızı belirleyen bölümdür. Belirlediğiniz hedef kitlenin, değer önerinize ne kadar para vereceğini düşünüp cevap vermeniz gereken bu bölümde, hangi </a:t>
            </a:r>
            <a:r>
              <a:rPr lang="tr-TR" dirty="0" err="1" smtClean="0"/>
              <a:t>segmentin</a:t>
            </a:r>
            <a:r>
              <a:rPr lang="tr-TR" dirty="0" smtClean="0"/>
              <a:t> ne kadar ödeyebileceğini iyi analiz etmeniz gerekmektedir.</a:t>
            </a:r>
          </a:p>
          <a:p>
            <a:r>
              <a:rPr lang="tr-TR" dirty="0" smtClean="0"/>
              <a:t> </a:t>
            </a:r>
          </a:p>
          <a:p>
            <a:r>
              <a:rPr lang="tr-TR" b="1" dirty="0" err="1" smtClean="0"/>
              <a:t>Uber</a:t>
            </a:r>
            <a:r>
              <a:rPr lang="tr-TR" b="1" dirty="0" smtClean="0"/>
              <a:t> için Gelir Modeli:</a:t>
            </a:r>
            <a:endParaRPr lang="tr-TR" dirty="0" smtClean="0"/>
          </a:p>
          <a:p>
            <a:r>
              <a:rPr lang="tr-TR" dirty="0" smtClean="0"/>
              <a:t>Kilometre bazlı araç sürüşleri</a:t>
            </a:r>
          </a:p>
          <a:p>
            <a:r>
              <a:rPr lang="tr-TR" dirty="0" smtClean="0"/>
              <a:t>Değişken ücretlendirme</a:t>
            </a:r>
          </a:p>
          <a:p>
            <a:r>
              <a:rPr lang="tr-TR" dirty="0" err="1" smtClean="0"/>
              <a:t>Uber</a:t>
            </a:r>
            <a:r>
              <a:rPr lang="tr-TR" dirty="0" smtClean="0"/>
              <a:t> </a:t>
            </a:r>
            <a:r>
              <a:rPr lang="tr-TR" dirty="0" err="1" smtClean="0"/>
              <a:t>cargo</a:t>
            </a:r>
            <a:r>
              <a:rPr lang="tr-TR" dirty="0" smtClean="0"/>
              <a:t>, </a:t>
            </a:r>
            <a:r>
              <a:rPr lang="tr-TR" dirty="0" err="1" smtClean="0"/>
              <a:t>Uber</a:t>
            </a:r>
            <a:r>
              <a:rPr lang="tr-TR" dirty="0" smtClean="0"/>
              <a:t> </a:t>
            </a:r>
            <a:r>
              <a:rPr lang="tr-TR" dirty="0" err="1" smtClean="0"/>
              <a:t>rideshare</a:t>
            </a:r>
            <a:endParaRPr lang="tr-TR" dirty="0" smtClean="0"/>
          </a:p>
          <a:p>
            <a:r>
              <a:rPr lang="tr-TR" dirty="0" err="1" smtClean="0"/>
              <a:t>UberX</a:t>
            </a:r>
            <a:r>
              <a:rPr lang="tr-TR" dirty="0" smtClean="0"/>
              <a:t>, </a:t>
            </a:r>
            <a:r>
              <a:rPr lang="tr-TR" dirty="0" err="1" smtClean="0"/>
              <a:t>Uber</a:t>
            </a:r>
            <a:r>
              <a:rPr lang="tr-TR" dirty="0" smtClean="0"/>
              <a:t> </a:t>
            </a:r>
            <a:r>
              <a:rPr lang="tr-TR" dirty="0" err="1" smtClean="0"/>
              <a:t>taxi</a:t>
            </a:r>
            <a:r>
              <a:rPr lang="tr-TR" dirty="0" smtClean="0"/>
              <a:t>, </a:t>
            </a:r>
            <a:r>
              <a:rPr lang="tr-TR" dirty="0" err="1" smtClean="0"/>
              <a:t>Uber</a:t>
            </a:r>
            <a:r>
              <a:rPr lang="tr-TR" dirty="0" smtClean="0"/>
              <a:t> </a:t>
            </a:r>
            <a:r>
              <a:rPr lang="tr-TR" dirty="0" err="1" smtClean="0"/>
              <a:t>black</a:t>
            </a:r>
            <a:r>
              <a:rPr lang="tr-TR" dirty="0" smtClean="0"/>
              <a:t>, </a:t>
            </a:r>
            <a:r>
              <a:rPr lang="tr-TR" dirty="0" err="1" smtClean="0"/>
              <a:t>Uber</a:t>
            </a:r>
            <a:r>
              <a:rPr lang="tr-TR" dirty="0" smtClean="0"/>
              <a:t> XL</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6. Temel Faaliyetler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Sunacağınız değer önerisinin yerine gelmesi için yapılması gereken öncelikli işlerin yer aldığı bölümdür. Kaynaklarınızı göz ardı etmeden değer öneriniz sınırları kapsamında yapacaklarınızı listelemeniz önemlidir. Kaynaklarınız yetersizse, o yapılacakları ayrıca işaretleyerek göstermeniz gerekir.</a:t>
            </a:r>
          </a:p>
          <a:p>
            <a:r>
              <a:rPr lang="tr-TR" dirty="0" smtClean="0"/>
              <a:t> </a:t>
            </a:r>
          </a:p>
          <a:p>
            <a:r>
              <a:rPr lang="tr-TR" b="1" dirty="0" err="1" smtClean="0"/>
              <a:t>Uber</a:t>
            </a:r>
            <a:r>
              <a:rPr lang="tr-TR" b="1" dirty="0" smtClean="0"/>
              <a:t> için Temel Faaliyetler:</a:t>
            </a:r>
            <a:endParaRPr lang="tr-TR" dirty="0" smtClean="0"/>
          </a:p>
          <a:p>
            <a:r>
              <a:rPr lang="tr-TR" dirty="0" smtClean="0"/>
              <a:t>Ürün geliştirme ve ürün yönetimi</a:t>
            </a:r>
          </a:p>
          <a:p>
            <a:r>
              <a:rPr lang="tr-TR" dirty="0" smtClean="0"/>
              <a:t>Pazarlama ve müşteri edinimi</a:t>
            </a:r>
          </a:p>
          <a:p>
            <a:r>
              <a:rPr lang="tr-TR" dirty="0" smtClean="0"/>
              <a:t>Sürücü kiralama</a:t>
            </a:r>
          </a:p>
          <a:p>
            <a:r>
              <a:rPr lang="tr-TR" dirty="0" smtClean="0"/>
              <a:t>Sürücü ödemelerini yönetme</a:t>
            </a:r>
          </a:p>
          <a:p>
            <a:r>
              <a:rPr lang="tr-TR" dirty="0" smtClean="0"/>
              <a:t>Müşteri desteği</a:t>
            </a:r>
          </a:p>
          <a:p>
            <a:r>
              <a:rPr lang="tr-TR" dirty="0" smtClean="0"/>
              <a:t>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 7. Temel Kaynaklar</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Esasında her işletmeye göre değişkenlik sağlayabilecek bir başlıktır ancak günümüzde genel anlamı ile teknoloji ve finansal başlıkları altında toplanmıştır. Değer önerinizin hayata geçmesi için olması gerekenleri söyler.</a:t>
            </a:r>
          </a:p>
          <a:p>
            <a:r>
              <a:rPr lang="tr-TR" dirty="0" smtClean="0"/>
              <a:t> </a:t>
            </a:r>
          </a:p>
          <a:p>
            <a:r>
              <a:rPr lang="tr-TR" b="1" dirty="0" err="1" smtClean="0"/>
              <a:t>Uber</a:t>
            </a:r>
            <a:r>
              <a:rPr lang="tr-TR" b="1" dirty="0" smtClean="0"/>
              <a:t> için Temel Kaynaklar:</a:t>
            </a:r>
            <a:endParaRPr lang="tr-TR" dirty="0" smtClean="0"/>
          </a:p>
          <a:p>
            <a:r>
              <a:rPr lang="tr-TR" dirty="0" smtClean="0"/>
              <a:t>Teknolojik alt yapı</a:t>
            </a:r>
          </a:p>
          <a:p>
            <a:r>
              <a:rPr lang="tr-TR" dirty="0" smtClean="0"/>
              <a:t>Yetenekli sürücüler</a:t>
            </a:r>
          </a:p>
          <a:p>
            <a:r>
              <a:rPr lang="tr-TR" dirty="0" smtClean="0"/>
              <a:t>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 8. Temel Ortaklıklar</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Bu noktaya gelene kadar zaten az çok fikriniz oluşacaktır. Sahip olduğunuz değer önerisine benzer hangi firmalar ile nasıl bir ortaklığa girebilirsiniz? Temel faaliyetlerinizde size yardımcı olacak kişiler ya da kurumlar var mıdır? Bunlarla nasıl iletişime geçersiniz? İhtiyacınız olan finansal kaynağı nasıl temin edeceksiniz?</a:t>
            </a:r>
          </a:p>
          <a:p>
            <a:r>
              <a:rPr lang="tr-TR" dirty="0" smtClean="0"/>
              <a:t> </a:t>
            </a:r>
          </a:p>
          <a:p>
            <a:r>
              <a:rPr lang="tr-TR" b="1" dirty="0" err="1" smtClean="0"/>
              <a:t>Uber</a:t>
            </a:r>
            <a:r>
              <a:rPr lang="tr-TR" b="1" dirty="0" smtClean="0"/>
              <a:t> için Temel Ortaklıklar:</a:t>
            </a:r>
            <a:endParaRPr lang="tr-TR" dirty="0" smtClean="0"/>
          </a:p>
          <a:p>
            <a:r>
              <a:rPr lang="tr-TR" dirty="0" smtClean="0"/>
              <a:t>Araç sahibi olan sürücüler</a:t>
            </a:r>
          </a:p>
          <a:p>
            <a:r>
              <a:rPr lang="tr-TR" dirty="0" smtClean="0"/>
              <a:t>Ödeme sistemleri</a:t>
            </a:r>
          </a:p>
          <a:p>
            <a:r>
              <a:rPr lang="tr-TR" dirty="0" smtClean="0"/>
              <a:t>Harita API sağlayıcıları</a:t>
            </a:r>
          </a:p>
          <a:p>
            <a:r>
              <a:rPr lang="tr-TR" dirty="0" smtClean="0"/>
              <a:t>Yatırımcılar</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9. Maliyet Yapısı</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Modelinizi oluştururken çıkan maliyetleri bu bölüme yerleştirmelisiniz. İş modelinizi hayata geçirmek için yani değer önerinizi müşteri </a:t>
            </a:r>
            <a:r>
              <a:rPr lang="tr-TR" dirty="0" err="1" smtClean="0"/>
              <a:t>segmentinizle</a:t>
            </a:r>
            <a:r>
              <a:rPr lang="tr-TR" dirty="0" smtClean="0"/>
              <a:t> buluşturmak için ne kadar harcama yapmanız gerekiyor? Giderleriniz değişken mi yoksa sabit mi? Bütün bunları belirleyeceğiniz yer bu sütundur.</a:t>
            </a:r>
          </a:p>
          <a:p>
            <a:r>
              <a:rPr lang="tr-TR" dirty="0" smtClean="0"/>
              <a:t> </a:t>
            </a:r>
          </a:p>
          <a:p>
            <a:r>
              <a:rPr lang="tr-TR" b="1" dirty="0" err="1" smtClean="0"/>
              <a:t>Uber</a:t>
            </a:r>
            <a:r>
              <a:rPr lang="tr-TR" b="1" dirty="0" smtClean="0"/>
              <a:t> için Maliyet Yapısı:</a:t>
            </a:r>
            <a:endParaRPr lang="tr-TR" dirty="0" smtClean="0"/>
          </a:p>
          <a:p>
            <a:r>
              <a:rPr lang="tr-TR" dirty="0" smtClean="0"/>
              <a:t>Teknolojik alt yapı</a:t>
            </a:r>
          </a:p>
          <a:p>
            <a:r>
              <a:rPr lang="tr-TR" dirty="0" smtClean="0"/>
              <a:t>Kalıcı çalışanların maaşları</a:t>
            </a:r>
          </a:p>
          <a:p>
            <a:r>
              <a:rPr lang="tr-TR" dirty="0" smtClean="0"/>
              <a:t>Duyuru etkinlikleri ve pazarlama harcamaları</a:t>
            </a:r>
          </a:p>
          <a:p>
            <a:r>
              <a:rPr lang="tr-TR" dirty="0" smtClean="0"/>
              <a:t> </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las\Desktop\0-x-nstYnoy-uA6wZC-.png"/>
          <p:cNvPicPr>
            <a:picLocks noChangeAspect="1" noChangeArrowheads="1"/>
          </p:cNvPicPr>
          <p:nvPr/>
        </p:nvPicPr>
        <p:blipFill>
          <a:blip r:embed="rId2"/>
          <a:srcRect/>
          <a:stretch>
            <a:fillRect/>
          </a:stretch>
        </p:blipFill>
        <p:spPr bwMode="auto">
          <a:xfrm>
            <a:off x="0" y="1047750"/>
            <a:ext cx="9296400" cy="5810250"/>
          </a:xfrm>
          <a:prstGeom prst="rect">
            <a:avLst/>
          </a:prstGeom>
          <a:noFill/>
        </p:spPr>
      </p:pic>
      <p:sp>
        <p:nvSpPr>
          <p:cNvPr id="3" name="2 Dikdörtgen"/>
          <p:cNvSpPr/>
          <p:nvPr/>
        </p:nvSpPr>
        <p:spPr>
          <a:xfrm>
            <a:off x="2000232" y="0"/>
            <a:ext cx="4572000" cy="1200329"/>
          </a:xfrm>
          <a:prstGeom prst="rect">
            <a:avLst/>
          </a:prstGeom>
        </p:spPr>
        <p:txBody>
          <a:bodyPr>
            <a:spAutoFit/>
          </a:bodyPr>
          <a:lstStyle/>
          <a:p>
            <a:r>
              <a:rPr lang="tr-TR" dirty="0" smtClean="0"/>
              <a:t>İş modelinizi çıkartırken post-it’ler ile çalışmanızı öneririz. Bu sayede kolaylıkla istediğiniz sütuna istediğinizi yazıp çıkarabilme şansına sahip olabilirsiniz.</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las\Desktop\kanvas.jpg"/>
          <p:cNvPicPr>
            <a:picLocks noChangeAspect="1" noChangeArrowheads="1"/>
          </p:cNvPicPr>
          <p:nvPr/>
        </p:nvPicPr>
        <p:blipFill>
          <a:blip r:embed="rId2"/>
          <a:srcRect/>
          <a:stretch>
            <a:fillRect/>
          </a:stretch>
        </p:blipFill>
        <p:spPr bwMode="auto">
          <a:xfrm>
            <a:off x="0" y="0"/>
            <a:ext cx="8732448" cy="645795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214"/>
            <a:ext cx="8229600" cy="1143000"/>
          </a:xfrm>
        </p:spPr>
        <p:txBody>
          <a:bodyPr>
            <a:normAutofit fontScale="90000"/>
          </a:bodyPr>
          <a:lstStyle/>
          <a:p>
            <a:r>
              <a:rPr lang="tr-TR" b="1" dirty="0" smtClean="0">
                <a:hlinkClick r:id="rId2"/>
              </a:rPr>
              <a:t/>
            </a:r>
            <a:br>
              <a:rPr lang="tr-TR" b="1" dirty="0" smtClean="0">
                <a:hlinkClick r:id="rId2"/>
              </a:rPr>
            </a:br>
            <a:r>
              <a:rPr lang="tr-TR" b="1" dirty="0" err="1" smtClean="0">
                <a:hlinkClick r:id="rId2"/>
              </a:rPr>
              <a:t>kaledenkaleyegol</a:t>
            </a:r>
            <a:r>
              <a:rPr lang="tr-TR" b="1" dirty="0" smtClean="0">
                <a:hlinkClick r:id="rId2"/>
              </a:rPr>
              <a:t>.com</a:t>
            </a:r>
            <a:r>
              <a:rPr lang="tr-TR" dirty="0" smtClean="0"/>
              <a:t> için müşteri </a:t>
            </a:r>
            <a:r>
              <a:rPr lang="tr-TR" dirty="0" err="1" smtClean="0"/>
              <a:t>segmentim</a:t>
            </a:r>
            <a:r>
              <a:rPr lang="tr-TR" dirty="0" smtClean="0"/>
              <a:t>:</a:t>
            </a:r>
            <a:endParaRPr lang="tr-TR" dirty="0"/>
          </a:p>
        </p:txBody>
      </p:sp>
      <p:sp>
        <p:nvSpPr>
          <p:cNvPr id="3" name="2 İçerik Yer Tutucusu"/>
          <p:cNvSpPr>
            <a:spLocks noGrp="1"/>
          </p:cNvSpPr>
          <p:nvPr>
            <p:ph idx="1"/>
          </p:nvPr>
        </p:nvSpPr>
        <p:spPr/>
        <p:txBody>
          <a:bodyPr>
            <a:normAutofit fontScale="92500" lnSpcReduction="20000"/>
          </a:bodyPr>
          <a:lstStyle/>
          <a:p>
            <a:pPr fontAlgn="base"/>
            <a:r>
              <a:rPr lang="tr-TR" dirty="0" smtClean="0"/>
              <a:t>B2C- Futbola ilgi duyan bay ve bayanlar.</a:t>
            </a:r>
          </a:p>
          <a:p>
            <a:pPr lvl="1" fontAlgn="base"/>
            <a:r>
              <a:rPr lang="tr-TR" dirty="0" smtClean="0"/>
              <a:t>Batuhan 23 yaşında ve interneti ihtiyacı olduğu her an kullanabiliyor. Tuttuğu takıma ait haberleri </a:t>
            </a:r>
            <a:r>
              <a:rPr lang="tr-TR" dirty="0" err="1" smtClean="0"/>
              <a:t>Twitter</a:t>
            </a:r>
            <a:r>
              <a:rPr lang="tr-TR" dirty="0" smtClean="0"/>
              <a:t>, </a:t>
            </a:r>
            <a:r>
              <a:rPr lang="tr-TR" dirty="0" err="1" smtClean="0"/>
              <a:t>Facebook</a:t>
            </a:r>
            <a:r>
              <a:rPr lang="tr-TR" dirty="0" smtClean="0"/>
              <a:t> ve haber sitelerinden her gün (bazen istemeden de olsa) takip ediyor. Ancak haber kaynakları arasındaki tutarsızlık, reklam bombardımanı ve kötü içerikler artık onu bezdirdi.</a:t>
            </a:r>
          </a:p>
          <a:p>
            <a:pPr fontAlgn="base"/>
            <a:r>
              <a:rPr lang="tr-TR" dirty="0" smtClean="0"/>
              <a:t>B2B- Siteye reklam verecek spor ürünleri satan firmalar(</a:t>
            </a:r>
            <a:r>
              <a:rPr lang="tr-TR" dirty="0" err="1" smtClean="0"/>
              <a:t>AdSense</a:t>
            </a:r>
            <a:r>
              <a:rPr lang="tr-TR" dirty="0" smtClean="0"/>
              <a:t> hariç).</a:t>
            </a:r>
          </a:p>
          <a:p>
            <a:pPr fontAlgn="base"/>
            <a:r>
              <a:rPr lang="tr-TR" dirty="0" smtClean="0"/>
              <a:t>B2B/B2C- Özel röportaj ve haberleri servis edeceğimiz haber ajansları.</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2.Değer Önerisi</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Hedef kitlenizi belirlerken tespit ettiğiniz problemlerden hangisini çözüyorsunuz? Hedef kitleniz, kullandığı araçlardan vazgeçip neden sizi tercih etsin? Tabloyu daha anlamlı kılmak için belirlediğiniz her hedef kitlenin tam karşısına ona özel değer önerisi yazabilirsiniz. Arada kalan müşteri ilişkileri </a:t>
            </a:r>
            <a:r>
              <a:rPr lang="tr-TR" dirty="0" err="1" smtClean="0"/>
              <a:t>tablosuda</a:t>
            </a:r>
            <a:r>
              <a:rPr lang="tr-TR" dirty="0" smtClean="0"/>
              <a:t> bu bağlamda doldurulabilir. Eğer kafanızda her </a:t>
            </a:r>
            <a:r>
              <a:rPr lang="tr-TR" dirty="0" err="1" smtClean="0"/>
              <a:t>segment</a:t>
            </a:r>
            <a:r>
              <a:rPr lang="tr-TR" dirty="0" smtClean="0"/>
              <a:t> için net değer önerileri yoksa boş bırakabilir ya da tahminlerinizi sıralayabilirsiniz. Tahminlerinizi listeledikten sonra en makul ve müşteri </a:t>
            </a:r>
            <a:r>
              <a:rPr lang="tr-TR" dirty="0" err="1" smtClean="0"/>
              <a:t>segmentiniz</a:t>
            </a:r>
            <a:r>
              <a:rPr lang="tr-TR" dirty="0" smtClean="0"/>
              <a:t> ile alakalı olanı en başa yerleştirerek tabloda yer verebilirsiniz. Ancak kendinize bir hatırlatma koyarak bu başlığa tekrar geri döneceğinizi not almalısınız.</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338"/>
            <a:ext cx="8229600" cy="1143000"/>
          </a:xfrm>
        </p:spPr>
        <p:txBody>
          <a:bodyPr>
            <a:normAutofit fontScale="90000"/>
          </a:bodyPr>
          <a:lstStyle/>
          <a:p>
            <a:r>
              <a:rPr lang="tr-TR" b="1" dirty="0" smtClean="0">
                <a:hlinkClick r:id="rId2"/>
              </a:rPr>
              <a:t/>
            </a:r>
            <a:br>
              <a:rPr lang="tr-TR" b="1" dirty="0" smtClean="0">
                <a:hlinkClick r:id="rId2"/>
              </a:rPr>
            </a:br>
            <a:r>
              <a:rPr lang="tr-TR" b="1" dirty="0" err="1" smtClean="0">
                <a:hlinkClick r:id="rId2"/>
              </a:rPr>
              <a:t>kaledenkaleyegol</a:t>
            </a:r>
            <a:r>
              <a:rPr lang="tr-TR" b="1" dirty="0" smtClean="0">
                <a:hlinkClick r:id="rId2"/>
              </a:rPr>
              <a:t>.com</a:t>
            </a:r>
            <a:r>
              <a:rPr lang="tr-TR" dirty="0" smtClean="0"/>
              <a:t> için hazırladığım değer önerileri:</a:t>
            </a:r>
            <a:endParaRPr lang="tr-TR" dirty="0"/>
          </a:p>
        </p:txBody>
      </p:sp>
      <p:sp>
        <p:nvSpPr>
          <p:cNvPr id="3" name="2 İçerik Yer Tutucusu"/>
          <p:cNvSpPr>
            <a:spLocks noGrp="1"/>
          </p:cNvSpPr>
          <p:nvPr>
            <p:ph idx="1"/>
          </p:nvPr>
        </p:nvSpPr>
        <p:spPr/>
        <p:txBody>
          <a:bodyPr>
            <a:normAutofit fontScale="92500"/>
          </a:bodyPr>
          <a:lstStyle/>
          <a:p>
            <a:pPr fontAlgn="base"/>
            <a:r>
              <a:rPr lang="tr-TR" dirty="0" smtClean="0"/>
              <a:t>B2C- Özelleştirilmiş haber takip </a:t>
            </a:r>
            <a:r>
              <a:rPr lang="tr-TR" dirty="0" err="1" smtClean="0"/>
              <a:t>portalı</a:t>
            </a:r>
            <a:endParaRPr lang="tr-TR" dirty="0" smtClean="0"/>
          </a:p>
          <a:p>
            <a:pPr lvl="1" fontAlgn="base"/>
            <a:r>
              <a:rPr lang="tr-TR" dirty="0" smtClean="0"/>
              <a:t>Kişilerin istediği takım hakkında, istedikleri haber kaynağından haber takip edebilmeleri.</a:t>
            </a:r>
          </a:p>
          <a:p>
            <a:pPr fontAlgn="base"/>
            <a:r>
              <a:rPr lang="tr-TR" dirty="0" smtClean="0"/>
              <a:t>B2B- Doğrudan satılan ürünle alakalı kitle</a:t>
            </a:r>
          </a:p>
          <a:p>
            <a:pPr lvl="1" fontAlgn="base"/>
            <a:r>
              <a:rPr lang="tr-TR" dirty="0" smtClean="0"/>
              <a:t>Ayrıca bu kitle belli standartlarda internet kullanımına sahip olacak.</a:t>
            </a:r>
          </a:p>
          <a:p>
            <a:pPr fontAlgn="base"/>
            <a:r>
              <a:rPr lang="tr-TR" dirty="0" smtClean="0"/>
              <a:t>B2B/B2C- Yakın sporcu ve taraftar ilişkisi</a:t>
            </a:r>
          </a:p>
          <a:p>
            <a:pPr lvl="1" fontAlgn="base"/>
            <a:r>
              <a:rPr lang="tr-TR" dirty="0" smtClean="0"/>
              <a:t>Sevilen sporcular ve taraftar grupları ile röportaj ve haber dizileri haber sağlayıcılar için değerli olacaktır.</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3.Kanallar</a:t>
            </a:r>
            <a:endParaRPr lang="tr-TR" dirty="0"/>
          </a:p>
        </p:txBody>
      </p:sp>
      <p:sp>
        <p:nvSpPr>
          <p:cNvPr id="3" name="2 İçerik Yer Tutucusu"/>
          <p:cNvSpPr>
            <a:spLocks noGrp="1"/>
          </p:cNvSpPr>
          <p:nvPr>
            <p:ph idx="1"/>
          </p:nvPr>
        </p:nvSpPr>
        <p:spPr/>
        <p:txBody>
          <a:bodyPr>
            <a:normAutofit fontScale="77500" lnSpcReduction="20000"/>
          </a:bodyPr>
          <a:lstStyle/>
          <a:p>
            <a:pPr fontAlgn="base"/>
            <a:r>
              <a:rPr lang="tr-TR" dirty="0" smtClean="0"/>
              <a:t>Belirlediğiniz hedef kitleye, belirlediğiniz değer önerilerini hangi araçlar vasıtası ile ulaştıracağınızı listeleyeceğiniz başlıktır. Örneğin:E-ticaret işi yapıyorsanız </a:t>
            </a:r>
            <a:r>
              <a:rPr lang="tr-TR" dirty="0" err="1" smtClean="0"/>
              <a:t>AdWords</a:t>
            </a:r>
            <a:r>
              <a:rPr lang="tr-TR" dirty="0" smtClean="0"/>
              <a:t> sizin için bir kanaldır. Haber sitesiyseniz sosyal sorumluluk projelerinde sponsor olmanız sizin için kanaldır.</a:t>
            </a:r>
          </a:p>
          <a:p>
            <a:pPr fontAlgn="base"/>
            <a:r>
              <a:rPr lang="tr-TR" b="1" dirty="0" err="1" smtClean="0">
                <a:hlinkClick r:id="rId2"/>
              </a:rPr>
              <a:t>kaledenkaleyegol</a:t>
            </a:r>
            <a:r>
              <a:rPr lang="tr-TR" b="1" dirty="0" smtClean="0">
                <a:hlinkClick r:id="rId2"/>
              </a:rPr>
              <a:t>.com</a:t>
            </a:r>
            <a:r>
              <a:rPr lang="tr-TR" dirty="0" smtClean="0"/>
              <a:t> için belirlenen kanallar:</a:t>
            </a:r>
          </a:p>
          <a:p>
            <a:pPr fontAlgn="base"/>
            <a:r>
              <a:rPr lang="tr-TR" dirty="0" err="1" smtClean="0"/>
              <a:t>Twitter</a:t>
            </a:r>
            <a:endParaRPr lang="tr-TR" dirty="0" smtClean="0"/>
          </a:p>
          <a:p>
            <a:pPr fontAlgn="base"/>
            <a:r>
              <a:rPr lang="tr-TR" dirty="0" smtClean="0"/>
              <a:t>Üniversite ve liselerde düzenlenen futbol turnuvalarında belirli düzeyde sponsorluk.</a:t>
            </a:r>
          </a:p>
          <a:p>
            <a:pPr fontAlgn="base"/>
            <a:r>
              <a:rPr lang="tr-TR" dirty="0" smtClean="0"/>
              <a:t>Haber siteleri ve muhabirlere ulaşmak için açık hava organizasyonları(</a:t>
            </a:r>
            <a:r>
              <a:rPr lang="tr-TR" dirty="0" err="1" smtClean="0"/>
              <a:t>Antreman</a:t>
            </a:r>
            <a:r>
              <a:rPr lang="tr-TR" dirty="0" smtClean="0"/>
              <a:t>, kamplar).</a:t>
            </a:r>
          </a:p>
          <a:p>
            <a:pPr fontAlgn="base"/>
            <a:r>
              <a:rPr lang="tr-TR" dirty="0" err="1" smtClean="0"/>
              <a:t>Facebook</a:t>
            </a:r>
            <a:r>
              <a:rPr lang="tr-TR" dirty="0" smtClean="0"/>
              <a:t> reklamları</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4.Müşteri İlişkileri</a:t>
            </a:r>
            <a:endParaRPr lang="tr-TR" dirty="0"/>
          </a:p>
        </p:txBody>
      </p:sp>
      <p:sp>
        <p:nvSpPr>
          <p:cNvPr id="3" name="2 İçerik Yer Tutucusu"/>
          <p:cNvSpPr>
            <a:spLocks noGrp="1"/>
          </p:cNvSpPr>
          <p:nvPr>
            <p:ph idx="1"/>
          </p:nvPr>
        </p:nvSpPr>
        <p:spPr/>
        <p:txBody>
          <a:bodyPr>
            <a:normAutofit fontScale="70000" lnSpcReduction="20000"/>
          </a:bodyPr>
          <a:lstStyle/>
          <a:p>
            <a:pPr fontAlgn="base"/>
            <a:r>
              <a:rPr lang="tr-TR" dirty="0" smtClean="0"/>
              <a:t>Satış ve üretim döngüsünde müşterileriniz ile nasıl etkileşime geçeceksiniz? Müşterilerinize 7/24 çağrı merkezi ile destek vermek ya da sık sorulan sayfasını detaylandırıp çağrı merkezini kapatmak bu aşamada vereceğiniz kararlar arasında. Ayrıca müşterileriniz ile iletişiminizde kullanacağınız dili de netleştirmelisiniz.</a:t>
            </a:r>
          </a:p>
          <a:p>
            <a:pPr fontAlgn="base"/>
            <a:r>
              <a:rPr lang="tr-TR" b="1" dirty="0" err="1" smtClean="0">
                <a:hlinkClick r:id="rId2"/>
              </a:rPr>
              <a:t>kaledenkaleyegol</a:t>
            </a:r>
            <a:r>
              <a:rPr lang="tr-TR" b="1" dirty="0" smtClean="0">
                <a:hlinkClick r:id="rId2"/>
              </a:rPr>
              <a:t>.com</a:t>
            </a:r>
            <a:r>
              <a:rPr lang="tr-TR" dirty="0" smtClean="0"/>
              <a:t> için müşteri ilişkileri:</a:t>
            </a:r>
          </a:p>
          <a:p>
            <a:pPr fontAlgn="base"/>
            <a:r>
              <a:rPr lang="tr-TR" dirty="0" smtClean="0"/>
              <a:t>Kişisel İlişki</a:t>
            </a:r>
          </a:p>
          <a:p>
            <a:pPr lvl="1" fontAlgn="base"/>
            <a:r>
              <a:rPr lang="tr-TR" dirty="0" smtClean="0"/>
              <a:t>Futbola ilgi duyan kişiler ile dijital ortamda ve samimi bir dil kullanılacak.</a:t>
            </a:r>
          </a:p>
          <a:p>
            <a:pPr fontAlgn="base"/>
            <a:r>
              <a:rPr lang="tr-TR" dirty="0" smtClean="0"/>
              <a:t>Kurumsal Dil:</a:t>
            </a:r>
          </a:p>
          <a:p>
            <a:pPr lvl="1" fontAlgn="base"/>
            <a:r>
              <a:rPr lang="tr-TR" dirty="0" smtClean="0"/>
              <a:t>Gerektiği takdirde telefon ile resmi bir dil kullanılarak iletişime geçilecek.</a:t>
            </a:r>
          </a:p>
          <a:p>
            <a:pPr fontAlgn="base"/>
            <a:r>
              <a:rPr lang="tr-TR" dirty="0" smtClean="0"/>
              <a:t>Nabza Göre Şerbet</a:t>
            </a:r>
          </a:p>
          <a:p>
            <a:pPr lvl="1" fontAlgn="base"/>
            <a:r>
              <a:rPr lang="tr-TR" dirty="0" smtClean="0"/>
              <a:t>Kamp ve </a:t>
            </a:r>
            <a:r>
              <a:rPr lang="tr-TR" dirty="0" err="1" smtClean="0"/>
              <a:t>antreman</a:t>
            </a:r>
            <a:r>
              <a:rPr lang="tr-TR" dirty="0" smtClean="0"/>
              <a:t> ortamlarının durumuna göre muhabir ve editörler ile cana yakın olunacak.</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las\Desktop\Screenshot-2015-07-27-17.09.42.png"/>
          <p:cNvPicPr>
            <a:picLocks noChangeAspect="1" noChangeArrowheads="1"/>
          </p:cNvPicPr>
          <p:nvPr/>
        </p:nvPicPr>
        <p:blipFill>
          <a:blip r:embed="rId2"/>
          <a:srcRect/>
          <a:stretch>
            <a:fillRect/>
          </a:stretch>
        </p:blipFill>
        <p:spPr bwMode="auto">
          <a:xfrm>
            <a:off x="214283" y="0"/>
            <a:ext cx="9122020" cy="6565372"/>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5.Gelir Modeli</a:t>
            </a:r>
            <a:endParaRPr lang="tr-TR" dirty="0"/>
          </a:p>
        </p:txBody>
      </p:sp>
      <p:sp>
        <p:nvSpPr>
          <p:cNvPr id="3" name="2 İçerik Yer Tutucusu"/>
          <p:cNvSpPr>
            <a:spLocks noGrp="1"/>
          </p:cNvSpPr>
          <p:nvPr>
            <p:ph idx="1"/>
          </p:nvPr>
        </p:nvSpPr>
        <p:spPr/>
        <p:txBody>
          <a:bodyPr>
            <a:normAutofit fontScale="62500" lnSpcReduction="20000"/>
          </a:bodyPr>
          <a:lstStyle/>
          <a:p>
            <a:pPr fontAlgn="base"/>
            <a:r>
              <a:rPr lang="tr-TR" dirty="0" smtClean="0"/>
              <a:t>Belirlediğiniz hedef kitleden, sunduğunuz değer önerileri karşısında ne kadar para kazanacağınızı belirteceğiniz başlıktır. Burada geçmiş adımlarda yapacağınız analizler büyük rol oynamakta. Hatırlarsanız iş modelinizi güncellemeniz gereken durumların arasında hedef kitlenizin </a:t>
            </a:r>
            <a:r>
              <a:rPr lang="tr-TR" dirty="0" err="1" smtClean="0"/>
              <a:t>ürünüzün</a:t>
            </a:r>
            <a:r>
              <a:rPr lang="tr-TR" dirty="0" smtClean="0"/>
              <a:t> için istediğiniz parayı </a:t>
            </a:r>
            <a:r>
              <a:rPr lang="tr-TR" dirty="0" err="1" smtClean="0"/>
              <a:t>ödememeside</a:t>
            </a:r>
            <a:r>
              <a:rPr lang="tr-TR" dirty="0" smtClean="0"/>
              <a:t> yer alıyordu. Hizmet verdiğiniz pazara göre ve hedef kitlenin demografik özelliklerine göre gelir modeli belirlemelisiniz. Gelir modelini listelerken 1. hedef kitle ve 1. değer önerisi için belirlediğiniz gelir modelini ilk sıraya yazmanız takip ve anlaşılması açısından faydalı olacaktır.</a:t>
            </a:r>
          </a:p>
          <a:p>
            <a:pPr fontAlgn="base"/>
            <a:r>
              <a:rPr lang="tr-TR" b="1" dirty="0" err="1" smtClean="0">
                <a:hlinkClick r:id="rId2"/>
              </a:rPr>
              <a:t>kaledenkaleyegol</a:t>
            </a:r>
            <a:r>
              <a:rPr lang="tr-TR" b="1" dirty="0" smtClean="0">
                <a:hlinkClick r:id="rId2"/>
              </a:rPr>
              <a:t>.com</a:t>
            </a:r>
            <a:r>
              <a:rPr lang="tr-TR" dirty="0" smtClean="0"/>
              <a:t> için gelir modeli:</a:t>
            </a:r>
          </a:p>
          <a:p>
            <a:pPr fontAlgn="base"/>
            <a:r>
              <a:rPr lang="tr-TR" dirty="0" smtClean="0"/>
              <a:t>Abonelik sistemi</a:t>
            </a:r>
          </a:p>
          <a:p>
            <a:pPr lvl="1" fontAlgn="base"/>
            <a:r>
              <a:rPr lang="tr-TR" dirty="0" smtClean="0"/>
              <a:t>Aylık 5 TL abonelik ücreti</a:t>
            </a:r>
          </a:p>
          <a:p>
            <a:pPr fontAlgn="base"/>
            <a:r>
              <a:rPr lang="tr-TR" dirty="0" smtClean="0"/>
              <a:t>Reklam gelirleri</a:t>
            </a:r>
          </a:p>
          <a:p>
            <a:pPr lvl="1" fontAlgn="base"/>
            <a:r>
              <a:rPr lang="tr-TR" dirty="0" smtClean="0"/>
              <a:t>1000 tıklama için 10 TL</a:t>
            </a:r>
          </a:p>
          <a:p>
            <a:pPr fontAlgn="base"/>
            <a:r>
              <a:rPr lang="tr-TR" dirty="0" smtClean="0"/>
              <a:t>Röportaj ve haber gelirleri</a:t>
            </a:r>
          </a:p>
          <a:p>
            <a:pPr lvl="1" fontAlgn="base"/>
            <a:r>
              <a:rPr lang="tr-TR" dirty="0" smtClean="0"/>
              <a:t>Sporcunun popülerliğine göre değişecektir.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6.Temel Faaliyetler</a:t>
            </a:r>
            <a:endParaRPr lang="tr-TR" dirty="0"/>
          </a:p>
        </p:txBody>
      </p:sp>
      <p:sp>
        <p:nvSpPr>
          <p:cNvPr id="3" name="2 İçerik Yer Tutucusu"/>
          <p:cNvSpPr>
            <a:spLocks noGrp="1"/>
          </p:cNvSpPr>
          <p:nvPr>
            <p:ph idx="1"/>
          </p:nvPr>
        </p:nvSpPr>
        <p:spPr/>
        <p:txBody>
          <a:bodyPr>
            <a:normAutofit fontScale="85000" lnSpcReduction="20000"/>
          </a:bodyPr>
          <a:lstStyle/>
          <a:p>
            <a:pPr fontAlgn="base"/>
            <a:r>
              <a:rPr lang="tr-TR" dirty="0" smtClean="0"/>
              <a:t>İşletmenin sunacağı değer önerilerini hayata geçirebilmesi için yapması gereken öncelikli işlerin yer aldığı bölümdür. Burada dikkat etmeniz gereken nokta değer önerilerinizin dışına çıkmadan ve kaynaklarınızı göz ardı etmeden faaliyetleri belirlemeniz. Peki kaynaklarınız yetmiyorsa ne yapacaksınız? </a:t>
            </a:r>
            <a:r>
              <a:rPr lang="tr-TR" dirty="0" err="1" smtClean="0"/>
              <a:t>Outsource</a:t>
            </a:r>
            <a:r>
              <a:rPr lang="tr-TR" dirty="0" smtClean="0"/>
              <a:t> yöntemleri düşünebilir yada listenin tepesine “X işi öğrenilecek” maddesini ekleyebilirsiniz </a:t>
            </a:r>
          </a:p>
          <a:p>
            <a:pPr fontAlgn="base"/>
            <a:r>
              <a:rPr lang="tr-TR" b="1" dirty="0" err="1" smtClean="0">
                <a:hlinkClick r:id="rId2"/>
              </a:rPr>
              <a:t>kaledenkaleyegol</a:t>
            </a:r>
            <a:r>
              <a:rPr lang="tr-TR" b="1" dirty="0" smtClean="0">
                <a:hlinkClick r:id="rId2"/>
              </a:rPr>
              <a:t>.com</a:t>
            </a:r>
            <a:r>
              <a:rPr lang="tr-TR" dirty="0" smtClean="0"/>
              <a:t> için temel faaliyetler:</a:t>
            </a:r>
          </a:p>
          <a:p>
            <a:pPr fontAlgn="base"/>
            <a:r>
              <a:rPr lang="tr-TR" dirty="0" smtClean="0"/>
              <a:t>Hazırlanacak </a:t>
            </a:r>
            <a:r>
              <a:rPr lang="tr-TR" dirty="0" err="1" smtClean="0"/>
              <a:t>portalın</a:t>
            </a:r>
            <a:r>
              <a:rPr lang="tr-TR" dirty="0" smtClean="0"/>
              <a:t> tasarımının kararlaştırılması.</a:t>
            </a:r>
          </a:p>
          <a:p>
            <a:pPr fontAlgn="base"/>
            <a:r>
              <a:rPr lang="tr-TR" dirty="0" smtClean="0"/>
              <a:t>Mobil </a:t>
            </a:r>
            <a:r>
              <a:rPr lang="tr-TR" dirty="0" err="1" smtClean="0"/>
              <a:t>app</a:t>
            </a:r>
            <a:r>
              <a:rPr lang="tr-TR" dirty="0" smtClean="0"/>
              <a:t> ve web sitenin geliştirilmesi.</a:t>
            </a:r>
          </a:p>
          <a:p>
            <a:pPr fontAlgn="base"/>
            <a:r>
              <a:rPr lang="tr-TR" dirty="0" err="1" smtClean="0"/>
              <a:t>Portala</a:t>
            </a:r>
            <a:r>
              <a:rPr lang="tr-TR" dirty="0" smtClean="0"/>
              <a:t> eklenecek takımların belirlenmesi.</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8.Temel Ortaklıklar</a:t>
            </a:r>
            <a:endParaRPr lang="tr-TR" dirty="0"/>
          </a:p>
        </p:txBody>
      </p:sp>
      <p:sp>
        <p:nvSpPr>
          <p:cNvPr id="3" name="2 İçerik Yer Tutucusu"/>
          <p:cNvSpPr>
            <a:spLocks noGrp="1"/>
          </p:cNvSpPr>
          <p:nvPr>
            <p:ph idx="1"/>
          </p:nvPr>
        </p:nvSpPr>
        <p:spPr/>
        <p:txBody>
          <a:bodyPr>
            <a:normAutofit fontScale="70000" lnSpcReduction="20000"/>
          </a:bodyPr>
          <a:lstStyle/>
          <a:p>
            <a:pPr fontAlgn="base"/>
            <a:r>
              <a:rPr lang="tr-TR" dirty="0" err="1" smtClean="0"/>
              <a:t>Kanvasın</a:t>
            </a:r>
            <a:r>
              <a:rPr lang="tr-TR" dirty="0" smtClean="0"/>
              <a:t> geldiği noktada bu başlık için az çok fikriniz oluşacaktır. Sunduğunuz değer önerilerinin benzerini veren firmalar ile ne türden bir ortaklığa gidebilirsiniz? Hedef kitlenize ulaşmak için hangi kurum veya dernekler ile irtibata geçebilirsiniz? Temel faaliyetlerinizde size yardımcı olabilecek kişi veya kurumlar var mı? İhtiyacınız olan maddi kaynağı nerelerden temin edeceksiniz? Bu soruların cevabını bu başlık altında verebilirsiniz.</a:t>
            </a:r>
          </a:p>
          <a:p>
            <a:pPr fontAlgn="base"/>
            <a:r>
              <a:rPr lang="tr-TR" b="1" dirty="0" err="1" smtClean="0">
                <a:hlinkClick r:id="rId2"/>
              </a:rPr>
              <a:t>kaledenkaleyegol</a:t>
            </a:r>
            <a:r>
              <a:rPr lang="tr-TR" b="1" dirty="0" smtClean="0">
                <a:hlinkClick r:id="rId2"/>
              </a:rPr>
              <a:t>.com</a:t>
            </a:r>
            <a:r>
              <a:rPr lang="tr-TR" dirty="0" smtClean="0"/>
              <a:t> için kurulacak temel ortaklıklar:</a:t>
            </a:r>
          </a:p>
          <a:p>
            <a:pPr fontAlgn="base"/>
            <a:r>
              <a:rPr lang="tr-TR" dirty="0" smtClean="0"/>
              <a:t>Sosyal medyadaki taraftar toplulukları.</a:t>
            </a:r>
          </a:p>
          <a:p>
            <a:pPr fontAlgn="base"/>
            <a:r>
              <a:rPr lang="tr-TR" dirty="0" smtClean="0"/>
              <a:t>Yazılım ve maddi konularda destek veren girişim evleri.</a:t>
            </a:r>
          </a:p>
          <a:p>
            <a:pPr fontAlgn="base"/>
            <a:r>
              <a:rPr lang="tr-TR" dirty="0" smtClean="0"/>
              <a:t>Sporcular ile ilişki kurmaya yardımcı olacak menajerlik şirketleri.</a:t>
            </a:r>
          </a:p>
          <a:p>
            <a:pPr fontAlgn="base"/>
            <a:r>
              <a:rPr lang="tr-TR" dirty="0" smtClean="0"/>
              <a:t>Haber çekilecek siteler ile anlaşmalar.</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9.Maliyet Yapısı</a:t>
            </a:r>
            <a:endParaRPr lang="tr-TR" dirty="0"/>
          </a:p>
        </p:txBody>
      </p:sp>
      <p:sp>
        <p:nvSpPr>
          <p:cNvPr id="3" name="2 İçerik Yer Tutucusu"/>
          <p:cNvSpPr>
            <a:spLocks noGrp="1"/>
          </p:cNvSpPr>
          <p:nvPr>
            <p:ph idx="1"/>
          </p:nvPr>
        </p:nvSpPr>
        <p:spPr/>
        <p:txBody>
          <a:bodyPr>
            <a:normAutofit fontScale="55000" lnSpcReduction="20000"/>
          </a:bodyPr>
          <a:lstStyle/>
          <a:p>
            <a:pPr fontAlgn="base"/>
            <a:r>
              <a:rPr lang="tr-TR" dirty="0" smtClean="0"/>
              <a:t>İş modelini oluştururken ortaya çıkan en önemli maliyetleri bu sütunda belirtmelisiniz. Değer önerilerinizi hedef kitleniz ile buluşturmak için ne kadar harcamanız gerekiyor? Belirlediğiniz periyotta ihtiyacınız olan finansman kaynağı ne kadar? Giderleriniz değişken mi yoksa sabit mi?</a:t>
            </a:r>
          </a:p>
          <a:p>
            <a:pPr fontAlgn="base"/>
            <a:r>
              <a:rPr lang="tr-TR" b="1" dirty="0" err="1" smtClean="0">
                <a:hlinkClick r:id="rId2"/>
              </a:rPr>
              <a:t>kaledenkaleyegol</a:t>
            </a:r>
            <a:r>
              <a:rPr lang="tr-TR" b="1" dirty="0" smtClean="0">
                <a:hlinkClick r:id="rId2"/>
              </a:rPr>
              <a:t>.com</a:t>
            </a:r>
            <a:r>
              <a:rPr lang="tr-TR" dirty="0" smtClean="0"/>
              <a:t> için giderler:</a:t>
            </a:r>
          </a:p>
          <a:p>
            <a:pPr fontAlgn="base"/>
            <a:r>
              <a:rPr lang="tr-TR" dirty="0" smtClean="0"/>
              <a:t>Yazılım geliştirme:</a:t>
            </a:r>
          </a:p>
          <a:p>
            <a:pPr lvl="1" fontAlgn="base"/>
            <a:r>
              <a:rPr lang="tr-TR" dirty="0" smtClean="0"/>
              <a:t>Sabit- Mobil uygulama ve web sitesi için 30 gün toplamda 5000 TL</a:t>
            </a:r>
          </a:p>
          <a:p>
            <a:pPr fontAlgn="base"/>
            <a:r>
              <a:rPr lang="tr-TR" dirty="0" smtClean="0"/>
              <a:t>Sosyal medya reklamları:</a:t>
            </a:r>
          </a:p>
          <a:p>
            <a:pPr lvl="1" fontAlgn="base"/>
            <a:r>
              <a:rPr lang="tr-TR" dirty="0" smtClean="0"/>
              <a:t>Değişken- </a:t>
            </a:r>
            <a:r>
              <a:rPr lang="tr-TR" dirty="0" err="1" smtClean="0"/>
              <a:t>Facebook</a:t>
            </a:r>
            <a:r>
              <a:rPr lang="tr-TR" dirty="0" smtClean="0"/>
              <a:t> reklamları için 90 gün toplamda 500 TL</a:t>
            </a:r>
          </a:p>
          <a:p>
            <a:pPr fontAlgn="base"/>
            <a:r>
              <a:rPr lang="tr-TR" dirty="0" err="1" smtClean="0"/>
              <a:t>Host</a:t>
            </a:r>
            <a:r>
              <a:rPr lang="tr-TR" dirty="0" smtClean="0"/>
              <a:t> ve domain:</a:t>
            </a:r>
          </a:p>
          <a:p>
            <a:pPr lvl="1" fontAlgn="base"/>
            <a:r>
              <a:rPr lang="tr-TR" dirty="0" smtClean="0"/>
              <a:t>Sabit- 12 ay için 200 TL.</a:t>
            </a:r>
          </a:p>
          <a:p>
            <a:pPr fontAlgn="base"/>
            <a:r>
              <a:rPr lang="tr-TR" dirty="0" smtClean="0"/>
              <a:t>Açık hava operasyonları için:</a:t>
            </a:r>
          </a:p>
          <a:p>
            <a:pPr lvl="1" fontAlgn="base"/>
            <a:r>
              <a:rPr lang="tr-TR" dirty="0" smtClean="0"/>
              <a:t>4 kişi ayda 8 gün= 32 adam/gün*50 TL= 1600 TL.</a:t>
            </a:r>
          </a:p>
          <a:p>
            <a:pPr fontAlgn="base"/>
            <a:r>
              <a:rPr lang="tr-TR" dirty="0" smtClean="0"/>
              <a:t>Üç ay sonunda işletmenin harcayacağı miktar= 10.300 TL.</a:t>
            </a:r>
          </a:p>
          <a:p>
            <a:pPr fontAlgn="base"/>
            <a:r>
              <a:rPr lang="tr-TR" dirty="0" smtClean="0"/>
              <a:t>Tebrikler! İş modeliniz hazır. Hayali firmam </a:t>
            </a:r>
            <a:r>
              <a:rPr lang="tr-TR" b="1" dirty="0" err="1" smtClean="0">
                <a:hlinkClick r:id="rId2"/>
              </a:rPr>
              <a:t>kaledenkaleyegol</a:t>
            </a:r>
            <a:r>
              <a:rPr lang="tr-TR" b="1" dirty="0" smtClean="0">
                <a:hlinkClick r:id="rId2"/>
              </a:rPr>
              <a:t>.com</a:t>
            </a:r>
            <a:r>
              <a:rPr lang="tr-TR" dirty="0" smtClean="0"/>
              <a:t> için hazırladığım iş modelinin son hali aşağıda. Sizde yorum bölümünden veya </a:t>
            </a:r>
            <a:r>
              <a:rPr lang="tr-TR" b="1" dirty="0" err="1" smtClean="0">
                <a:hlinkClick r:id="rId3"/>
              </a:rPr>
              <a:t>damgh</a:t>
            </a:r>
            <a:r>
              <a:rPr lang="tr-TR" b="1" dirty="0" smtClean="0">
                <a:hlinkClick r:id="rId3"/>
              </a:rPr>
              <a:t>.com/</a:t>
            </a:r>
            <a:r>
              <a:rPr lang="tr-TR" b="1" dirty="0" err="1" smtClean="0">
                <a:hlinkClick r:id="rId3"/>
              </a:rPr>
              <a:t>iletisim</a:t>
            </a:r>
            <a:r>
              <a:rPr lang="tr-TR" b="1" dirty="0" smtClean="0">
                <a:hlinkClick r:id="rId3"/>
              </a:rPr>
              <a:t>/ </a:t>
            </a:r>
            <a:r>
              <a:rPr lang="tr-TR" dirty="0" smtClean="0"/>
              <a:t>sayfasından modelinizi bizimle paylaşabilir, merak ettiklerinizi sorabilirsiniz.</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 Modeli </a:t>
            </a:r>
            <a:r>
              <a:rPr lang="tr-TR" dirty="0" err="1" smtClean="0"/>
              <a:t>Kanvası</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r>
            <a:br>
              <a:rPr lang="tr-TR" dirty="0" smtClean="0"/>
            </a:br>
            <a:r>
              <a:rPr lang="tr-TR" b="1" dirty="0" err="1" smtClean="0">
                <a:hlinkClick r:id="rId2"/>
              </a:rPr>
              <a:t>Alex</a:t>
            </a:r>
            <a:r>
              <a:rPr lang="tr-TR" b="1" dirty="0" smtClean="0">
                <a:hlinkClick r:id="rId2"/>
              </a:rPr>
              <a:t> </a:t>
            </a:r>
            <a:r>
              <a:rPr lang="tr-TR" b="1" dirty="0" err="1" smtClean="0">
                <a:hlinkClick r:id="rId2"/>
              </a:rPr>
              <a:t>Osterwalder</a:t>
            </a:r>
            <a:r>
              <a:rPr lang="tr-TR" dirty="0" smtClean="0"/>
              <a:t> tarafından 2008 yılında geliştirilen İş Modeli </a:t>
            </a:r>
            <a:r>
              <a:rPr lang="tr-TR" dirty="0" err="1" smtClean="0"/>
              <a:t>Kanvası</a:t>
            </a:r>
            <a:r>
              <a:rPr lang="tr-TR" dirty="0" smtClean="0"/>
              <a:t> girişimcilere, iş fikirlerini değişen koşullara göre güncelleyebilecekleri, kolayca anlayabilecekleri ve anlatabilecekleri bir ortam sunuyor. Haftalarca hazırlayacağınız iş planının içindekiler sayfasında kaybolmak yerine her şeyi tek sayfada görüp, başlıklar arasındaki bağlantıları kurmanız zaman ve efor anlamında kazançlı olmanızı sağlayacak.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las\Desktop\Screenshot-2015-07-27-17.28.51-1024x482.png"/>
          <p:cNvPicPr>
            <a:picLocks noChangeAspect="1" noChangeArrowheads="1"/>
          </p:cNvPicPr>
          <p:nvPr/>
        </p:nvPicPr>
        <p:blipFill>
          <a:blip r:embed="rId2"/>
          <a:srcRect/>
          <a:stretch>
            <a:fillRect/>
          </a:stretch>
        </p:blipFill>
        <p:spPr bwMode="auto">
          <a:xfrm>
            <a:off x="-214346" y="1214422"/>
            <a:ext cx="9713196" cy="4572032"/>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 İş fikrinizi genel hatları ile incelemenize olanak tanıyan bu </a:t>
            </a:r>
            <a:r>
              <a:rPr lang="tr-TR" dirty="0" err="1" smtClean="0"/>
              <a:t>kanvas</a:t>
            </a:r>
            <a:r>
              <a:rPr lang="tr-TR" dirty="0" smtClean="0"/>
              <a:t> ile sunacağınız değer önerilerini, temel faaliyet ve kaynaklarınızı, hedef kitleniz ve onlarla kuracağınız ilişkilere dair kararlar verebilirsiniz. Bu </a:t>
            </a:r>
            <a:r>
              <a:rPr lang="tr-TR" dirty="0" err="1" smtClean="0"/>
              <a:t>kanvasın</a:t>
            </a:r>
            <a:r>
              <a:rPr lang="tr-TR" dirty="0" smtClean="0"/>
              <a:t> sağladığı en önemli avantajlardan birisinin zamanın koşullarına göre modelde güncelleme yapabilme şansınız olmasıdır. Ancak bunu her istediğinizde değil gerçekten işlerin kötü gittiği zamanlarda yapmanız istikrar sağlama açısından önemli. </a:t>
            </a:r>
            <a:r>
              <a:rPr lang="tr-TR" dirty="0" err="1" smtClean="0"/>
              <a:t>Kanvası</a:t>
            </a:r>
            <a:r>
              <a:rPr lang="tr-TR" dirty="0" smtClean="0"/>
              <a:t> doldurmaya başladığınızda ise doğru soruları sormanız ve başlıklar arasındaki bağlantıları sağlıklı kurmanız iş modelinizin daha kolay anlaşılmasını sağlayacaktır.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hlinkClick r:id="rId2"/>
              </a:rPr>
              <a:t>http://www.</a:t>
            </a:r>
            <a:r>
              <a:rPr lang="tr-TR" dirty="0" err="1" smtClean="0">
                <a:hlinkClick r:id="rId2"/>
              </a:rPr>
              <a:t>damgh</a:t>
            </a:r>
            <a:r>
              <a:rPr lang="tr-TR" dirty="0" smtClean="0">
                <a:hlinkClick r:id="rId2"/>
              </a:rPr>
              <a:t>.com/not-defteri/2015/07/28/</a:t>
            </a:r>
            <a:r>
              <a:rPr lang="tr-TR" dirty="0" err="1" smtClean="0">
                <a:hlinkClick r:id="rId2"/>
              </a:rPr>
              <a:t>business</a:t>
            </a:r>
            <a:r>
              <a:rPr lang="tr-TR" dirty="0" smtClean="0">
                <a:hlinkClick r:id="rId2"/>
              </a:rPr>
              <a:t>-model-</a:t>
            </a:r>
            <a:r>
              <a:rPr lang="tr-TR" dirty="0" err="1" smtClean="0">
                <a:hlinkClick r:id="rId2"/>
              </a:rPr>
              <a:t>canvas</a:t>
            </a:r>
            <a:r>
              <a:rPr lang="tr-TR" dirty="0" smtClean="0">
                <a:hlinkClick r:id="rId2"/>
              </a:rPr>
              <a:t>-</a:t>
            </a:r>
            <a:r>
              <a:rPr lang="tr-TR" dirty="0" err="1" smtClean="0">
                <a:hlinkClick r:id="rId2"/>
              </a:rPr>
              <a:t>nasil</a:t>
            </a:r>
            <a:r>
              <a:rPr lang="tr-TR" dirty="0" smtClean="0">
                <a:hlinkClick r:id="rId2"/>
              </a:rPr>
              <a:t>-</a:t>
            </a:r>
            <a:r>
              <a:rPr lang="tr-TR" dirty="0" err="1" smtClean="0">
                <a:hlinkClick r:id="rId2"/>
              </a:rPr>
              <a:t>hazirlanir</a:t>
            </a:r>
            <a:r>
              <a:rPr lang="tr-TR" dirty="0" smtClean="0">
                <a:hlinkClick r:id="rId2"/>
              </a:rPr>
              <a:t>/</a:t>
            </a:r>
            <a:r>
              <a:rPr lang="tr-TR" dirty="0" smtClean="0"/>
              <a:t> </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Bu </a:t>
            </a:r>
            <a:r>
              <a:rPr lang="tr-TR" dirty="0" err="1" smtClean="0"/>
              <a:t>kanvasta</a:t>
            </a:r>
            <a:r>
              <a:rPr lang="tr-TR" dirty="0" smtClean="0"/>
              <a:t> doldurmanız gereken başlıklar ise:</a:t>
            </a:r>
            <a:endParaRPr lang="tr-TR" dirty="0"/>
          </a:p>
        </p:txBody>
      </p:sp>
      <p:sp>
        <p:nvSpPr>
          <p:cNvPr id="3" name="2 İçerik Yer Tutucusu"/>
          <p:cNvSpPr>
            <a:spLocks noGrp="1"/>
          </p:cNvSpPr>
          <p:nvPr>
            <p:ph idx="1"/>
          </p:nvPr>
        </p:nvSpPr>
        <p:spPr/>
        <p:txBody>
          <a:bodyPr>
            <a:normAutofit fontScale="92500" lnSpcReduction="20000"/>
          </a:bodyPr>
          <a:lstStyle/>
          <a:p>
            <a:pPr fontAlgn="base"/>
            <a:r>
              <a:rPr lang="tr-TR" dirty="0" smtClean="0"/>
              <a:t>Müşteri </a:t>
            </a:r>
            <a:r>
              <a:rPr lang="tr-TR" dirty="0" err="1" smtClean="0"/>
              <a:t>segmenti</a:t>
            </a:r>
            <a:endParaRPr lang="tr-TR" dirty="0" smtClean="0"/>
          </a:p>
          <a:p>
            <a:pPr fontAlgn="base"/>
            <a:r>
              <a:rPr lang="tr-TR" dirty="0" smtClean="0"/>
              <a:t>Değer Önerisi</a:t>
            </a:r>
          </a:p>
          <a:p>
            <a:pPr fontAlgn="base"/>
            <a:r>
              <a:rPr lang="tr-TR" dirty="0" smtClean="0"/>
              <a:t>Kanallar</a:t>
            </a:r>
          </a:p>
          <a:p>
            <a:pPr fontAlgn="base"/>
            <a:r>
              <a:rPr lang="tr-TR" dirty="0" smtClean="0"/>
              <a:t>Müşteri ilişkileri</a:t>
            </a:r>
          </a:p>
          <a:p>
            <a:pPr fontAlgn="base"/>
            <a:r>
              <a:rPr lang="tr-TR" dirty="0" smtClean="0"/>
              <a:t>Gelir modeli</a:t>
            </a:r>
          </a:p>
          <a:p>
            <a:pPr fontAlgn="base"/>
            <a:r>
              <a:rPr lang="tr-TR" dirty="0" smtClean="0"/>
              <a:t>Temel faaliyetler</a:t>
            </a:r>
          </a:p>
          <a:p>
            <a:pPr fontAlgn="base"/>
            <a:r>
              <a:rPr lang="tr-TR" dirty="0" smtClean="0"/>
              <a:t>Temel kaynaklar</a:t>
            </a:r>
          </a:p>
          <a:p>
            <a:pPr fontAlgn="base"/>
            <a:r>
              <a:rPr lang="tr-TR" dirty="0" smtClean="0"/>
              <a:t>Temel ortaklıklar</a:t>
            </a:r>
          </a:p>
          <a:p>
            <a:pPr fontAlgn="base"/>
            <a:r>
              <a:rPr lang="tr-TR" dirty="0" smtClean="0"/>
              <a:t>Gider yapısı</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de-DE" dirty="0"/>
              <a:t>Alexander Osterwalder </a:t>
            </a:r>
            <a:r>
              <a:rPr lang="de-DE" dirty="0" err="1"/>
              <a:t>geliştirdiği</a:t>
            </a:r>
            <a:r>
              <a:rPr lang="de-DE" dirty="0"/>
              <a:t> </a:t>
            </a:r>
            <a:r>
              <a:rPr lang="de-DE" dirty="0" smtClean="0"/>
              <a:t>“</a:t>
            </a:r>
            <a:r>
              <a:rPr lang="tr-TR" dirty="0" err="1" smtClean="0"/>
              <a:t>Kanvas</a:t>
            </a:r>
            <a:r>
              <a:rPr lang="tr-TR" dirty="0" smtClean="0"/>
              <a:t> </a:t>
            </a:r>
            <a:r>
              <a:rPr lang="de-DE" dirty="0" err="1" smtClean="0"/>
              <a:t>İş</a:t>
            </a:r>
            <a:r>
              <a:rPr lang="de-DE" dirty="0" smtClean="0"/>
              <a:t> </a:t>
            </a:r>
            <a:r>
              <a:rPr lang="de-DE" dirty="0" err="1"/>
              <a:t>Modeli</a:t>
            </a:r>
            <a:r>
              <a:rPr lang="de-DE" dirty="0"/>
              <a:t> </a:t>
            </a:r>
            <a:r>
              <a:rPr lang="tr-TR" dirty="0" smtClean="0"/>
              <a:t>“</a:t>
            </a:r>
            <a:endParaRPr lang="tr-TR" dirty="0"/>
          </a:p>
        </p:txBody>
      </p:sp>
      <p:sp>
        <p:nvSpPr>
          <p:cNvPr id="3" name="2 İçerik Yer Tutucusu"/>
          <p:cNvSpPr>
            <a:spLocks noGrp="1"/>
          </p:cNvSpPr>
          <p:nvPr>
            <p:ph idx="1"/>
          </p:nvPr>
        </p:nvSpPr>
        <p:spPr>
          <a:xfrm>
            <a:off x="0" y="1600200"/>
            <a:ext cx="8686800" cy="5257800"/>
          </a:xfrm>
        </p:spPr>
        <p:txBody>
          <a:bodyPr>
            <a:normAutofit fontScale="40000" lnSpcReduction="20000"/>
          </a:bodyPr>
          <a:lstStyle/>
          <a:p>
            <a:pPr>
              <a:buNone/>
            </a:pPr>
            <a:r>
              <a:rPr lang="tr-TR" b="1" dirty="0" smtClean="0"/>
              <a:t>	</a:t>
            </a:r>
            <a:r>
              <a:rPr lang="tr-TR" sz="4000" b="1" dirty="0" smtClean="0"/>
              <a:t>1</a:t>
            </a:r>
            <a:r>
              <a:rPr lang="tr-TR" sz="4000" b="1" dirty="0"/>
              <a:t>. Değer Önerisi: </a:t>
            </a:r>
            <a:r>
              <a:rPr lang="tr-TR" sz="4000" dirty="0"/>
              <a:t>Ürün ya da hizmetin özellikleri, müşteriye faydaları, rakiplerinden farklılıkları, pazarın tahmini büyüklüğü ve müşterilerden geri bildirim almak için kullanılabilecek en temel ürün prototipi.</a:t>
            </a:r>
            <a:r>
              <a:rPr lang="tr-TR" sz="4000" dirty="0" smtClean="0"/>
              <a:t/>
            </a:r>
            <a:br>
              <a:rPr lang="tr-TR" sz="4000" dirty="0" smtClean="0"/>
            </a:br>
            <a:r>
              <a:rPr lang="tr-TR" sz="4000" dirty="0"/>
              <a:t/>
            </a:r>
            <a:br>
              <a:rPr lang="tr-TR" sz="4000" dirty="0"/>
            </a:br>
            <a:r>
              <a:rPr lang="tr-TR" sz="4000" b="1" dirty="0"/>
              <a:t>2. Müşteri </a:t>
            </a:r>
            <a:r>
              <a:rPr lang="tr-TR" sz="4000" b="1" dirty="0" err="1"/>
              <a:t>Segmentleri</a:t>
            </a:r>
            <a:r>
              <a:rPr lang="tr-TR" sz="4000" b="1" dirty="0"/>
              <a:t>: </a:t>
            </a:r>
            <a:r>
              <a:rPr lang="tr-TR" sz="4000" dirty="0"/>
              <a:t>Müşterileriniz kim ve ürününüz onların hangi sorununu çözüyor.</a:t>
            </a:r>
            <a:r>
              <a:rPr lang="tr-TR" sz="4000" dirty="0" smtClean="0"/>
              <a:t/>
            </a:r>
            <a:br>
              <a:rPr lang="tr-TR" sz="4000" dirty="0" smtClean="0"/>
            </a:br>
            <a:r>
              <a:rPr lang="tr-TR" sz="4000" dirty="0"/>
              <a:t/>
            </a:r>
            <a:br>
              <a:rPr lang="tr-TR" sz="4000" dirty="0"/>
            </a:br>
            <a:r>
              <a:rPr lang="tr-TR" sz="4000" b="1" dirty="0"/>
              <a:t>3. Kanallar:</a:t>
            </a:r>
            <a:r>
              <a:rPr lang="tr-TR" sz="4000" dirty="0"/>
              <a:t> Ürününüzü satacağınız ve dağıtacağınız kanallar neler (Bayiler, internet, perakende gibi)</a:t>
            </a:r>
            <a:r>
              <a:rPr lang="tr-TR" sz="4000" dirty="0" smtClean="0"/>
              <a:t/>
            </a:r>
            <a:br>
              <a:rPr lang="tr-TR" sz="4000" dirty="0" smtClean="0"/>
            </a:br>
            <a:r>
              <a:rPr lang="tr-TR" sz="4000" dirty="0"/>
              <a:t/>
            </a:r>
            <a:br>
              <a:rPr lang="tr-TR" sz="4000" dirty="0"/>
            </a:br>
            <a:r>
              <a:rPr lang="tr-TR" sz="4000" b="1" dirty="0"/>
              <a:t>4. Müşteri İlişkileri: </a:t>
            </a:r>
            <a:r>
              <a:rPr lang="tr-TR" sz="4000" dirty="0"/>
              <a:t>Nasıl talep yaratacaksınız? (Reklam, satış ekibi, markalaşma gibi)</a:t>
            </a:r>
            <a:r>
              <a:rPr lang="tr-TR" sz="4000" dirty="0" smtClean="0"/>
              <a:t/>
            </a:r>
            <a:br>
              <a:rPr lang="tr-TR" sz="4000" dirty="0" smtClean="0"/>
            </a:br>
            <a:r>
              <a:rPr lang="tr-TR" sz="4000" dirty="0"/>
              <a:t/>
            </a:r>
            <a:br>
              <a:rPr lang="tr-TR" sz="4000" dirty="0"/>
            </a:br>
            <a:r>
              <a:rPr lang="tr-TR" sz="4000" b="1" dirty="0"/>
              <a:t>5. Maliyet Yapısı: </a:t>
            </a:r>
            <a:r>
              <a:rPr lang="tr-TR" sz="4000" dirty="0"/>
              <a:t>İşinizi yürütebilmek için katlanacağınız sabit ve değişken giderler (Personel, kira, üretim maliyetleri, dağıtım giderleri gibi)</a:t>
            </a:r>
            <a:r>
              <a:rPr lang="tr-TR" sz="4000" dirty="0" smtClean="0"/>
              <a:t/>
            </a:r>
            <a:br>
              <a:rPr lang="tr-TR" sz="4000" dirty="0" smtClean="0"/>
            </a:br>
            <a:r>
              <a:rPr lang="tr-TR" sz="4000" dirty="0"/>
              <a:t/>
            </a:r>
            <a:br>
              <a:rPr lang="tr-TR" sz="4000" dirty="0"/>
            </a:br>
            <a:r>
              <a:rPr lang="tr-TR" sz="4000" b="1" dirty="0"/>
              <a:t>6. Anahtar Aktiviteler: </a:t>
            </a:r>
            <a:r>
              <a:rPr lang="tr-TR" sz="4000" dirty="0"/>
              <a:t>Şirketin başarılı olmak için çok iyi şekilde gerçekleştirmesi gereken faaliyetler (Üretim, markalaşma, satış, </a:t>
            </a:r>
            <a:r>
              <a:rPr lang="tr-TR" sz="4000" dirty="0" err="1"/>
              <a:t>arge</a:t>
            </a:r>
            <a:r>
              <a:rPr lang="tr-TR" sz="4000" dirty="0"/>
              <a:t> gibi)</a:t>
            </a:r>
            <a:r>
              <a:rPr lang="tr-TR" sz="4000" dirty="0" smtClean="0"/>
              <a:t/>
            </a:r>
            <a:br>
              <a:rPr lang="tr-TR" sz="4000" dirty="0" smtClean="0"/>
            </a:br>
            <a:r>
              <a:rPr lang="tr-TR" sz="4000" dirty="0"/>
              <a:t/>
            </a:r>
            <a:br>
              <a:rPr lang="tr-TR" sz="4000" dirty="0"/>
            </a:br>
            <a:r>
              <a:rPr lang="tr-TR" sz="4000" b="1" dirty="0"/>
              <a:t>7. Anahtar Kaynaklar: </a:t>
            </a:r>
            <a:r>
              <a:rPr lang="tr-TR" sz="4000" dirty="0"/>
              <a:t>Tedarikçiler, hammadde ve diğer kritik gereksinimler</a:t>
            </a:r>
            <a:r>
              <a:rPr lang="tr-TR" sz="4000" dirty="0" smtClean="0"/>
              <a:t/>
            </a:r>
            <a:br>
              <a:rPr lang="tr-TR" sz="4000" dirty="0" smtClean="0"/>
            </a:br>
            <a:r>
              <a:rPr lang="tr-TR" sz="4000" dirty="0"/>
              <a:t/>
            </a:r>
            <a:br>
              <a:rPr lang="tr-TR" sz="4000" dirty="0"/>
            </a:br>
            <a:r>
              <a:rPr lang="tr-TR" sz="4000" b="1" dirty="0"/>
              <a:t>8. Anahtar Partnerler: </a:t>
            </a:r>
            <a:r>
              <a:rPr lang="tr-TR" sz="4000" dirty="0"/>
              <a:t>İşinizde başarılı olmak için işbirliği kurmanız gereken kurumlar (Temsilcilikler, kamu kurumları, büyük distribütörler gibi)</a:t>
            </a:r>
            <a:r>
              <a:rPr lang="tr-TR" sz="4000" dirty="0" smtClean="0"/>
              <a:t/>
            </a:r>
            <a:br>
              <a:rPr lang="tr-TR" sz="4000" dirty="0" smtClean="0"/>
            </a:br>
            <a:r>
              <a:rPr lang="tr-TR" sz="4000" dirty="0"/>
              <a:t/>
            </a:r>
            <a:br>
              <a:rPr lang="tr-TR" sz="4000" dirty="0"/>
            </a:br>
            <a:r>
              <a:rPr lang="tr-TR" sz="4000" b="1" dirty="0"/>
              <a:t>9.Gelir Kaynakları: </a:t>
            </a:r>
            <a:r>
              <a:rPr lang="tr-TR" sz="4000" dirty="0"/>
              <a:t>Ciro ve kar elde edeceğiniz kaynakları ve bunların tahmini büyüklükleri (Ürün satışı, hizmet gelirleri, üyelik gelirleri gibi)</a:t>
            </a:r>
            <a:r>
              <a:rPr lang="tr-TR" sz="4000" dirty="0" smtClean="0"/>
              <a:t/>
            </a:r>
            <a:br>
              <a:rPr lang="tr-TR" sz="4000" dirty="0" smtClean="0"/>
            </a:br>
            <a:endParaRPr lang="tr-TR"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Kanvas</a:t>
            </a:r>
            <a:r>
              <a:rPr lang="tr-TR" dirty="0" smtClean="0"/>
              <a:t> Is Modeli</a:t>
            </a:r>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dirty="0" smtClean="0"/>
              <a:t>	İş </a:t>
            </a:r>
            <a:r>
              <a:rPr lang="tr-TR" dirty="0"/>
              <a:t>fikriniz için atacağınız adımları netleştirmek, hedef kitlenizi belirlemek ve sunacağınız değer önerileri için nelere ihtiyacınız olduğunu belirlemeye karar verdiniz. </a:t>
            </a:r>
            <a:r>
              <a:rPr lang="tr-TR" dirty="0" err="1" smtClean="0"/>
              <a:t>Kanvas</a:t>
            </a:r>
            <a:r>
              <a:rPr lang="tr-TR" dirty="0" smtClean="0"/>
              <a:t> Is Modeli </a:t>
            </a:r>
            <a:r>
              <a:rPr lang="tr-TR" dirty="0" err="1" smtClean="0">
                <a:hlinkClick r:id="rId2"/>
              </a:rPr>
              <a:t>Alex</a:t>
            </a:r>
            <a:r>
              <a:rPr lang="tr-TR" dirty="0" smtClean="0">
                <a:hlinkClick r:id="rId2"/>
              </a:rPr>
              <a:t> </a:t>
            </a:r>
            <a:r>
              <a:rPr lang="tr-TR" dirty="0" err="1">
                <a:hlinkClick r:id="rId2"/>
              </a:rPr>
              <a:t>Osterwalder</a:t>
            </a:r>
            <a:r>
              <a:rPr lang="tr-TR" dirty="0"/>
              <a:t> </a:t>
            </a:r>
            <a:r>
              <a:rPr lang="tr-TR" dirty="0" err="1"/>
              <a:t>tarafindan</a:t>
            </a:r>
            <a:r>
              <a:rPr lang="tr-TR" dirty="0"/>
              <a:t> </a:t>
            </a:r>
            <a:r>
              <a:rPr lang="tr-TR" dirty="0" smtClean="0"/>
              <a:t>2008 yılında </a:t>
            </a:r>
            <a:r>
              <a:rPr lang="tr-TR" dirty="0" err="1" smtClean="0"/>
              <a:t>gelistirilmis</a:t>
            </a:r>
            <a:r>
              <a:rPr lang="tr-TR" dirty="0" smtClean="0"/>
              <a:t> </a:t>
            </a:r>
            <a:r>
              <a:rPr lang="tr-TR" dirty="0"/>
              <a:t>ve </a:t>
            </a:r>
            <a:r>
              <a:rPr lang="tr-TR" dirty="0" err="1">
                <a:hlinkClick r:id="rId3"/>
              </a:rPr>
              <a:t>Eric</a:t>
            </a:r>
            <a:r>
              <a:rPr lang="tr-TR" dirty="0">
                <a:hlinkClick r:id="rId3"/>
              </a:rPr>
              <a:t> </a:t>
            </a:r>
            <a:r>
              <a:rPr lang="tr-TR" dirty="0" err="1">
                <a:hlinkClick r:id="rId3"/>
              </a:rPr>
              <a:t>Ries</a:t>
            </a:r>
            <a:r>
              <a:rPr lang="tr-TR" dirty="0" err="1"/>
              <a:t>'in</a:t>
            </a:r>
            <a:r>
              <a:rPr lang="tr-TR" dirty="0"/>
              <a:t> </a:t>
            </a:r>
            <a:r>
              <a:rPr lang="tr-TR" dirty="0" err="1"/>
              <a:t>onderlik</a:t>
            </a:r>
            <a:r>
              <a:rPr lang="tr-TR" dirty="0"/>
              <a:t> </a:t>
            </a:r>
            <a:r>
              <a:rPr lang="tr-TR" dirty="0" err="1"/>
              <a:t>ettigi</a:t>
            </a:r>
            <a:r>
              <a:rPr lang="tr-TR" dirty="0"/>
              <a:t> </a:t>
            </a:r>
            <a:r>
              <a:rPr lang="tr-TR" dirty="0">
                <a:hlinkClick r:id="rId3"/>
              </a:rPr>
              <a:t>"</a:t>
            </a:r>
            <a:r>
              <a:rPr lang="tr-TR" dirty="0" err="1">
                <a:hlinkClick r:id="rId3"/>
              </a:rPr>
              <a:t>Yalin</a:t>
            </a:r>
            <a:r>
              <a:rPr lang="tr-TR" dirty="0">
                <a:hlinkClick r:id="rId3"/>
              </a:rPr>
              <a:t> </a:t>
            </a:r>
            <a:r>
              <a:rPr lang="tr-TR" dirty="0" err="1">
                <a:hlinkClick r:id="rId3"/>
              </a:rPr>
              <a:t>Girisimcilik</a:t>
            </a:r>
            <a:r>
              <a:rPr lang="tr-TR" dirty="0">
                <a:hlinkClick r:id="rId3"/>
              </a:rPr>
              <a:t>"</a:t>
            </a:r>
            <a:r>
              <a:rPr lang="tr-TR" dirty="0"/>
              <a:t> </a:t>
            </a:r>
            <a:r>
              <a:rPr lang="tr-TR" dirty="0" err="1"/>
              <a:t>akiminda</a:t>
            </a:r>
            <a:r>
              <a:rPr lang="tr-TR" dirty="0"/>
              <a:t> kendine </a:t>
            </a:r>
            <a:r>
              <a:rPr lang="tr-TR" dirty="0" err="1"/>
              <a:t>cok</a:t>
            </a:r>
            <a:r>
              <a:rPr lang="tr-TR" dirty="0"/>
              <a:t> </a:t>
            </a:r>
            <a:r>
              <a:rPr lang="tr-TR" dirty="0" err="1"/>
              <a:t>onemli</a:t>
            </a:r>
            <a:r>
              <a:rPr lang="tr-TR" dirty="0"/>
              <a:t> yer </a:t>
            </a:r>
            <a:r>
              <a:rPr lang="tr-TR" dirty="0" err="1"/>
              <a:t>edinmis</a:t>
            </a:r>
            <a:r>
              <a:rPr lang="tr-TR" dirty="0"/>
              <a:t> bir Is </a:t>
            </a:r>
            <a:r>
              <a:rPr lang="tr-TR" dirty="0" err="1"/>
              <a:t>Plani</a:t>
            </a:r>
            <a:r>
              <a:rPr lang="tr-TR" dirty="0"/>
              <a:t> </a:t>
            </a:r>
            <a:r>
              <a:rPr lang="tr-TR" dirty="0" err="1"/>
              <a:t>hazirlama</a:t>
            </a:r>
            <a:r>
              <a:rPr lang="tr-TR" dirty="0"/>
              <a:t> </a:t>
            </a:r>
            <a:r>
              <a:rPr lang="tr-TR" dirty="0" err="1"/>
              <a:t>aracidir</a:t>
            </a:r>
            <a:r>
              <a:rPr lang="tr-TR" dirty="0"/>
              <a:t>... </a:t>
            </a:r>
            <a:r>
              <a:rPr lang="tr-TR" dirty="0" err="1"/>
              <a:t>Cok</a:t>
            </a:r>
            <a:r>
              <a:rPr lang="tr-TR" dirty="0"/>
              <a:t> basit </a:t>
            </a:r>
            <a:r>
              <a:rPr lang="tr-TR" dirty="0" err="1"/>
              <a:t>olmasi</a:t>
            </a:r>
            <a:r>
              <a:rPr lang="tr-TR" dirty="0"/>
              <a:t> ve </a:t>
            </a:r>
            <a:r>
              <a:rPr lang="tr-TR" dirty="0" err="1"/>
              <a:t>herseyi</a:t>
            </a:r>
            <a:r>
              <a:rPr lang="tr-TR" dirty="0"/>
              <a:t> bir arada </a:t>
            </a:r>
            <a:r>
              <a:rPr lang="tr-TR" dirty="0" err="1"/>
              <a:t>gormeye</a:t>
            </a:r>
            <a:r>
              <a:rPr lang="tr-TR" dirty="0"/>
              <a:t> imkan </a:t>
            </a:r>
            <a:r>
              <a:rPr lang="tr-TR" dirty="0" err="1"/>
              <a:t>tanimasi</a:t>
            </a:r>
            <a:r>
              <a:rPr lang="tr-TR" dirty="0"/>
              <a:t> </a:t>
            </a:r>
            <a:r>
              <a:rPr lang="tr-TR" dirty="0" err="1"/>
              <a:t>kullanilabilirligine</a:t>
            </a:r>
            <a:r>
              <a:rPr lang="tr-TR" dirty="0"/>
              <a:t> </a:t>
            </a:r>
            <a:r>
              <a:rPr lang="tr-TR" dirty="0" err="1"/>
              <a:t>buyuk</a:t>
            </a:r>
            <a:r>
              <a:rPr lang="tr-TR" dirty="0"/>
              <a:t> </a:t>
            </a:r>
            <a:r>
              <a:rPr lang="tr-TR" dirty="0" err="1"/>
              <a:t>katkilar</a:t>
            </a:r>
            <a:r>
              <a:rPr lang="tr-TR" dirty="0"/>
              <a:t> </a:t>
            </a:r>
            <a:r>
              <a:rPr lang="tr-TR" dirty="0" err="1"/>
              <a:t>saglamaktadir</a:t>
            </a:r>
            <a:r>
              <a:rPr lang="tr-TR" dirty="0"/>
              <a:t>. Haftalarca hatta aylarca </a:t>
            </a:r>
            <a:r>
              <a:rPr lang="tr-TR" dirty="0" err="1"/>
              <a:t>uzerinde</a:t>
            </a:r>
            <a:r>
              <a:rPr lang="tr-TR" dirty="0"/>
              <a:t> </a:t>
            </a:r>
            <a:r>
              <a:rPr lang="tr-TR" dirty="0" err="1"/>
              <a:t>calisilmis</a:t>
            </a:r>
            <a:r>
              <a:rPr lang="tr-TR" dirty="0"/>
              <a:t> ve </a:t>
            </a:r>
            <a:r>
              <a:rPr lang="tr-TR" dirty="0" err="1"/>
              <a:t>ardindan</a:t>
            </a:r>
            <a:r>
              <a:rPr lang="tr-TR" dirty="0"/>
              <a:t> </a:t>
            </a:r>
            <a:r>
              <a:rPr lang="tr-TR" dirty="0" err="1"/>
              <a:t>cope</a:t>
            </a:r>
            <a:r>
              <a:rPr lang="tr-TR" dirty="0"/>
              <a:t> </a:t>
            </a:r>
            <a:r>
              <a:rPr lang="tr-TR" dirty="0" err="1"/>
              <a:t>atilacak</a:t>
            </a:r>
            <a:r>
              <a:rPr lang="tr-TR" dirty="0"/>
              <a:t> (</a:t>
            </a:r>
            <a:r>
              <a:rPr lang="tr-TR" dirty="0" err="1"/>
              <a:t>gercekci</a:t>
            </a:r>
            <a:r>
              <a:rPr lang="tr-TR" dirty="0"/>
              <a:t> </a:t>
            </a:r>
            <a:r>
              <a:rPr lang="tr-TR" dirty="0" err="1"/>
              <a:t>olmadigi</a:t>
            </a:r>
            <a:r>
              <a:rPr lang="tr-TR" dirty="0"/>
              <a:t> </a:t>
            </a:r>
            <a:r>
              <a:rPr lang="tr-TR" dirty="0" err="1"/>
              <a:t>icin</a:t>
            </a:r>
            <a:r>
              <a:rPr lang="tr-TR" dirty="0"/>
              <a:t>) </a:t>
            </a:r>
            <a:r>
              <a:rPr lang="tr-TR" dirty="0" err="1"/>
              <a:t>kapsamli</a:t>
            </a:r>
            <a:r>
              <a:rPr lang="tr-TR" dirty="0"/>
              <a:t> bir Is </a:t>
            </a:r>
            <a:r>
              <a:rPr lang="tr-TR" dirty="0" err="1"/>
              <a:t>Plani</a:t>
            </a:r>
            <a:r>
              <a:rPr lang="tr-TR" dirty="0"/>
              <a:t> </a:t>
            </a:r>
            <a:r>
              <a:rPr lang="tr-TR" dirty="0" err="1"/>
              <a:t>hazirlamak</a:t>
            </a:r>
            <a:r>
              <a:rPr lang="tr-TR" dirty="0"/>
              <a:t> yerine basit ama </a:t>
            </a:r>
            <a:r>
              <a:rPr lang="tr-TR" dirty="0" err="1"/>
              <a:t>kosullar</a:t>
            </a:r>
            <a:r>
              <a:rPr lang="tr-TR" dirty="0"/>
              <a:t> </a:t>
            </a:r>
            <a:r>
              <a:rPr lang="tr-TR" dirty="0" err="1"/>
              <a:t>degistikce</a:t>
            </a:r>
            <a:r>
              <a:rPr lang="tr-TR" dirty="0"/>
              <a:t> veya yeni bilgiler elde </a:t>
            </a:r>
            <a:r>
              <a:rPr lang="tr-TR" dirty="0" err="1"/>
              <a:t>edildikce</a:t>
            </a:r>
            <a:r>
              <a:rPr lang="tr-TR" dirty="0"/>
              <a:t> uyarlamalar </a:t>
            </a:r>
            <a:r>
              <a:rPr lang="tr-TR" dirty="0" err="1"/>
              <a:t>yapilacak</a:t>
            </a:r>
            <a:r>
              <a:rPr lang="tr-TR" dirty="0"/>
              <a:t> bir model </a:t>
            </a:r>
            <a:r>
              <a:rPr lang="tr-TR" dirty="0" err="1"/>
              <a:t>bircok</a:t>
            </a:r>
            <a:r>
              <a:rPr lang="tr-TR" dirty="0"/>
              <a:t> </a:t>
            </a:r>
            <a:r>
              <a:rPr lang="tr-TR" dirty="0" err="1"/>
              <a:t>girisimciye</a:t>
            </a:r>
            <a:r>
              <a:rPr lang="tr-TR" dirty="0"/>
              <a:t> </a:t>
            </a:r>
            <a:r>
              <a:rPr lang="tr-TR" dirty="0" err="1"/>
              <a:t>cok</a:t>
            </a:r>
            <a:r>
              <a:rPr lang="tr-TR" dirty="0"/>
              <a:t> daha </a:t>
            </a:r>
            <a:r>
              <a:rPr lang="tr-TR" dirty="0" err="1"/>
              <a:t>kullanisli</a:t>
            </a:r>
            <a:r>
              <a:rPr lang="tr-TR" dirty="0"/>
              <a:t> gelmeye </a:t>
            </a:r>
            <a:r>
              <a:rPr lang="tr-TR" dirty="0" err="1"/>
              <a:t>baslamistir</a:t>
            </a:r>
            <a:r>
              <a:rPr lang="tr-TR"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kanvas modeli ile ilgili görsel sonucu"/>
          <p:cNvPicPr>
            <a:picLocks noChangeAspect="1" noChangeArrowheads="1"/>
          </p:cNvPicPr>
          <p:nvPr/>
        </p:nvPicPr>
        <p:blipFill>
          <a:blip r:embed="rId2"/>
          <a:srcRect/>
          <a:stretch>
            <a:fillRect/>
          </a:stretch>
        </p:blipFill>
        <p:spPr bwMode="auto">
          <a:xfrm>
            <a:off x="104775" y="104775"/>
            <a:ext cx="9039225" cy="67532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las\Desktop\modeli-tuvali-aklamal-1-638.jpg"/>
          <p:cNvPicPr>
            <a:picLocks noChangeAspect="1" noChangeArrowheads="1"/>
          </p:cNvPicPr>
          <p:nvPr/>
        </p:nvPicPr>
        <p:blipFill>
          <a:blip r:embed="rId2"/>
          <a:srcRect/>
          <a:stretch>
            <a:fillRect/>
          </a:stretch>
        </p:blipFill>
        <p:spPr bwMode="auto">
          <a:xfrm>
            <a:off x="-185562" y="-3583"/>
            <a:ext cx="9329562" cy="700448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las\Desktop\kanvass-02.png"/>
          <p:cNvPicPr>
            <a:picLocks noChangeAspect="1" noChangeArrowheads="1"/>
          </p:cNvPicPr>
          <p:nvPr/>
        </p:nvPicPr>
        <p:blipFill>
          <a:blip r:embed="rId2"/>
          <a:srcRect/>
          <a:stretch>
            <a:fillRect/>
          </a:stretch>
        </p:blipFill>
        <p:spPr bwMode="auto">
          <a:xfrm>
            <a:off x="73025" y="1057275"/>
            <a:ext cx="8996363" cy="4741863"/>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929</Words>
  <Application>Microsoft Office PowerPoint</Application>
  <PresentationFormat>Ekran Gösterisi (4:3)</PresentationFormat>
  <Paragraphs>152</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Ofis Teması</vt:lpstr>
      <vt:lpstr>KANVAS İŞ MODELİ</vt:lpstr>
      <vt:lpstr>Slayt 2</vt:lpstr>
      <vt:lpstr>İş Modeli Kanvası</vt:lpstr>
      <vt:lpstr>Bu kanvasta doldurmanız gereken başlıklar ise:</vt:lpstr>
      <vt:lpstr>Alexander Osterwalder geliştirdiği “Kanvas İş Modeli “</vt:lpstr>
      <vt:lpstr>Kanvas Is Modeli</vt:lpstr>
      <vt:lpstr>Slayt 7</vt:lpstr>
      <vt:lpstr>Slayt 8</vt:lpstr>
      <vt:lpstr>Slayt 9</vt:lpstr>
      <vt:lpstr>Uber’in de iş modeli: Uber için Müşteri Kesitleri:Bu kısıma işletme olarak hedef kitlenizin kimler olduğunu/olacağını yazmalısınız. Sunacağınız değer önerisini kimler benimser? Farklı değer önerilerine göre farklı müşteri kesitleri yazmalı mısınız? Olayı çok yönlü düşünmeli ona göre hareket etmelisiniz.</vt:lpstr>
      <vt:lpstr> 2. Değer Önerisi</vt:lpstr>
      <vt:lpstr>3. Kanallar</vt:lpstr>
      <vt:lpstr> 4. Müşteri İlişkileri </vt:lpstr>
      <vt:lpstr>5. Gelir Modeli</vt:lpstr>
      <vt:lpstr>6. Temel Faaliyetler</vt:lpstr>
      <vt:lpstr> 7. Temel Kaynaklar</vt:lpstr>
      <vt:lpstr> 8. Temel Ortaklıklar</vt:lpstr>
      <vt:lpstr>9. Maliyet Yapısı</vt:lpstr>
      <vt:lpstr>Slayt 19</vt:lpstr>
      <vt:lpstr> kaledenkaleyegol.com için müşteri segmentim:</vt:lpstr>
      <vt:lpstr>2.Değer Önerisi</vt:lpstr>
      <vt:lpstr> kaledenkaleyegol.com için hazırladığım değer önerileri:</vt:lpstr>
      <vt:lpstr>3.Kanallar</vt:lpstr>
      <vt:lpstr>4.Müşteri İlişkileri</vt:lpstr>
      <vt:lpstr>Slayt 25</vt:lpstr>
      <vt:lpstr>5.Gelir Modeli</vt:lpstr>
      <vt:lpstr>6.Temel Faaliyetler</vt:lpstr>
      <vt:lpstr>8.Temel Ortaklıklar</vt:lpstr>
      <vt:lpstr>9.Maliyet Yapısı</vt:lpstr>
      <vt:lpstr>Slayt 30</vt:lpstr>
      <vt:lpstr>!</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KANVAS İŞ MODELİ</dc:title>
  <dc:creator>ulas</dc:creator>
  <cp:lastModifiedBy>ulas</cp:lastModifiedBy>
  <cp:revision>5</cp:revision>
  <dcterms:created xsi:type="dcterms:W3CDTF">2017-04-24T03:13:52Z</dcterms:created>
  <dcterms:modified xsi:type="dcterms:W3CDTF">2018-02-25T13:39:24Z</dcterms:modified>
</cp:coreProperties>
</file>