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0" r:id="rId2"/>
    <p:sldId id="256" r:id="rId3"/>
    <p:sldId id="257" r:id="rId4"/>
    <p:sldId id="258" r:id="rId5"/>
    <p:sldId id="260" r:id="rId6"/>
    <p:sldId id="261" r:id="rId7"/>
    <p:sldId id="262" r:id="rId8"/>
    <p:sldId id="287" r:id="rId9"/>
    <p:sldId id="271" r:id="rId10"/>
    <p:sldId id="289" r:id="rId11"/>
    <p:sldId id="279" r:id="rId12"/>
    <p:sldId id="280" r:id="rId13"/>
    <p:sldId id="283" r:id="rId14"/>
    <p:sldId id="284" r:id="rId15"/>
    <p:sldId id="285" r:id="rId16"/>
    <p:sldId id="29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F4C21A-80F6-4513-8D32-04AC2962EDF6}" type="doc">
      <dgm:prSet loTypeId="urn:microsoft.com/office/officeart/2005/8/layout/gear1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tr-TR"/>
        </a:p>
      </dgm:t>
    </dgm:pt>
    <dgm:pt modelId="{2C93AB33-B722-4D5D-B3B0-AA8C533809CB}">
      <dgm:prSet/>
      <dgm:spPr/>
      <dgm:t>
        <a:bodyPr/>
        <a:lstStyle/>
        <a:p>
          <a:pPr rtl="0"/>
          <a:r>
            <a:rPr lang="tr-TR" dirty="0" smtClean="0"/>
            <a:t>#DAVA TÜRLERİ</a:t>
          </a:r>
          <a:endParaRPr lang="tr-TR" dirty="0"/>
        </a:p>
      </dgm:t>
    </dgm:pt>
    <dgm:pt modelId="{180AACD2-EC96-4110-9F59-A2BBA8861259}" type="parTrans" cxnId="{4F0FEDBE-0300-4BFC-9851-9FEC94FA1B1E}">
      <dgm:prSet/>
      <dgm:spPr/>
      <dgm:t>
        <a:bodyPr/>
        <a:lstStyle/>
        <a:p>
          <a:endParaRPr lang="tr-TR"/>
        </a:p>
      </dgm:t>
    </dgm:pt>
    <dgm:pt modelId="{3B519658-31C6-4198-8BAC-352E8F4130DB}" type="sibTrans" cxnId="{4F0FEDBE-0300-4BFC-9851-9FEC94FA1B1E}">
      <dgm:prSet/>
      <dgm:spPr/>
      <dgm:t>
        <a:bodyPr/>
        <a:lstStyle/>
        <a:p>
          <a:endParaRPr lang="tr-TR"/>
        </a:p>
      </dgm:t>
    </dgm:pt>
    <dgm:pt modelId="{5EC3072D-035B-4D59-A4FB-B752F42A4C2D}" type="pres">
      <dgm:prSet presAssocID="{29F4C21A-80F6-4513-8D32-04AC2962EDF6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64A2A3B-5198-4939-B416-98E17DFD90A1}" type="pres">
      <dgm:prSet presAssocID="{2C93AB33-B722-4D5D-B3B0-AA8C533809CB}" presName="gear1" presStyleLbl="node1" presStyleIdx="0" presStyleCnt="1" custScaleX="310146" custScaleY="18181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8D54FC-3772-48FF-86FB-F64F390726B4}" type="pres">
      <dgm:prSet presAssocID="{2C93AB33-B722-4D5D-B3B0-AA8C533809CB}" presName="gear1srcNode" presStyleLbl="node1" presStyleIdx="0" presStyleCnt="1"/>
      <dgm:spPr/>
      <dgm:t>
        <a:bodyPr/>
        <a:lstStyle/>
        <a:p>
          <a:endParaRPr lang="tr-TR"/>
        </a:p>
      </dgm:t>
    </dgm:pt>
    <dgm:pt modelId="{5705A07D-45C3-4411-89C3-86D638969A8F}" type="pres">
      <dgm:prSet presAssocID="{2C93AB33-B722-4D5D-B3B0-AA8C533809CB}" presName="gear1dstNode" presStyleLbl="node1" presStyleIdx="0" presStyleCnt="1"/>
      <dgm:spPr/>
      <dgm:t>
        <a:bodyPr/>
        <a:lstStyle/>
        <a:p>
          <a:endParaRPr lang="tr-TR"/>
        </a:p>
      </dgm:t>
    </dgm:pt>
    <dgm:pt modelId="{82075363-E4E3-460A-A797-37308A4FD3CC}" type="pres">
      <dgm:prSet presAssocID="{3B519658-31C6-4198-8BAC-352E8F4130DB}" presName="connector1" presStyleLbl="sibTrans2D1" presStyleIdx="0" presStyleCnt="1" custLinFactNeighborX="38093" custLinFactNeighborY="2990"/>
      <dgm:spPr/>
      <dgm:t>
        <a:bodyPr/>
        <a:lstStyle/>
        <a:p>
          <a:endParaRPr lang="tr-TR"/>
        </a:p>
      </dgm:t>
    </dgm:pt>
  </dgm:ptLst>
  <dgm:cxnLst>
    <dgm:cxn modelId="{369DD656-2CB8-4EE3-A11C-1B91436C9035}" type="presOf" srcId="{2C93AB33-B722-4D5D-B3B0-AA8C533809CB}" destId="{2D8D54FC-3772-48FF-86FB-F64F390726B4}" srcOrd="1" destOrd="0" presId="urn:microsoft.com/office/officeart/2005/8/layout/gear1"/>
    <dgm:cxn modelId="{4F0FEDBE-0300-4BFC-9851-9FEC94FA1B1E}" srcId="{29F4C21A-80F6-4513-8D32-04AC2962EDF6}" destId="{2C93AB33-B722-4D5D-B3B0-AA8C533809CB}" srcOrd="0" destOrd="0" parTransId="{180AACD2-EC96-4110-9F59-A2BBA8861259}" sibTransId="{3B519658-31C6-4198-8BAC-352E8F4130DB}"/>
    <dgm:cxn modelId="{43EED4D6-9262-4384-B69D-F502BF9C2A2F}" type="presOf" srcId="{29F4C21A-80F6-4513-8D32-04AC2962EDF6}" destId="{5EC3072D-035B-4D59-A4FB-B752F42A4C2D}" srcOrd="0" destOrd="0" presId="urn:microsoft.com/office/officeart/2005/8/layout/gear1"/>
    <dgm:cxn modelId="{04619999-13A6-44EB-AC71-A9A9704788DA}" type="presOf" srcId="{2C93AB33-B722-4D5D-B3B0-AA8C533809CB}" destId="{5705A07D-45C3-4411-89C3-86D638969A8F}" srcOrd="2" destOrd="0" presId="urn:microsoft.com/office/officeart/2005/8/layout/gear1"/>
    <dgm:cxn modelId="{E8187361-03FA-4099-82B0-69DFE3F2EA27}" type="presOf" srcId="{2C93AB33-B722-4D5D-B3B0-AA8C533809CB}" destId="{764A2A3B-5198-4939-B416-98E17DFD90A1}" srcOrd="0" destOrd="0" presId="urn:microsoft.com/office/officeart/2005/8/layout/gear1"/>
    <dgm:cxn modelId="{E54F3D03-A510-42E4-B2F5-C24E82B6FFB9}" type="presOf" srcId="{3B519658-31C6-4198-8BAC-352E8F4130DB}" destId="{82075363-E4E3-460A-A797-37308A4FD3CC}" srcOrd="0" destOrd="0" presId="urn:microsoft.com/office/officeart/2005/8/layout/gear1"/>
    <dgm:cxn modelId="{5C421ACB-4F53-4EFC-B4D7-21C7E1BD97B6}" type="presParOf" srcId="{5EC3072D-035B-4D59-A4FB-B752F42A4C2D}" destId="{764A2A3B-5198-4939-B416-98E17DFD90A1}" srcOrd="0" destOrd="0" presId="urn:microsoft.com/office/officeart/2005/8/layout/gear1"/>
    <dgm:cxn modelId="{7B29B9D6-FB72-4D28-B8B6-768968EDF108}" type="presParOf" srcId="{5EC3072D-035B-4D59-A4FB-B752F42A4C2D}" destId="{2D8D54FC-3772-48FF-86FB-F64F390726B4}" srcOrd="1" destOrd="0" presId="urn:microsoft.com/office/officeart/2005/8/layout/gear1"/>
    <dgm:cxn modelId="{80CD24C5-6A34-4577-8CE8-AC31B9D44CC5}" type="presParOf" srcId="{5EC3072D-035B-4D59-A4FB-B752F42A4C2D}" destId="{5705A07D-45C3-4411-89C3-86D638969A8F}" srcOrd="2" destOrd="0" presId="urn:microsoft.com/office/officeart/2005/8/layout/gear1"/>
    <dgm:cxn modelId="{33C34603-8F56-425E-B0A3-D9BD815969F3}" type="presParOf" srcId="{5EC3072D-035B-4D59-A4FB-B752F42A4C2D}" destId="{82075363-E4E3-460A-A797-37308A4FD3CC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A2A3B-5198-4939-B416-98E17DFD90A1}">
      <dsp:nvSpPr>
        <dsp:cNvPr id="0" name=""/>
        <dsp:cNvSpPr/>
      </dsp:nvSpPr>
      <dsp:spPr>
        <a:xfrm>
          <a:off x="1122492" y="1"/>
          <a:ext cx="5527415" cy="3240356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dirty="0" smtClean="0"/>
            <a:t>#DAVA TÜRLERİ</a:t>
          </a:r>
          <a:endParaRPr lang="tr-TR" sz="5700" kern="1200" dirty="0"/>
        </a:p>
      </dsp:txBody>
      <dsp:txXfrm>
        <a:off x="1122492" y="1"/>
        <a:ext cx="5527415" cy="3240356"/>
      </dsp:txXfrm>
    </dsp:sp>
    <dsp:sp modelId="{82075363-E4E3-460A-A797-37308A4FD3CC}">
      <dsp:nvSpPr>
        <dsp:cNvPr id="0" name=""/>
        <dsp:cNvSpPr/>
      </dsp:nvSpPr>
      <dsp:spPr>
        <a:xfrm>
          <a:off x="3888439" y="504049"/>
          <a:ext cx="2192103" cy="2192103"/>
        </a:xfrm>
        <a:prstGeom prst="circularArrow">
          <a:avLst>
            <a:gd name="adj1" fmla="val 4878"/>
            <a:gd name="adj2" fmla="val 312630"/>
            <a:gd name="adj3" fmla="val 3060413"/>
            <a:gd name="adj4" fmla="val 15337134"/>
            <a:gd name="adj5" fmla="val 569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72815-95D5-4802-BC71-84AEA7BB81BD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20BFC-246E-4939-B696-138B34D7D67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EA7E-36CA-4CBC-9159-1D51B5F8300D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7310-06BE-430E-84B0-73985430AC42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A835-5B91-4E0E-B96B-412CAF13AC91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16F8-A4B8-4DE4-9C80-5B1E7B4D4F97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C588-423D-4C5E-9871-38E6233C3868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800C-EE8F-4CF8-9E9E-FFD3C0D9C741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9799-B83E-4563-AAE8-FFA8D7837763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18F6-8A60-4F93-9FA5-1024FF6E084C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8E3A-1103-4A46-B231-1A0886B1242F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EC9C-ECD8-40FC-BD9E-EDA0F77F4207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02F9-F56A-40EC-9597-41CD19A4ADB4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BB1F7-7E80-40A1-BA7F-A636DC8DA3DA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AC9B-0E44-4A23-9F2C-FDDC1A2F9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</a:t>
            </a:r>
            <a:r>
              <a:rPr lang="tr-TR" sz="2400" b="1" smtClean="0"/>
              <a:t>MESLEK YÜKSEKOKULU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424937" cy="453650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1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1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Hukuk Bilimine Giriş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5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baseline="0" dirty="0" smtClean="0"/>
                        <a:t>Dava Türleri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97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5760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3074" name="Picture 2" descr="C:\Users\Se7en\Desktop\hukuk-karikaturleri-29876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7488832" cy="51125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5010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tr-TR" b="1" dirty="0" smtClean="0"/>
              <a:t>III.İDARİ DAVALAR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514350" indent="-514350" algn="ctr">
              <a:lnSpc>
                <a:spcPct val="150000"/>
              </a:lnSpc>
              <a:buNone/>
            </a:pPr>
            <a:r>
              <a:rPr lang="tr-TR" b="1" i="1" u="sng" dirty="0" smtClean="0">
                <a:solidFill>
                  <a:srgbClr val="002060"/>
                </a:solidFill>
              </a:rPr>
              <a:t>1- İPTAL DAVASI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/>
                </a:solidFill>
              </a:rPr>
              <a:t>İptal davası, idari işlemlerle menfaatleri ihlal edilen kişiler tarafından açılan ve bu işlemlerin iptal edilmesi amacıyla açılan davalardır.</a:t>
            </a:r>
          </a:p>
          <a:p>
            <a:pPr marL="514350" indent="-514350">
              <a:lnSpc>
                <a:spcPct val="15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/>
                </a:solidFill>
              </a:rPr>
              <a:t>İptal, idari işlemin alınmasından itibaren, bütün sonuçlarıyla birlikte hukuk aleminden silinmesi anlamına gelir.</a:t>
            </a:r>
          </a:p>
          <a:p>
            <a:pPr marL="514350" indent="-514350">
              <a:lnSpc>
                <a:spcPct val="150000"/>
              </a:lnSpc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/>
                </a:solidFill>
              </a:rPr>
              <a:t>Örn: Bir öğrenciye üniversite idaresinin verdiği 3 ay okuldan uzaklaştırma disiplin cezasına karşı bu öğrencini açtığı dava, keza öğrencinin sınavdan aldığı geçmez nota karşı açtığı dava da bir iptal davasıdır.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5010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tr-TR" b="1" dirty="0" smtClean="0"/>
              <a:t>III.İDARİ DAVALAR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indent="-514350" algn="ctr">
              <a:lnSpc>
                <a:spcPct val="150000"/>
              </a:lnSpc>
              <a:buNone/>
            </a:pPr>
            <a:r>
              <a:rPr lang="tr-TR" b="1" i="1" u="sng" dirty="0" smtClean="0">
                <a:solidFill>
                  <a:srgbClr val="002060"/>
                </a:solidFill>
              </a:rPr>
              <a:t>1- İPTAL DAVASI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/>
                </a:solidFill>
              </a:rPr>
              <a:t>Danıştay ve idari mahkemelerinde iptal davası açma süresi; idari işlemin tebliğ tarihinden itibaren 60 gündür.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/>
                </a:solidFill>
              </a:rPr>
              <a:t>Vergi mahkemelerine dava açma süresi ise 30 gündür.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/>
                </a:solidFill>
              </a:rPr>
              <a:t>İdari davalar kural olarak yazılı yargılama usulüne tabidir.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/>
                </a:solidFill>
              </a:rPr>
              <a:t>Karar dosya üzerinden verilir</a:t>
            </a:r>
            <a:r>
              <a:rPr lang="tr-TR" smtClean="0">
                <a:solidFill>
                  <a:schemeClr val="tx1"/>
                </a:solidFill>
              </a:rPr>
              <a:t>, kural </a:t>
            </a:r>
            <a:r>
              <a:rPr lang="tr-TR" dirty="0" smtClean="0">
                <a:solidFill>
                  <a:schemeClr val="tx1"/>
                </a:solidFill>
              </a:rPr>
              <a:t>olarak duruşma yapılmaz.</a:t>
            </a:r>
          </a:p>
          <a:p>
            <a:pPr marL="514350" indent="-514350">
              <a:lnSpc>
                <a:spcPct val="15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/>
                </a:solidFill>
              </a:rPr>
              <a:t>İptal davasında </a:t>
            </a:r>
            <a:r>
              <a:rPr lang="tr-TR" dirty="0" err="1" smtClean="0">
                <a:solidFill>
                  <a:schemeClr val="tx1"/>
                </a:solidFill>
              </a:rPr>
              <a:t>re’sen</a:t>
            </a:r>
            <a:r>
              <a:rPr lang="tr-TR" dirty="0" smtClean="0">
                <a:solidFill>
                  <a:schemeClr val="tx1"/>
                </a:solidFill>
              </a:rPr>
              <a:t> araştırma ilkesi geçerlidir.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5010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tr-TR" b="1" dirty="0" smtClean="0"/>
              <a:t>III.İDARİ DAVALAR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514350" indent="-514350" algn="ctr">
              <a:lnSpc>
                <a:spcPct val="150000"/>
              </a:lnSpc>
              <a:buNone/>
            </a:pPr>
            <a:r>
              <a:rPr lang="tr-TR" b="1" i="1" u="sng" dirty="0" smtClean="0">
                <a:solidFill>
                  <a:srgbClr val="002060"/>
                </a:solidFill>
              </a:rPr>
              <a:t>2- TAM YARGI DAVALARI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a-)Tazminat Davaları: 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</a:rPr>
              <a:t>Tazminat davası, bir idari işlem veya eylem nedeniyle parayla ölçülebilen bir zarara uğrayan kişinin, idarenin bu zararı karşılayacak miktarda kendisine para ödemesi istemiyle açtığı davadır.</a:t>
            </a:r>
          </a:p>
          <a:p>
            <a:pPr marL="514350" indent="-514350">
              <a:lnSpc>
                <a:spcPct val="15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</a:rPr>
              <a:t>Örn. Belediyenin iş makinesi yol yaparken yanlışlıkla yol kenarındaki özel kişinin duvarını yıkabilir. Bu kişi yıkılan duvarının bedelinin tazmin edilmesi için belediyeye karşı idare mahkemesinde tam yargı davası açar.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5010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tr-TR" b="1" dirty="0" smtClean="0"/>
              <a:t>III.İDARİ DAVALAR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 algn="ctr">
              <a:lnSpc>
                <a:spcPct val="150000"/>
              </a:lnSpc>
              <a:buNone/>
            </a:pPr>
            <a:r>
              <a:rPr lang="tr-TR" b="1" i="1" u="sng" dirty="0" smtClean="0">
                <a:solidFill>
                  <a:srgbClr val="002060"/>
                </a:solidFill>
              </a:rPr>
              <a:t>2- TAM YARGI DAVALARI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b-)İdari Sözleşmelerden Doğan Davalar: 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</a:rPr>
              <a:t>İdari sözleşmelerin uygulanmasından doğan davalar da tam yargı davası olarak kabul edilmektedir.</a:t>
            </a:r>
          </a:p>
          <a:p>
            <a:pPr marL="514350" indent="-514350">
              <a:lnSpc>
                <a:spcPct val="15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</a:rPr>
              <a:t>Örn. Ulaştırma Bakanlığı ile </a:t>
            </a:r>
            <a:r>
              <a:rPr lang="tr-TR" dirty="0" err="1" smtClean="0">
                <a:solidFill>
                  <a:schemeClr val="tx1"/>
                </a:solidFill>
              </a:rPr>
              <a:t>Turkcell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Avea</a:t>
            </a:r>
            <a:r>
              <a:rPr lang="tr-TR" dirty="0" smtClean="0">
                <a:solidFill>
                  <a:schemeClr val="tx1"/>
                </a:solidFill>
              </a:rPr>
              <a:t> ve </a:t>
            </a:r>
            <a:r>
              <a:rPr lang="tr-TR" dirty="0" err="1" smtClean="0">
                <a:solidFill>
                  <a:schemeClr val="tx1"/>
                </a:solidFill>
              </a:rPr>
              <a:t>Vodafone</a:t>
            </a:r>
            <a:r>
              <a:rPr lang="tr-TR" dirty="0" smtClean="0">
                <a:solidFill>
                  <a:schemeClr val="tx1"/>
                </a:solidFill>
              </a:rPr>
              <a:t> şirketleri arasında yapılmış lisans verilmesine ilişkin imtiyaz sözleşmeleri bir idari sözleşmedir.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</a:rPr>
              <a:t>Bundan kaynaklanan uyuşmazlıklar idari yargıda çözülür.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§"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5010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tr-TR" b="1" dirty="0" smtClean="0"/>
              <a:t>III.İDARİ DAVALAR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514350" indent="-514350" algn="ctr">
              <a:lnSpc>
                <a:spcPct val="150000"/>
              </a:lnSpc>
              <a:buNone/>
            </a:pPr>
            <a:r>
              <a:rPr lang="tr-TR" b="1" i="1" u="sng" dirty="0" smtClean="0">
                <a:solidFill>
                  <a:srgbClr val="002060"/>
                </a:solidFill>
              </a:rPr>
              <a:t>2- TAM YARGI DAVALARI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tr-TR" b="1" u="sng" dirty="0">
                <a:solidFill>
                  <a:srgbClr val="FF0000"/>
                </a:solidFill>
              </a:rPr>
              <a:t>c</a:t>
            </a:r>
            <a:r>
              <a:rPr lang="tr-TR" b="1" u="sng" dirty="0" smtClean="0">
                <a:solidFill>
                  <a:srgbClr val="FF0000"/>
                </a:solidFill>
              </a:rPr>
              <a:t>-)Vergi Davaları: 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</a:rPr>
              <a:t>Vergi davaları, vergiye ilişkin olarak vergi mükellefleri ve sorumluları tarafından vergi mahkemelerinde açılan davalardır.</a:t>
            </a:r>
          </a:p>
          <a:p>
            <a:pPr marL="514350" indent="-514350">
              <a:lnSpc>
                <a:spcPct val="15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</a:rPr>
              <a:t>Vergi davası, vergi tarhı işlemlerine, vergi cezası kesilmesi işlemlerine, takdir ve tadilat komisyonu kararları, ödeme emrinin tebliği vb. vergi işlemlerine karşı açılır.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endParaRPr lang="tr-TR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</a:rPr>
              <a:t>Vergi mahkemelerinde dava açma süresi  30 gündür.</a:t>
            </a:r>
          </a:p>
          <a:p>
            <a:pPr marL="514350" indent="-514350">
              <a:lnSpc>
                <a:spcPct val="15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</a:rPr>
              <a:t>Vergi mahkemelerinde dava açılması, dava edilen vergi, resim, harç ve cezaların tahsil edilmesini durdurur. </a:t>
            </a:r>
          </a:p>
          <a:p>
            <a:pPr marL="514350" indent="-514350">
              <a:lnSpc>
                <a:spcPct val="150000"/>
              </a:lnSpc>
              <a:buNone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CFBB-F26A-4EF5-88A4-D8880434C23C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113984" cy="4751040"/>
          </a:xfrm>
        </p:spPr>
        <p:txBody>
          <a:bodyPr/>
          <a:lstStyle/>
          <a:p>
            <a:endParaRPr lang="tr-TR" b="1" dirty="0" smtClean="0"/>
          </a:p>
          <a:p>
            <a:pPr lvl="1">
              <a:buNone/>
            </a:pPr>
            <a:r>
              <a:rPr lang="tr-TR" b="1" dirty="0" smtClean="0"/>
              <a:t>Yararlanılan Kaynak:</a:t>
            </a:r>
          </a:p>
          <a:p>
            <a:pPr lvl="1">
              <a:buNone/>
            </a:pPr>
            <a:r>
              <a:rPr lang="tr-TR" dirty="0" smtClean="0"/>
              <a:t>Kemal GÖZLER, Genel Hukuk Bilgisi, Ekin Basım Yayın, Bursa, 2017.</a:t>
            </a:r>
          </a:p>
          <a:p>
            <a:pPr lvl="1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yagram"/>
          <p:cNvGraphicFramePr/>
          <p:nvPr/>
        </p:nvGraphicFramePr>
        <p:xfrm>
          <a:off x="467544" y="548680"/>
          <a:ext cx="777240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Se7en\Desktop\8a46963d7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4437112"/>
            <a:ext cx="3621263" cy="174880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tr-TR" dirty="0"/>
              <a:t>	</a:t>
            </a:r>
            <a:r>
              <a:rPr lang="tr-TR" b="1" dirty="0" smtClean="0"/>
              <a:t>I. HUKUK DAVALARI</a:t>
            </a:r>
          </a:p>
          <a:p>
            <a:pPr>
              <a:lnSpc>
                <a:spcPct val="120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A.Eda Davaları</a:t>
            </a:r>
          </a:p>
          <a:p>
            <a:pPr>
              <a:lnSpc>
                <a:spcPct val="120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B.Tespit Davaları</a:t>
            </a:r>
          </a:p>
          <a:p>
            <a:pPr>
              <a:lnSpc>
                <a:spcPct val="120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C.</a:t>
            </a:r>
            <a:r>
              <a:rPr lang="tr-TR" dirty="0" err="1" smtClean="0"/>
              <a:t>İnşai</a:t>
            </a:r>
            <a:r>
              <a:rPr lang="tr-TR" dirty="0" smtClean="0"/>
              <a:t> Davalar (Yenilik Doğuran Davalar)</a:t>
            </a:r>
          </a:p>
          <a:p>
            <a:pPr>
              <a:lnSpc>
                <a:spcPct val="120000"/>
              </a:lnSpc>
              <a:buNone/>
            </a:pPr>
            <a:r>
              <a:rPr lang="tr-TR" dirty="0"/>
              <a:t>	</a:t>
            </a:r>
            <a:r>
              <a:rPr lang="tr-TR" b="1" dirty="0" smtClean="0"/>
              <a:t>II. CEZA DAVALARI</a:t>
            </a:r>
          </a:p>
          <a:p>
            <a:pPr>
              <a:lnSpc>
                <a:spcPct val="120000"/>
              </a:lnSpc>
              <a:buNone/>
            </a:pPr>
            <a:r>
              <a:rPr lang="tr-TR" dirty="0"/>
              <a:t>	</a:t>
            </a:r>
            <a:r>
              <a:rPr lang="tr-TR" b="1" dirty="0" smtClean="0"/>
              <a:t>III. İDARİ DAVALAR</a:t>
            </a:r>
          </a:p>
          <a:p>
            <a:pPr>
              <a:lnSpc>
                <a:spcPct val="120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A.İptal Davası</a:t>
            </a:r>
          </a:p>
          <a:p>
            <a:pPr>
              <a:lnSpc>
                <a:spcPct val="120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B. Tam Yargı Davaları</a:t>
            </a:r>
          </a:p>
          <a:p>
            <a:pPr>
              <a:lnSpc>
                <a:spcPct val="120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	1-Tazminat Davaları</a:t>
            </a:r>
          </a:p>
          <a:p>
            <a:pPr>
              <a:lnSpc>
                <a:spcPct val="120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	2-İdari Sözleşmeden Doğan Davalar</a:t>
            </a:r>
          </a:p>
          <a:p>
            <a:pPr>
              <a:lnSpc>
                <a:spcPct val="120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	3-Vergi Davaları</a:t>
            </a:r>
            <a:endParaRPr lang="tr-TR" dirty="0"/>
          </a:p>
        </p:txBody>
      </p:sp>
      <p:pic>
        <p:nvPicPr>
          <p:cNvPr id="2050" name="Picture 2" descr="C:\Users\Se7en\Desktop\imagesPL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2448272" cy="1152128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84776" cy="92211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DAVA TÜRLERİ</a:t>
            </a:r>
            <a:endParaRPr lang="tr-TR" dirty="0"/>
          </a:p>
        </p:txBody>
      </p:sp>
      <p:pic>
        <p:nvPicPr>
          <p:cNvPr id="3074" name="Picture 2" descr="C:\Users\Se7en\Desktop\AdsızSADASADA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48880"/>
            <a:ext cx="8424936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50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tr-TR" b="1" dirty="0"/>
              <a:t>I</a:t>
            </a:r>
            <a:r>
              <a:rPr lang="tr-TR" b="1" dirty="0" smtClean="0"/>
              <a:t>.HUKUK DAVALARI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tr-TR" b="1" i="1" u="sng" dirty="0">
                <a:solidFill>
                  <a:srgbClr val="002060"/>
                </a:solidFill>
              </a:rPr>
              <a:t>	</a:t>
            </a:r>
            <a:r>
              <a:rPr lang="tr-TR" b="1" i="1" u="sng" dirty="0" smtClean="0">
                <a:solidFill>
                  <a:srgbClr val="002060"/>
                </a:solidFill>
              </a:rPr>
              <a:t>	1-Eda Davaları		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tr-TR" dirty="0" smtClean="0">
                <a:solidFill>
                  <a:schemeClr val="tx1"/>
                </a:solidFill>
              </a:rPr>
              <a:t>Edim davası da denilen “eda davası”, davacının belirli bir şeyin verilmesi, bir şeyin yapılması veya yapılmaması için açtığı davadır.</a:t>
            </a:r>
          </a:p>
          <a:p>
            <a:pPr>
              <a:lnSpc>
                <a:spcPct val="12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tr-TR" dirty="0" smtClean="0">
                <a:solidFill>
                  <a:schemeClr val="tx1"/>
                </a:solidFill>
              </a:rPr>
              <a:t>Yani, eda davasında; davacı, mahkemeden davalının bir şey vermeye, bir şeyi yapamaya veya yapamamaya mahkum edilmesini talep eder.</a:t>
            </a:r>
          </a:p>
          <a:p>
            <a:pPr>
              <a:lnSpc>
                <a:spcPct val="12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tr-TR" dirty="0" smtClean="0">
                <a:solidFill>
                  <a:schemeClr val="tx1"/>
                </a:solidFill>
              </a:rPr>
              <a:t>Örn: Bir kişinin kendisinden çaldığı malın kendisine geri verilmesi istemiyle açtığı dava; eda davasıdır. Ki buna “istihkak davası” denir.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50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tr-TR" b="1" dirty="0"/>
              <a:t>I</a:t>
            </a:r>
            <a:r>
              <a:rPr lang="tr-TR" b="1" dirty="0" smtClean="0"/>
              <a:t>.HUKUK DAVALARI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tr-TR" b="1" i="1" u="sng" dirty="0">
                <a:solidFill>
                  <a:srgbClr val="002060"/>
                </a:solidFill>
              </a:rPr>
              <a:t>	</a:t>
            </a:r>
            <a:r>
              <a:rPr lang="tr-TR" b="1" i="1" u="sng" dirty="0" smtClean="0">
                <a:solidFill>
                  <a:srgbClr val="002060"/>
                </a:solidFill>
              </a:rPr>
              <a:t>	2-Tespit Davaları		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tr-TR" dirty="0" smtClean="0">
                <a:solidFill>
                  <a:schemeClr val="tx1"/>
                </a:solidFill>
              </a:rPr>
              <a:t>Tespit davaları bir hukuki ilişkinin var olup olmadığının tespitine ilişkin davalardır.</a:t>
            </a:r>
          </a:p>
          <a:p>
            <a:pPr>
              <a:lnSpc>
                <a:spcPct val="12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tr-TR" dirty="0" smtClean="0">
                <a:solidFill>
                  <a:schemeClr val="tx1"/>
                </a:solidFill>
              </a:rPr>
              <a:t>Örn: Bir kişinin diğer bir kişinin kendi babasının mirasçısı olmadığını tespit ettirmek için açtığı dava bir tespit davasıdır.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endParaRPr lang="tr-TR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tr-TR" dirty="0" smtClean="0">
                <a:solidFill>
                  <a:schemeClr val="tx1"/>
                </a:solidFill>
              </a:rPr>
              <a:t>Bir hukuki ilişkinin varlığının tespitine ilişkin tespit davalarına “müspet tespit davası”;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tr-TR" dirty="0" smtClean="0">
                <a:solidFill>
                  <a:schemeClr val="tx1"/>
                </a:solidFill>
              </a:rPr>
              <a:t>Bir hukuki ilişkinin yokluğunun tespitinin istendiği tespit davalarına da “menfi tespit davası” denir.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50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tr-TR" b="1" dirty="0"/>
              <a:t>I</a:t>
            </a:r>
            <a:r>
              <a:rPr lang="tr-TR" b="1" dirty="0" smtClean="0"/>
              <a:t>.HUKUK DAVALARI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tr-TR" b="1" i="1" u="sng" dirty="0">
                <a:solidFill>
                  <a:srgbClr val="002060"/>
                </a:solidFill>
              </a:rPr>
              <a:t>	</a:t>
            </a:r>
            <a:r>
              <a:rPr lang="tr-TR" b="1" i="1" u="sng" dirty="0" smtClean="0">
                <a:solidFill>
                  <a:srgbClr val="002060"/>
                </a:solidFill>
              </a:rPr>
              <a:t>	3-</a:t>
            </a:r>
            <a:r>
              <a:rPr lang="tr-TR" b="1" i="1" u="sng" dirty="0" err="1" smtClean="0">
                <a:solidFill>
                  <a:srgbClr val="002060"/>
                </a:solidFill>
              </a:rPr>
              <a:t>İnşai</a:t>
            </a:r>
            <a:r>
              <a:rPr lang="tr-TR" b="1" i="1" u="sng" dirty="0" smtClean="0">
                <a:solidFill>
                  <a:srgbClr val="002060"/>
                </a:solidFill>
              </a:rPr>
              <a:t> Davalar (Yenilik Doğuran Davalar)		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tr-TR" dirty="0" err="1" smtClean="0">
                <a:solidFill>
                  <a:schemeClr val="tx1"/>
                </a:solidFill>
              </a:rPr>
              <a:t>İnşai</a:t>
            </a:r>
            <a:r>
              <a:rPr lang="tr-TR" dirty="0" smtClean="0">
                <a:solidFill>
                  <a:schemeClr val="tx1"/>
                </a:solidFill>
              </a:rPr>
              <a:t> davalar, yani yenilik doğuran davalar; daha önce var olmayan bir hukuki durumu yaratmaya;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tr-TR" dirty="0" smtClean="0">
                <a:solidFill>
                  <a:schemeClr val="tx1"/>
                </a:solidFill>
              </a:rPr>
              <a:t> ya da var olan bir hukuki durumu değiştirmeye;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tr-TR" dirty="0">
                <a:solidFill>
                  <a:schemeClr val="tx1"/>
                </a:solidFill>
              </a:rPr>
              <a:t>v</a:t>
            </a:r>
            <a:r>
              <a:rPr lang="tr-TR" dirty="0" smtClean="0">
                <a:solidFill>
                  <a:schemeClr val="tx1"/>
                </a:solidFill>
              </a:rPr>
              <a:t>eya sona erdirmeye yönelik davalardır.</a:t>
            </a:r>
          </a:p>
          <a:p>
            <a:pPr>
              <a:lnSpc>
                <a:spcPct val="12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tr-TR" dirty="0" smtClean="0">
                <a:solidFill>
                  <a:schemeClr val="tx1"/>
                </a:solidFill>
              </a:rPr>
              <a:t>Bu dava sonucunda hakimin verdiği karar, yenilik doğurucu bir karardır.</a:t>
            </a:r>
          </a:p>
          <a:p>
            <a:pPr>
              <a:lnSpc>
                <a:spcPct val="12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tr-TR" dirty="0" smtClean="0">
                <a:solidFill>
                  <a:schemeClr val="tx1"/>
                </a:solidFill>
              </a:rPr>
              <a:t>Örn: boşanma davası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1026" name="Picture 2" descr="C:\Users\Se7en\Desktop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7848872" cy="53285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501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II.CEZA DAVASI (KAMU DAVASI)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</a:rPr>
              <a:t>Ceza davası, ceza hukukuna ilişkin bir uyuşmazlığı çözmek üzere yargılama makamının, yani mahkemenin önüne getirilmesidir.</a:t>
            </a:r>
          </a:p>
          <a:p>
            <a:pPr>
              <a:lnSpc>
                <a:spcPct val="12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--KAMU DAVASI--: </a:t>
            </a:r>
            <a:r>
              <a:rPr lang="tr-TR" dirty="0" smtClean="0">
                <a:solidFill>
                  <a:schemeClr val="tx1"/>
                </a:solidFill>
              </a:rPr>
              <a:t>Savcı tarafından, devlet (kamu) adına açılan ceza davası türüdür.</a:t>
            </a:r>
            <a:endParaRPr lang="tr-TR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tr-TR" dirty="0" smtClean="0">
                <a:solidFill>
                  <a:schemeClr val="tx1"/>
                </a:solidFill>
              </a:rPr>
              <a:t>Savcı ceza davasında “iddia </a:t>
            </a:r>
            <a:r>
              <a:rPr lang="tr-TR" dirty="0" err="1" smtClean="0">
                <a:solidFill>
                  <a:schemeClr val="tx1"/>
                </a:solidFill>
              </a:rPr>
              <a:t>makamı”nı</a:t>
            </a:r>
            <a:r>
              <a:rPr lang="tr-TR" dirty="0" smtClean="0">
                <a:solidFill>
                  <a:schemeClr val="tx1"/>
                </a:solidFill>
              </a:rPr>
              <a:t> oluşturur.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tr-TR" dirty="0" smtClean="0">
                <a:solidFill>
                  <a:schemeClr val="tx1"/>
                </a:solidFill>
              </a:rPr>
              <a:t>Savcı bir suçun işlendiğini haber aldığında </a:t>
            </a:r>
            <a:r>
              <a:rPr lang="tr-TR" dirty="0" err="1" smtClean="0">
                <a:solidFill>
                  <a:schemeClr val="tx1"/>
                </a:solidFill>
              </a:rPr>
              <a:t>re’sen</a:t>
            </a:r>
            <a:r>
              <a:rPr lang="tr-TR" dirty="0" smtClean="0">
                <a:solidFill>
                  <a:schemeClr val="tx1"/>
                </a:solidFill>
              </a:rPr>
              <a:t> (kendiliğinden) soruşturma başlatır.</a:t>
            </a:r>
          </a:p>
          <a:p>
            <a:pPr lvl="1">
              <a:lnSpc>
                <a:spcPct val="120000"/>
              </a:lnSpc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tr-TR" dirty="0" smtClean="0">
                <a:solidFill>
                  <a:schemeClr val="tx1"/>
                </a:solidFill>
              </a:rPr>
              <a:t>Soruşturma sonucunda suçun işlendiği kanısına ulaşırsa, suçu işlediğini düşündüğü kişi (sanık) hakkında bir “iddianame” düzenleyerek ceza mahkemesinde dava açar.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tr-TR" dirty="0" smtClean="0">
                <a:solidFill>
                  <a:schemeClr val="tx1"/>
                </a:solidFill>
              </a:rPr>
              <a:t>İddianamede sanığın Ceza Kanunun bir maddesi uyarınca cezalandırılması istenir.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AC9B-0E44-4A23-9F2C-FDDC1A2F9F1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518</Words>
  <Application>Microsoft Office PowerPoint</Application>
  <PresentationFormat>Ekran Gösterisi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Wingdings</vt:lpstr>
      <vt:lpstr>Ofis Teması</vt:lpstr>
      <vt:lpstr>T.C. ANKARA ÜNİVERSİTESİ   AYAŞ MESLEK YÜKSEKOKULU</vt:lpstr>
      <vt:lpstr>PowerPoint Sunusu</vt:lpstr>
      <vt:lpstr>PowerPoint Sunusu</vt:lpstr>
      <vt:lpstr>DAVA TÜRLERİ</vt:lpstr>
      <vt:lpstr>I.HUKUK DAVALARI</vt:lpstr>
      <vt:lpstr>I.HUKUK DAVALARI</vt:lpstr>
      <vt:lpstr>I.HUKUK DAVALARI</vt:lpstr>
      <vt:lpstr>PowerPoint Sunusu</vt:lpstr>
      <vt:lpstr>II.CEZA DAVASI (KAMU DAVASI)</vt:lpstr>
      <vt:lpstr>PowerPoint Sunusu</vt:lpstr>
      <vt:lpstr>III.İDARİ DAVALAR</vt:lpstr>
      <vt:lpstr>III.İDARİ DAVALAR</vt:lpstr>
      <vt:lpstr>III.İDARİ DAVALAR</vt:lpstr>
      <vt:lpstr>III.İDARİ DAVALAR</vt:lpstr>
      <vt:lpstr>III.İDARİ DAVALAR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Se7en</dc:creator>
  <cp:lastModifiedBy>yusuf can çalışır</cp:lastModifiedBy>
  <cp:revision>41</cp:revision>
  <dcterms:created xsi:type="dcterms:W3CDTF">2017-08-06T09:36:14Z</dcterms:created>
  <dcterms:modified xsi:type="dcterms:W3CDTF">2018-02-26T13:53:12Z</dcterms:modified>
</cp:coreProperties>
</file>