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0" r:id="rId2"/>
    <p:sldId id="257" r:id="rId3"/>
    <p:sldId id="258" r:id="rId4"/>
    <p:sldId id="261" r:id="rId5"/>
    <p:sldId id="262" r:id="rId6"/>
    <p:sldId id="263" r:id="rId7"/>
    <p:sldId id="268" r:id="rId8"/>
    <p:sldId id="282" r:id="rId9"/>
    <p:sldId id="292" r:id="rId10"/>
    <p:sldId id="293" r:id="rId11"/>
    <p:sldId id="294" r:id="rId12"/>
    <p:sldId id="295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4D990-5C13-4722-989E-D934E32FBB1B}" type="datetimeFigureOut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EA92A-7A4D-432E-802F-74097AB874D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147C-F14F-427E-9EBA-EA804B701606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1A00-2565-4FF7-BB12-FF7935C5A2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788D-0162-4403-8809-57FED41F37F9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1A00-2565-4FF7-BB12-FF7935C5A2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19BE-0358-4694-8BB5-8385DF444385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1A00-2565-4FF7-BB12-FF7935C5A2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BC1F-A39A-4E95-83DC-E7A17BF021D6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1A00-2565-4FF7-BB12-FF7935C5A2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8407-97E4-4B88-94F4-314A350A04DA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1A00-2565-4FF7-BB12-FF7935C5A2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ED8-2FBA-410D-8BD1-DDB751876E7B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1A00-2565-4FF7-BB12-FF7935C5A2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5FED-3548-4262-B4A3-66E60F701CD6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1A00-2565-4FF7-BB12-FF7935C5A2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EE0D-82A9-4EEE-BCA5-2C2B680C6C25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1A00-2565-4FF7-BB12-FF7935C5A2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59B2-E360-42A4-9778-518138FF823B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1A00-2565-4FF7-BB12-FF7935C5A2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9D5D-91E9-4BAF-A69F-419826D681F2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1A00-2565-4FF7-BB12-FF7935C5A2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604C-6F3F-48BF-8079-972DAF6A2E3E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1A00-2565-4FF7-BB12-FF7935C5A2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E72A2-B64C-4F94-89F3-819D0BE82075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81A00-2565-4FF7-BB12-FF7935C5A29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</a:t>
            </a:r>
            <a:r>
              <a:rPr lang="tr-TR" sz="2400" b="1" smtClean="0"/>
              <a:t>MESLEK YÜKSEKOKULU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424937" cy="453650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412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11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Hukuk Bilimine Giriş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5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baseline="0" dirty="0" smtClean="0"/>
                        <a:t>Hukuki Olaylar, Fiiller ve İşlemler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97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5760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chemeClr val="tx1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chemeClr val="tx1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tr-TR" b="1" dirty="0" smtClean="0"/>
              <a:t>IV.KAMU HUKUKU İŞLEMLERİ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b="1" u="sng" dirty="0" smtClean="0">
                <a:solidFill>
                  <a:srgbClr val="FF0000"/>
                </a:solidFill>
              </a:rPr>
              <a:t>***İDARİ İŞLEMLERİN HUKUKA AYKIRILIKLARININ MÜEYYİDELERİ***</a:t>
            </a:r>
          </a:p>
          <a:p>
            <a:pPr algn="ctr">
              <a:buNone/>
            </a:pPr>
            <a:endParaRPr lang="tr-TR" dirty="0" smtClean="0"/>
          </a:p>
          <a:p>
            <a:pPr marL="514350" indent="-514350">
              <a:buNone/>
            </a:pPr>
            <a:r>
              <a:rPr lang="tr-TR" dirty="0" smtClean="0"/>
              <a:t>	İPTAL				YOKLUK</a:t>
            </a:r>
          </a:p>
          <a:p>
            <a:pPr marL="514350" indent="-514350">
              <a:buNone/>
            </a:pPr>
            <a:r>
              <a:rPr lang="tr-TR" sz="1800" dirty="0" smtClean="0"/>
              <a:t>(Basit Hukuka Aykırılıklar İçin)</a:t>
            </a:r>
          </a:p>
          <a:p>
            <a:pPr marL="514350" indent="-514350">
              <a:buNone/>
            </a:pPr>
            <a:r>
              <a:rPr lang="tr-TR" sz="1800" dirty="0" smtClean="0"/>
              <a:t>			</a:t>
            </a:r>
          </a:p>
          <a:p>
            <a:pPr marL="514350" indent="-514350">
              <a:buNone/>
            </a:pPr>
            <a:r>
              <a:rPr lang="tr-TR" sz="1800" dirty="0" smtClean="0"/>
              <a:t>	</a:t>
            </a:r>
            <a:r>
              <a:rPr lang="tr-TR" sz="1800" b="1" dirty="0" smtClean="0"/>
              <a:t>Maddi Yokluk(Mutlak Yokluk)	                       Yok Hükmünde Sayma (Yokluk Benzeri)</a:t>
            </a:r>
          </a:p>
          <a:p>
            <a:pPr marL="514350" indent="-514350">
              <a:buNone/>
            </a:pPr>
            <a:r>
              <a:rPr lang="tr-TR" sz="1800" dirty="0" smtClean="0"/>
              <a:t>       *(Madden Yok Olan İşlemler:		      *(Ağır Sakatlıklar:</a:t>
            </a:r>
          </a:p>
          <a:p>
            <a:pPr marL="514350" indent="-514350">
              <a:buNone/>
            </a:pPr>
            <a:r>
              <a:rPr lang="tr-TR" sz="1800" dirty="0" smtClean="0"/>
              <a:t>         1-hayali İşlemler	                            1-Fonksiyon Gaspıyla Sakat İşlemler</a:t>
            </a:r>
          </a:p>
          <a:p>
            <a:pPr marL="514350" indent="-514350">
              <a:buNone/>
            </a:pPr>
            <a:r>
              <a:rPr lang="tr-TR" sz="1800" dirty="0" smtClean="0"/>
              <a:t>         2-yetki Gaspıyla Yapılmış İşlemler)	          2-Ağır ve Bariz Yetki Tecavüzüyle Sakat İşlemler)</a:t>
            </a:r>
          </a:p>
        </p:txBody>
      </p:sp>
      <p:cxnSp>
        <p:nvCxnSpPr>
          <p:cNvPr id="5" name="4 Düz Ok Bağlayıcısı"/>
          <p:cNvCxnSpPr/>
          <p:nvPr/>
        </p:nvCxnSpPr>
        <p:spPr>
          <a:xfrm flipH="1">
            <a:off x="1547664" y="2132856"/>
            <a:ext cx="223224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>
            <a:off x="3707904" y="2132856"/>
            <a:ext cx="187220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 flipH="1">
            <a:off x="2915816" y="3284984"/>
            <a:ext cx="237626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>
            <a:off x="5292080" y="3284984"/>
            <a:ext cx="2088232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1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2E92-3DFF-470C-87C0-D7FBAC6470D5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tr-TR" b="1" dirty="0" smtClean="0"/>
              <a:t>V.HUKUKİ İLİŞKİ KAVRAMI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tr-TR" dirty="0" smtClean="0"/>
              <a:t>Kişiler arasında hukuki sonuçlar doğuran ilişkilere hukuki ilişkiler denir.</a:t>
            </a:r>
          </a:p>
          <a:p>
            <a:pPr marL="514350" indent="-514350">
              <a:buNone/>
            </a:pPr>
            <a:endParaRPr lang="tr-TR" dirty="0" smtClean="0"/>
          </a:p>
          <a:p>
            <a:pPr marL="514350" indent="-51435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Hak ve Yükümlülük: </a:t>
            </a:r>
            <a:r>
              <a:rPr lang="tr-TR" dirty="0" smtClean="0"/>
              <a:t>Hukuki ilişki, bu ilişkinin taraflarından birisi için bir “hakkı”, diğeri için ise “yükümlülüğü” veya “ödevi” ifade eder.</a:t>
            </a:r>
          </a:p>
          <a:p>
            <a:pPr marL="514350" indent="-514350">
              <a:buNone/>
            </a:pPr>
            <a:endParaRPr lang="tr-TR" dirty="0" smtClean="0"/>
          </a:p>
          <a:p>
            <a:pPr marL="514350" indent="-514350">
              <a:buFont typeface="Courier New" pitchFamily="49" charset="0"/>
              <a:buChar char="o"/>
            </a:pPr>
            <a:r>
              <a:rPr lang="tr-TR" dirty="0" smtClean="0"/>
              <a:t>Yani her hukuki ilişki, bir hak ile bu hakka tekabül eden bir yükümlülükten oluşur.</a:t>
            </a:r>
          </a:p>
          <a:p>
            <a:pPr marL="514350" indent="-514350">
              <a:buNone/>
            </a:pPr>
            <a:endParaRPr lang="tr-TR" dirty="0" smtClean="0"/>
          </a:p>
          <a:p>
            <a:pPr marL="514350" indent="-514350">
              <a:buFont typeface="Courier New" pitchFamily="49" charset="0"/>
              <a:buChar char="o"/>
            </a:pPr>
            <a:r>
              <a:rPr lang="tr-TR" dirty="0" smtClean="0"/>
              <a:t>Hukuki ilişkinin kendisine hak bahşettiği kişiye “hak sahibi”, yükümlülük bahşettiği kişiye ise “yükümlü (mükellef)”denir.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2E92-3DFF-470C-87C0-D7FBAC6470D5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CFBB-F26A-4EF5-88A4-D8880434C23C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113984" cy="4751040"/>
          </a:xfrm>
        </p:spPr>
        <p:txBody>
          <a:bodyPr/>
          <a:lstStyle/>
          <a:p>
            <a:endParaRPr lang="tr-TR" b="1" dirty="0" smtClean="0"/>
          </a:p>
          <a:p>
            <a:pPr lvl="1">
              <a:buNone/>
            </a:pPr>
            <a:r>
              <a:rPr lang="tr-TR" b="1" dirty="0" smtClean="0"/>
              <a:t>Yararlanılan Kaynak:</a:t>
            </a:r>
          </a:p>
          <a:p>
            <a:pPr lvl="1">
              <a:buNone/>
            </a:pPr>
            <a:r>
              <a:rPr lang="tr-TR" dirty="0" smtClean="0"/>
              <a:t>Kemal GÖZLER, Genel Hukuk Bilgisi, Ekin Basım Yayın, Bursa, 2017.</a:t>
            </a:r>
          </a:p>
          <a:p>
            <a:pPr lvl="1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4006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tr-TR" dirty="0"/>
              <a:t>	</a:t>
            </a:r>
            <a:r>
              <a:rPr lang="tr-TR" b="1" dirty="0" smtClean="0"/>
              <a:t>I.HUKUKİ OLAYLAR</a:t>
            </a:r>
          </a:p>
          <a:p>
            <a:pPr>
              <a:lnSpc>
                <a:spcPct val="120000"/>
              </a:lnSpc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/>
              <a:t>	</a:t>
            </a:r>
            <a:r>
              <a:rPr lang="tr-TR" b="1" dirty="0" smtClean="0"/>
              <a:t>II.HUKUKİ FİİLER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A.Hukuka Aykırı Fiiller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B.Hukuka Uygun Fiiller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b="1" dirty="0" smtClean="0"/>
              <a:t>III.ÖZEL HUKUKTA HUKUKİ FİİLER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A.Hukuki İşlemin Unsurları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B.Hukuki İşlemlerin Çeşitleri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C.Hukuki İşlemlerde Sakatlıklar ve Bunların Müeyyideleri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b="1" dirty="0" smtClean="0"/>
              <a:t>IV.KAMU HUKUKU İŞLEMLERİ</a:t>
            </a:r>
          </a:p>
          <a:p>
            <a:pPr>
              <a:buNone/>
            </a:pPr>
            <a:r>
              <a:rPr lang="tr-TR" dirty="0"/>
              <a:t>		</a:t>
            </a:r>
            <a:r>
              <a:rPr lang="tr-TR" dirty="0" smtClean="0"/>
              <a:t>A. Yasama İşlemleri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B. Yargı İşlemleri</a:t>
            </a:r>
          </a:p>
          <a:p>
            <a:pPr>
              <a:buNone/>
            </a:pPr>
            <a:r>
              <a:rPr lang="tr-TR" dirty="0"/>
              <a:t>		</a:t>
            </a:r>
            <a:r>
              <a:rPr lang="tr-TR" dirty="0" smtClean="0"/>
              <a:t>C. Yürütme İşlemleri veya İdari İşlemler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b="1" dirty="0" smtClean="0"/>
              <a:t>V.HUKUKİ İLİŞKİ KAVRAMI</a:t>
            </a:r>
          </a:p>
          <a:p>
            <a:pPr>
              <a:buNone/>
            </a:pPr>
            <a:r>
              <a:rPr lang="tr-TR" dirty="0" smtClean="0"/>
              <a:t>	</a:t>
            </a:r>
            <a:endParaRPr lang="tr-TR" dirty="0"/>
          </a:p>
        </p:txBody>
      </p:sp>
      <p:pic>
        <p:nvPicPr>
          <p:cNvPr id="1026" name="Picture 2" descr="C:\Users\Se7en\Desktop\imagesPL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9"/>
            <a:ext cx="3816424" cy="936104"/>
          </a:xfrm>
          <a:prstGeom prst="rect">
            <a:avLst/>
          </a:prstGeo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1A00-2565-4FF7-BB12-FF7935C5A29E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/>
          <a:lstStyle/>
          <a:p>
            <a:r>
              <a:rPr lang="tr-TR" b="1" dirty="0" smtClean="0"/>
              <a:t>I.HUKUKİ OLAYLAR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00600"/>
          </a:xfrm>
        </p:spPr>
        <p:txBody>
          <a:bodyPr>
            <a:normAutofit/>
          </a:bodyPr>
          <a:lstStyle/>
          <a:p>
            <a:r>
              <a:rPr lang="tr-TR" dirty="0" smtClean="0"/>
              <a:t>Hukuk düzeninin kendisine hukuki sonuç bağladığı olaylara hukuki olay denir.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Örn. İnsanın doğumu hukuki bir olaydır.</a:t>
            </a:r>
          </a:p>
          <a:p>
            <a:pPr lvl="1"/>
            <a:r>
              <a:rPr lang="tr-TR" dirty="0" smtClean="0"/>
              <a:t>Medeni Kanunun 28. maddesi, “kişilik, çocuğun sağ olarak tamamıyla doğduğu anda başlar” diyerek doğuma bir hukuki sonuç (kişilik) bağlamıştır. </a:t>
            </a:r>
          </a:p>
          <a:p>
            <a:pPr lvl="1"/>
            <a:r>
              <a:rPr lang="tr-TR" dirty="0" smtClean="0"/>
              <a:t>Hukuken “kişi” olmak ise hak sahibi olmak ve borç altına girebilmek demektir. </a:t>
            </a:r>
          </a:p>
          <a:p>
            <a:pPr lvl="1"/>
            <a:r>
              <a:rPr lang="tr-TR" dirty="0" smtClean="0"/>
              <a:t>Yani doğum bir hukuki olaydır.</a:t>
            </a:r>
          </a:p>
          <a:p>
            <a:pPr lvl="1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1A00-2565-4FF7-BB12-FF7935C5A29E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/>
          <a:lstStyle/>
          <a:p>
            <a:r>
              <a:rPr lang="tr-TR" b="1" dirty="0" smtClean="0"/>
              <a:t>II.HUKUKİ FİİLLER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00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Hukuki fiiller; insan iradesinden veya hareketlerinden meydana gelen hukuki olaylardır.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Burada insan iradesine bağlanan bir hukuki sonuç vardır.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Hukuki fiillerde, fiil iradidir.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Ama sonuç, istenen bir sonuç olmayabilir.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Hukuki fiiller kendi içinde; “hukuka aykırı fiiller” ve “hukuka uygun fiiller” o.ü 2’ye ayrılır.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1A00-2565-4FF7-BB12-FF7935C5A29E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/>
          <a:lstStyle/>
          <a:p>
            <a:r>
              <a:rPr lang="tr-TR" b="1" dirty="0" smtClean="0"/>
              <a:t>II.HUKUKİ FİİLLER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00600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tr-TR" dirty="0" smtClean="0"/>
              <a:t>	</a:t>
            </a:r>
            <a:r>
              <a:rPr lang="tr-TR" b="1" i="1" u="sng" dirty="0" smtClean="0">
                <a:solidFill>
                  <a:srgbClr val="002060"/>
                </a:solidFill>
              </a:rPr>
              <a:t>A.Hukuka Aykırı Fiiller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/>
              <a:t>Hukuka aykırı fiiller, kişilerin hukuk düzenine aykırı olan fiillerdir.</a:t>
            </a:r>
          </a:p>
          <a:p>
            <a:pPr>
              <a:lnSpc>
                <a:spcPct val="150000"/>
              </a:lnSpc>
              <a:buNone/>
            </a:pPr>
            <a:endParaRPr lang="tr-TR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/>
              <a:t>Bunlardan bir kısmı, kusurlu bir davranış ile başkasına zarar veren fiillerdir.</a:t>
            </a:r>
          </a:p>
          <a:p>
            <a:pPr>
              <a:lnSpc>
                <a:spcPct val="150000"/>
              </a:lnSpc>
              <a:buNone/>
            </a:pPr>
            <a:endParaRPr lang="tr-TR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/>
              <a:t>Ceza hukukunda bu türler fiillere “suç (cürüm veya kabahat)” denir.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/>
              <a:t>Örn. Bir kişinin diğer kişiyi öldürmesi.</a:t>
            </a:r>
          </a:p>
          <a:p>
            <a:pPr lvl="1">
              <a:lnSpc>
                <a:spcPct val="150000"/>
              </a:lnSpc>
              <a:buNone/>
            </a:pPr>
            <a:endParaRPr lang="tr-TR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/>
              <a:t>Özel hukukta ise bu tür fiillere “haksız fiiller” denir.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/>
              <a:t>Örn. Bir kişinin diğer kişinin malına kasten veya tedbirsizlik sonucu zarar vermesi haksız fiildir.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1A00-2565-4FF7-BB12-FF7935C5A29E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/>
          <a:lstStyle/>
          <a:p>
            <a:r>
              <a:rPr lang="tr-TR" b="1" dirty="0" smtClean="0"/>
              <a:t>II.HUKUKİ FİİLLER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00600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tr-TR" dirty="0" smtClean="0"/>
              <a:t>	</a:t>
            </a:r>
            <a:r>
              <a:rPr lang="tr-TR" b="1" i="1" u="sng" dirty="0">
                <a:solidFill>
                  <a:srgbClr val="002060"/>
                </a:solidFill>
              </a:rPr>
              <a:t>B</a:t>
            </a:r>
            <a:r>
              <a:rPr lang="tr-TR" b="1" i="1" u="sng" dirty="0" smtClean="0">
                <a:solidFill>
                  <a:srgbClr val="002060"/>
                </a:solidFill>
              </a:rPr>
              <a:t>.Hukuka Uygun Fiiller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/>
              <a:t>Hukuka uygun fiiller, kişilerin kendisine hukuki sonuçlar bağlanan ve hukuk düzeninin istediği şekildeki hareketleridir.</a:t>
            </a:r>
          </a:p>
          <a:p>
            <a:pPr>
              <a:lnSpc>
                <a:spcPct val="150000"/>
              </a:lnSpc>
              <a:buNone/>
            </a:pPr>
            <a:endParaRPr lang="tr-TR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/>
              <a:t>Bu durumda kişiler hukukun emrettiğini yaparlar veya yasakladığından kaçınırlar.</a:t>
            </a:r>
          </a:p>
          <a:p>
            <a:pPr>
              <a:lnSpc>
                <a:spcPct val="150000"/>
              </a:lnSpc>
              <a:buNone/>
            </a:pPr>
            <a:endParaRPr lang="tr-TR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/>
              <a:t>Bunlar kendi içinde 3’e ayrılır:</a:t>
            </a:r>
          </a:p>
          <a:p>
            <a:pPr>
              <a:lnSpc>
                <a:spcPct val="150000"/>
              </a:lnSpc>
              <a:buNone/>
            </a:pPr>
            <a:r>
              <a:rPr lang="tr-TR" dirty="0" smtClean="0"/>
              <a:t>	(1) Fikir açıklamaları, </a:t>
            </a:r>
          </a:p>
          <a:p>
            <a:pPr>
              <a:lnSpc>
                <a:spcPct val="150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(2) His açıklamaları, </a:t>
            </a:r>
          </a:p>
          <a:p>
            <a:pPr>
              <a:lnSpc>
                <a:spcPct val="150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(3) İrade açıklamaları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1A00-2565-4FF7-BB12-FF7935C5A29E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ÖZET</a:t>
            </a:r>
            <a:endParaRPr lang="tr-TR" b="1" dirty="0"/>
          </a:p>
        </p:txBody>
      </p:sp>
      <p:pic>
        <p:nvPicPr>
          <p:cNvPr id="3074" name="Picture 2" descr="C:\Users\Se7en\Desktop\AdsızWWS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8496944" cy="5472608"/>
          </a:xfrm>
          <a:prstGeom prst="rect">
            <a:avLst/>
          </a:prstGeo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1A00-2565-4FF7-BB12-FF7935C5A29E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22413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sz="2700" b="1" dirty="0" smtClean="0"/>
              <a:t/>
            </a:r>
            <a:br>
              <a:rPr lang="tr-TR" sz="2700" b="1" dirty="0" smtClean="0"/>
            </a:br>
            <a:r>
              <a:rPr lang="tr-TR" sz="2700" b="1" dirty="0" smtClean="0"/>
              <a:t>III.ÖZEL HUKUKTA HUKUKİ İŞLEMLER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2000" b="1" i="1" u="sng" dirty="0" smtClean="0">
                <a:solidFill>
                  <a:srgbClr val="FF0000"/>
                </a:solidFill>
              </a:rPr>
              <a:t>C-Hukuki İşlemlerde Sakatlıklar ve Bunların Müeyyideleri	</a:t>
            </a:r>
            <a:r>
              <a:rPr lang="tr-TR" sz="3200" b="1" i="1" u="sng" dirty="0" smtClean="0">
                <a:solidFill>
                  <a:srgbClr val="FF0000"/>
                </a:solidFill>
              </a:rPr>
              <a:t/>
            </a:r>
            <a:br>
              <a:rPr lang="tr-TR" sz="3200" b="1" i="1" u="sng" dirty="0" smtClean="0">
                <a:solidFill>
                  <a:srgbClr val="FF0000"/>
                </a:solidFill>
              </a:rPr>
            </a:br>
            <a:endParaRPr lang="tr-TR" sz="3600" b="1" dirty="0"/>
          </a:p>
        </p:txBody>
      </p:sp>
      <p:pic>
        <p:nvPicPr>
          <p:cNvPr id="1028" name="Picture 4" descr="C:\Users\Se7en\Desktop\AdsızSSWWW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280920" cy="4752528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1A00-2565-4FF7-BB12-FF7935C5A29E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tr-TR" b="1" dirty="0" smtClean="0"/>
              <a:t>IV.KAMU HUKUKU İŞLEMLERİ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4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***İDARİ İŞLEMLERİN TÜRLERİ***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                     </a:t>
            </a:r>
            <a:r>
              <a:rPr lang="tr-TR" u="sng" dirty="0" smtClean="0"/>
              <a:t>İDARİ İŞLEMLER	</a:t>
            </a:r>
            <a:r>
              <a:rPr lang="tr-TR" dirty="0" smtClean="0"/>
              <a:t>	</a:t>
            </a:r>
          </a:p>
          <a:p>
            <a:pPr>
              <a:buNone/>
            </a:pPr>
            <a:r>
              <a:rPr lang="tr-TR" sz="2000" dirty="0" smtClean="0"/>
              <a:t>      </a:t>
            </a:r>
          </a:p>
          <a:p>
            <a:pPr>
              <a:buNone/>
            </a:pPr>
            <a:r>
              <a:rPr lang="tr-TR" sz="2000" b="1" dirty="0" smtClean="0"/>
              <a:t>                         TEK– YANLI İŞLEMLER</a:t>
            </a:r>
            <a:r>
              <a:rPr lang="tr-TR" sz="2000" dirty="0" smtClean="0"/>
              <a:t>		             </a:t>
            </a:r>
            <a:r>
              <a:rPr lang="tr-TR" sz="2000" b="1" dirty="0" smtClean="0"/>
              <a:t>İKİ– YANLI İŞLEMLER</a:t>
            </a:r>
          </a:p>
          <a:p>
            <a:pPr>
              <a:buNone/>
            </a:pPr>
            <a:r>
              <a:rPr lang="tr-TR" b="1" dirty="0" smtClean="0"/>
              <a:t>						                    </a:t>
            </a:r>
            <a:r>
              <a:rPr lang="tr-TR" sz="2000" b="1" dirty="0" smtClean="0"/>
              <a:t>(İdari Sözleşmeler)</a:t>
            </a:r>
            <a:endParaRPr lang="tr-TR" dirty="0" smtClean="0"/>
          </a:p>
          <a:p>
            <a:pPr>
              <a:buNone/>
            </a:pPr>
            <a:r>
              <a:rPr lang="tr-TR" sz="2000" dirty="0" smtClean="0"/>
              <a:t>   Bireysel İşlemler 	         Düzenleyici İşlemler </a:t>
            </a:r>
          </a:p>
          <a:p>
            <a:pPr>
              <a:buNone/>
            </a:pPr>
            <a:r>
              <a:rPr lang="tr-TR" sz="2000" dirty="0" smtClean="0"/>
              <a:t>(İdari Kararlar)                       (KHK, Tüzük ve Yönetmelikler) </a:t>
            </a:r>
          </a:p>
          <a:p>
            <a:pPr>
              <a:buNone/>
            </a:pPr>
            <a:r>
              <a:rPr lang="tr-TR" sz="2000" dirty="0" smtClean="0"/>
              <a:t>					</a:t>
            </a:r>
            <a:endParaRPr lang="tr-TR" dirty="0" smtClean="0"/>
          </a:p>
        </p:txBody>
      </p:sp>
      <p:cxnSp>
        <p:nvCxnSpPr>
          <p:cNvPr id="5" name="4 Düz Ok Bağlayıcısı"/>
          <p:cNvCxnSpPr/>
          <p:nvPr/>
        </p:nvCxnSpPr>
        <p:spPr>
          <a:xfrm flipH="1">
            <a:off x="2915816" y="2924944"/>
            <a:ext cx="230425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>
            <a:off x="5148064" y="2924944"/>
            <a:ext cx="223224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12 Düz Ok Bağlayıcısı"/>
          <p:cNvCxnSpPr/>
          <p:nvPr/>
        </p:nvCxnSpPr>
        <p:spPr>
          <a:xfrm flipH="1">
            <a:off x="1187624" y="3717032"/>
            <a:ext cx="144016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14 Düz Ok Bağlayıcısı"/>
          <p:cNvCxnSpPr/>
          <p:nvPr/>
        </p:nvCxnSpPr>
        <p:spPr>
          <a:xfrm>
            <a:off x="2627784" y="3717032"/>
            <a:ext cx="165618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2E92-3DFF-470C-87C0-D7FBAC6470D5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305</Words>
  <Application>Microsoft Office PowerPoint</Application>
  <PresentationFormat>Ekran Gösterisi (4:3)</PresentationFormat>
  <Paragraphs>114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Wingdings</vt:lpstr>
      <vt:lpstr>Ofis Teması</vt:lpstr>
      <vt:lpstr>T.C. ANKARA ÜNİVERSİTESİ   AYAŞ MESLEK YÜKSEKOKULU</vt:lpstr>
      <vt:lpstr>PowerPoint Sunusu</vt:lpstr>
      <vt:lpstr>I.HUKUKİ OLAYLAR</vt:lpstr>
      <vt:lpstr>II.HUKUKİ FİİLLER</vt:lpstr>
      <vt:lpstr>II.HUKUKİ FİİLLER</vt:lpstr>
      <vt:lpstr>II.HUKUKİ FİİLLER</vt:lpstr>
      <vt:lpstr>ÖZET</vt:lpstr>
      <vt:lpstr> III.ÖZEL HUKUKTA HUKUKİ İŞLEMLER C-Hukuki İşlemlerde Sakatlıklar ve Bunların Müeyyideleri  </vt:lpstr>
      <vt:lpstr>IV.KAMU HUKUKU İŞLEMLERİ</vt:lpstr>
      <vt:lpstr>IV.KAMU HUKUKU İŞLEMLERİ</vt:lpstr>
      <vt:lpstr>V.HUKUKİ İLİŞKİ KAVRAMI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HUKUKİ OLAYLAR, FİİLLER ve İŞLEMLER</dc:title>
  <dc:creator>Se7en</dc:creator>
  <cp:lastModifiedBy>yusuf can çalışır</cp:lastModifiedBy>
  <cp:revision>33</cp:revision>
  <dcterms:created xsi:type="dcterms:W3CDTF">2017-08-07T10:00:00Z</dcterms:created>
  <dcterms:modified xsi:type="dcterms:W3CDTF">2018-02-26T13:55:35Z</dcterms:modified>
</cp:coreProperties>
</file>