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4" r:id="rId2"/>
    <p:sldId id="257" r:id="rId3"/>
    <p:sldId id="258" r:id="rId4"/>
    <p:sldId id="259" r:id="rId5"/>
    <p:sldId id="260" r:id="rId6"/>
    <p:sldId id="274" r:id="rId7"/>
    <p:sldId id="28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23647-A4E5-4A54-B88F-890CA028FA43}" type="datetimeFigureOut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3225C-E8B1-4A7D-937B-5C62D7EB7D4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19F4-BFC8-43CE-8E8E-FB3D28F71F43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BD30-CA59-47B6-B3DA-EEE87C81C33F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E8DC-53AF-403E-A2EA-8A9505784C31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1728-779F-41D6-B3E6-6455CDC77431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57AB8-AD27-489A-95E3-ABE8195791A2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232F-7EA9-4860-B4AC-C8F49AF170DA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C1EA8-2ECF-43A0-9BE4-CAA1487919A7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058B-CF85-469B-91C8-E36AB81EF530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2F8F-3E1E-4D1E-9848-CFEAAC29FD44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F618E-4371-45F9-8AAE-BC377C0C1BA4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DE9B-8B14-4F8B-B46D-F74B8BE41CC8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08CC0-7DEA-406F-B611-FAB2C140D417}" type="datetime1">
              <a:rPr lang="tr-TR" smtClean="0"/>
              <a:pPr/>
              <a:t>26.02.2018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7DBC-F400-4093-83AB-5CF20943C2C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</a:t>
            </a:r>
            <a:r>
              <a:rPr lang="tr-TR" sz="2400" b="1" smtClean="0"/>
              <a:t>MESLEK YÜKSEKOKULU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424937" cy="453650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1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1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Hukuk Bilimine Giriş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05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baseline="0" dirty="0" smtClean="0"/>
                        <a:t>Hak Kavramı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797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5760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 smtClean="0"/>
              <a:t>I.GENEL OLARAK HAK KAVRAMI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II. HAKLARIN ÇEŞİTLERİ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A.Kamu Hakları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1.Negatif Statü Hakları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2.Pozitif Statü Hakları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3.Aktif Statü Hakları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B.Özel Haklar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1.Mutlak Haklar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2.Nispi Haklar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III.HAKLARIN KORUNMASI</a:t>
            </a:r>
          </a:p>
          <a:p>
            <a:pPr>
              <a:buNone/>
            </a:pPr>
            <a:r>
              <a:rPr lang="tr-TR" dirty="0" smtClean="0"/>
              <a:t>	A.Talep Yolu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B.Dava Yolu</a:t>
            </a:r>
          </a:p>
          <a:p>
            <a:pPr>
              <a:buNone/>
            </a:pPr>
            <a:r>
              <a:rPr lang="tr-TR" dirty="0" smtClean="0"/>
              <a:t>	C.Kişinin Kendi Hakkını Bizzat Koruması Yolu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1026" name="Picture 2" descr="C:\Users\Se7en\Desktop\Genel Hukuk Bilgisi PPT 2017-2018 GÜZDÖNEMİ\hukuk dosyaları\imagesPL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3528392" cy="898921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720080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I.GENEL OLARAK HAK KAVRAMI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8863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endParaRPr lang="tr-TR" sz="3400" b="1" u="sng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tr-TR" sz="3400" b="1" u="sng" dirty="0" smtClean="0">
                <a:solidFill>
                  <a:srgbClr val="FF0000"/>
                </a:solidFill>
              </a:rPr>
              <a:t>TANIM:</a:t>
            </a:r>
            <a:r>
              <a:rPr lang="tr-TR" sz="3400" dirty="0" smtClean="0"/>
              <a:t> </a:t>
            </a:r>
            <a:r>
              <a:rPr lang="tr-TR" sz="3400" i="1" dirty="0" smtClean="0"/>
              <a:t>Hak,</a:t>
            </a:r>
            <a:r>
              <a:rPr lang="tr-TR" sz="3400" dirty="0" smtClean="0"/>
              <a:t> kişilere irade kudreti tanınmak suretiyle hukuk düzeni tarafından korunan menfaattir.</a:t>
            </a:r>
          </a:p>
          <a:p>
            <a:pPr>
              <a:buNone/>
            </a:pPr>
            <a:endParaRPr lang="tr-TR" dirty="0" smtClean="0"/>
          </a:p>
          <a:p>
            <a:pPr lvl="0">
              <a:buNone/>
            </a:pPr>
            <a:r>
              <a:rPr lang="tr-TR" sz="4000" b="1" dirty="0" smtClean="0"/>
              <a:t>II. HAKLARIN ÇEŞİTLERİ</a:t>
            </a:r>
          </a:p>
          <a:p>
            <a:pPr lvl="0">
              <a:buNone/>
            </a:pPr>
            <a:endParaRPr lang="tr-TR" sz="4000" b="1" dirty="0" smtClean="0"/>
          </a:p>
          <a:p>
            <a:pPr>
              <a:buFont typeface="Wingdings" pitchFamily="2" charset="2"/>
              <a:buChar char="Ø"/>
            </a:pPr>
            <a:r>
              <a:rPr lang="tr-TR" sz="4000" dirty="0" smtClean="0"/>
              <a:t>Düzenledikleri hukuk alanından hareketle haklar, “kamu hakları” ve “özel haklar” olarak ikiye ayrılmıştır. </a:t>
            </a:r>
          </a:p>
          <a:p>
            <a:pPr>
              <a:buFont typeface="Wingdings" pitchFamily="2" charset="2"/>
              <a:buChar char="Ø"/>
            </a:pPr>
            <a:endParaRPr lang="tr-TR" sz="4000" dirty="0" smtClean="0"/>
          </a:p>
          <a:p>
            <a:pPr>
              <a:buFont typeface="Wingdings" pitchFamily="2" charset="2"/>
              <a:buChar char="Ø"/>
            </a:pPr>
            <a:r>
              <a:rPr lang="tr-TR" sz="4000" dirty="0" smtClean="0"/>
              <a:t>Kamu hakları, kamu hukukundan, özel haklar ise özel hukuktan kaynaklanan haklardır. </a:t>
            </a:r>
          </a:p>
          <a:p>
            <a:pPr>
              <a:buNone/>
            </a:pPr>
            <a:endParaRPr lang="tr-TR" sz="4000" dirty="0" smtClean="0"/>
          </a:p>
          <a:p>
            <a:pPr lvl="1">
              <a:buFont typeface="Wingdings" pitchFamily="2" charset="2"/>
              <a:buChar char="Ø"/>
            </a:pPr>
            <a:r>
              <a:rPr lang="tr-TR" sz="3600" dirty="0" smtClean="0"/>
              <a:t>Örneğin alacak hakkı borçlar hukuku (=özel hukuk) tarafından düzenlendiği için bir “özel hak”, buna karşılık “seçme ve seçilme hakkı” anayasa hukuku (=kamu hukuku) tarafından düzenlendiği için bir kamu hakkıdır. </a:t>
            </a:r>
          </a:p>
          <a:p>
            <a:pPr lvl="0">
              <a:buFont typeface="Wingdings" pitchFamily="2" charset="2"/>
              <a:buChar char="Ø"/>
            </a:pPr>
            <a:endParaRPr lang="tr-TR" sz="4000" b="1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720080"/>
          </a:xfrm>
        </p:spPr>
        <p:txBody>
          <a:bodyPr>
            <a:normAutofit/>
          </a:bodyPr>
          <a:lstStyle/>
          <a:p>
            <a:pPr lvl="0" algn="l"/>
            <a:r>
              <a:rPr lang="tr-TR" sz="4000" b="1" dirty="0" smtClean="0"/>
              <a:t>II. HAKLARIN ÇEŞİTLERİ</a:t>
            </a:r>
          </a:p>
        </p:txBody>
      </p:sp>
      <p:pic>
        <p:nvPicPr>
          <p:cNvPr id="2050" name="Picture 2" descr="C:\Users\Se7en\Desktop\Adsızs96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8640960" cy="5472608"/>
          </a:xfrm>
          <a:prstGeom prst="rect">
            <a:avLst/>
          </a:prstGeom>
          <a:noFill/>
        </p:spPr>
      </p:pic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720080"/>
          </a:xfrm>
        </p:spPr>
        <p:txBody>
          <a:bodyPr>
            <a:normAutofit/>
          </a:bodyPr>
          <a:lstStyle/>
          <a:p>
            <a:pPr lvl="0" algn="l"/>
            <a:r>
              <a:rPr lang="tr-TR" sz="4000" b="1" dirty="0" smtClean="0"/>
              <a:t>II. HAKLARIN ÇEŞİTLERİ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726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r-TR" b="1" u="sng" dirty="0" smtClean="0">
                <a:solidFill>
                  <a:srgbClr val="002060"/>
                </a:solidFill>
              </a:rPr>
              <a:t>A.KAMU HAKLARI</a:t>
            </a:r>
          </a:p>
          <a:p>
            <a:pPr algn="ctr">
              <a:buNone/>
            </a:pPr>
            <a:endParaRPr lang="tr-TR" b="1" u="sng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dirty="0" err="1" smtClean="0"/>
              <a:t>Jellinek’in</a:t>
            </a:r>
            <a:r>
              <a:rPr lang="tr-TR" dirty="0" smtClean="0"/>
              <a:t> Üçlemesi’nde, kamu hakları, devlet ile birey arasındaki ilişkinin </a:t>
            </a:r>
            <a:r>
              <a:rPr lang="tr-TR" i="1" dirty="0" smtClean="0"/>
              <a:t>durumuna (statüsüne)</a:t>
            </a:r>
            <a:r>
              <a:rPr lang="tr-TR" dirty="0" smtClean="0"/>
              <a:t> göre; </a:t>
            </a:r>
          </a:p>
          <a:p>
            <a:pPr>
              <a:buNone/>
            </a:pP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“Negatif Statü Hakları”, 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“Pozitif Statü Hakları” ve </a:t>
            </a:r>
          </a:p>
          <a:p>
            <a:pPr marL="971550" lvl="1" indent="-514350">
              <a:buFont typeface="+mj-lt"/>
              <a:buAutoNum type="arabicPeriod"/>
            </a:pPr>
            <a:r>
              <a:rPr lang="tr-TR" dirty="0" smtClean="0"/>
              <a:t>“Aktif Statü Hakları” </a:t>
            </a:r>
          </a:p>
          <a:p>
            <a:pPr marL="971550" lvl="1" indent="-514350">
              <a:buNone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olarak 3’e ayrılır.</a:t>
            </a:r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 smtClean="0"/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720080"/>
          </a:xfrm>
        </p:spPr>
        <p:txBody>
          <a:bodyPr>
            <a:normAutofit/>
          </a:bodyPr>
          <a:lstStyle/>
          <a:p>
            <a:pPr lvl="0" algn="l"/>
            <a:r>
              <a:rPr lang="tr-TR" sz="4000" b="1" dirty="0" smtClean="0"/>
              <a:t>III. HAKLARIN KORUNMASI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7DBC-F400-4093-83AB-5CF20943C2C5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1026" name="Picture 2" descr="C:\Users\Se7en\Desktop\Adsız85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8640960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CFBB-F26A-4EF5-88A4-D8880434C23C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113984" cy="4751040"/>
          </a:xfrm>
        </p:spPr>
        <p:txBody>
          <a:bodyPr/>
          <a:lstStyle/>
          <a:p>
            <a:endParaRPr lang="tr-TR" b="1" dirty="0" smtClean="0"/>
          </a:p>
          <a:p>
            <a:pPr lvl="1">
              <a:buNone/>
            </a:pPr>
            <a:r>
              <a:rPr lang="tr-TR" b="1" dirty="0" smtClean="0"/>
              <a:t>Yararlanılan Kaynak:</a:t>
            </a:r>
          </a:p>
          <a:p>
            <a:pPr lvl="1">
              <a:buNone/>
            </a:pPr>
            <a:r>
              <a:rPr lang="tr-TR" dirty="0" smtClean="0"/>
              <a:t>Kemal GÖZLER, Genel Hukuk Bilgisi, Ekin Basım Yayın, Bursa, 2017.</a:t>
            </a:r>
          </a:p>
          <a:p>
            <a:pPr lvl="1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217</Words>
  <Application>Microsoft Office PowerPoint</Application>
  <PresentationFormat>Ekran Gösterisi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Ofis Teması</vt:lpstr>
      <vt:lpstr>T.C. ANKARA ÜNİVERSİTESİ   AYAŞ MESLEK YÜKSEKOKULU</vt:lpstr>
      <vt:lpstr>PowerPoint Sunusu</vt:lpstr>
      <vt:lpstr>I.GENEL OLARAK HAK KAVRAMI</vt:lpstr>
      <vt:lpstr>II. HAKLARIN ÇEŞİTLERİ</vt:lpstr>
      <vt:lpstr>II. HAKLARIN ÇEŞİTLERİ</vt:lpstr>
      <vt:lpstr>III. HAKLARIN KORUNMASI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KAVRAMI</dc:title>
  <dc:creator>Se7en</dc:creator>
  <cp:lastModifiedBy>yusuf can çalışır</cp:lastModifiedBy>
  <cp:revision>28</cp:revision>
  <dcterms:created xsi:type="dcterms:W3CDTF">2017-08-12T13:03:49Z</dcterms:created>
  <dcterms:modified xsi:type="dcterms:W3CDTF">2018-02-26T13:56:55Z</dcterms:modified>
</cp:coreProperties>
</file>