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05" r:id="rId2"/>
    <p:sldId id="256" r:id="rId3"/>
    <p:sldId id="257" r:id="rId4"/>
    <p:sldId id="258" r:id="rId5"/>
    <p:sldId id="259" r:id="rId6"/>
    <p:sldId id="272" r:id="rId7"/>
    <p:sldId id="274" r:id="rId8"/>
    <p:sldId id="275" r:id="rId9"/>
    <p:sldId id="276" r:id="rId10"/>
    <p:sldId id="277" r:id="rId11"/>
    <p:sldId id="278" r:id="rId12"/>
    <p:sldId id="281" r:id="rId13"/>
    <p:sldId id="285" r:id="rId14"/>
    <p:sldId id="290" r:id="rId15"/>
    <p:sldId id="296" r:id="rId16"/>
    <p:sldId id="297" r:id="rId17"/>
    <p:sldId id="298" r:id="rId18"/>
    <p:sldId id="306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F3D83-9D48-4766-96D1-778527BD8440}" type="datetimeFigureOut">
              <a:rPr lang="tr-TR" smtClean="0"/>
              <a:pPr/>
              <a:t>26.02.2018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4988E-C6F8-4110-9F3F-8B2BD0B9EEA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C1FF-9F56-424B-86E4-03E40CDEDE29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C3E5-7CB1-4B9D-8277-2D9DA892D17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1440-C6B0-483E-9F62-8DC5DF4B2EBA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C3E5-7CB1-4B9D-8277-2D9DA892D17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479D-F3DC-4DC3-951E-0B5BFA2EB5B5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C3E5-7CB1-4B9D-8277-2D9DA892D17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DFA98-3F59-4F88-909D-0399A28B0F67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C3E5-7CB1-4B9D-8277-2D9DA892D17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E301-EEA6-43D1-9E1C-C9850AD049AF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C3E5-7CB1-4B9D-8277-2D9DA892D17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5B45-C873-4C2B-BFDA-75D2F5880A53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C3E5-7CB1-4B9D-8277-2D9DA892D17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BD50-CCEF-46B3-B2BB-27B2E1A58340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C3E5-7CB1-4B9D-8277-2D9DA892D17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7BAE-664B-4B09-B50F-05B2721721BD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C3E5-7CB1-4B9D-8277-2D9DA892D17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41D57-1B9C-40FD-B09D-62D1EAC9218F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C3E5-7CB1-4B9D-8277-2D9DA892D17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11A5-B9E3-4930-B930-861B81186D51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C3E5-7CB1-4B9D-8277-2D9DA892D17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8CC4-B6F1-4320-B596-830A54BCD9F3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C3E5-7CB1-4B9D-8277-2D9DA892D17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8272C-A935-4AC7-B867-F4C3E7FCAE31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9C3E5-7CB1-4B9D-8277-2D9DA892D17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random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pPr algn="ctr"/>
            <a:r>
              <a:rPr lang="tr-TR" sz="2400" b="1" dirty="0" smtClean="0"/>
              <a:t>T.C.</a:t>
            </a:r>
            <a:r>
              <a:rPr lang="tr-TR" b="1" dirty="0" smtClean="0"/>
              <a:t> </a:t>
            </a:r>
            <a:r>
              <a:rPr lang="tr-TR" sz="2400" b="1" dirty="0" smtClean="0"/>
              <a:t>ANKARA ÜNİVERSİTESİ  </a:t>
            </a:r>
            <a:br>
              <a:rPr lang="tr-TR" sz="2400" b="1" dirty="0" smtClean="0"/>
            </a:br>
            <a:r>
              <a:rPr lang="tr-TR" sz="2400" b="1" dirty="0" smtClean="0"/>
              <a:t>AYAŞ </a:t>
            </a:r>
            <a:r>
              <a:rPr lang="tr-TR" sz="2400" b="1" smtClean="0"/>
              <a:t>MESLEK YÜKSEKOKULU</a:t>
            </a:r>
            <a:endParaRPr lang="tr-TR" sz="2400" b="1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395536" y="1844824"/>
          <a:ext cx="8424937" cy="453650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4122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115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DERSİN ADI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Hukuk Bilimine Giriş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HAFTA NO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10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052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KONU</a:t>
                      </a:r>
                      <a:r>
                        <a:rPr lang="tr-TR" b="1" baseline="0" dirty="0" smtClean="0"/>
                        <a:t> BAŞLIĞI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kern="1200" baseline="0" dirty="0" smtClean="0"/>
                        <a:t>Miras Kavramı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TARİH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797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ÖĞRETİM ELEMANI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Öğr</a:t>
                      </a:r>
                      <a:r>
                        <a:rPr lang="tr-TR" dirty="0" smtClean="0"/>
                        <a:t>. Gör. Yusuf Can</a:t>
                      </a:r>
                      <a:r>
                        <a:rPr lang="tr-TR" baseline="0" dirty="0" smtClean="0"/>
                        <a:t> ÇALIŞIR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5760">
                <a:tc>
                  <a:txBody>
                    <a:bodyPr/>
                    <a:lstStyle/>
                    <a:p>
                      <a:r>
                        <a:rPr lang="tr-TR" sz="1800" b="1" kern="1200" dirty="0" smtClean="0"/>
                        <a:t>E-mail:</a:t>
                      </a:r>
                    </a:p>
                    <a:p>
                      <a:endParaRPr lang="tr-TR" sz="1800" kern="1200" dirty="0" smtClean="0"/>
                    </a:p>
                    <a:p>
                      <a:r>
                        <a:rPr lang="tr-TR" sz="1800" b="1" kern="1200" dirty="0" smtClean="0"/>
                        <a:t>Tel: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u="sng" kern="1200" dirty="0" err="1" smtClean="0">
                          <a:solidFill>
                            <a:schemeClr val="tx1"/>
                          </a:solidFill>
                          <a:hlinkClick r:id="rId2"/>
                        </a:rPr>
                        <a:t>ccalisir</a:t>
                      </a:r>
                      <a:r>
                        <a:rPr lang="tr-TR" sz="1800" b="1" u="sng" kern="1200" dirty="0" smtClean="0">
                          <a:solidFill>
                            <a:schemeClr val="tx1"/>
                          </a:solidFill>
                          <a:hlinkClick r:id="rId2"/>
                        </a:rPr>
                        <a:t>@</a:t>
                      </a:r>
                      <a:r>
                        <a:rPr lang="tr-TR" sz="1800" b="1" u="sng" kern="1200" dirty="0" err="1" smtClean="0">
                          <a:solidFill>
                            <a:schemeClr val="tx1"/>
                          </a:solidFill>
                          <a:hlinkClick r:id="rId2"/>
                        </a:rPr>
                        <a:t>ankara</a:t>
                      </a:r>
                      <a:r>
                        <a:rPr lang="tr-TR" sz="1800" b="1" u="sng" kern="1200" dirty="0" smtClean="0">
                          <a:solidFill>
                            <a:schemeClr val="tx1"/>
                          </a:solidFill>
                          <a:hlinkClick r:id="rId2"/>
                        </a:rPr>
                        <a:t>.edu.tr</a:t>
                      </a:r>
                      <a:r>
                        <a:rPr lang="tr-TR" sz="1800" b="1" u="sng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800" b="1" u="none" kern="1200" dirty="0" err="1" smtClean="0">
                          <a:solidFill>
                            <a:schemeClr val="tx1"/>
                          </a:solidFill>
                          <a:hlinkClick r:id="rId3"/>
                        </a:rPr>
                        <a:t>yusufcan</a:t>
                      </a:r>
                      <a:r>
                        <a:rPr lang="tr-TR" sz="1800" b="1" u="none" kern="1200" dirty="0" smtClean="0">
                          <a:solidFill>
                            <a:schemeClr val="tx1"/>
                          </a:solidFill>
                          <a:hlinkClick r:id="rId3"/>
                        </a:rPr>
                        <a:t>_</a:t>
                      </a:r>
                      <a:r>
                        <a:rPr lang="tr-TR" sz="1800" b="1" u="none" kern="1200" dirty="0" err="1" smtClean="0">
                          <a:solidFill>
                            <a:schemeClr val="tx1"/>
                          </a:solidFill>
                          <a:hlinkClick r:id="rId3"/>
                        </a:rPr>
                        <a:t>calisir</a:t>
                      </a:r>
                      <a:r>
                        <a:rPr lang="tr-TR" sz="1800" b="1" u="none" kern="1200" dirty="0" smtClean="0">
                          <a:solidFill>
                            <a:schemeClr val="tx1"/>
                          </a:solidFill>
                          <a:hlinkClick r:id="rId3"/>
                        </a:rPr>
                        <a:t>@</a:t>
                      </a:r>
                      <a:r>
                        <a:rPr lang="tr-TR" sz="1800" b="1" u="none" kern="1200" dirty="0" err="1" smtClean="0">
                          <a:solidFill>
                            <a:schemeClr val="tx1"/>
                          </a:solidFill>
                          <a:hlinkClick r:id="rId3"/>
                        </a:rPr>
                        <a:t>hotmail</a:t>
                      </a:r>
                      <a:r>
                        <a:rPr lang="tr-TR" sz="1800" b="1" u="none" kern="1200" dirty="0" smtClean="0">
                          <a:solidFill>
                            <a:schemeClr val="tx1"/>
                          </a:solidFill>
                          <a:hlinkClick r:id="rId3"/>
                        </a:rPr>
                        <a:t>.com</a:t>
                      </a:r>
                      <a:r>
                        <a:rPr lang="tr-TR" sz="1800" b="1" u="none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tr-TR" sz="1800" kern="1200" dirty="0" smtClean="0"/>
                        <a:t>(0312) 700 05 00 / 144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1" y="404663"/>
            <a:ext cx="1584176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332656"/>
            <a:ext cx="1440160" cy="129614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23312" cy="72008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tr-TR" sz="3600" b="1" dirty="0" smtClean="0"/>
              <a:t>II. ÖLÜME BAĞLI TASARRUFLAR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4726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tr-TR" b="1" dirty="0" smtClean="0">
                <a:solidFill>
                  <a:srgbClr val="FF0000"/>
                </a:solidFill>
              </a:rPr>
              <a:t>B-MİRAS BIRAKANIN TASARRUF ÖZGÜRLÜĞÜ ve YASAL MİRASÇILARIN SAKLI PAYLARI</a:t>
            </a:r>
          </a:p>
          <a:p>
            <a:r>
              <a:rPr lang="tr-TR" dirty="0" smtClean="0"/>
              <a:t>Medenî Kanunun 506’ncı maddesine göre saklı pay oranları şu şekildedir:</a:t>
            </a:r>
          </a:p>
          <a:p>
            <a:endParaRPr lang="tr-TR" dirty="0" smtClean="0"/>
          </a:p>
          <a:p>
            <a:pPr lvl="0">
              <a:buFont typeface="Wingdings" pitchFamily="2" charset="2"/>
              <a:buChar char="Ø"/>
            </a:pPr>
            <a:r>
              <a:rPr lang="tr-TR" dirty="0" smtClean="0"/>
              <a:t>Altsoy için </a:t>
            </a:r>
            <a:r>
              <a:rPr lang="tr-TR" b="1" dirty="0" smtClean="0"/>
              <a:t>yasal</a:t>
            </a:r>
            <a:r>
              <a:rPr lang="tr-TR" dirty="0" smtClean="0"/>
              <a:t> </a:t>
            </a:r>
            <a:r>
              <a:rPr lang="tr-TR" b="1" dirty="0" smtClean="0"/>
              <a:t>miras payının yarısı,</a:t>
            </a:r>
          </a:p>
          <a:p>
            <a:pPr lvl="0">
              <a:buFont typeface="Wingdings" pitchFamily="2" charset="2"/>
              <a:buChar char="Ø"/>
            </a:pPr>
            <a:endParaRPr lang="tr-TR" dirty="0" smtClean="0"/>
          </a:p>
          <a:p>
            <a:pPr lvl="0">
              <a:buFont typeface="Wingdings" pitchFamily="2" charset="2"/>
              <a:buChar char="Ø"/>
            </a:pPr>
            <a:r>
              <a:rPr lang="tr-TR" dirty="0" smtClean="0"/>
              <a:t>Ana ve babadan her biri için </a:t>
            </a:r>
            <a:r>
              <a:rPr lang="tr-TR" b="1" dirty="0" smtClean="0"/>
              <a:t>yasal miras payının dörtte biri,</a:t>
            </a:r>
          </a:p>
          <a:p>
            <a:pPr lvl="0">
              <a:buFont typeface="Wingdings" pitchFamily="2" charset="2"/>
              <a:buChar char="Ø"/>
            </a:pPr>
            <a:endParaRPr lang="tr-TR" dirty="0" smtClean="0"/>
          </a:p>
          <a:p>
            <a:pPr lvl="0">
              <a:buFont typeface="Wingdings" pitchFamily="2" charset="2"/>
              <a:buChar char="Ø"/>
            </a:pPr>
            <a:r>
              <a:rPr lang="tr-TR" dirty="0" smtClean="0"/>
              <a:t>Sağ kalan eş için, altsoy veya ana ve baba zümresiyle birlikte mirasçı olması hâlinde </a:t>
            </a:r>
            <a:r>
              <a:rPr lang="tr-TR" b="1" dirty="0" smtClean="0"/>
              <a:t>yasal miras payının tamamı, </a:t>
            </a:r>
            <a:r>
              <a:rPr lang="tr-TR" dirty="0" smtClean="0"/>
              <a:t>diğer hâllerde yasal miras payının </a:t>
            </a:r>
            <a:r>
              <a:rPr lang="tr-TR" b="1" dirty="0" smtClean="0"/>
              <a:t>dörtte üçü.</a:t>
            </a:r>
          </a:p>
          <a:p>
            <a:pPr lvl="0">
              <a:buFont typeface="Wingdings" pitchFamily="2" charset="2"/>
              <a:buChar char="Ø"/>
            </a:pPr>
            <a:endParaRPr lang="tr-TR" b="1" dirty="0" smtClean="0"/>
          </a:p>
          <a:p>
            <a:pPr lvl="2">
              <a:buNone/>
            </a:pPr>
            <a:r>
              <a:rPr lang="tr-TR" b="1" u="sng" dirty="0" smtClean="0"/>
              <a:t>Not: Kardeşler saklı paylı mirasçılardan değildir.</a:t>
            </a:r>
          </a:p>
          <a:p>
            <a:pPr lvl="0">
              <a:buFont typeface="Wingdings" pitchFamily="2" charset="2"/>
              <a:buChar char="Ø"/>
            </a:pPr>
            <a:endParaRPr lang="tr-TR" dirty="0" smtClean="0"/>
          </a:p>
          <a:p>
            <a:pPr>
              <a:buNone/>
            </a:pPr>
            <a:endParaRPr lang="tr-TR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b="1" u="sng" dirty="0" smtClean="0">
              <a:solidFill>
                <a:srgbClr val="FF000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C3E5-7CB1-4B9D-8277-2D9DA892D17F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23312" cy="72008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tr-TR" sz="3600" b="1" dirty="0" smtClean="0"/>
              <a:t>II. ÖLÜME BAĞLI TASARRUFLAR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4726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tr-TR" b="1" dirty="0" smtClean="0">
                <a:solidFill>
                  <a:srgbClr val="FF0000"/>
                </a:solidFill>
              </a:rPr>
              <a:t>B-MİRAS BIRAKANIN TASARRUF ÖZGÜRLÜĞÜ ve YASAL MİRASÇILARIN SAKLI PAYLARI</a:t>
            </a:r>
          </a:p>
          <a:p>
            <a:r>
              <a:rPr lang="tr-TR" dirty="0" smtClean="0"/>
              <a:t>Miras bırakanın tasarrufta bulunabileceği bu kısma “tasarruf edilebilir kısım” veya eski tabirle “tasarruf nisabı” denir. </a:t>
            </a:r>
          </a:p>
          <a:p>
            <a:endParaRPr lang="tr-TR" dirty="0" smtClean="0"/>
          </a:p>
          <a:p>
            <a:r>
              <a:rPr lang="tr-TR" dirty="0" smtClean="0"/>
              <a:t>Tasarruf nisabını aşan, yani saklı paya dokunan ölüme bağlı tasarruflar </a:t>
            </a:r>
            <a:r>
              <a:rPr lang="tr-TR" u="sng" dirty="0" smtClean="0"/>
              <a:t>geçersizdir.</a:t>
            </a:r>
          </a:p>
          <a:p>
            <a:endParaRPr lang="tr-TR" u="sng" dirty="0" smtClean="0"/>
          </a:p>
          <a:p>
            <a:r>
              <a:rPr lang="tr-TR" dirty="0" smtClean="0"/>
              <a:t>Miras bırakan ölümü hâlinde kendisinin yasal mirasçısı olacak kişileri sevmiyorsa, saklı paylarına dokunmamak şartıyla onların daha az miras almalarını sağlayabilir. </a:t>
            </a:r>
            <a:endParaRPr lang="tr-TR" u="sng" dirty="0" smtClean="0"/>
          </a:p>
          <a:p>
            <a:pPr lvl="0">
              <a:buFont typeface="Wingdings" pitchFamily="2" charset="2"/>
              <a:buChar char="Ø"/>
            </a:pPr>
            <a:endParaRPr lang="tr-TR" dirty="0" smtClean="0"/>
          </a:p>
          <a:p>
            <a:pPr>
              <a:buNone/>
            </a:pPr>
            <a:endParaRPr lang="tr-TR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b="1" u="sng" dirty="0" smtClean="0">
              <a:solidFill>
                <a:srgbClr val="FF000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C3E5-7CB1-4B9D-8277-2D9DA892D17F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23312" cy="72008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tr-TR" sz="3600" b="1" dirty="0" smtClean="0"/>
              <a:t>III. MİRASIN GEÇİŞİ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47260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ctr">
              <a:buNone/>
            </a:pPr>
            <a:r>
              <a:rPr lang="tr-TR" b="1" dirty="0" smtClean="0">
                <a:solidFill>
                  <a:srgbClr val="FF0000"/>
                </a:solidFill>
              </a:rPr>
              <a:t>B-MİRASA EHLİYET</a:t>
            </a:r>
          </a:p>
          <a:p>
            <a:r>
              <a:rPr lang="tr-TR" dirty="0" smtClean="0"/>
              <a:t>Mirasın mirasçılara geçebilmesi için ikinci olarak mirasın geçeceği mirasçıların “mirasa ehil olmaları” gerekir. </a:t>
            </a:r>
          </a:p>
          <a:p>
            <a:endParaRPr lang="tr-TR" dirty="0" smtClean="0"/>
          </a:p>
          <a:p>
            <a:r>
              <a:rPr lang="tr-TR" dirty="0" smtClean="0"/>
              <a:t>Mirasçıların mirasa ehil olabilmeleri için “</a:t>
            </a:r>
            <a:r>
              <a:rPr lang="tr-TR" u="sng" dirty="0" smtClean="0"/>
              <a:t>miras bırakanın ölümü anında sağ olmaları</a:t>
            </a:r>
            <a:r>
              <a:rPr lang="tr-TR" dirty="0" smtClean="0"/>
              <a:t>” ve “</a:t>
            </a:r>
            <a:r>
              <a:rPr lang="tr-TR" u="sng" dirty="0" smtClean="0"/>
              <a:t>mirastan yoksun bırakılmamış bulunmaları</a:t>
            </a:r>
            <a:r>
              <a:rPr lang="tr-TR" dirty="0" smtClean="0"/>
              <a:t>” gerekir. </a:t>
            </a:r>
          </a:p>
          <a:p>
            <a:r>
              <a:rPr lang="tr-TR" dirty="0" smtClean="0"/>
              <a:t>Yani mirasa ehliyetin 2 şartı vardır:</a:t>
            </a:r>
          </a:p>
          <a:p>
            <a:pPr>
              <a:buNone/>
            </a:pPr>
            <a:endParaRPr lang="tr-TR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b="1" u="sng" dirty="0" smtClean="0">
              <a:solidFill>
                <a:srgbClr val="FF000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C3E5-7CB1-4B9D-8277-2D9DA892D17F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23312" cy="72008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tr-TR" sz="3600" b="1" dirty="0" smtClean="0"/>
              <a:t>IV. MİRASÇILIKTAN ÇIKARMA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47260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dirty="0" smtClean="0"/>
              <a:t>2 tane mirasçılıktan çıkarma sebebi öngörülmüştür(MK;510).</a:t>
            </a:r>
          </a:p>
          <a:p>
            <a:endParaRPr lang="tr-TR" dirty="0" smtClean="0"/>
          </a:p>
          <a:p>
            <a:pPr lvl="0">
              <a:buFont typeface="Wingdings" pitchFamily="2" charset="2"/>
              <a:buChar char="Ø"/>
            </a:pPr>
            <a:r>
              <a:rPr lang="tr-TR" dirty="0" smtClean="0"/>
              <a:t>Mirasçının, miras bırakana veya miras bırakanın yakınlarından birine karşı ağır bir suç işlemesi;</a:t>
            </a:r>
          </a:p>
          <a:p>
            <a:pPr lvl="0">
              <a:buFont typeface="Wingdings" pitchFamily="2" charset="2"/>
              <a:buChar char="Ø"/>
            </a:pPr>
            <a:endParaRPr lang="tr-TR" dirty="0" smtClean="0"/>
          </a:p>
          <a:p>
            <a:pPr lvl="0">
              <a:buFont typeface="Wingdings" pitchFamily="2" charset="2"/>
              <a:buChar char="Ø"/>
            </a:pPr>
            <a:r>
              <a:rPr lang="tr-TR" dirty="0" smtClean="0"/>
              <a:t>Mirasçının, miras bırakana veya miras bırakanın ailesi üyelerine karşı aile hukukundan doğan yükümlülüklerini önemli ölçüde yerine getirmemesi.</a:t>
            </a:r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b="1" u="sng" dirty="0" smtClean="0">
              <a:solidFill>
                <a:srgbClr val="FF000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C3E5-7CB1-4B9D-8277-2D9DA892D17F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23312" cy="72008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tr-TR" sz="3600" b="1" dirty="0" smtClean="0"/>
              <a:t>V. MİRASIN KAZANILMASI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4726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tr-TR" dirty="0" smtClean="0"/>
              <a:t>Mirasçılar, miras bırakanın ölümü anında, derhal ve kanundan dolayı mirası bir bütün olarak kazanırlar. </a:t>
            </a:r>
          </a:p>
          <a:p>
            <a:endParaRPr lang="tr-TR" dirty="0" smtClean="0"/>
          </a:p>
          <a:p>
            <a:r>
              <a:rPr lang="tr-TR" dirty="0" smtClean="0"/>
              <a:t>Miras, ölüm anında, başka bir işleme gerek olmaksızın, murisin malvarlığı, mirasçılara bir “bütün” olarak, yani hakları ve borçlarıyla geçer. </a:t>
            </a:r>
          </a:p>
          <a:p>
            <a:endParaRPr lang="tr-TR" dirty="0" smtClean="0"/>
          </a:p>
          <a:p>
            <a:r>
              <a:rPr lang="tr-TR" dirty="0" smtClean="0"/>
              <a:t>İşte terekenin bir bütün olarak kanundan dolayı mirasçılara geçmesine “</a:t>
            </a:r>
            <a:r>
              <a:rPr lang="tr-TR" u="sng" dirty="0" smtClean="0"/>
              <a:t>külli </a:t>
            </a:r>
            <a:r>
              <a:rPr lang="tr-TR" u="sng" dirty="0" err="1" smtClean="0"/>
              <a:t>halefiyet</a:t>
            </a:r>
            <a:r>
              <a:rPr lang="tr-TR" u="sng" dirty="0" smtClean="0"/>
              <a:t> ilkesi</a:t>
            </a:r>
            <a:r>
              <a:rPr lang="tr-TR" dirty="0" smtClean="0"/>
              <a:t>” denir. </a:t>
            </a:r>
          </a:p>
          <a:p>
            <a:r>
              <a:rPr lang="tr-TR" dirty="0" smtClean="0"/>
              <a:t>Bu ilkenin çeşitli sonuçları vardır:</a:t>
            </a:r>
          </a:p>
          <a:p>
            <a:endParaRPr lang="tr-TR" dirty="0" smtClean="0"/>
          </a:p>
          <a:p>
            <a:pPr>
              <a:buNone/>
            </a:pPr>
            <a:endParaRPr lang="tr-TR" b="1" u="sng" dirty="0" smtClean="0">
              <a:solidFill>
                <a:srgbClr val="FF000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C3E5-7CB1-4B9D-8277-2D9DA892D17F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23312" cy="72008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tr-TR" sz="3600" b="1" dirty="0" smtClean="0"/>
              <a:t>VI. MİRASÇILIK SIFATININ İSPATI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4726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tr-TR" dirty="0" smtClean="0"/>
              <a:t>Mirasçıların mirasçı olduklarını ispata yarayan belgeye </a:t>
            </a:r>
            <a:r>
              <a:rPr lang="tr-TR" i="1" dirty="0" smtClean="0"/>
              <a:t>“mirasçılık belgesi”</a:t>
            </a:r>
            <a:r>
              <a:rPr lang="tr-TR" dirty="0" smtClean="0"/>
              <a:t> veya eski tabirle </a:t>
            </a:r>
            <a:r>
              <a:rPr lang="tr-TR" i="1" dirty="0" smtClean="0"/>
              <a:t>“veraset ilamı</a:t>
            </a:r>
            <a:r>
              <a:rPr lang="tr-TR" dirty="0" smtClean="0"/>
              <a:t>” denir.</a:t>
            </a:r>
          </a:p>
          <a:p>
            <a:r>
              <a:rPr lang="tr-TR" dirty="0" smtClean="0"/>
              <a:t>Başvurusu üzerine yasal mirasçı oldukları belirlenenlere, </a:t>
            </a:r>
            <a:r>
              <a:rPr lang="tr-TR" u="sng" dirty="0" smtClean="0"/>
              <a:t>sulh mahkemesince veya noterlikçe </a:t>
            </a:r>
            <a:r>
              <a:rPr lang="tr-TR" dirty="0" smtClean="0"/>
              <a:t>mirasçılık sıfatlarını gösteren bir belge verilir. </a:t>
            </a:r>
          </a:p>
          <a:p>
            <a:endParaRPr lang="tr-TR" dirty="0" smtClean="0"/>
          </a:p>
          <a:p>
            <a:r>
              <a:rPr lang="tr-TR" dirty="0" smtClean="0"/>
              <a:t>Mirasçı atamaya veya vasiyete ilişkin ölüme bağlı tasarrufa mirasçılar veya başka vasiyet alacaklıları tarafından kendilerine bildirilmesinden başlayarak </a:t>
            </a:r>
            <a:r>
              <a:rPr lang="tr-TR" u="sng" dirty="0" smtClean="0"/>
              <a:t>1 ay içinde itiraz edilmedikçe</a:t>
            </a:r>
            <a:r>
              <a:rPr lang="tr-TR" dirty="0" smtClean="0"/>
              <a:t>, lehine tasarrufta bulunulan kimseye, sulh mahkemesince atanmış mirasçı veya vasiyet alacaklısı olduğunu gösteren bir belge verilir.</a:t>
            </a:r>
            <a:endParaRPr lang="tr-TR" b="1" i="1" u="sng" dirty="0" smtClean="0">
              <a:solidFill>
                <a:srgbClr val="00206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C3E5-7CB1-4B9D-8277-2D9DA892D17F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23312" cy="72008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tr-TR" sz="3600" b="1" dirty="0" smtClean="0"/>
              <a:t>VI. MİRASÇILIK SIFATININ İSPATI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472608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Mahkeme, nüfus memurluğundan ölenin ve mirasçı olanların nüfus kaydını getirtir; tanık dinler. </a:t>
            </a:r>
          </a:p>
          <a:p>
            <a:endParaRPr lang="tr-TR" dirty="0" smtClean="0"/>
          </a:p>
          <a:p>
            <a:r>
              <a:rPr lang="tr-TR" dirty="0" smtClean="0"/>
              <a:t>Neticede, miras bırakanın mirasçılarının kimler</a:t>
            </a:r>
            <a:br>
              <a:rPr lang="tr-TR" dirty="0" smtClean="0"/>
            </a:br>
            <a:r>
              <a:rPr lang="tr-TR" dirty="0" smtClean="0"/>
              <a:t>olduğunu ve bunların mirastaki paylarını gösteren bir karar verir. </a:t>
            </a:r>
          </a:p>
          <a:p>
            <a:r>
              <a:rPr lang="tr-TR" dirty="0" smtClean="0"/>
              <a:t>Bu karara “mirasçılık belgesi (veraset ilâmı)” denir. </a:t>
            </a:r>
          </a:p>
          <a:p>
            <a:endParaRPr lang="tr-TR" dirty="0" smtClean="0"/>
          </a:p>
          <a:p>
            <a:r>
              <a:rPr lang="tr-TR" dirty="0" smtClean="0"/>
              <a:t>Artık mirasçılar bu belgeyi ilgili yerlere göstererek tereke hakkında işlemlerde bulunurlar.</a:t>
            </a:r>
          </a:p>
          <a:p>
            <a:pPr lvl="1"/>
            <a:r>
              <a:rPr lang="tr-TR" dirty="0" smtClean="0"/>
              <a:t>Örneğin miras bırakanın bankasındaki parayı çekerler. Terekedeki taşınmaz malı tapu</a:t>
            </a:r>
            <a:br>
              <a:rPr lang="tr-TR" dirty="0" smtClean="0"/>
            </a:br>
            <a:r>
              <a:rPr lang="tr-TR" dirty="0" smtClean="0"/>
              <a:t>dairesinde satabilirler.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C3E5-7CB1-4B9D-8277-2D9DA892D17F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23312" cy="72008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tr-TR" sz="3600" b="1" dirty="0" smtClean="0"/>
              <a:t>VII. MİRASIN PAYLAŞTIRILMASI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47260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tr-TR" dirty="0" smtClean="0"/>
              <a:t>Paylaşmada eşitlik ve serbestlik ilkesi vardır. </a:t>
            </a:r>
          </a:p>
          <a:p>
            <a:r>
              <a:rPr lang="tr-TR" dirty="0" smtClean="0"/>
              <a:t>Yani, kural olarak mirasçılar, paylaşmanın nasıl yapılacağını serbestçe kararlaştırırlar. </a:t>
            </a:r>
          </a:p>
          <a:p>
            <a:endParaRPr lang="tr-TR" dirty="0" smtClean="0"/>
          </a:p>
          <a:p>
            <a:r>
              <a:rPr lang="tr-TR" dirty="0" smtClean="0"/>
              <a:t>Paylaşma karşılıklı anlaşmayla yapılır. </a:t>
            </a:r>
          </a:p>
          <a:p>
            <a:r>
              <a:rPr lang="tr-TR" dirty="0" smtClean="0"/>
              <a:t>Anlaşmanın sağlanması konusunda bütün mirasçılar eşittir. </a:t>
            </a:r>
          </a:p>
          <a:p>
            <a:r>
              <a:rPr lang="tr-TR" dirty="0" smtClean="0"/>
              <a:t>Hisse oranlarının önemi yoktur. </a:t>
            </a:r>
          </a:p>
          <a:p>
            <a:endParaRPr lang="tr-TR" dirty="0" smtClean="0"/>
          </a:p>
          <a:p>
            <a:r>
              <a:rPr lang="tr-TR" dirty="0" smtClean="0"/>
              <a:t>Paylaşma için öncelikle, </a:t>
            </a:r>
            <a:r>
              <a:rPr lang="tr-TR" i="1" dirty="0" smtClean="0"/>
              <a:t>“paylar oluşturulur".</a:t>
            </a:r>
            <a:r>
              <a:rPr lang="tr-TR" dirty="0" smtClean="0"/>
              <a:t> </a:t>
            </a:r>
          </a:p>
          <a:p>
            <a:pPr lvl="1"/>
            <a:r>
              <a:rPr lang="tr-TR" dirty="0" smtClean="0"/>
              <a:t>Örneğin miras bırakanın bir evi, bir tarlası ve bankada 20.000 TL parası varsa, ev bir pay, tarla bir pay ve bankadaki para bir paydır. </a:t>
            </a:r>
          </a:p>
          <a:p>
            <a:pPr lvl="1"/>
            <a:r>
              <a:rPr lang="tr-TR" dirty="0" smtClean="0"/>
              <a:t>Paylar da karşılıklı anlaşmayla belirlenir.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C3E5-7CB1-4B9D-8277-2D9DA892D17F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CFBB-F26A-4EF5-88A4-D8880434C23C}" type="slidenum">
              <a:rPr lang="tr-TR" smtClean="0"/>
              <a:pPr/>
              <a:t>18</a:t>
            </a:fld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>
          <a:xfrm>
            <a:off x="914400" y="1268760"/>
            <a:ext cx="7113984" cy="4751040"/>
          </a:xfrm>
        </p:spPr>
        <p:txBody>
          <a:bodyPr/>
          <a:lstStyle/>
          <a:p>
            <a:endParaRPr lang="tr-TR" b="1" dirty="0" smtClean="0"/>
          </a:p>
          <a:p>
            <a:pPr lvl="1">
              <a:buNone/>
            </a:pPr>
            <a:r>
              <a:rPr lang="tr-TR" b="1" dirty="0" smtClean="0"/>
              <a:t>Yararlanılan Kaynak:</a:t>
            </a:r>
          </a:p>
          <a:p>
            <a:pPr lvl="1">
              <a:buNone/>
            </a:pPr>
            <a:r>
              <a:rPr lang="tr-TR" dirty="0" smtClean="0"/>
              <a:t>Kemal GÖZLER, Genel Hukuk Bilgisi, Ekin Basım Yayın, Bursa, 2017.</a:t>
            </a:r>
          </a:p>
          <a:p>
            <a:pPr lvl="1"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ransition spd="med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8012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sz="3600" b="1" dirty="0" smtClean="0"/>
              <a:t>MİRAS KAVRAMI ve KANUNİ MİRASÇILAR</a:t>
            </a:r>
            <a:endParaRPr lang="tr-TR" sz="3600" b="1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562074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tr-TR" b="1" dirty="0" smtClean="0"/>
              <a:t>PLAN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6093296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tr-TR" sz="2400" b="1" dirty="0" smtClean="0"/>
              <a:t>I.MİRASÇILAR</a:t>
            </a:r>
          </a:p>
          <a:p>
            <a:pPr lvl="1">
              <a:buNone/>
            </a:pPr>
            <a:endParaRPr lang="tr-TR" sz="2400" b="1" dirty="0" smtClean="0"/>
          </a:p>
          <a:p>
            <a:pPr lvl="1">
              <a:buNone/>
            </a:pPr>
            <a:r>
              <a:rPr lang="tr-TR" sz="2400" b="1" dirty="0" smtClean="0"/>
              <a:t>II.ÖLÜME BAĞLI TASARRUFLAR</a:t>
            </a:r>
          </a:p>
          <a:p>
            <a:pPr lvl="1">
              <a:buNone/>
            </a:pPr>
            <a:endParaRPr lang="tr-TR" sz="2400" b="1" dirty="0" smtClean="0"/>
          </a:p>
          <a:p>
            <a:pPr lvl="1">
              <a:buNone/>
            </a:pPr>
            <a:r>
              <a:rPr lang="tr-TR" sz="2400" b="1" dirty="0" smtClean="0"/>
              <a:t>III.MİRASIN GEÇİŞİ</a:t>
            </a:r>
          </a:p>
          <a:p>
            <a:pPr lvl="1">
              <a:buNone/>
            </a:pPr>
            <a:endParaRPr lang="tr-TR" sz="2400" b="1" dirty="0" smtClean="0"/>
          </a:p>
          <a:p>
            <a:pPr lvl="1">
              <a:buNone/>
            </a:pPr>
            <a:r>
              <a:rPr lang="tr-TR" sz="2400" b="1" dirty="0" smtClean="0"/>
              <a:t>IV.MİRASÇILIKTAN ÇIKARMA</a:t>
            </a:r>
          </a:p>
          <a:p>
            <a:pPr lvl="1">
              <a:buNone/>
            </a:pPr>
            <a:endParaRPr lang="tr-TR" sz="2400" b="1" dirty="0" smtClean="0"/>
          </a:p>
          <a:p>
            <a:pPr lvl="1">
              <a:buNone/>
            </a:pPr>
            <a:r>
              <a:rPr lang="tr-TR" sz="2400" b="1" dirty="0" smtClean="0"/>
              <a:t>V.MİRASIN KAZANILMASI</a:t>
            </a:r>
          </a:p>
          <a:p>
            <a:pPr lvl="1">
              <a:buNone/>
            </a:pPr>
            <a:endParaRPr lang="tr-TR" sz="2400" b="1" dirty="0" smtClean="0"/>
          </a:p>
          <a:p>
            <a:pPr lvl="1">
              <a:buNone/>
            </a:pPr>
            <a:r>
              <a:rPr lang="tr-TR" sz="2400" b="1" dirty="0" smtClean="0"/>
              <a:t>VI.MİRASÇILIK SIFATININ İSPATI</a:t>
            </a:r>
          </a:p>
          <a:p>
            <a:pPr lvl="1">
              <a:buNone/>
            </a:pPr>
            <a:endParaRPr lang="tr-TR" sz="2400" b="1" dirty="0" smtClean="0"/>
          </a:p>
          <a:p>
            <a:pPr lvl="1">
              <a:buNone/>
            </a:pPr>
            <a:r>
              <a:rPr lang="tr-TR" sz="2400" b="1" dirty="0" smtClean="0"/>
              <a:t>VII.MİRASIN PAYLAŞTIRILMASI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C3E5-7CB1-4B9D-8277-2D9DA892D17F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23312" cy="72008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tr-TR" sz="3600" b="1" dirty="0" smtClean="0"/>
              <a:t>I.MİRASÇILAR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472608"/>
          </a:xfrm>
        </p:spPr>
        <p:txBody>
          <a:bodyPr>
            <a:normAutofit fontScale="85000" lnSpcReduction="20000"/>
          </a:bodyPr>
          <a:lstStyle/>
          <a:p>
            <a:r>
              <a:rPr lang="tr-TR" i="1" dirty="0"/>
              <a:t>Mirasçı,</a:t>
            </a:r>
            <a:r>
              <a:rPr lang="tr-TR" dirty="0"/>
              <a:t> miras bırakanın terekesinin kendisine geçeceği gerçek veya tüzel kişidir.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Mirasçıya </a:t>
            </a:r>
            <a:r>
              <a:rPr lang="tr-TR" dirty="0"/>
              <a:t>“varis” de denir. </a:t>
            </a:r>
            <a:r>
              <a:rPr lang="tr-TR" dirty="0" smtClean="0"/>
              <a:t>(Varis-&gt;çoğulu-&gt;Verese)</a:t>
            </a:r>
          </a:p>
          <a:p>
            <a:endParaRPr lang="tr-TR" dirty="0"/>
          </a:p>
          <a:p>
            <a:r>
              <a:rPr lang="tr-TR" dirty="0"/>
              <a:t>Medenî Kanunumuz 2</a:t>
            </a:r>
            <a:r>
              <a:rPr lang="tr-TR" dirty="0" smtClean="0"/>
              <a:t> </a:t>
            </a:r>
            <a:r>
              <a:rPr lang="tr-TR" dirty="0"/>
              <a:t>tür mirasçı kabul etmiştir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Bunlardan </a:t>
            </a:r>
            <a:r>
              <a:rPr lang="tr-TR" dirty="0"/>
              <a:t>birincisi doğrudan doğruya kanundan doğan mirasçılıktır ki buna </a:t>
            </a:r>
            <a:r>
              <a:rPr lang="tr-TR" u="sng" dirty="0"/>
              <a:t>“yasal mirasçılık” </a:t>
            </a:r>
            <a:r>
              <a:rPr lang="tr-TR" dirty="0"/>
              <a:t>denir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İkincisi, miras bırakanın ölüme bağlı bir tasarrufundan, yani iradesinden doğan mirasçılıktır ki buna </a:t>
            </a:r>
            <a:r>
              <a:rPr lang="tr-TR" u="sng" dirty="0"/>
              <a:t>“atanmış mirasçılık” </a:t>
            </a:r>
            <a:r>
              <a:rPr lang="tr-TR" dirty="0"/>
              <a:t>denir.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Yasal </a:t>
            </a:r>
            <a:r>
              <a:rPr lang="tr-TR" dirty="0"/>
              <a:t>mirasçılar da kendi </a:t>
            </a:r>
            <a:r>
              <a:rPr lang="tr-TR" dirty="0" smtClean="0"/>
              <a:t>içinde </a:t>
            </a:r>
            <a:r>
              <a:rPr lang="tr-TR" dirty="0"/>
              <a:t>türlere ayrılır.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C3E5-7CB1-4B9D-8277-2D9DA892D17F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mirasçılarpain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404664"/>
            <a:ext cx="8712968" cy="6120680"/>
          </a:xfrm>
        </p:spPr>
      </p:pic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C3E5-7CB1-4B9D-8277-2D9DA892D17F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23312" cy="72008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tr-TR" sz="3600" b="1" dirty="0" smtClean="0"/>
              <a:t>ATANMIŞ MİRASÇILAR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47260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1-Mirasçı Atama</a:t>
            </a:r>
          </a:p>
          <a:p>
            <a:r>
              <a:rPr lang="tr-TR" dirty="0" smtClean="0"/>
              <a:t>Miras bırakan, ölüme bağlı tasarruflarla, mirasının tamamı veya belli bir oranı için bir veya birden çok kişiyi mirasçı atayabilir. </a:t>
            </a:r>
          </a:p>
          <a:p>
            <a:endParaRPr lang="tr-TR" dirty="0" smtClean="0"/>
          </a:p>
          <a:p>
            <a:r>
              <a:rPr lang="tr-TR" dirty="0" smtClean="0"/>
              <a:t>Bu şekildeki mirasçılara “atanmış mirasçı” denir.</a:t>
            </a:r>
          </a:p>
          <a:p>
            <a:endParaRPr lang="tr-TR" dirty="0" smtClean="0"/>
          </a:p>
          <a:p>
            <a:r>
              <a:rPr lang="tr-TR" dirty="0" smtClean="0"/>
              <a:t> “Atanan mirasçı”, bir yasal mirasçı olabileceği gibi bir üçüncü kişi de olabilir.</a:t>
            </a:r>
            <a:endParaRPr lang="tr-TR" b="1" u="sng" dirty="0" smtClean="0">
              <a:solidFill>
                <a:srgbClr val="FF000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C3E5-7CB1-4B9D-8277-2D9DA892D17F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23312" cy="72008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tr-TR" sz="3600" b="1" dirty="0" smtClean="0"/>
              <a:t>II. ÖLÜME BAĞLI TASARRUFLAR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4726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tr-TR" b="1" dirty="0" smtClean="0">
                <a:solidFill>
                  <a:srgbClr val="FF0000"/>
                </a:solidFill>
              </a:rPr>
              <a:t>A-ÖLÜME BAĞLI TASARRUF ŞEKİLLERİ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Ölüme bağlı tasarruflar hukukumuzda “</a:t>
            </a:r>
            <a:r>
              <a:rPr lang="tr-TR" u="sng" dirty="0" smtClean="0"/>
              <a:t>vasiyetname”</a:t>
            </a:r>
            <a:r>
              <a:rPr lang="tr-TR" dirty="0" smtClean="0"/>
              <a:t> ve “</a:t>
            </a:r>
            <a:r>
              <a:rPr lang="tr-TR" u="sng" dirty="0" smtClean="0"/>
              <a:t>miras sözleşmesi</a:t>
            </a:r>
            <a:r>
              <a:rPr lang="tr-TR" dirty="0" smtClean="0"/>
              <a:t>” olmak üzere iki tanedir.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b="1" i="1" u="sng" dirty="0" smtClean="0">
                <a:solidFill>
                  <a:srgbClr val="002060"/>
                </a:solidFill>
              </a:rPr>
              <a:t>1-Vasiyet:</a:t>
            </a:r>
            <a:r>
              <a:rPr lang="tr-TR" b="1" u="sng" dirty="0" smtClean="0">
                <a:solidFill>
                  <a:srgbClr val="002060"/>
                </a:solidFill>
              </a:rPr>
              <a:t> </a:t>
            </a:r>
            <a:r>
              <a:rPr lang="tr-TR" dirty="0" smtClean="0"/>
              <a:t>Vasiyet, sadece miras bırakanın tek taraflı irade açıklamasıyla oluşan tek taraflı bir hukukî işlemdir. </a:t>
            </a:r>
          </a:p>
          <a:p>
            <a:r>
              <a:rPr lang="tr-TR" dirty="0" smtClean="0"/>
              <a:t>Miras bırakan, saklı pay kurallarına uymak şartıyla mirasçı atayabilir veya belli bir mal bırakabilir.</a:t>
            </a:r>
          </a:p>
          <a:p>
            <a:endParaRPr lang="tr-TR" dirty="0" smtClean="0"/>
          </a:p>
          <a:p>
            <a:r>
              <a:rPr lang="tr-TR" dirty="0" smtClean="0"/>
              <a:t>Vasiyet yapabilmek için </a:t>
            </a:r>
            <a:r>
              <a:rPr lang="tr-TR" u="sng" dirty="0" smtClean="0"/>
              <a:t>“ayırt etme gücüne sahip olmak”</a:t>
            </a:r>
            <a:r>
              <a:rPr lang="tr-TR" dirty="0" smtClean="0"/>
              <a:t> ve “</a:t>
            </a:r>
            <a:r>
              <a:rPr lang="tr-TR" u="sng" dirty="0" smtClean="0"/>
              <a:t>15 yaşını doldurmuş” </a:t>
            </a:r>
            <a:r>
              <a:rPr lang="tr-TR" dirty="0" smtClean="0"/>
              <a:t>bulunmak gerekir. </a:t>
            </a:r>
          </a:p>
          <a:p>
            <a:endParaRPr lang="tr-TR" dirty="0" smtClean="0"/>
          </a:p>
          <a:p>
            <a:r>
              <a:rPr lang="tr-TR" dirty="0" smtClean="0"/>
              <a:t>Vasiyetin geçerli olması için kanunda öngörülmüş şekillerde yapılması gerekir. </a:t>
            </a:r>
          </a:p>
          <a:p>
            <a:r>
              <a:rPr lang="tr-TR" dirty="0" smtClean="0"/>
              <a:t>Medenî Kanun, </a:t>
            </a:r>
            <a:r>
              <a:rPr lang="tr-TR" u="sng" dirty="0" smtClean="0"/>
              <a:t>“resmî vasiyetname”, “</a:t>
            </a:r>
            <a:r>
              <a:rPr lang="tr-TR" u="sng" dirty="0" err="1" smtClean="0"/>
              <a:t>elyazılı</a:t>
            </a:r>
            <a:r>
              <a:rPr lang="tr-TR" u="sng" dirty="0" smtClean="0"/>
              <a:t> vasiyetname” ve “sözlü vasiyet</a:t>
            </a:r>
            <a:r>
              <a:rPr lang="tr-TR" dirty="0" smtClean="0"/>
              <a:t>” olmak üzere başlıca 3 çeşit vasiyet türü öngörmüştür. </a:t>
            </a:r>
          </a:p>
          <a:p>
            <a:pPr>
              <a:buNone/>
            </a:pPr>
            <a:endParaRPr lang="tr-TR" b="1" u="sng" dirty="0" smtClean="0">
              <a:solidFill>
                <a:srgbClr val="FF000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C3E5-7CB1-4B9D-8277-2D9DA892D17F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23312" cy="72008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tr-TR" sz="3600" b="1" dirty="0" smtClean="0"/>
              <a:t>II. ÖLÜME BAĞLI TASARRUFLAR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4726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tr-TR" b="1" dirty="0" smtClean="0">
                <a:solidFill>
                  <a:srgbClr val="FF0000"/>
                </a:solidFill>
              </a:rPr>
              <a:t>A-ÖLÜME BAĞLI TASARRUF ŞEKİLLERİ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b="1" u="sng" dirty="0" smtClean="0">
                <a:solidFill>
                  <a:srgbClr val="002060"/>
                </a:solidFill>
              </a:rPr>
              <a:t>2-Miras Sözleşmesi: </a:t>
            </a:r>
            <a:r>
              <a:rPr lang="tr-TR" dirty="0" smtClean="0"/>
              <a:t>Miras sözleşmesi, miras bırakanın başka bir kimseyle kendi ölümünü düşünerek yaptığı bir sözleşmedir. </a:t>
            </a:r>
          </a:p>
          <a:p>
            <a:endParaRPr lang="tr-TR" dirty="0" smtClean="0"/>
          </a:p>
          <a:p>
            <a:r>
              <a:rPr lang="tr-TR" dirty="0" smtClean="0"/>
              <a:t>İki taraflı bir işlem olarak miras sözleşmesinin oluşabilmesi için tarafların karşılıklı iradelerinin açıklanması ve uyuşması gerekir. </a:t>
            </a:r>
          </a:p>
          <a:p>
            <a:endParaRPr lang="tr-TR" dirty="0" smtClean="0"/>
          </a:p>
          <a:p>
            <a:r>
              <a:rPr lang="tr-TR" dirty="0" smtClean="0"/>
              <a:t>Miras sözleşmesinin geçerli olması için resmî vasiyetname şeklinde düzenlenmesi gerekir. </a:t>
            </a:r>
          </a:p>
          <a:p>
            <a:r>
              <a:rPr lang="tr-TR" dirty="0" smtClean="0"/>
              <a:t>Sözleşmenin tarafları, arzularını resmî memura (=notere) aynı zamanda bildirirler ve düzenlenen sözleşmeyi memurun ve iki tanığın önünde imzalarlar. </a:t>
            </a:r>
          </a:p>
          <a:p>
            <a:endParaRPr lang="tr-TR" dirty="0" smtClean="0"/>
          </a:p>
          <a:p>
            <a:r>
              <a:rPr lang="tr-TR" dirty="0" smtClean="0"/>
              <a:t>Miras sözleşmesi yapabilmek için </a:t>
            </a:r>
            <a:r>
              <a:rPr lang="tr-TR" u="sng" dirty="0" smtClean="0"/>
              <a:t>ayırt etme gücüne sahip ve ergin olmak, kısıtlı bulunmamak </a:t>
            </a:r>
            <a:r>
              <a:rPr lang="tr-TR" dirty="0" smtClean="0"/>
              <a:t>gerekir.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b="1" u="sng" dirty="0" smtClean="0">
              <a:solidFill>
                <a:srgbClr val="FF000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C3E5-7CB1-4B9D-8277-2D9DA892D17F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23312" cy="72008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tr-TR" sz="3600" b="1" dirty="0" smtClean="0"/>
              <a:t>II. ÖLÜME BAĞLI TASARRUFLAR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4726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tr-TR" b="1" dirty="0" smtClean="0">
                <a:solidFill>
                  <a:srgbClr val="FF0000"/>
                </a:solidFill>
              </a:rPr>
              <a:t>B-MİRAS BIRAKANIN TASARRUF ÖZGÜRLÜĞÜ ve YASAL MİRASÇILARIN SAKLI PAYLARI</a:t>
            </a:r>
          </a:p>
          <a:p>
            <a:pPr>
              <a:buNone/>
            </a:pPr>
            <a:r>
              <a:rPr lang="tr-TR" b="1" dirty="0" smtClean="0">
                <a:solidFill>
                  <a:srgbClr val="FF0000"/>
                </a:solidFill>
              </a:rPr>
              <a:t>??</a:t>
            </a:r>
            <a:r>
              <a:rPr lang="tr-TR" dirty="0" smtClean="0"/>
              <a:t>Miras bırakanın ölüme bağlı tasarruf yapma özgürlüğü sınırsız bir özgürlük müdür? </a:t>
            </a:r>
          </a:p>
          <a:p>
            <a:pPr>
              <a:buNone/>
            </a:pPr>
            <a:r>
              <a:rPr lang="tr-TR" b="1" dirty="0" smtClean="0">
                <a:solidFill>
                  <a:srgbClr val="FF0000"/>
                </a:solidFill>
              </a:rPr>
              <a:t>??</a:t>
            </a:r>
            <a:r>
              <a:rPr lang="tr-TR" dirty="0" smtClean="0"/>
              <a:t>Örneğin miras bırakan, kendi çocukları, kendi eşi, kendi ana babası hayattayken mirasının tamamını bir başka kimseye bırakabilecek midir? 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Bu sorulara olumsuz yanıt vermek gerekmektedir.</a:t>
            </a:r>
          </a:p>
          <a:p>
            <a:endParaRPr lang="tr-TR" dirty="0" smtClean="0"/>
          </a:p>
          <a:p>
            <a:r>
              <a:rPr lang="tr-TR" dirty="0" smtClean="0"/>
              <a:t> Çünkü yasal mirasçılardan eşin, altsoyun (yani çocukların ve torunları) ve ana-babanın kanun tarafından korunan “saklı payları (mahfuz hisseleri)” vardır.</a:t>
            </a:r>
          </a:p>
          <a:p>
            <a:endParaRPr lang="tr-TR" dirty="0" smtClean="0"/>
          </a:p>
          <a:p>
            <a:r>
              <a:rPr lang="tr-TR" dirty="0" smtClean="0"/>
              <a:t>Miras bırakan, ölüme bağlı tasarrufta bulunarak bu saklı paylara dokunamaz. </a:t>
            </a:r>
          </a:p>
          <a:p>
            <a:r>
              <a:rPr lang="tr-TR" dirty="0" smtClean="0"/>
              <a:t>Yani, miras bırakan, yasal mirasçıların ancak saklı paylan dışında kalan miras kısmı hakkında ölüme bağlı tasarrufta bulunabilir.</a:t>
            </a:r>
            <a:endParaRPr lang="tr-TR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b="1" u="sng" dirty="0" smtClean="0">
              <a:solidFill>
                <a:srgbClr val="FF000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C3E5-7CB1-4B9D-8277-2D9DA892D17F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1056</Words>
  <Application>Microsoft Office PowerPoint</Application>
  <PresentationFormat>Ekran Gösterisi (4:3)</PresentationFormat>
  <Paragraphs>170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Ofis Teması</vt:lpstr>
      <vt:lpstr>T.C. ANKARA ÜNİVERSİTESİ   AYAŞ MESLEK YÜKSEKOKULU</vt:lpstr>
      <vt:lpstr>MİRAS KAVRAMI ve KANUNİ MİRASÇILAR</vt:lpstr>
      <vt:lpstr>PLAN</vt:lpstr>
      <vt:lpstr>I.MİRASÇILAR</vt:lpstr>
      <vt:lpstr>PowerPoint Sunusu</vt:lpstr>
      <vt:lpstr>ATANMIŞ MİRASÇILAR</vt:lpstr>
      <vt:lpstr>II. ÖLÜME BAĞLI TASARRUFLAR</vt:lpstr>
      <vt:lpstr>II. ÖLÜME BAĞLI TASARRUFLAR</vt:lpstr>
      <vt:lpstr>II. ÖLÜME BAĞLI TASARRUFLAR</vt:lpstr>
      <vt:lpstr>II. ÖLÜME BAĞLI TASARRUFLAR</vt:lpstr>
      <vt:lpstr>II. ÖLÜME BAĞLI TASARRUFLAR</vt:lpstr>
      <vt:lpstr>III. MİRASIN GEÇİŞİ</vt:lpstr>
      <vt:lpstr>IV. MİRASÇILIKTAN ÇIKARMA</vt:lpstr>
      <vt:lpstr>V. MİRASIN KAZANILMASI</vt:lpstr>
      <vt:lpstr>VI. MİRASÇILIK SIFATININ İSPATI</vt:lpstr>
      <vt:lpstr>VI. MİRASÇILIK SIFATININ İSPATI</vt:lpstr>
      <vt:lpstr>VII. MİRASIN PAYLAŞTIRILMASI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MİRAS KAVRAMI ve KANUNİ MİRASÇILAR</dc:title>
  <dc:creator>Se7en</dc:creator>
  <cp:lastModifiedBy>yusuf can çalışır</cp:lastModifiedBy>
  <cp:revision>62</cp:revision>
  <dcterms:created xsi:type="dcterms:W3CDTF">2017-10-01T10:25:19Z</dcterms:created>
  <dcterms:modified xsi:type="dcterms:W3CDTF">2018-02-26T14:01:39Z</dcterms:modified>
</cp:coreProperties>
</file>