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handoutMasterIdLst>
    <p:handoutMasterId r:id="rId16"/>
  </p:handoutMasterIdLst>
  <p:sldIdLst>
    <p:sldId id="331" r:id="rId2"/>
    <p:sldId id="281" r:id="rId3"/>
    <p:sldId id="282" r:id="rId4"/>
    <p:sldId id="307" r:id="rId5"/>
    <p:sldId id="283" r:id="rId6"/>
    <p:sldId id="284" r:id="rId7"/>
    <p:sldId id="352" r:id="rId8"/>
    <p:sldId id="355" r:id="rId9"/>
    <p:sldId id="321" r:id="rId10"/>
    <p:sldId id="285" r:id="rId11"/>
    <p:sldId id="289" r:id="rId12"/>
    <p:sldId id="290" r:id="rId13"/>
    <p:sldId id="291" r:id="rId14"/>
    <p:sldId id="315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 autoAdjust="0"/>
  </p:normalViewPr>
  <p:slideViewPr>
    <p:cSldViewPr>
      <p:cViewPr varScale="1">
        <p:scale>
          <a:sx n="98" d="100"/>
          <a:sy n="98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97AA-09D3-4989-BAA9-1E3FEC1BF0C4}" type="datetimeFigureOut">
              <a:rPr lang="tr-TR" smtClean="0"/>
              <a:t>30.01.2017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5365E-CE97-490E-964B-CC2A400842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494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599CC1-426F-4BAE-9EFA-D355E8A5F81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3C17F3-9849-4C0C-898D-F3F232C33AA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E62284-CFCE-41F2-9079-DBAD656FAB0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A8B4B5-3E2C-4AEA-B0A8-7372801AEA6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E95D1F-5B6F-4A1D-8771-C6CD5D52325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6F269B-FFD4-45DD-9700-6AE8C4373D5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E97C46-B070-4AD1-9BE0-A811CFC877F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5D6DBC-1209-4F79-9DD8-F5F27A1CE84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567AD-C0C3-4F94-8884-F8EAB484740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7F78F4-AABA-4D7C-ACC1-F7D774FFEA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E848B3-D13F-4BB8-89B8-169E50C46BB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BA7D949-9E8E-477E-B177-9D0AE69E730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4400" b="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TESLİM ALMA</a:t>
            </a:r>
            <a:br>
              <a:rPr lang="tr-TR" sz="4400" b="0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tr-TR" sz="4400" b="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(TESELLÜM)</a:t>
            </a:r>
            <a:endParaRPr lang="tr-TR" sz="44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>
          <a:xfrm>
            <a:off x="899592" y="2060848"/>
            <a:ext cx="7924800" cy="165618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4000" b="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Belge Kontrolü</a:t>
            </a:r>
            <a:r>
              <a:rPr lang="tr-TR" sz="40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>
          <a:xfrm>
            <a:off x="502920" y="476672"/>
            <a:ext cx="8183880" cy="1008112"/>
          </a:xfrm>
        </p:spPr>
        <p:txBody>
          <a:bodyPr/>
          <a:lstStyle/>
          <a:p>
            <a:pPr marL="838200" indent="-838200" algn="ctr" eaLnBrk="1" hangingPunct="1"/>
            <a:r>
              <a:rPr lang="tr-TR" b="0" dirty="0" smtClean="0">
                <a:solidFill>
                  <a:srgbClr val="FF0000"/>
                </a:solidFill>
                <a:latin typeface="Comic Sans MS" pitchFamily="66" charset="0"/>
              </a:rPr>
              <a:t>Duyusal Analizler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700808"/>
            <a:ext cx="7272808" cy="3960440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algn="just" eaLnBrk="1" hangingPunct="1"/>
            <a:r>
              <a:rPr lang="tr-TR" dirty="0" smtClean="0">
                <a:latin typeface="Comic Sans MS" pitchFamily="66" charset="0"/>
              </a:rPr>
              <a:t>Beş duyu ile yapılan kontrollerdir ve uzman kişiler tarafından yapılır. </a:t>
            </a:r>
          </a:p>
          <a:p>
            <a:pPr algn="just" eaLnBrk="1" hangingPunct="1"/>
            <a:r>
              <a:rPr lang="tr-TR" dirty="0" smtClean="0">
                <a:latin typeface="Comic Sans MS" pitchFamily="66" charset="0"/>
              </a:rPr>
              <a:t>Teslim almada fiziksel kontroller bu şekilde yapılır.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>
          <a:xfrm>
            <a:off x="502920" y="476672"/>
            <a:ext cx="8183880" cy="1152128"/>
          </a:xfrm>
        </p:spPr>
        <p:txBody>
          <a:bodyPr/>
          <a:lstStyle/>
          <a:p>
            <a:pPr marL="838200" indent="-838200" algn="ctr" eaLnBrk="1" hangingPunct="1"/>
            <a:r>
              <a:rPr lang="tr-TR" b="0" dirty="0" smtClean="0">
                <a:solidFill>
                  <a:srgbClr val="FF0000"/>
                </a:solidFill>
                <a:latin typeface="Comic Sans MS" pitchFamily="66" charset="0"/>
              </a:rPr>
              <a:t>Kimyasal Analizler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916832"/>
            <a:ext cx="7344816" cy="388843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dirty="0" smtClean="0">
                <a:latin typeface="Comic Sans MS" pitchFamily="66" charset="0"/>
              </a:rPr>
              <a:t>Yiyecek içeceklerin fizyolojik olarak değerlendirilmesidir ve özel araç gereçler gerektirir. </a:t>
            </a:r>
          </a:p>
          <a:p>
            <a:pPr algn="just" eaLnBrk="1" hangingPunct="1"/>
            <a:r>
              <a:rPr lang="tr-TR" dirty="0" smtClean="0">
                <a:latin typeface="Comic Sans MS" pitchFamily="66" charset="0"/>
              </a:rPr>
              <a:t>Bu amaçla, mutfaklarda uygulanabilecek bazı basit araçlar vardır.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502920" y="404664"/>
            <a:ext cx="8183880" cy="1368152"/>
          </a:xfrm>
        </p:spPr>
        <p:txBody>
          <a:bodyPr/>
          <a:lstStyle/>
          <a:p>
            <a:pPr marL="838200" indent="-838200" algn="ctr" eaLnBrk="1" hangingPunct="1"/>
            <a:r>
              <a:rPr lang="tr-TR" b="0" dirty="0" smtClean="0">
                <a:solidFill>
                  <a:srgbClr val="FF0000"/>
                </a:solidFill>
                <a:latin typeface="Comic Sans MS" pitchFamily="66" charset="0"/>
              </a:rPr>
              <a:t>Mikrobiyolojik Analizler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916832"/>
            <a:ext cx="7416824" cy="388843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sz="2400" dirty="0" smtClean="0">
                <a:latin typeface="Comic Sans MS" pitchFamily="66" charset="0"/>
              </a:rPr>
              <a:t>Mutfak, depo ve bazı araç gereçlerin, alınan malzemelerin sağlıklı kontrolü için yapılan işlemlerdir. </a:t>
            </a:r>
          </a:p>
          <a:p>
            <a:pPr algn="just" eaLnBrk="1" hangingPunct="1"/>
            <a:r>
              <a:rPr lang="tr-TR" sz="2400" dirty="0" smtClean="0">
                <a:latin typeface="Comic Sans MS" pitchFamily="66" charset="0"/>
              </a:rPr>
              <a:t>Ancak özel uzman, donanım ve laboratuar gerektirmesi nedeniyle bu analizlerin işletmede yapılması yerine gıda kontrol ve sağlık laboratuarlarına başvurulabilir. </a:t>
            </a:r>
          </a:p>
          <a:p>
            <a:pPr algn="just" eaLnBrk="1" hangingPunct="1"/>
            <a:r>
              <a:rPr lang="tr-TR" sz="2400" dirty="0" smtClean="0">
                <a:latin typeface="Comic Sans MS" pitchFamily="66" charset="0"/>
              </a:rPr>
              <a:t>Kulanım sularının örneklerinin bu yerlere gönderilerek belirli aralıklarla kontrol ettirilmelidir.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899592" y="1052736"/>
            <a:ext cx="7086600" cy="5762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286000" y="304800"/>
            <a:ext cx="3216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tr-TR" sz="3200" b="1" dirty="0" smtClean="0">
              <a:solidFill>
                <a:srgbClr val="990000"/>
              </a:solidFill>
              <a:latin typeface="Garamond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tr-TR" sz="3200" b="1" dirty="0" smtClean="0">
                <a:solidFill>
                  <a:srgbClr val="990000"/>
                </a:solidFill>
                <a:latin typeface="Garamond" pitchFamily="18" charset="0"/>
              </a:rPr>
              <a:t>TESLİM </a:t>
            </a:r>
            <a:r>
              <a:rPr lang="tr-TR" sz="3200" b="1" dirty="0">
                <a:solidFill>
                  <a:srgbClr val="990000"/>
                </a:solidFill>
                <a:latin typeface="Garamond" pitchFamily="18" charset="0"/>
              </a:rPr>
              <a:t>ALMA</a:t>
            </a:r>
            <a:endParaRPr lang="en-US" sz="3200" b="1" dirty="0">
              <a:solidFill>
                <a:srgbClr val="990000"/>
              </a:solidFill>
              <a:latin typeface="Garamond" pitchFamily="18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99592" y="2492896"/>
            <a:ext cx="7776864" cy="261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Tüm </a:t>
            </a:r>
            <a:r>
              <a:rPr lang="en-US" sz="2800" dirty="0" err="1" smtClean="0">
                <a:latin typeface="Comic Sans MS" pitchFamily="66" charset="0"/>
                <a:cs typeface="Times New Roman" pitchFamily="18" charset="0"/>
              </a:rPr>
              <a:t>değerlend</a:t>
            </a: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US" sz="2800" dirty="0" err="1" smtClean="0">
                <a:latin typeface="Comic Sans MS" pitchFamily="66" charset="0"/>
                <a:cs typeface="Times New Roman" pitchFamily="18" charset="0"/>
              </a:rPr>
              <a:t>rmeler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    </a:t>
            </a:r>
          </a:p>
          <a:p>
            <a:pPr eaLnBrk="0" hangingPunct="0">
              <a:lnSpc>
                <a:spcPct val="95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</a:rPr>
              <a:t>  “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TESLİM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ALMA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KONTROL ÇİZELGESİ” </a:t>
            </a:r>
            <a:endParaRPr lang="tr-TR" sz="28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>
              <a:lnSpc>
                <a:spcPct val="95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                    i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</a:rPr>
              <a:t>le </a:t>
            </a:r>
            <a:r>
              <a:rPr lang="en-US" sz="2800" dirty="0" err="1" smtClean="0">
                <a:latin typeface="Comic Sans MS" pitchFamily="66" charset="0"/>
                <a:cs typeface="Times New Roman" pitchFamily="18" charset="0"/>
              </a:rPr>
              <a:t>tak</a:t>
            </a: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</a:rPr>
              <a:t>p </a:t>
            </a:r>
            <a:r>
              <a:rPr lang="en-US" sz="2800" dirty="0" err="1" smtClean="0">
                <a:latin typeface="Comic Sans MS" pitchFamily="66" charset="0"/>
                <a:cs typeface="Times New Roman" pitchFamily="18" charset="0"/>
              </a:rPr>
              <a:t>ed</a:t>
            </a:r>
            <a:r>
              <a:rPr lang="tr-TR" sz="2800" dirty="0" smtClean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Comic Sans MS" pitchFamily="66" charset="0"/>
                <a:cs typeface="Times New Roman" pitchFamily="18" charset="0"/>
              </a:rPr>
              <a:t>l</a:t>
            </a:r>
            <a:r>
              <a:rPr lang="tr-TR" sz="2800" dirty="0" smtClean="0">
                <a:latin typeface="Comic Sans MS" pitchFamily="66" charset="0"/>
              </a:rPr>
              <a:t>ir</a:t>
            </a:r>
            <a:endParaRPr lang="tr-TR" sz="2800" dirty="0" smtClean="0">
              <a:latin typeface="Comic Sans MS" pitchFamily="66" charset="0"/>
            </a:endParaRPr>
          </a:p>
          <a:p>
            <a:pPr eaLnBrk="0" hangingPunct="0">
              <a:lnSpc>
                <a:spcPct val="75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tr-TR" sz="2800" b="1" dirty="0" smtClean="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</a:t>
            </a:r>
            <a:endParaRPr lang="tr-TR" sz="2800" b="1" dirty="0">
              <a:latin typeface="Times New Roman" pitchFamily="18" charset="0"/>
            </a:endParaRPr>
          </a:p>
          <a:p>
            <a:pPr eaLnBrk="0" hangingPunct="0">
              <a:lnSpc>
                <a:spcPct val="25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tr-TR" sz="2800" b="1" dirty="0">
                <a:latin typeface="Times New Roman" pitchFamily="18" charset="0"/>
              </a:rPr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Teslim Alma Konusunda Yapılan İnceleme ve Kontroller</a:t>
            </a:r>
            <a:endParaRPr lang="tr-TR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tr-TR" b="1" dirty="0" smtClean="0"/>
          </a:p>
          <a:p>
            <a:pPr marL="0" indent="0" algn="just" eaLnBrk="1" hangingPunct="1">
              <a:lnSpc>
                <a:spcPct val="90000"/>
              </a:lnSpc>
            </a:pPr>
            <a:r>
              <a:rPr lang="tr-TR" sz="3200" dirty="0" smtClean="0">
                <a:latin typeface="Comic Sans MS" pitchFamily="66" charset="0"/>
              </a:rPr>
              <a:t>Ölçü Kontrolü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tr-TR" sz="3200" dirty="0" smtClean="0">
                <a:latin typeface="Comic Sans MS" pitchFamily="66" charset="0"/>
              </a:rPr>
              <a:t>Fiyat Kontrolü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tr-TR" sz="3200" dirty="0" smtClean="0">
                <a:latin typeface="Comic Sans MS" pitchFamily="66" charset="0"/>
              </a:rPr>
              <a:t>Kalite ve Özellik Kontrolü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tr-TR" sz="3200" dirty="0" smtClean="0">
                <a:latin typeface="Comic Sans MS" pitchFamily="66" charset="0"/>
              </a:rPr>
              <a:t>Belge Kontrolü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tr-TR" sz="3200" dirty="0" smtClean="0">
                <a:latin typeface="Comic Sans MS" pitchFamily="66" charset="0"/>
              </a:rPr>
              <a:t>Teslim Alma Alanı Kontrolü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tr-TR" sz="3200" dirty="0" smtClean="0">
                <a:latin typeface="Comic Sans MS" pitchFamily="66" charset="0"/>
              </a:rPr>
              <a:t>Duyusal Analizler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tr-TR" sz="3200" dirty="0" smtClean="0">
                <a:latin typeface="Comic Sans MS" pitchFamily="66" charset="0"/>
              </a:rPr>
              <a:t>Kimyasal Analizler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tr-TR" sz="3200" dirty="0" smtClean="0">
                <a:latin typeface="Comic Sans MS" pitchFamily="66" charset="0"/>
              </a:rPr>
              <a:t>Mikrobiyolojik Analizler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Ölçü Kontrolü</a:t>
            </a:r>
          </a:p>
          <a:p>
            <a:pPr algn="ctr">
              <a:buNone/>
            </a:pPr>
            <a:endParaRPr lang="tr-TR" dirty="0" smtClean="0"/>
          </a:p>
          <a:p>
            <a:pPr marL="0" indent="0" algn="just" eaLnBrk="1" hangingPunct="1"/>
            <a:r>
              <a:rPr lang="tr-TR" sz="3000" dirty="0" smtClean="0">
                <a:latin typeface="Comic Sans MS" pitchFamily="66" charset="0"/>
              </a:rPr>
              <a:t>Ölçü kontrolü sırasında yapılan işlemler teslim alınan ürün ve malzeme miktarı , ağırlığı ve sayısı ile ilgili kontrolleri kapsamaktadır. Bu amaçla teslim alınan ürün ve malzemelerin sipariş fişi yada satın alma emrindeki miktarının, fatura yada irsaliyedeki miktarla aynı olup olmadığı kontrol edilir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202832" y="2636912"/>
            <a:ext cx="7086600" cy="954107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tr-TR" sz="2800" dirty="0">
                <a:solidFill>
                  <a:srgbClr val="990000"/>
                </a:solidFill>
                <a:latin typeface="Comic Sans MS" pitchFamily="66" charset="0"/>
              </a:rPr>
              <a:t>TARTI CİHAZLARI/KANTAR/TERAZİ</a:t>
            </a:r>
          </a:p>
          <a:p>
            <a:pPr algn="just" eaLnBrk="0" hangingPunct="0">
              <a:defRPr/>
            </a:pPr>
            <a:r>
              <a:rPr lang="tr-T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</a:t>
            </a:r>
            <a:r>
              <a:rPr lang="tr-T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özellikleri, kullanımları, temizliği vb.)</a:t>
            </a:r>
            <a:endParaRPr lang="en-US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39552" y="630270"/>
            <a:ext cx="77724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tr-TR" sz="2400" dirty="0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530352"/>
            <a:ext cx="7776864" cy="5418928"/>
          </a:xfrm>
        </p:spPr>
        <p:txBody>
          <a:bodyPr/>
          <a:lstStyle/>
          <a:p>
            <a:pPr algn="ctr">
              <a:buNone/>
            </a:pP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Fiyat Kontrolü</a:t>
            </a:r>
          </a:p>
          <a:p>
            <a:pPr algn="ctr">
              <a:buNone/>
            </a:pPr>
            <a:endParaRPr lang="tr-TR" sz="36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marL="0" indent="0" algn="just" eaLnBrk="1" hangingPunct="1"/>
            <a:r>
              <a:rPr lang="tr-TR" sz="3200" dirty="0" smtClean="0">
                <a:latin typeface="Comic Sans MS" pitchFamily="66" charset="0"/>
              </a:rPr>
              <a:t>Fiyat kontrolünün amacı, satıcı işletmelerden daha önce alınan fiyat tekliflerinin, faturada yazılı olup olmadığının kontrol edilmesiyle ilgili bir kontroldür.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530352"/>
            <a:ext cx="7488832" cy="5418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Kalite ve Özellik Kontrolü</a:t>
            </a:r>
          </a:p>
          <a:p>
            <a:pPr>
              <a:buNone/>
            </a:pPr>
            <a:endParaRPr lang="tr-TR" dirty="0" smtClean="0"/>
          </a:p>
          <a:p>
            <a:pPr marL="0" indent="0" algn="just" eaLnBrk="1" hangingPunct="1"/>
            <a:r>
              <a:rPr lang="tr-TR" sz="3500" dirty="0" smtClean="0">
                <a:latin typeface="Comic Sans MS" pitchFamily="66" charset="0"/>
              </a:rPr>
              <a:t>Teslim alınan ürün ve malzemelerin, kullanım amaçlarına uygun kalite ve özelliklerde olup olmadığı ile ilgili kontroldür.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2304256"/>
          </a:xfrm>
        </p:spPr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BESİN GRUPLARINDA DİKKAT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EDİLEN GENEL</a:t>
            </a:r>
          </a:p>
          <a:p>
            <a:pPr algn="ctr"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SUBJEKTİF  KALİTE KRİTERLERİ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908720"/>
            <a:ext cx="8183880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>
                <a:solidFill>
                  <a:srgbClr val="000000"/>
                </a:solidFill>
                <a:latin typeface="Comic Sans MS" pitchFamily="66" charset="0"/>
              </a:rPr>
              <a:t>Et, tavuk, balık</a:t>
            </a:r>
          </a:p>
          <a:p>
            <a:pPr lvl="0" algn="ctr">
              <a:buClr>
                <a:srgbClr val="F07F09"/>
              </a:buClr>
              <a:buNone/>
            </a:pPr>
            <a:r>
              <a:rPr lang="tr-TR" dirty="0" smtClean="0">
                <a:solidFill>
                  <a:srgbClr val="000000"/>
                </a:solidFill>
                <a:latin typeface="Comic Sans MS" pitchFamily="66" charset="0"/>
              </a:rPr>
              <a:t>Yumurta</a:t>
            </a:r>
          </a:p>
          <a:p>
            <a:pPr lvl="0" algn="ctr">
              <a:buClr>
                <a:srgbClr val="F07F09"/>
              </a:buClr>
              <a:buNone/>
            </a:pPr>
            <a:r>
              <a:rPr lang="tr-TR" dirty="0" smtClean="0">
                <a:solidFill>
                  <a:srgbClr val="000000"/>
                </a:solidFill>
                <a:latin typeface="Comic Sans MS" pitchFamily="66" charset="0"/>
              </a:rPr>
              <a:t>Süt Ve Ürünleri</a:t>
            </a:r>
          </a:p>
          <a:p>
            <a:pPr lvl="0" algn="ctr">
              <a:buClr>
                <a:srgbClr val="F07F09"/>
              </a:buClr>
              <a:buNone/>
            </a:pPr>
            <a:r>
              <a:rPr lang="tr-TR" dirty="0">
                <a:solidFill>
                  <a:srgbClr val="000000"/>
                </a:solidFill>
                <a:latin typeface="Comic Sans MS" pitchFamily="66" charset="0"/>
              </a:rPr>
              <a:t>Kuru baklagiller/ </a:t>
            </a:r>
            <a:r>
              <a:rPr lang="tr-TR" dirty="0" smtClean="0">
                <a:solidFill>
                  <a:srgbClr val="000000"/>
                </a:solidFill>
                <a:latin typeface="Comic Sans MS" pitchFamily="66" charset="0"/>
              </a:rPr>
              <a:t>Tahıllar</a:t>
            </a:r>
          </a:p>
          <a:p>
            <a:pPr lvl="0" algn="ctr">
              <a:buClr>
                <a:srgbClr val="F07F09"/>
              </a:buClr>
              <a:buNone/>
            </a:pPr>
            <a:r>
              <a:rPr lang="tr-TR" dirty="0" smtClean="0">
                <a:solidFill>
                  <a:srgbClr val="000000"/>
                </a:solidFill>
                <a:latin typeface="Comic Sans MS" pitchFamily="66" charset="0"/>
              </a:rPr>
              <a:t>Taze Sebze Meyveler</a:t>
            </a:r>
          </a:p>
          <a:p>
            <a:pPr lvl="0" algn="ctr">
              <a:buClr>
                <a:srgbClr val="F07F09"/>
              </a:buClr>
              <a:buNone/>
            </a:pPr>
            <a:r>
              <a:rPr lang="tr-TR" dirty="0">
                <a:solidFill>
                  <a:srgbClr val="000000"/>
                </a:solidFill>
                <a:latin typeface="Comic Sans MS" pitchFamily="66" charset="0"/>
              </a:rPr>
              <a:t>Konserve </a:t>
            </a:r>
            <a:r>
              <a:rPr lang="tr-TR" dirty="0" smtClean="0">
                <a:solidFill>
                  <a:srgbClr val="000000"/>
                </a:solidFill>
                <a:latin typeface="Comic Sans MS" pitchFamily="66" charset="0"/>
              </a:rPr>
              <a:t>yiyecekler</a:t>
            </a:r>
          </a:p>
          <a:p>
            <a:pPr lvl="0" algn="ctr">
              <a:buClr>
                <a:srgbClr val="F07F09"/>
              </a:buClr>
              <a:buNone/>
            </a:pPr>
            <a:r>
              <a:rPr lang="tr-TR" smtClean="0">
                <a:solidFill>
                  <a:srgbClr val="000000"/>
                </a:solidFill>
                <a:latin typeface="Comic Sans MS" pitchFamily="66" charset="0"/>
              </a:rPr>
              <a:t>Reçeller</a:t>
            </a:r>
            <a:endParaRPr lang="tr-TR" dirty="0">
              <a:solidFill>
                <a:srgbClr val="000000"/>
              </a:solidFill>
              <a:latin typeface="Comic Sans MS" pitchFamily="66" charset="0"/>
            </a:endParaRPr>
          </a:p>
          <a:p>
            <a:pPr lvl="0" algn="ctr">
              <a:buClr>
                <a:srgbClr val="F07F09"/>
              </a:buClr>
              <a:buNone/>
            </a:pPr>
            <a:r>
              <a:rPr lang="tr-TR" dirty="0" smtClean="0">
                <a:solidFill>
                  <a:srgbClr val="000000"/>
                </a:solidFill>
                <a:latin typeface="Comic Sans MS" pitchFamily="66" charset="0"/>
              </a:rPr>
              <a:t>Zeytin</a:t>
            </a:r>
            <a:endParaRPr lang="tr-TR" dirty="0">
              <a:solidFill>
                <a:srgbClr val="000000"/>
              </a:solidFill>
              <a:latin typeface="Comic Sans MS" pitchFamily="66" charset="0"/>
            </a:endParaRPr>
          </a:p>
          <a:p>
            <a:pPr lvl="0" algn="ctr">
              <a:buClr>
                <a:srgbClr val="F07F09"/>
              </a:buClr>
              <a:buNone/>
            </a:pPr>
            <a:r>
              <a:rPr lang="tr-TR" dirty="0" smtClean="0">
                <a:solidFill>
                  <a:srgbClr val="000000"/>
                </a:solidFill>
                <a:latin typeface="Comic Sans MS" pitchFamily="66" charset="0"/>
              </a:rPr>
              <a:t>Yağlar</a:t>
            </a:r>
          </a:p>
          <a:p>
            <a:pPr lvl="0" algn="ctr">
              <a:buClr>
                <a:srgbClr val="F07F09"/>
              </a:buClr>
              <a:buNone/>
            </a:pPr>
            <a:r>
              <a:rPr lang="tr-TR" dirty="0">
                <a:solidFill>
                  <a:srgbClr val="000000"/>
                </a:solidFill>
                <a:latin typeface="Comic Sans MS" pitchFamily="66" charset="0"/>
              </a:rPr>
              <a:t>Ekmekler</a:t>
            </a:r>
          </a:p>
          <a:p>
            <a:pPr lvl="0" algn="just">
              <a:buClr>
                <a:srgbClr val="F07F09"/>
              </a:buClr>
              <a:buNone/>
            </a:pPr>
            <a:endParaRPr lang="tr-T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 algn="just">
              <a:buClr>
                <a:srgbClr val="F07F09"/>
              </a:buClr>
              <a:buNone/>
            </a:pPr>
            <a:endParaRPr lang="tr-T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 algn="just">
              <a:buClr>
                <a:srgbClr val="F07F09"/>
              </a:buClr>
              <a:buNone/>
            </a:pPr>
            <a:endParaRPr lang="tr-T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 algn="just">
              <a:buClr>
                <a:srgbClr val="F07F09"/>
              </a:buClr>
              <a:buNone/>
            </a:pPr>
            <a:endParaRPr lang="tr-T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tr-TR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619672" y="1633602"/>
            <a:ext cx="5867400" cy="52322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tr-TR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ARAÇ SICAKLIĞI ÖLÇÜMÜ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66" y="2783001"/>
            <a:ext cx="7620660" cy="1012024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3106085" y="2333628"/>
            <a:ext cx="4078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endParaRPr lang="tr-TR" sz="32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013720" y="3136613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endParaRPr lang="tr-TR" sz="32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166120" y="3289013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endParaRPr lang="tr-TR" sz="32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835696" y="4376588"/>
            <a:ext cx="5867400" cy="52322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CCECFF"/>
              </a:gs>
            </a:gsLst>
            <a:lin ang="5400000" scaled="1"/>
          </a:gradFill>
          <a:ln w="57150" cmpd="thinThick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tr-TR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NEM ÖLÇÜMÜ</a:t>
            </a:r>
            <a:endParaRPr lang="tr-TR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869</TotalTime>
  <Words>287</Words>
  <Application>Microsoft Office PowerPoint</Application>
  <PresentationFormat>Ekran Gösterisi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</vt:lpstr>
      <vt:lpstr>Comic Sans MS</vt:lpstr>
      <vt:lpstr>Garamond</vt:lpstr>
      <vt:lpstr>Times New Roman</vt:lpstr>
      <vt:lpstr>Verdana</vt:lpstr>
      <vt:lpstr>Wingdings</vt:lpstr>
      <vt:lpstr>Wingdings 2</vt:lpstr>
      <vt:lpstr>Görünüş</vt:lpstr>
      <vt:lpstr>TESLİM ALMA (TESELLÜM)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Belge Kontrolü </vt:lpstr>
      <vt:lpstr>Duyusal Analizler</vt:lpstr>
      <vt:lpstr>Kimyasal Analizler</vt:lpstr>
      <vt:lpstr>Mikrobiyolojik Analizler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TESLİM ALMA</dc:title>
  <dc:creator>alper</dc:creator>
  <cp:lastModifiedBy>exper</cp:lastModifiedBy>
  <cp:revision>138</cp:revision>
  <dcterms:created xsi:type="dcterms:W3CDTF">2007-07-23T17:56:48Z</dcterms:created>
  <dcterms:modified xsi:type="dcterms:W3CDTF">2017-01-30T11:59:33Z</dcterms:modified>
</cp:coreProperties>
</file>