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322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476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839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629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83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295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206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809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07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702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419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9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23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/>
              <a:t>Mechanical </a:t>
            </a:r>
            <a:r>
              <a:rPr lang="tr-TR" sz="4000" dirty="0" err="1"/>
              <a:t>Properties</a:t>
            </a:r>
            <a:r>
              <a:rPr lang="tr-TR" sz="4000" dirty="0"/>
              <a:t> of </a:t>
            </a:r>
            <a:r>
              <a:rPr lang="tr-TR" sz="4000" dirty="0" err="1"/>
              <a:t>Metals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William D. Callister, ‘Materials Science and Engineering: An Introduction’, Seventh edition, John Wiley &amp; Sons, Inc., U.S.A.</a:t>
            </a:r>
          </a:p>
          <a:p>
            <a:r>
              <a:rPr lang="tr-TR" sz="2400" dirty="0" err="1"/>
              <a:t>Brian</a:t>
            </a:r>
            <a:r>
              <a:rPr lang="tr-TR" sz="2400" dirty="0"/>
              <a:t> S. </a:t>
            </a:r>
            <a:r>
              <a:rPr lang="tr-TR" sz="2400" dirty="0" err="1" smtClean="0"/>
              <a:t>Mitchell</a:t>
            </a:r>
            <a:r>
              <a:rPr lang="tr-TR" sz="2400" dirty="0" smtClean="0"/>
              <a:t>, ‘</a:t>
            </a:r>
            <a:r>
              <a:rPr lang="en-US" sz="2400" dirty="0" smtClean="0"/>
              <a:t>AN </a:t>
            </a:r>
            <a:r>
              <a:rPr lang="en-US" sz="2400" dirty="0"/>
              <a:t>INTRODUCTION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ENGINEERING</a:t>
            </a:r>
            <a:r>
              <a:rPr lang="tr-TR" sz="2400" dirty="0" smtClean="0"/>
              <a:t> </a:t>
            </a:r>
            <a:r>
              <a:rPr lang="en-US" sz="2400" dirty="0" smtClean="0"/>
              <a:t>AND SCIENCE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CHEMICAL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ENGINEERS</a:t>
            </a:r>
            <a:r>
              <a:rPr lang="tr-TR" sz="2400" dirty="0" smtClean="0"/>
              <a:t>’, </a:t>
            </a:r>
            <a:r>
              <a:rPr lang="en-US" sz="2400" dirty="0"/>
              <a:t>John Wiley &amp; Sons, Inc., </a:t>
            </a:r>
            <a:r>
              <a:rPr lang="en-US" sz="2400" dirty="0" smtClean="0"/>
              <a:t>U.S.A</a:t>
            </a:r>
            <a:r>
              <a:rPr lang="tr-TR" sz="2400" dirty="0" smtClean="0"/>
              <a:t>, 2004.</a:t>
            </a:r>
          </a:p>
          <a:p>
            <a:r>
              <a:rPr lang="tr-TR" sz="2400" dirty="0"/>
              <a:t>J. W. </a:t>
            </a:r>
            <a:r>
              <a:rPr lang="tr-TR" sz="2400" dirty="0" smtClean="0"/>
              <a:t>Martin,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’, Third Edition, </a:t>
            </a:r>
            <a:r>
              <a:rPr lang="en-US" sz="2400" dirty="0" smtClean="0"/>
              <a:t>WOODHEAD </a:t>
            </a:r>
            <a:r>
              <a:rPr lang="en-US" sz="2400" dirty="0"/>
              <a:t>PUBLISHING </a:t>
            </a:r>
            <a:r>
              <a:rPr lang="en-US" sz="2400" dirty="0" smtClean="0"/>
              <a:t>LIMITED</a:t>
            </a:r>
            <a:r>
              <a:rPr lang="tr-TR" sz="2400" dirty="0" smtClean="0"/>
              <a:t>, </a:t>
            </a:r>
            <a:r>
              <a:rPr lang="en-US" sz="2400" dirty="0" smtClean="0"/>
              <a:t>Cambridge</a:t>
            </a:r>
            <a:r>
              <a:rPr lang="tr-TR" sz="2400" dirty="0" smtClean="0"/>
              <a:t>,</a:t>
            </a:r>
            <a:r>
              <a:rPr lang="en-US" sz="2400" dirty="0" smtClean="0"/>
              <a:t> England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Donald R. </a:t>
            </a:r>
            <a:r>
              <a:rPr lang="en-US" sz="2400" dirty="0" err="1" smtClean="0"/>
              <a:t>Askeland</a:t>
            </a:r>
            <a:r>
              <a:rPr lang="tr-TR" sz="2400" dirty="0" smtClean="0"/>
              <a:t> &amp; </a:t>
            </a:r>
            <a:r>
              <a:rPr lang="en-US" sz="2400" dirty="0" smtClean="0"/>
              <a:t>Pradeep </a:t>
            </a:r>
            <a:r>
              <a:rPr lang="en-US" sz="2400" dirty="0"/>
              <a:t>P. </a:t>
            </a:r>
            <a:r>
              <a:rPr lang="en-US" sz="2400" dirty="0" err="1" smtClean="0"/>
              <a:t>Fulay</a:t>
            </a:r>
            <a:r>
              <a:rPr lang="tr-TR" sz="2400" dirty="0" smtClean="0"/>
              <a:t>, ‘</a:t>
            </a:r>
            <a:r>
              <a:rPr lang="en-US" sz="2400" dirty="0" smtClean="0"/>
              <a:t>Essentials</a:t>
            </a:r>
            <a:r>
              <a:rPr lang="tr-TR" sz="2400" dirty="0" smtClean="0"/>
              <a:t> </a:t>
            </a:r>
            <a:r>
              <a:rPr lang="en-US" sz="2400" dirty="0" smtClean="0"/>
              <a:t>of Materials</a:t>
            </a:r>
            <a:r>
              <a:rPr lang="tr-TR" sz="2400" dirty="0" smtClean="0"/>
              <a:t> </a:t>
            </a:r>
            <a:r>
              <a:rPr lang="en-US" sz="2400" dirty="0" smtClean="0"/>
              <a:t>Science and</a:t>
            </a:r>
            <a:r>
              <a:rPr lang="tr-TR" sz="2400" dirty="0" smtClean="0"/>
              <a:t> </a:t>
            </a:r>
            <a:r>
              <a:rPr lang="en-US" sz="2400" dirty="0" smtClean="0"/>
              <a:t>Engineering</a:t>
            </a:r>
            <a:r>
              <a:rPr lang="tr-TR" sz="2400" dirty="0" smtClean="0"/>
              <a:t>’, </a:t>
            </a:r>
            <a:r>
              <a:rPr lang="en-US" sz="2400" dirty="0" smtClean="0"/>
              <a:t>Second Edition</a:t>
            </a:r>
            <a:r>
              <a:rPr lang="tr-TR" sz="2400" dirty="0" smtClean="0"/>
              <a:t>, </a:t>
            </a:r>
            <a:r>
              <a:rPr lang="en-US" sz="2400" dirty="0"/>
              <a:t>Cengage </a:t>
            </a:r>
            <a:r>
              <a:rPr lang="en-US" sz="2400" dirty="0" smtClean="0"/>
              <a:t>Learning</a:t>
            </a:r>
            <a:r>
              <a:rPr lang="tr-TR" sz="2400" dirty="0" smtClean="0"/>
              <a:t>, </a:t>
            </a:r>
            <a:r>
              <a:rPr lang="en-US" sz="2400" dirty="0" smtClean="0"/>
              <a:t>Toronto</a:t>
            </a:r>
            <a:r>
              <a:rPr lang="tr-TR" sz="2400" dirty="0" smtClean="0"/>
              <a:t>, Cana</a:t>
            </a:r>
            <a:r>
              <a:rPr lang="en-US" sz="2400" dirty="0" smtClean="0"/>
              <a:t>da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G. S. </a:t>
            </a:r>
            <a:r>
              <a:rPr lang="tr-TR" sz="2400" dirty="0" err="1" smtClean="0"/>
              <a:t>Brady</a:t>
            </a:r>
            <a:r>
              <a:rPr lang="tr-TR" sz="2400" dirty="0" smtClean="0"/>
              <a:t>, H. R. </a:t>
            </a:r>
            <a:r>
              <a:rPr lang="tr-TR" sz="2400" dirty="0" err="1" smtClean="0"/>
              <a:t>Clauser</a:t>
            </a:r>
            <a:r>
              <a:rPr lang="tr-TR" sz="2400" dirty="0" smtClean="0"/>
              <a:t>, J. A. </a:t>
            </a:r>
            <a:r>
              <a:rPr lang="tr-TR" sz="2400" dirty="0" err="1" smtClean="0"/>
              <a:t>Vaccari</a:t>
            </a:r>
            <a:r>
              <a:rPr lang="tr-TR" sz="2400" dirty="0" smtClean="0"/>
              <a:t>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</a:t>
            </a:r>
            <a:r>
              <a:rPr lang="tr-TR" sz="2400" dirty="0" smtClean="0"/>
              <a:t>’, </a:t>
            </a:r>
            <a:r>
              <a:rPr lang="tr-TR" sz="2400" dirty="0" err="1" smtClean="0"/>
              <a:t>Fifteenth</a:t>
            </a:r>
            <a:r>
              <a:rPr lang="tr-TR" sz="2400" dirty="0" smtClean="0"/>
              <a:t> Edition, </a:t>
            </a:r>
            <a:r>
              <a:rPr lang="tr-TR" sz="2400" dirty="0" err="1" smtClean="0"/>
              <a:t>McGraw-Hill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Handbooks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948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Mechanical </a:t>
            </a:r>
            <a:r>
              <a:rPr lang="tr-TR" dirty="0" err="1"/>
              <a:t>Properties</a:t>
            </a:r>
            <a:r>
              <a:rPr lang="tr-TR" dirty="0"/>
              <a:t> of </a:t>
            </a:r>
            <a:r>
              <a:rPr lang="tr-TR" dirty="0" err="1"/>
              <a:t>Metals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mechanical behavior of a material </a:t>
            </a:r>
            <a:r>
              <a:rPr lang="en-US" sz="2400" dirty="0" smtClean="0"/>
              <a:t>re</a:t>
            </a:r>
            <a:r>
              <a:rPr lang="tr-TR" sz="2400" dirty="0" err="1" smtClean="0"/>
              <a:t>veals</a:t>
            </a:r>
            <a:r>
              <a:rPr lang="en-US" sz="2400" dirty="0" smtClean="0"/>
              <a:t> </a:t>
            </a:r>
            <a:r>
              <a:rPr lang="en-US" sz="2400" dirty="0"/>
              <a:t>the response or </a:t>
            </a:r>
            <a:r>
              <a:rPr lang="en-US" sz="2400" dirty="0" smtClean="0"/>
              <a:t>deformation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 </a:t>
            </a:r>
            <a:r>
              <a:rPr lang="en-US" sz="2400" dirty="0"/>
              <a:t>depending on the applied load or force.</a:t>
            </a:r>
          </a:p>
          <a:p>
            <a:r>
              <a:rPr lang="en-US" sz="2400" dirty="0"/>
              <a:t>Key mechanical design features </a:t>
            </a:r>
            <a:r>
              <a:rPr lang="tr-TR" sz="2400" dirty="0" smtClean="0"/>
              <a:t>of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strength, </a:t>
            </a:r>
            <a:r>
              <a:rPr lang="en-US" sz="2400" dirty="0" smtClean="0"/>
              <a:t>hardness</a:t>
            </a:r>
            <a:r>
              <a:rPr lang="en-US" sz="2400" dirty="0"/>
              <a:t>, </a:t>
            </a:r>
            <a:r>
              <a:rPr lang="en-US" sz="2400" dirty="0" smtClean="0"/>
              <a:t>toughness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ductility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 mechanical properties of the materials are determined by carrying out carefully designed laboratory experiments to increase the service conditions as much as possible.</a:t>
            </a:r>
          </a:p>
          <a:p>
            <a:r>
              <a:rPr lang="en-US" sz="2400" dirty="0" smtClean="0"/>
              <a:t>Factors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be </a:t>
            </a:r>
            <a:r>
              <a:rPr lang="en-US" sz="2400" dirty="0" smtClean="0"/>
              <a:t>considered</a:t>
            </a:r>
            <a:r>
              <a:rPr lang="tr-TR" sz="2400" dirty="0" smtClean="0"/>
              <a:t>,</a:t>
            </a:r>
            <a:r>
              <a:rPr lang="en-US" sz="2400" dirty="0" smtClean="0"/>
              <a:t> include </a:t>
            </a:r>
            <a:r>
              <a:rPr lang="en-US" sz="2400" dirty="0"/>
              <a:t>environmental conditions as well as the quality and duration of </a:t>
            </a:r>
            <a:r>
              <a:rPr lang="en-US" sz="2400" dirty="0" smtClean="0"/>
              <a:t>the applied</a:t>
            </a:r>
            <a:r>
              <a:rPr lang="tr-TR" sz="2400" dirty="0" smtClean="0"/>
              <a:t> </a:t>
            </a:r>
            <a:r>
              <a:rPr lang="tr-TR" sz="2400" dirty="0" err="1" smtClean="0"/>
              <a:t>load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The </a:t>
            </a:r>
            <a:r>
              <a:rPr lang="tr-TR" sz="2400" dirty="0" err="1" smtClean="0"/>
              <a:t>load</a:t>
            </a:r>
            <a:r>
              <a:rPr lang="tr-TR" sz="2400" dirty="0" smtClean="0"/>
              <a:t> </a:t>
            </a:r>
            <a:r>
              <a:rPr lang="en-US" sz="2400" dirty="0" smtClean="0"/>
              <a:t>application </a:t>
            </a:r>
            <a:r>
              <a:rPr lang="en-US" sz="2400" dirty="0"/>
              <a:t>time can be only a fraction of the </a:t>
            </a:r>
            <a:r>
              <a:rPr lang="tr-TR" sz="2400" dirty="0" err="1" smtClean="0"/>
              <a:t>second</a:t>
            </a:r>
            <a:r>
              <a:rPr lang="en-US" sz="2400" dirty="0" smtClean="0"/>
              <a:t>, </a:t>
            </a:r>
            <a:r>
              <a:rPr lang="en-US" sz="2400" dirty="0"/>
              <a:t>or it can be prolonged for many years.</a:t>
            </a:r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addition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s</a:t>
            </a:r>
            <a:r>
              <a:rPr lang="en-US" sz="2400" dirty="0" err="1" smtClean="0"/>
              <a:t>ervice</a:t>
            </a:r>
            <a:r>
              <a:rPr lang="en-US" sz="2400" dirty="0" smtClean="0"/>
              <a:t> </a:t>
            </a:r>
            <a:r>
              <a:rPr lang="en-US" sz="2400" dirty="0"/>
              <a:t>temperature can be an important factor.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979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0277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CONCEPTS OF STRESS AND STRAIN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63279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There </a:t>
            </a:r>
            <a:r>
              <a:rPr lang="en-US" sz="2400" dirty="0"/>
              <a:t>are </a:t>
            </a:r>
            <a:r>
              <a:rPr lang="tr-TR" sz="2400" dirty="0" err="1" smtClean="0"/>
              <a:t>two</a:t>
            </a:r>
            <a:r>
              <a:rPr lang="en-US" sz="2400" dirty="0" smtClean="0"/>
              <a:t> </a:t>
            </a:r>
            <a:r>
              <a:rPr lang="en-US" sz="2400" dirty="0"/>
              <a:t>principal ways in which a load may be </a:t>
            </a:r>
            <a:r>
              <a:rPr lang="en-US" sz="2400" dirty="0" smtClean="0"/>
              <a:t>applied:</a:t>
            </a:r>
            <a:r>
              <a:rPr lang="tr-TR" sz="2400" dirty="0" smtClean="0"/>
              <a:t> </a:t>
            </a:r>
            <a:r>
              <a:rPr lang="en-US" sz="2400" dirty="0" smtClean="0"/>
              <a:t>tension</a:t>
            </a:r>
            <a:r>
              <a:rPr lang="tr-TR" sz="2400" dirty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compression</a:t>
            </a:r>
            <a:r>
              <a:rPr lang="tr-TR" sz="2400" dirty="0"/>
              <a:t> </a:t>
            </a:r>
            <a:r>
              <a:rPr lang="tr-TR" sz="2400" dirty="0" smtClean="0"/>
              <a:t>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en-US" sz="2400" dirty="0" smtClean="0"/>
              <a:t>. </a:t>
            </a:r>
            <a:endParaRPr lang="tr-TR" sz="2400" dirty="0" smtClean="0"/>
          </a:p>
        </p:txBody>
      </p:sp>
      <p:sp>
        <p:nvSpPr>
          <p:cNvPr id="6" name="Metin kutusu 5"/>
          <p:cNvSpPr txBox="1"/>
          <p:nvPr/>
        </p:nvSpPr>
        <p:spPr>
          <a:xfrm>
            <a:off x="802003" y="6300564"/>
            <a:ext cx="11720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 smtClean="0"/>
              <a:t>1.</a:t>
            </a:r>
            <a:r>
              <a:rPr lang="en-US" dirty="0" smtClean="0"/>
              <a:t> Schematic</a:t>
            </a:r>
            <a:r>
              <a:rPr lang="tr-TR" dirty="0" smtClean="0"/>
              <a:t> </a:t>
            </a:r>
            <a:r>
              <a:rPr lang="en-US" dirty="0" smtClean="0"/>
              <a:t>illustration </a:t>
            </a:r>
            <a:r>
              <a:rPr lang="en-US" dirty="0"/>
              <a:t>of </a:t>
            </a:r>
            <a:r>
              <a:rPr lang="tr-TR" dirty="0" smtClean="0"/>
              <a:t>(a) </a:t>
            </a:r>
            <a:r>
              <a:rPr lang="en-US" dirty="0" smtClean="0"/>
              <a:t>tensile </a:t>
            </a:r>
            <a:r>
              <a:rPr lang="en-US" dirty="0"/>
              <a:t>load </a:t>
            </a:r>
            <a:r>
              <a:rPr lang="en-US" dirty="0" smtClean="0"/>
              <a:t>an</a:t>
            </a:r>
            <a:r>
              <a:rPr lang="tr-TR" dirty="0" smtClean="0"/>
              <a:t>d</a:t>
            </a:r>
            <a:r>
              <a:rPr lang="en-US" dirty="0" smtClean="0"/>
              <a:t> </a:t>
            </a:r>
            <a:r>
              <a:rPr lang="en-US" dirty="0"/>
              <a:t>elongation </a:t>
            </a:r>
            <a:r>
              <a:rPr lang="tr-TR" dirty="0" smtClean="0"/>
              <a:t>(b</a:t>
            </a:r>
            <a:r>
              <a:rPr lang="en-US" dirty="0" smtClean="0"/>
              <a:t>) compressive load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contraction 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624" y="2454720"/>
            <a:ext cx="9057205" cy="375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45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Tension </a:t>
            </a:r>
            <a:r>
              <a:rPr lang="en-US" dirty="0" smtClean="0"/>
              <a:t>Tests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One </a:t>
            </a:r>
            <a:r>
              <a:rPr lang="en-US" sz="2400" dirty="0"/>
              <a:t>of the most common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en-US" sz="2400" dirty="0" smtClean="0"/>
              <a:t>mechanical </a:t>
            </a:r>
            <a:r>
              <a:rPr lang="tr-TR" sz="2400" dirty="0" err="1" smtClean="0"/>
              <a:t>tests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stress–strain test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is performed in tension. </a:t>
            </a:r>
            <a:endParaRPr lang="tr-TR" sz="2400" dirty="0" smtClean="0"/>
          </a:p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tension test </a:t>
            </a:r>
            <a:r>
              <a:rPr lang="tr-TR" sz="2400" dirty="0" err="1" smtClean="0"/>
              <a:t>may</a:t>
            </a:r>
            <a:r>
              <a:rPr lang="en-US" sz="2400" dirty="0" smtClean="0"/>
              <a:t> </a:t>
            </a:r>
            <a:r>
              <a:rPr lang="en-US" sz="2400" dirty="0"/>
              <a:t>be used to </a:t>
            </a:r>
            <a:r>
              <a:rPr lang="tr-TR" sz="2400" dirty="0" err="1" smtClean="0"/>
              <a:t>determine</a:t>
            </a:r>
            <a:r>
              <a:rPr lang="en-US" sz="2400" dirty="0" smtClean="0"/>
              <a:t> </a:t>
            </a:r>
            <a:r>
              <a:rPr lang="en-US" sz="2400" dirty="0"/>
              <a:t>several </a:t>
            </a:r>
            <a:r>
              <a:rPr lang="tr-TR" sz="2400" dirty="0" err="1" smtClean="0"/>
              <a:t>important</a:t>
            </a:r>
            <a:r>
              <a:rPr lang="tr-TR" sz="2400" dirty="0" smtClean="0"/>
              <a:t> </a:t>
            </a:r>
            <a:r>
              <a:rPr lang="en-US" sz="2400" dirty="0" smtClean="0"/>
              <a:t>mechanical </a:t>
            </a:r>
            <a:r>
              <a:rPr lang="en-US" sz="2400" dirty="0" smtClean="0"/>
              <a:t>properties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 smtClean="0"/>
              <a:t>materials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are </a:t>
            </a:r>
            <a:r>
              <a:rPr lang="tr-TR" sz="2400" dirty="0" err="1" smtClean="0"/>
              <a:t>crucial</a:t>
            </a:r>
            <a:r>
              <a:rPr lang="en-US" sz="2400" dirty="0" smtClean="0"/>
              <a:t> </a:t>
            </a:r>
            <a:r>
              <a:rPr lang="en-US" sz="2400" dirty="0"/>
              <a:t>in design. </a:t>
            </a:r>
            <a:endParaRPr lang="tr-TR" sz="2400" dirty="0" smtClean="0"/>
          </a:p>
          <a:p>
            <a:r>
              <a:rPr lang="en-US" sz="2400" dirty="0" err="1" smtClean="0"/>
              <a:t>Th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dogbone</a:t>
            </a:r>
            <a:r>
              <a:rPr lang="tr-TR" sz="2400" dirty="0"/>
              <a:t> </a:t>
            </a:r>
            <a:r>
              <a:rPr lang="tr-TR" sz="2400" dirty="0" err="1" smtClean="0"/>
              <a:t>shaped</a:t>
            </a:r>
            <a:r>
              <a:rPr lang="tr-TR" sz="2400" dirty="0" smtClean="0"/>
              <a:t> </a:t>
            </a:r>
            <a:r>
              <a:rPr lang="en-US" sz="2400" dirty="0" smtClean="0"/>
              <a:t>specimen </a:t>
            </a:r>
            <a:r>
              <a:rPr lang="tr-TR" sz="2400" dirty="0" smtClean="0"/>
              <a:t>is </a:t>
            </a:r>
            <a:r>
              <a:rPr lang="tr-TR" sz="2400" dirty="0" err="1" smtClean="0"/>
              <a:t>used</a:t>
            </a:r>
            <a:r>
              <a:rPr lang="tr-TR" sz="2400" dirty="0" smtClean="0"/>
              <a:t> </a:t>
            </a:r>
            <a:r>
              <a:rPr lang="tr-TR" sz="2400" dirty="0" err="1" smtClean="0"/>
              <a:t>during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tensile test.</a:t>
            </a:r>
          </a:p>
          <a:p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specimen</a:t>
            </a:r>
            <a:r>
              <a:rPr lang="tr-TR" sz="2400" dirty="0" smtClean="0"/>
              <a:t> </a:t>
            </a:r>
            <a:r>
              <a:rPr lang="en-US" sz="2400" dirty="0" smtClean="0"/>
              <a:t>configuration </a:t>
            </a:r>
            <a:r>
              <a:rPr lang="en-US" sz="2400" dirty="0"/>
              <a:t>was chosen </a:t>
            </a:r>
            <a:r>
              <a:rPr lang="tr-TR" sz="2400" dirty="0" err="1" smtClean="0"/>
              <a:t>because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deformation </a:t>
            </a:r>
            <a:r>
              <a:rPr lang="tr-TR" sz="2400" dirty="0" err="1" smtClean="0"/>
              <a:t>resulted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applied</a:t>
            </a:r>
            <a:r>
              <a:rPr lang="tr-TR" sz="2400" dirty="0" smtClean="0"/>
              <a:t> </a:t>
            </a:r>
            <a:r>
              <a:rPr lang="tr-TR" sz="2400" dirty="0" err="1" smtClean="0"/>
              <a:t>load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 smtClean="0"/>
              <a:t>confined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the narrow center </a:t>
            </a:r>
            <a:r>
              <a:rPr lang="en-US" sz="2400" dirty="0" smtClean="0"/>
              <a:t>region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  <p:sp>
        <p:nvSpPr>
          <p:cNvPr id="6" name="Metin kutusu 5"/>
          <p:cNvSpPr txBox="1"/>
          <p:nvPr/>
        </p:nvSpPr>
        <p:spPr>
          <a:xfrm>
            <a:off x="2178188" y="5964558"/>
            <a:ext cx="7221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 smtClean="0"/>
              <a:t>2.</a:t>
            </a:r>
            <a:r>
              <a:rPr lang="en-US" sz="2000" dirty="0" smtClean="0"/>
              <a:t> </a:t>
            </a:r>
            <a:r>
              <a:rPr lang="en-US" sz="2000" dirty="0"/>
              <a:t>A standard tensile </a:t>
            </a:r>
            <a:r>
              <a:rPr lang="tr-TR" sz="2000" dirty="0" smtClean="0"/>
              <a:t>test </a:t>
            </a:r>
            <a:r>
              <a:rPr lang="en-US" sz="2000" dirty="0" smtClean="0"/>
              <a:t>specimen</a:t>
            </a:r>
            <a:r>
              <a:rPr lang="tr-TR" sz="2000" dirty="0" smtClean="0"/>
              <a:t> </a:t>
            </a:r>
            <a:r>
              <a:rPr lang="en-US" sz="2000" dirty="0" smtClean="0"/>
              <a:t>with </a:t>
            </a:r>
            <a:r>
              <a:rPr lang="en-US" sz="2000" dirty="0"/>
              <a:t>circular cross section</a:t>
            </a:r>
            <a:endParaRPr lang="tr-TR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026" y="4985431"/>
            <a:ext cx="5011821" cy="90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1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Tension </a:t>
            </a:r>
            <a:r>
              <a:rPr lang="tr-TR" dirty="0" err="1"/>
              <a:t>Tests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output </a:t>
            </a:r>
            <a:r>
              <a:rPr lang="en-US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tensile </a:t>
            </a:r>
            <a:r>
              <a:rPr lang="en-US" sz="2400" dirty="0"/>
              <a:t>test is </a:t>
            </a:r>
            <a:r>
              <a:rPr lang="tr-TR" sz="2400" dirty="0" err="1" smtClean="0"/>
              <a:t>recorded</a:t>
            </a:r>
            <a:r>
              <a:rPr lang="en-US" sz="2400" dirty="0" smtClean="0"/>
              <a:t> </a:t>
            </a:r>
            <a:r>
              <a:rPr lang="tr-TR" sz="2400" dirty="0" smtClean="0"/>
              <a:t>as </a:t>
            </a:r>
            <a:r>
              <a:rPr lang="en-US" sz="2400" dirty="0" smtClean="0"/>
              <a:t>load versus elongation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force</a:t>
            </a:r>
            <a:r>
              <a:rPr lang="tr-TR" sz="2400" dirty="0" smtClean="0"/>
              <a:t> </a:t>
            </a:r>
            <a:r>
              <a:rPr lang="tr-TR" sz="2400" dirty="0" err="1" smtClean="0"/>
              <a:t>versus</a:t>
            </a:r>
            <a:r>
              <a:rPr lang="tr-TR" sz="2400" dirty="0" smtClean="0"/>
              <a:t> </a:t>
            </a:r>
            <a:r>
              <a:rPr lang="tr-TR" sz="2400" dirty="0" err="1" smtClean="0"/>
              <a:t>elongation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output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tensile test </a:t>
            </a:r>
            <a:r>
              <a:rPr lang="en-US" sz="2400" dirty="0" smtClean="0"/>
              <a:t>depend </a:t>
            </a:r>
            <a:r>
              <a:rPr lang="en-US" sz="2400" dirty="0"/>
              <a:t>on the specimen size.</a:t>
            </a:r>
          </a:p>
          <a:p>
            <a:r>
              <a:rPr lang="en-US" sz="2400" dirty="0"/>
              <a:t>To </a:t>
            </a:r>
            <a:r>
              <a:rPr lang="tr-TR" sz="2400" dirty="0" err="1" smtClean="0"/>
              <a:t>eliminate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at </a:t>
            </a:r>
            <a:r>
              <a:rPr lang="tr-TR" sz="2400" dirty="0" err="1" smtClean="0"/>
              <a:t>least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minimize the </a:t>
            </a:r>
            <a:r>
              <a:rPr lang="en-US" sz="2400" dirty="0"/>
              <a:t>geometrical factors, load and elongation are normalized to the respective parameters of engineering stress and engineering </a:t>
            </a:r>
            <a:r>
              <a:rPr lang="en-US" sz="2400" dirty="0" smtClean="0"/>
              <a:t>strain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:</a:t>
            </a:r>
            <a:endParaRPr lang="en-US" sz="2400" dirty="0"/>
          </a:p>
          <a:p>
            <a:pPr marL="0" indent="0">
              <a:buNone/>
            </a:pPr>
            <a:r>
              <a:rPr lang="tr-TR" sz="2400" dirty="0" smtClean="0"/>
              <a:t>                              </a:t>
            </a:r>
            <a:r>
              <a:rPr lang="el-GR" sz="2400" dirty="0" smtClean="0"/>
              <a:t>σ</a:t>
            </a:r>
            <a:r>
              <a:rPr lang="tr-TR" sz="2400" dirty="0" smtClean="0"/>
              <a:t> = F/</a:t>
            </a:r>
            <a:r>
              <a:rPr lang="tr-TR" sz="2400" dirty="0" err="1" smtClean="0"/>
              <a:t>Ao</a:t>
            </a:r>
            <a:endParaRPr lang="tr-TR" sz="2400" dirty="0"/>
          </a:p>
          <a:p>
            <a:r>
              <a:rPr lang="tr-TR" sz="2400" dirty="0" err="1"/>
              <a:t>w</a:t>
            </a:r>
            <a:r>
              <a:rPr lang="tr-TR" sz="2400" dirty="0" err="1" smtClean="0"/>
              <a:t>here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-F = </a:t>
            </a:r>
            <a:r>
              <a:rPr lang="en-US" sz="2400" dirty="0"/>
              <a:t>the instantaneous load applied perpendicular to the specimen cross </a:t>
            </a:r>
            <a:r>
              <a:rPr lang="en-US" sz="2400" dirty="0" smtClean="0"/>
              <a:t>section</a:t>
            </a:r>
            <a:r>
              <a:rPr lang="tr-TR" sz="2400" dirty="0" smtClean="0"/>
              <a:t>,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A</a:t>
            </a:r>
            <a:r>
              <a:rPr lang="tr-TR" sz="2400" baseline="-25000" dirty="0" smtClean="0"/>
              <a:t>o</a:t>
            </a:r>
            <a:r>
              <a:rPr lang="tr-TR" sz="2400" dirty="0" smtClean="0"/>
              <a:t> =</a:t>
            </a:r>
            <a:r>
              <a:rPr lang="en-US" sz="2400" dirty="0" smtClean="0"/>
              <a:t> the </a:t>
            </a:r>
            <a:r>
              <a:rPr lang="en-US" sz="2400" dirty="0"/>
              <a:t>original cross-sectional</a:t>
            </a:r>
            <a:r>
              <a:rPr lang="tr-TR" sz="2400" dirty="0"/>
              <a:t> </a:t>
            </a:r>
            <a:r>
              <a:rPr lang="en-US" sz="2400" dirty="0"/>
              <a:t>area before any load is applied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2447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Tension </a:t>
            </a:r>
            <a:r>
              <a:rPr lang="tr-TR" dirty="0" err="1"/>
              <a:t>Tests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Engineering </a:t>
            </a:r>
            <a:r>
              <a:rPr lang="en-US" sz="2400" dirty="0"/>
              <a:t>strain </a:t>
            </a:r>
            <a:r>
              <a:rPr lang="el-GR" sz="2400" dirty="0" smtClean="0"/>
              <a:t>ϵ</a:t>
            </a:r>
            <a:r>
              <a:rPr lang="en-US" sz="2400" dirty="0" smtClean="0"/>
              <a:t> </a:t>
            </a:r>
            <a:r>
              <a:rPr lang="en-US" sz="2400" dirty="0"/>
              <a:t>is defined according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: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                                </a:t>
            </a:r>
            <a:r>
              <a:rPr lang="el-GR" sz="2400" dirty="0" smtClean="0"/>
              <a:t>ϵ</a:t>
            </a:r>
            <a:r>
              <a:rPr lang="tr-TR" sz="2400" dirty="0" smtClean="0"/>
              <a:t> = </a:t>
            </a:r>
            <a:r>
              <a:rPr lang="el-GR" sz="2400" dirty="0" smtClean="0"/>
              <a:t>Δ</a:t>
            </a:r>
            <a:r>
              <a:rPr lang="tr-TR" sz="2400" dirty="0" smtClean="0"/>
              <a:t>l/</a:t>
            </a:r>
            <a:r>
              <a:rPr lang="tr-TR" sz="2400" dirty="0" err="1" smtClean="0"/>
              <a:t>lo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err="1" smtClean="0"/>
              <a:t>Where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-</a:t>
            </a:r>
            <a:r>
              <a:rPr lang="en-US" sz="2400" dirty="0"/>
              <a:t>l</a:t>
            </a:r>
            <a:r>
              <a:rPr lang="en-US" sz="2400" baseline="-25000" dirty="0"/>
              <a:t>0</a:t>
            </a:r>
            <a:r>
              <a:rPr lang="en-US" sz="2400" dirty="0"/>
              <a:t> </a:t>
            </a:r>
            <a:r>
              <a:rPr lang="tr-TR" sz="2400" dirty="0"/>
              <a:t>=</a:t>
            </a:r>
            <a:r>
              <a:rPr lang="en-US" sz="2400" dirty="0" smtClean="0"/>
              <a:t> </a:t>
            </a:r>
            <a:r>
              <a:rPr lang="en-US" sz="2400" dirty="0"/>
              <a:t>the original length before any load is </a:t>
            </a:r>
            <a:r>
              <a:rPr lang="en-US" sz="2400" dirty="0" smtClean="0"/>
              <a:t>applied</a:t>
            </a:r>
            <a:r>
              <a:rPr lang="tr-TR" sz="2400" dirty="0" smtClean="0"/>
              <a:t>,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l-GR" sz="2400" dirty="0" smtClean="0"/>
              <a:t>Δ</a:t>
            </a:r>
            <a:r>
              <a:rPr lang="en-US" sz="2400" dirty="0" smtClean="0"/>
              <a:t>l</a:t>
            </a:r>
            <a:r>
              <a:rPr lang="tr-TR" sz="2400" dirty="0" smtClean="0"/>
              <a:t> =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original</a:t>
            </a:r>
            <a:r>
              <a:rPr lang="tr-TR" sz="2400" dirty="0" smtClean="0"/>
              <a:t> </a:t>
            </a:r>
            <a:r>
              <a:rPr lang="tr-TR" sz="2400" dirty="0" err="1" smtClean="0"/>
              <a:t>length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specimen</a:t>
            </a:r>
            <a:endParaRPr lang="tr-TR" sz="2400" dirty="0" smtClean="0"/>
          </a:p>
          <a:p>
            <a:r>
              <a:rPr lang="tr-TR" sz="2400" dirty="0" err="1" smtClean="0"/>
              <a:t>Engineering</a:t>
            </a:r>
            <a:r>
              <a:rPr lang="tr-TR" sz="2400" dirty="0" smtClean="0"/>
              <a:t> </a:t>
            </a:r>
            <a:r>
              <a:rPr lang="tr-TR" sz="2400" dirty="0" err="1" smtClean="0"/>
              <a:t>stree</a:t>
            </a:r>
            <a:r>
              <a:rPr lang="tr-TR" sz="2400" dirty="0" smtClean="0"/>
              <a:t> has a </a:t>
            </a:r>
            <a:r>
              <a:rPr lang="tr-TR" sz="2400" dirty="0" err="1" smtClean="0"/>
              <a:t>unit</a:t>
            </a:r>
            <a:r>
              <a:rPr lang="tr-TR" sz="2400" dirty="0" smtClean="0"/>
              <a:t> of </a:t>
            </a:r>
            <a:r>
              <a:rPr lang="tr-TR" sz="2400" dirty="0" err="1" smtClean="0"/>
              <a:t>Mpa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psi</a:t>
            </a:r>
            <a:endParaRPr lang="tr-TR" sz="2400" dirty="0"/>
          </a:p>
          <a:p>
            <a:r>
              <a:rPr lang="tr-TR" sz="2400" dirty="0" err="1" smtClean="0"/>
              <a:t>However</a:t>
            </a:r>
            <a:r>
              <a:rPr lang="tr-TR" sz="2400" dirty="0" smtClean="0"/>
              <a:t>, </a:t>
            </a:r>
            <a:r>
              <a:rPr lang="tr-TR" sz="2400" dirty="0"/>
              <a:t>e</a:t>
            </a:r>
            <a:r>
              <a:rPr lang="en-US" sz="2400" dirty="0" err="1" smtClean="0"/>
              <a:t>ngineering</a:t>
            </a:r>
            <a:r>
              <a:rPr lang="tr-TR" sz="2400" dirty="0" smtClean="0"/>
              <a:t> </a:t>
            </a:r>
            <a:r>
              <a:rPr lang="en-US" sz="2400" dirty="0" smtClean="0"/>
              <a:t>strain is </a:t>
            </a:r>
            <a:r>
              <a:rPr lang="en-US" sz="2400" dirty="0" err="1" smtClean="0"/>
              <a:t>unitless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 </a:t>
            </a:r>
            <a:r>
              <a:rPr lang="en-US" sz="2400" dirty="0" smtClean="0"/>
              <a:t>strain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also </a:t>
            </a:r>
            <a:r>
              <a:rPr lang="tr-TR" sz="2400" dirty="0" smtClean="0"/>
              <a:t>be </a:t>
            </a:r>
            <a:r>
              <a:rPr lang="en-US" sz="2400" dirty="0" smtClean="0"/>
              <a:t>expressed </a:t>
            </a:r>
            <a:r>
              <a:rPr lang="en-US" sz="2400" dirty="0"/>
              <a:t>as a percentage, </a:t>
            </a:r>
            <a:r>
              <a:rPr lang="tr-TR" sz="2400" dirty="0" err="1" smtClean="0"/>
              <a:t>where</a:t>
            </a:r>
            <a:r>
              <a:rPr lang="en-US" sz="2400" dirty="0" smtClean="0"/>
              <a:t> </a:t>
            </a:r>
            <a:r>
              <a:rPr lang="en-US" sz="2400" dirty="0"/>
              <a:t>the strain value is multiplied by 100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0609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Compression</a:t>
            </a:r>
            <a:r>
              <a:rPr lang="tr-TR" dirty="0"/>
              <a:t> </a:t>
            </a:r>
            <a:r>
              <a:rPr lang="tr-TR" dirty="0" err="1"/>
              <a:t>Tests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51383"/>
            <a:ext cx="7713372" cy="4351338"/>
          </a:xfrm>
        </p:spPr>
        <p:txBody>
          <a:bodyPr>
            <a:noAutofit/>
          </a:bodyPr>
          <a:lstStyle/>
          <a:p>
            <a:r>
              <a:rPr lang="en-US" sz="2400" dirty="0"/>
              <a:t>Compression </a:t>
            </a:r>
            <a:r>
              <a:rPr lang="tr-TR" sz="2400" dirty="0" err="1" smtClean="0"/>
              <a:t>stress</a:t>
            </a:r>
            <a:r>
              <a:rPr lang="en-US" sz="2400" dirty="0" smtClean="0"/>
              <a:t>-strain </a:t>
            </a:r>
            <a:r>
              <a:rPr lang="en-US" sz="2400" dirty="0"/>
              <a:t>tests can be performed if the in-service forces are of this type.</a:t>
            </a:r>
          </a:p>
          <a:p>
            <a:r>
              <a:rPr lang="en-US" sz="2400" dirty="0"/>
              <a:t>The compression test is carried out in a similar manner to the tensile test, but the force is compressive and the sample narrows in the direction of tension.</a:t>
            </a:r>
          </a:p>
          <a:p>
            <a:r>
              <a:rPr lang="tr-TR" sz="2400" dirty="0" smtClean="0"/>
              <a:t>Tensile</a:t>
            </a:r>
            <a:r>
              <a:rPr lang="en-US" sz="2400" dirty="0" smtClean="0"/>
              <a:t> test </a:t>
            </a:r>
            <a:r>
              <a:rPr lang="tr-TR" sz="2400" dirty="0" smtClean="0"/>
              <a:t>is</a:t>
            </a:r>
            <a:r>
              <a:rPr lang="en-US" sz="2400" dirty="0" smtClean="0"/>
              <a:t>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common</a:t>
            </a:r>
            <a:r>
              <a:rPr lang="tr-TR" sz="2400" dirty="0" smtClean="0"/>
              <a:t> 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comression</a:t>
            </a:r>
            <a:r>
              <a:rPr lang="tr-TR" sz="2400" dirty="0" smtClean="0"/>
              <a:t> test</a:t>
            </a:r>
            <a:r>
              <a:rPr lang="en-US" sz="2400" dirty="0" smtClean="0"/>
              <a:t> </a:t>
            </a:r>
            <a:r>
              <a:rPr lang="en-US" sz="2400" dirty="0"/>
              <a:t>because it is easier to </a:t>
            </a:r>
            <a:r>
              <a:rPr lang="en-US" sz="2400" dirty="0" smtClean="0"/>
              <a:t>perform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addition, very little additional information is obtained from compression tests for most materials used in structural applications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8850146" y="4456090"/>
            <a:ext cx="33418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 smtClean="0"/>
              <a:t>3</a:t>
            </a:r>
            <a:r>
              <a:rPr lang="en-US" sz="2000" dirty="0" smtClean="0"/>
              <a:t>. </a:t>
            </a:r>
            <a:r>
              <a:rPr lang="en-US" sz="2000" dirty="0" smtClean="0"/>
              <a:t>Schematic</a:t>
            </a:r>
            <a:r>
              <a:rPr lang="tr-TR" sz="2000" dirty="0" smtClean="0"/>
              <a:t> </a:t>
            </a:r>
            <a:r>
              <a:rPr lang="tr-TR" sz="2000" dirty="0" err="1" smtClean="0"/>
              <a:t>illustration</a:t>
            </a:r>
            <a:r>
              <a:rPr lang="en-US" sz="2000" dirty="0" smtClean="0"/>
              <a:t> </a:t>
            </a:r>
            <a:r>
              <a:rPr lang="en-US" sz="2000" dirty="0"/>
              <a:t>of </a:t>
            </a:r>
            <a:r>
              <a:rPr lang="tr-TR" sz="2000" dirty="0" err="1" smtClean="0"/>
              <a:t>compression</a:t>
            </a:r>
            <a:r>
              <a:rPr lang="en-US" sz="2000" dirty="0" smtClean="0"/>
              <a:t> </a:t>
            </a:r>
            <a:r>
              <a:rPr lang="tr-TR" sz="2000" dirty="0" smtClean="0"/>
              <a:t>test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146" y="1636690"/>
            <a:ext cx="31623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59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Shear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Torsional</a:t>
            </a:r>
            <a:r>
              <a:rPr lang="tr-TR" dirty="0"/>
              <a:t> </a:t>
            </a:r>
            <a:r>
              <a:rPr lang="tr-TR" dirty="0" err="1"/>
              <a:t>Tests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469451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Fo</a:t>
            </a:r>
            <a:r>
              <a:rPr lang="en-US" sz="2400" dirty="0" smtClean="0"/>
              <a:t>r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mechanical</a:t>
            </a:r>
            <a:r>
              <a:rPr lang="tr-TR" sz="2400" dirty="0" smtClean="0"/>
              <a:t> </a:t>
            </a:r>
            <a:r>
              <a:rPr lang="en-US" sz="2400" dirty="0" smtClean="0"/>
              <a:t>test performed </a:t>
            </a:r>
            <a:r>
              <a:rPr lang="en-US" sz="2400" dirty="0"/>
              <a:t>using a </a:t>
            </a:r>
            <a:r>
              <a:rPr lang="en-US" sz="2400" dirty="0" smtClean="0"/>
              <a:t>shear </a:t>
            </a:r>
            <a:r>
              <a:rPr lang="en-US" sz="2400" dirty="0" smtClean="0"/>
              <a:t>force, </a:t>
            </a:r>
            <a:r>
              <a:rPr lang="en-US" sz="2400" dirty="0"/>
              <a:t>the shear stress τ</a:t>
            </a:r>
            <a:r>
              <a:rPr lang="tr-TR" sz="2400" dirty="0" smtClean="0"/>
              <a:t>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tr-TR" sz="2400" dirty="0"/>
              <a:t>b</a:t>
            </a:r>
            <a:r>
              <a:rPr lang="tr-TR" sz="2400" dirty="0" smtClean="0"/>
              <a:t>e </a:t>
            </a:r>
            <a:r>
              <a:rPr lang="tr-TR" sz="2400" dirty="0" err="1" smtClean="0"/>
              <a:t>calculated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:</a:t>
            </a:r>
          </a:p>
          <a:p>
            <a:pPr marL="0" indent="0">
              <a:buNone/>
            </a:pPr>
            <a:r>
              <a:rPr lang="tr-TR" sz="2400" dirty="0" smtClean="0"/>
              <a:t>                                       </a:t>
            </a:r>
            <a:r>
              <a:rPr lang="el-GR" sz="2400" dirty="0" smtClean="0"/>
              <a:t>τ</a:t>
            </a:r>
            <a:r>
              <a:rPr lang="tr-TR" sz="2400" dirty="0" smtClean="0"/>
              <a:t> = F/</a:t>
            </a:r>
            <a:r>
              <a:rPr lang="tr-TR" sz="2400" dirty="0" err="1" smtClean="0"/>
              <a:t>Ao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err="1" smtClean="0"/>
              <a:t>Where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l-GR" sz="2400" dirty="0" smtClean="0"/>
              <a:t>τ</a:t>
            </a:r>
            <a:r>
              <a:rPr lang="tr-TR" sz="2400" dirty="0" smtClean="0"/>
              <a:t> =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shear</a:t>
            </a:r>
            <a:r>
              <a:rPr lang="tr-TR" sz="2400" dirty="0" smtClean="0"/>
              <a:t> </a:t>
            </a:r>
            <a:r>
              <a:rPr lang="tr-TR" sz="2400" dirty="0" err="1" smtClean="0"/>
              <a:t>stress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-F = </a:t>
            </a:r>
            <a:r>
              <a:rPr lang="en-US" sz="2400" dirty="0"/>
              <a:t>the </a:t>
            </a:r>
            <a:r>
              <a:rPr lang="en-US" sz="2400" dirty="0" smtClean="0"/>
              <a:t>force </a:t>
            </a:r>
            <a:r>
              <a:rPr lang="tr-TR" sz="2400" dirty="0" err="1" smtClean="0"/>
              <a:t>applied</a:t>
            </a:r>
            <a:r>
              <a:rPr lang="en-US" sz="2400" dirty="0" smtClean="0"/>
              <a:t> </a:t>
            </a:r>
            <a:r>
              <a:rPr lang="en-US" sz="2400" dirty="0"/>
              <a:t>parallel to the upper and lower </a:t>
            </a:r>
            <a:r>
              <a:rPr lang="en-US" sz="2400" dirty="0" smtClean="0"/>
              <a:t>faces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tr-TR" sz="2400" dirty="0" err="1" smtClean="0"/>
              <a:t>Ao</a:t>
            </a:r>
            <a:r>
              <a:rPr lang="tr-TR" sz="2400" dirty="0" smtClean="0"/>
              <a:t> =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area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upper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lower</a:t>
            </a:r>
            <a:r>
              <a:rPr lang="tr-TR" sz="2400" dirty="0" smtClean="0"/>
              <a:t> </a:t>
            </a:r>
            <a:r>
              <a:rPr lang="tr-TR" sz="2400" dirty="0" err="1" smtClean="0"/>
              <a:t>faces</a:t>
            </a:r>
            <a:endParaRPr lang="en-US" sz="24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1678741" y="5760542"/>
            <a:ext cx="645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 smtClean="0"/>
              <a:t>Figure</a:t>
            </a:r>
            <a:r>
              <a:rPr lang="tr-TR" sz="2000" dirty="0" smtClean="0"/>
              <a:t> </a:t>
            </a:r>
            <a:r>
              <a:rPr lang="tr-TR" sz="2000" dirty="0" smtClean="0"/>
              <a:t>4. </a:t>
            </a:r>
            <a:r>
              <a:rPr lang="en-US" sz="2000" dirty="0" smtClean="0"/>
              <a:t>Schematic</a:t>
            </a:r>
            <a:r>
              <a:rPr lang="tr-TR" sz="2000" dirty="0" smtClean="0"/>
              <a:t> </a:t>
            </a:r>
            <a:r>
              <a:rPr lang="tr-TR" sz="2000" dirty="0" err="1" smtClean="0"/>
              <a:t>illustration</a:t>
            </a:r>
            <a:r>
              <a:rPr lang="tr-TR" sz="2000" dirty="0" smtClean="0"/>
              <a:t> </a:t>
            </a:r>
            <a:r>
              <a:rPr lang="en-US" sz="2000" dirty="0" smtClean="0"/>
              <a:t>of shear </a:t>
            </a:r>
            <a:r>
              <a:rPr lang="tr-TR" sz="2000" dirty="0" smtClean="0"/>
              <a:t>test</a:t>
            </a:r>
            <a:endParaRPr lang="tr-TR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512" y="4527135"/>
            <a:ext cx="4945488" cy="233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97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STRESS–STRAIN BEHAVIOR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1" y="1561898"/>
            <a:ext cx="7996518" cy="4351338"/>
          </a:xfrm>
        </p:spPr>
        <p:txBody>
          <a:bodyPr>
            <a:noAutofit/>
          </a:bodyPr>
          <a:lstStyle/>
          <a:p>
            <a:r>
              <a:rPr lang="tr-TR" sz="2400" dirty="0"/>
              <a:t>S</a:t>
            </a:r>
            <a:r>
              <a:rPr lang="en-US" sz="2400" dirty="0" smtClean="0"/>
              <a:t>tress </a:t>
            </a:r>
            <a:r>
              <a:rPr lang="en-US" sz="2400" dirty="0"/>
              <a:t>and strain are proportional to each other throughout the </a:t>
            </a:r>
            <a:r>
              <a:rPr lang="en-US" sz="2400" dirty="0" smtClean="0"/>
              <a:t>relationship</a:t>
            </a:r>
            <a:r>
              <a:rPr lang="tr-TR" sz="2400" dirty="0" smtClean="0"/>
              <a:t>,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tr-TR" sz="2400" dirty="0" err="1" smtClean="0"/>
              <a:t>Hooke’s</a:t>
            </a:r>
            <a:r>
              <a:rPr lang="tr-TR" sz="2400" dirty="0" smtClean="0"/>
              <a:t> </a:t>
            </a:r>
            <a:r>
              <a:rPr lang="tr-TR" sz="2400" dirty="0" err="1" smtClean="0"/>
              <a:t>law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slope of this linear </a:t>
            </a:r>
            <a:r>
              <a:rPr lang="tr-TR" sz="2400" dirty="0" err="1" smtClean="0"/>
              <a:t>portion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stress-strain</a:t>
            </a:r>
            <a:r>
              <a:rPr lang="tr-TR" sz="2400" dirty="0" smtClean="0"/>
              <a:t> </a:t>
            </a:r>
            <a:r>
              <a:rPr lang="tr-TR" sz="2400" dirty="0" err="1" smtClean="0"/>
              <a:t>graph</a:t>
            </a:r>
            <a:r>
              <a:rPr lang="en-US" sz="2400" dirty="0" smtClean="0"/>
              <a:t> </a:t>
            </a:r>
            <a:r>
              <a:rPr lang="tr-TR" sz="2400" dirty="0" err="1" smtClean="0"/>
              <a:t>refers</a:t>
            </a:r>
            <a:r>
              <a:rPr lang="en-US" sz="2400" dirty="0" smtClean="0"/>
              <a:t> </a:t>
            </a:r>
            <a:r>
              <a:rPr lang="en-US" sz="2400" dirty="0"/>
              <a:t>to the modulus of elasticity E. </a:t>
            </a:r>
            <a:endParaRPr lang="tr-TR" sz="2400" dirty="0" smtClean="0"/>
          </a:p>
          <a:p>
            <a:r>
              <a:rPr lang="en-US" sz="2400" dirty="0" err="1" smtClean="0"/>
              <a:t>Th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tr-TR" sz="2400" dirty="0" err="1" smtClean="0"/>
              <a:t>elastic</a:t>
            </a:r>
            <a:r>
              <a:rPr lang="tr-TR" sz="2400" dirty="0" smtClean="0"/>
              <a:t> </a:t>
            </a:r>
            <a:r>
              <a:rPr lang="en-US" sz="2400" dirty="0" smtClean="0"/>
              <a:t>modulus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be thought of as stiffness, or </a:t>
            </a:r>
            <a:r>
              <a:rPr lang="tr-TR" sz="2400" dirty="0" smtClean="0"/>
              <a:t>it can be </a:t>
            </a:r>
            <a:r>
              <a:rPr lang="tr-TR" sz="2400" dirty="0" err="1" smtClean="0"/>
              <a:t>thought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material’s resistance to elastic deformation.</a:t>
            </a:r>
          </a:p>
          <a:p>
            <a:r>
              <a:rPr lang="en-US" sz="2400" dirty="0"/>
              <a:t>The larger the </a:t>
            </a:r>
            <a:r>
              <a:rPr lang="en-US" sz="2400" dirty="0" err="1" smtClean="0"/>
              <a:t>modul</a:t>
            </a:r>
            <a:r>
              <a:rPr lang="tr-TR" sz="2400" dirty="0" smtClean="0"/>
              <a:t>us </a:t>
            </a:r>
            <a:r>
              <a:rPr lang="tr-TR" sz="2400" dirty="0" err="1" smtClean="0"/>
              <a:t>value</a:t>
            </a:r>
            <a:r>
              <a:rPr lang="en-US" sz="2400" dirty="0" smtClean="0"/>
              <a:t>, </a:t>
            </a:r>
            <a:r>
              <a:rPr lang="en-US" sz="2400" dirty="0"/>
              <a:t>the </a:t>
            </a:r>
            <a:r>
              <a:rPr lang="tr-TR" sz="2400" dirty="0" err="1" smtClean="0"/>
              <a:t>stiffer</a:t>
            </a:r>
            <a:r>
              <a:rPr lang="en-US" sz="2400" dirty="0" smtClean="0"/>
              <a:t> </a:t>
            </a:r>
            <a:r>
              <a:rPr lang="en-US" sz="2400" dirty="0"/>
              <a:t>the material or the smaller the elastic tension caused by the application of the particular stress.</a:t>
            </a:r>
          </a:p>
          <a:p>
            <a:r>
              <a:rPr lang="en-US" sz="2400" dirty="0"/>
              <a:t>The </a:t>
            </a:r>
            <a:r>
              <a:rPr lang="tr-TR" sz="2400" dirty="0" err="1" smtClean="0"/>
              <a:t>elastic</a:t>
            </a:r>
            <a:r>
              <a:rPr lang="tr-TR" sz="2400" dirty="0" smtClean="0"/>
              <a:t> </a:t>
            </a:r>
            <a:r>
              <a:rPr lang="en-US" sz="2400" dirty="0" err="1" smtClean="0"/>
              <a:t>modul</a:t>
            </a:r>
            <a:r>
              <a:rPr lang="tr-TR" sz="2400" dirty="0" smtClean="0"/>
              <a:t>us</a:t>
            </a:r>
            <a:r>
              <a:rPr lang="en-US" sz="2400" dirty="0" smtClean="0"/>
              <a:t> </a:t>
            </a:r>
            <a:r>
              <a:rPr lang="en-US" sz="2400" dirty="0"/>
              <a:t>is an important design parameter for calculating elastic deviations.</a:t>
            </a:r>
          </a:p>
          <a:p>
            <a:r>
              <a:rPr lang="en-US" sz="2400" dirty="0"/>
              <a:t>The elastic deformation is not permanent, that is, when the applied load is released, the </a:t>
            </a:r>
            <a:r>
              <a:rPr lang="tr-TR" sz="2400" dirty="0" err="1" smtClean="0"/>
              <a:t>specimen</a:t>
            </a:r>
            <a:r>
              <a:rPr lang="en-US" sz="2400" dirty="0" smtClean="0"/>
              <a:t> </a:t>
            </a:r>
            <a:r>
              <a:rPr lang="tr-TR" sz="2400" dirty="0" err="1" smtClean="0"/>
              <a:t>turns</a:t>
            </a:r>
            <a:r>
              <a:rPr lang="en-US" sz="2400" dirty="0" smtClean="0"/>
              <a:t> </a:t>
            </a:r>
            <a:r>
              <a:rPr lang="en-US" sz="2400" dirty="0"/>
              <a:t>in its original shape.</a:t>
            </a:r>
            <a:endParaRPr lang="tr-TR" sz="2400" dirty="0" smtClean="0"/>
          </a:p>
          <a:p>
            <a:endParaRPr lang="en-US" sz="2400" dirty="0"/>
          </a:p>
          <a:p>
            <a:endParaRPr lang="tr-TR" sz="2400" dirty="0" smtClean="0"/>
          </a:p>
        </p:txBody>
      </p:sp>
      <p:sp>
        <p:nvSpPr>
          <p:cNvPr id="6" name="Metin kutusu 5"/>
          <p:cNvSpPr txBox="1"/>
          <p:nvPr/>
        </p:nvSpPr>
        <p:spPr>
          <a:xfrm>
            <a:off x="9068161" y="4803551"/>
            <a:ext cx="3017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/>
              <a:t>5</a:t>
            </a:r>
            <a:r>
              <a:rPr lang="en-US" sz="2000" dirty="0" smtClean="0"/>
              <a:t>. Schematic</a:t>
            </a:r>
            <a:r>
              <a:rPr lang="tr-TR" sz="2000" dirty="0" smtClean="0"/>
              <a:t> </a:t>
            </a:r>
            <a:r>
              <a:rPr lang="tr-TR" sz="2000" dirty="0" err="1" smtClean="0"/>
              <a:t>illustration</a:t>
            </a:r>
            <a:r>
              <a:rPr lang="tr-TR" sz="2000" dirty="0" smtClean="0"/>
              <a:t> of </a:t>
            </a:r>
            <a:r>
              <a:rPr lang="tr-TR" sz="2000" dirty="0" err="1" smtClean="0"/>
              <a:t>e</a:t>
            </a:r>
            <a:r>
              <a:rPr lang="tr-TR" sz="2000" dirty="0" err="1" smtClean="0"/>
              <a:t>ngineering</a:t>
            </a:r>
            <a:r>
              <a:rPr lang="tr-TR" sz="2000" dirty="0" smtClean="0"/>
              <a:t> </a:t>
            </a:r>
            <a:r>
              <a:rPr lang="en-US" sz="2000" dirty="0" smtClean="0"/>
              <a:t>stress–strain</a:t>
            </a:r>
            <a:endParaRPr 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942" y="1565051"/>
            <a:ext cx="2809875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7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755</Words>
  <Application>Microsoft Office PowerPoint</Application>
  <PresentationFormat>Özel</PresentationFormat>
  <Paragraphs>64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Office Teması</vt:lpstr>
      <vt:lpstr>1_Office Teması</vt:lpstr>
      <vt:lpstr>EME 201 Materials Science</vt:lpstr>
      <vt:lpstr>Mechanical Properties of Metals</vt:lpstr>
      <vt:lpstr>CONCEPTS OF STRESS AND STRAIN</vt:lpstr>
      <vt:lpstr>Tension Tests</vt:lpstr>
      <vt:lpstr>Tension Tests</vt:lpstr>
      <vt:lpstr>Tension Tests</vt:lpstr>
      <vt:lpstr>Compression Tests</vt:lpstr>
      <vt:lpstr>Shear and Torsional Tests</vt:lpstr>
      <vt:lpstr>STRESS–STRAIN BEHAVIOR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ew1</cp:lastModifiedBy>
  <cp:revision>230</cp:revision>
  <dcterms:created xsi:type="dcterms:W3CDTF">2016-07-27T06:35:54Z</dcterms:created>
  <dcterms:modified xsi:type="dcterms:W3CDTF">2018-02-27T15:30:02Z</dcterms:modified>
</cp:coreProperties>
</file>