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257" r:id="rId4"/>
    <p:sldId id="259" r:id="rId5"/>
    <p:sldId id="260" r:id="rId6"/>
    <p:sldId id="261" r:id="rId7"/>
    <p:sldId id="262" r:id="rId8"/>
    <p:sldId id="265" r:id="rId9"/>
    <p:sldId id="263" r:id="rId10"/>
    <p:sldId id="264"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3" d="100"/>
          <a:sy n="63" d="100"/>
        </p:scale>
        <p:origin x="-176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B9D92F2-4D2E-5646-A7D2-8AD34DB4984D}"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76BE45A1-B860-1C40-A27E-EA3E66F6090E}"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tr-TR"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DB9D92F2-4D2E-5646-A7D2-8AD34DB4984D}"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BE45A1-B860-1C40-A27E-EA3E66F6090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10"/>
          </p:nvPr>
        </p:nvSpPr>
        <p:spPr/>
        <p:txBody>
          <a:bodyPr/>
          <a:lstStyle/>
          <a:p>
            <a:fld id="{DB9D92F2-4D2E-5646-A7D2-8AD34DB4984D}"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BE45A1-B860-1C40-A27E-EA3E66F6090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DB9D92F2-4D2E-5646-A7D2-8AD34DB4984D}"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BE45A1-B860-1C40-A27E-EA3E66F6090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B9D92F2-4D2E-5646-A7D2-8AD34DB4984D}" type="datetimeFigureOut">
              <a:rPr lang="en-US" smtClean="0"/>
              <a:t>24.02.18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BE45A1-B860-1C40-A27E-EA3E66F6090E}"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tr-TR"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DB9D92F2-4D2E-5646-A7D2-8AD34DB4984D}" type="datetimeFigureOut">
              <a:rPr lang="en-US" smtClean="0"/>
              <a:t>24.02.18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BE45A1-B860-1C40-A27E-EA3E66F6090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DB9D92F2-4D2E-5646-A7D2-8AD34DB4984D}" type="datetimeFigureOut">
              <a:rPr lang="en-US" smtClean="0"/>
              <a:t>24.02.18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BE45A1-B860-1C40-A27E-EA3E66F6090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DB9D92F2-4D2E-5646-A7D2-8AD34DB4984D}" type="datetimeFigureOut">
              <a:rPr lang="en-US" smtClean="0"/>
              <a:t>24.02.18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BE45A1-B860-1C40-A27E-EA3E66F6090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DB9D92F2-4D2E-5646-A7D2-8AD34DB4984D}" type="datetimeFigureOut">
              <a:rPr lang="en-US" smtClean="0"/>
              <a:t>24.02.18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BE45A1-B860-1C40-A27E-EA3E66F6090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DB9D92F2-4D2E-5646-A7D2-8AD34DB4984D}" type="datetimeFigureOut">
              <a:rPr lang="en-US" smtClean="0"/>
              <a:t>24.02.18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BE45A1-B860-1C40-A27E-EA3E66F6090E}"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5" name="Date Placeholder 4"/>
          <p:cNvSpPr>
            <a:spLocks noGrp="1"/>
          </p:cNvSpPr>
          <p:nvPr>
            <p:ph type="dt" sz="half" idx="10"/>
          </p:nvPr>
        </p:nvSpPr>
        <p:spPr/>
        <p:txBody>
          <a:bodyPr/>
          <a:lstStyle/>
          <a:p>
            <a:fld id="{DB9D92F2-4D2E-5646-A7D2-8AD34DB4984D}" type="datetimeFigureOut">
              <a:rPr lang="en-US" smtClean="0"/>
              <a:t>24.02.18</a:t>
            </a:fld>
            <a:endParaRPr lang="en-US"/>
          </a:p>
        </p:txBody>
      </p:sp>
      <p:sp>
        <p:nvSpPr>
          <p:cNvPr id="7" name="Slide Number Placeholder 6"/>
          <p:cNvSpPr>
            <a:spLocks noGrp="1"/>
          </p:cNvSpPr>
          <p:nvPr>
            <p:ph type="sldNum" sz="quarter" idx="12"/>
          </p:nvPr>
        </p:nvSpPr>
        <p:spPr/>
        <p:txBody>
          <a:bodyPr/>
          <a:lstStyle/>
          <a:p>
            <a:fld id="{76BE45A1-B860-1C40-A27E-EA3E66F6090E}"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DB9D92F2-4D2E-5646-A7D2-8AD34DB4984D}" type="datetimeFigureOut">
              <a:rPr lang="en-US" smtClean="0"/>
              <a:t>24.02.18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76BE45A1-B860-1C40-A27E-EA3E66F6090E}"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tr-TR"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YRD.DOÇ.DR. H.DENİZ GÜLLEROĞLU</a:t>
            </a:r>
            <a:endParaRPr lang="en-US" dirty="0"/>
          </a:p>
        </p:txBody>
      </p:sp>
      <p:sp>
        <p:nvSpPr>
          <p:cNvPr id="2" name="Title 1"/>
          <p:cNvSpPr>
            <a:spLocks noGrp="1"/>
          </p:cNvSpPr>
          <p:nvPr>
            <p:ph type="ctrTitle"/>
          </p:nvPr>
        </p:nvSpPr>
        <p:spPr>
          <a:xfrm>
            <a:off x="642805" y="788185"/>
            <a:ext cx="7601661" cy="1219201"/>
          </a:xfrm>
        </p:spPr>
        <p:txBody>
          <a:bodyPr/>
          <a:lstStyle/>
          <a:p>
            <a:r>
              <a:rPr lang="tr-TR" dirty="0">
                <a:latin typeface="Times New Roman"/>
                <a:cs typeface="Times New Roman"/>
              </a:rPr>
              <a:t>Psikolojik Ölçmelerin Türkiye’deki Gelişimi</a:t>
            </a:r>
            <a:r>
              <a:rPr lang="en-US" dirty="0">
                <a:latin typeface="Times New Roman"/>
                <a:cs typeface="Times New Roman"/>
              </a:rPr>
              <a:t> </a:t>
            </a:r>
          </a:p>
        </p:txBody>
      </p:sp>
    </p:spTree>
    <p:extLst>
      <p:ext uri="{BB962C8B-B14F-4D97-AF65-F5344CB8AC3E}">
        <p14:creationId xmlns:p14="http://schemas.microsoft.com/office/powerpoint/2010/main" val="2979347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kaynakça</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err="1">
                <a:solidFill>
                  <a:srgbClr val="000000"/>
                </a:solidFill>
                <a:latin typeface="Times New Roman"/>
                <a:cs typeface="Times New Roman"/>
              </a:rPr>
              <a:t>Koç</a:t>
            </a:r>
            <a:r>
              <a:rPr lang="en-US" dirty="0">
                <a:solidFill>
                  <a:srgbClr val="000000"/>
                </a:solidFill>
                <a:latin typeface="Times New Roman"/>
                <a:cs typeface="Times New Roman"/>
              </a:rPr>
              <a:t>, N. (1993). </a:t>
            </a:r>
            <a:r>
              <a:rPr lang="en-US" dirty="0" err="1">
                <a:solidFill>
                  <a:srgbClr val="000000"/>
                </a:solidFill>
                <a:latin typeface="Times New Roman"/>
                <a:cs typeface="Times New Roman"/>
              </a:rPr>
              <a:t>Eğitim</a:t>
            </a:r>
            <a:r>
              <a:rPr lang="en-US" dirty="0">
                <a:solidFill>
                  <a:srgbClr val="000000"/>
                </a:solidFill>
                <a:latin typeface="Times New Roman"/>
                <a:cs typeface="Times New Roman"/>
              </a:rPr>
              <a:t> </a:t>
            </a:r>
            <a:r>
              <a:rPr lang="en-US" dirty="0" err="1">
                <a:solidFill>
                  <a:srgbClr val="000000"/>
                </a:solidFill>
                <a:latin typeface="Times New Roman"/>
                <a:cs typeface="Times New Roman"/>
              </a:rPr>
              <a:t>sistemimizde</a:t>
            </a:r>
            <a:r>
              <a:rPr lang="en-US" dirty="0">
                <a:solidFill>
                  <a:srgbClr val="000000"/>
                </a:solidFill>
                <a:latin typeface="Times New Roman"/>
                <a:cs typeface="Times New Roman"/>
              </a:rPr>
              <a:t> </a:t>
            </a:r>
            <a:r>
              <a:rPr lang="en-US" dirty="0" err="1">
                <a:solidFill>
                  <a:srgbClr val="000000"/>
                </a:solidFill>
                <a:latin typeface="Times New Roman"/>
                <a:cs typeface="Times New Roman"/>
              </a:rPr>
              <a:t>ölçme</a:t>
            </a:r>
            <a:r>
              <a:rPr lang="en-US" dirty="0">
                <a:solidFill>
                  <a:srgbClr val="000000"/>
                </a:solidFill>
                <a:latin typeface="Times New Roman"/>
                <a:cs typeface="Times New Roman"/>
              </a:rPr>
              <a:t> </a:t>
            </a:r>
            <a:r>
              <a:rPr lang="en-US" dirty="0" err="1">
                <a:solidFill>
                  <a:srgbClr val="000000"/>
                </a:solidFill>
                <a:latin typeface="Times New Roman"/>
                <a:cs typeface="Times New Roman"/>
              </a:rPr>
              <a:t>ve</a:t>
            </a:r>
            <a:r>
              <a:rPr lang="en-US" dirty="0">
                <a:solidFill>
                  <a:srgbClr val="000000"/>
                </a:solidFill>
                <a:latin typeface="Times New Roman"/>
                <a:cs typeface="Times New Roman"/>
              </a:rPr>
              <a:t> </a:t>
            </a:r>
            <a:r>
              <a:rPr lang="en-US" dirty="0" err="1">
                <a:solidFill>
                  <a:srgbClr val="000000"/>
                </a:solidFill>
                <a:latin typeface="Times New Roman"/>
                <a:cs typeface="Times New Roman"/>
              </a:rPr>
              <a:t>değerlendirme</a:t>
            </a:r>
            <a:r>
              <a:rPr lang="en-US" dirty="0">
                <a:solidFill>
                  <a:srgbClr val="000000"/>
                </a:solidFill>
                <a:latin typeface="Times New Roman"/>
                <a:cs typeface="Times New Roman"/>
              </a:rPr>
              <a:t> </a:t>
            </a:r>
            <a:r>
              <a:rPr lang="en-US" dirty="0" err="1">
                <a:solidFill>
                  <a:srgbClr val="000000"/>
                </a:solidFill>
                <a:latin typeface="Times New Roman"/>
                <a:cs typeface="Times New Roman"/>
              </a:rPr>
              <a:t>alanındaki</a:t>
            </a:r>
            <a:r>
              <a:rPr lang="en-US" dirty="0">
                <a:solidFill>
                  <a:srgbClr val="000000"/>
                </a:solidFill>
                <a:latin typeface="Times New Roman"/>
                <a:cs typeface="Times New Roman"/>
              </a:rPr>
              <a:t> </a:t>
            </a:r>
            <a:r>
              <a:rPr lang="en-US" dirty="0" err="1">
                <a:solidFill>
                  <a:srgbClr val="000000"/>
                </a:solidFill>
                <a:latin typeface="Times New Roman"/>
                <a:cs typeface="Times New Roman"/>
              </a:rPr>
              <a:t>gelişmeler</a:t>
            </a:r>
            <a:r>
              <a:rPr lang="en-US" dirty="0">
                <a:solidFill>
                  <a:srgbClr val="000000"/>
                </a:solidFill>
                <a:latin typeface="Times New Roman"/>
                <a:cs typeface="Times New Roman"/>
              </a:rPr>
              <a:t>. </a:t>
            </a:r>
            <a:r>
              <a:rPr lang="en-US" i="1" dirty="0">
                <a:solidFill>
                  <a:srgbClr val="000000"/>
                </a:solidFill>
                <a:latin typeface="Times New Roman"/>
                <a:cs typeface="Times New Roman"/>
              </a:rPr>
              <a:t>Ankara </a:t>
            </a:r>
            <a:r>
              <a:rPr lang="en-US" i="1" dirty="0" err="1">
                <a:solidFill>
                  <a:srgbClr val="000000"/>
                </a:solidFill>
                <a:latin typeface="Times New Roman"/>
                <a:cs typeface="Times New Roman"/>
              </a:rPr>
              <a:t>Üniversitesi</a:t>
            </a:r>
            <a:r>
              <a:rPr lang="en-US" i="1" dirty="0">
                <a:solidFill>
                  <a:srgbClr val="000000"/>
                </a:solidFill>
                <a:latin typeface="Times New Roman"/>
                <a:cs typeface="Times New Roman"/>
              </a:rPr>
              <a:t> </a:t>
            </a:r>
            <a:r>
              <a:rPr lang="en-US" i="1" dirty="0" err="1">
                <a:solidFill>
                  <a:srgbClr val="000000"/>
                </a:solidFill>
                <a:latin typeface="Times New Roman"/>
                <a:cs typeface="Times New Roman"/>
              </a:rPr>
              <a:t>Eğitim</a:t>
            </a:r>
            <a:r>
              <a:rPr lang="en-US" i="1" dirty="0">
                <a:solidFill>
                  <a:srgbClr val="000000"/>
                </a:solidFill>
                <a:latin typeface="Times New Roman"/>
                <a:cs typeface="Times New Roman"/>
              </a:rPr>
              <a:t> </a:t>
            </a:r>
            <a:r>
              <a:rPr lang="en-US" i="1" dirty="0" err="1">
                <a:solidFill>
                  <a:srgbClr val="000000"/>
                </a:solidFill>
                <a:latin typeface="Times New Roman"/>
                <a:cs typeface="Times New Roman"/>
              </a:rPr>
              <a:t>Bilimleri</a:t>
            </a:r>
            <a:r>
              <a:rPr lang="en-US" i="1" dirty="0">
                <a:solidFill>
                  <a:srgbClr val="000000"/>
                </a:solidFill>
                <a:latin typeface="Times New Roman"/>
                <a:cs typeface="Times New Roman"/>
              </a:rPr>
              <a:t> </a:t>
            </a:r>
            <a:r>
              <a:rPr lang="en-US" i="1" dirty="0" err="1">
                <a:solidFill>
                  <a:srgbClr val="000000"/>
                </a:solidFill>
                <a:latin typeface="Times New Roman"/>
                <a:cs typeface="Times New Roman"/>
              </a:rPr>
              <a:t>Fakültesi</a:t>
            </a:r>
            <a:r>
              <a:rPr lang="en-US" i="1" dirty="0">
                <a:solidFill>
                  <a:srgbClr val="000000"/>
                </a:solidFill>
                <a:latin typeface="Times New Roman"/>
                <a:cs typeface="Times New Roman"/>
              </a:rPr>
              <a:t> </a:t>
            </a:r>
            <a:r>
              <a:rPr lang="en-US" i="1" dirty="0" err="1">
                <a:solidFill>
                  <a:srgbClr val="000000"/>
                </a:solidFill>
                <a:latin typeface="Times New Roman"/>
                <a:cs typeface="Times New Roman"/>
              </a:rPr>
              <a:t>Dergisi</a:t>
            </a:r>
            <a:r>
              <a:rPr lang="en-US" i="1" dirty="0">
                <a:solidFill>
                  <a:srgbClr val="000000"/>
                </a:solidFill>
                <a:latin typeface="Times New Roman"/>
                <a:cs typeface="Times New Roman"/>
              </a:rPr>
              <a:t>, </a:t>
            </a:r>
            <a:r>
              <a:rPr lang="en-US" dirty="0">
                <a:solidFill>
                  <a:srgbClr val="000000"/>
                </a:solidFill>
                <a:latin typeface="Times New Roman"/>
                <a:cs typeface="Times New Roman"/>
              </a:rPr>
              <a:t>25(2), 387-467. </a:t>
            </a:r>
            <a:endParaRPr lang="en-US" dirty="0" smtClean="0">
              <a:solidFill>
                <a:srgbClr val="000000"/>
              </a:solidFill>
              <a:latin typeface="Times New Roman"/>
              <a:cs typeface="Times New Roman"/>
            </a:endParaRPr>
          </a:p>
          <a:p>
            <a:pPr algn="just"/>
            <a:r>
              <a:rPr lang="en-US" dirty="0" err="1">
                <a:solidFill>
                  <a:srgbClr val="000000"/>
                </a:solidFill>
                <a:latin typeface="Times New Roman"/>
                <a:cs typeface="Times New Roman"/>
              </a:rPr>
              <a:t>Payaslıoğlu</a:t>
            </a:r>
            <a:r>
              <a:rPr lang="en-US" dirty="0">
                <a:solidFill>
                  <a:srgbClr val="000000"/>
                </a:solidFill>
                <a:latin typeface="Times New Roman"/>
                <a:cs typeface="Times New Roman"/>
              </a:rPr>
              <a:t>, A. (1985). </a:t>
            </a:r>
            <a:r>
              <a:rPr lang="en-US" i="1" dirty="0" err="1">
                <a:solidFill>
                  <a:srgbClr val="000000"/>
                </a:solidFill>
                <a:latin typeface="Times New Roman"/>
                <a:cs typeface="Times New Roman"/>
              </a:rPr>
              <a:t>Türkiye’de</a:t>
            </a:r>
            <a:r>
              <a:rPr lang="en-US" i="1" dirty="0">
                <a:solidFill>
                  <a:srgbClr val="000000"/>
                </a:solidFill>
                <a:latin typeface="Times New Roman"/>
                <a:cs typeface="Times New Roman"/>
              </a:rPr>
              <a:t> </a:t>
            </a:r>
            <a:r>
              <a:rPr lang="en-US" i="1" dirty="0" err="1">
                <a:solidFill>
                  <a:srgbClr val="000000"/>
                </a:solidFill>
                <a:latin typeface="Times New Roman"/>
                <a:cs typeface="Times New Roman"/>
              </a:rPr>
              <a:t>Yükseköğretim</a:t>
            </a:r>
            <a:r>
              <a:rPr lang="en-US" i="1" dirty="0">
                <a:solidFill>
                  <a:srgbClr val="000000"/>
                </a:solidFill>
                <a:latin typeface="Times New Roman"/>
                <a:cs typeface="Times New Roman"/>
              </a:rPr>
              <a:t> </a:t>
            </a:r>
            <a:r>
              <a:rPr lang="en-US" i="1" dirty="0" err="1">
                <a:solidFill>
                  <a:srgbClr val="000000"/>
                </a:solidFill>
                <a:latin typeface="Times New Roman"/>
                <a:cs typeface="Times New Roman"/>
              </a:rPr>
              <a:t>Kurumlarına</a:t>
            </a:r>
            <a:r>
              <a:rPr lang="en-US" i="1" dirty="0">
                <a:solidFill>
                  <a:srgbClr val="000000"/>
                </a:solidFill>
                <a:latin typeface="Times New Roman"/>
                <a:cs typeface="Times New Roman"/>
              </a:rPr>
              <a:t> </a:t>
            </a:r>
            <a:r>
              <a:rPr lang="en-US" i="1" dirty="0" err="1">
                <a:solidFill>
                  <a:srgbClr val="000000"/>
                </a:solidFill>
                <a:latin typeface="Times New Roman"/>
                <a:cs typeface="Times New Roman"/>
              </a:rPr>
              <a:t>Öğrenci</a:t>
            </a:r>
            <a:r>
              <a:rPr lang="en-US" i="1" dirty="0">
                <a:solidFill>
                  <a:srgbClr val="000000"/>
                </a:solidFill>
                <a:latin typeface="Times New Roman"/>
                <a:cs typeface="Times New Roman"/>
              </a:rPr>
              <a:t> </a:t>
            </a:r>
            <a:r>
              <a:rPr lang="en-US" i="1" dirty="0" err="1">
                <a:solidFill>
                  <a:srgbClr val="000000"/>
                </a:solidFill>
                <a:latin typeface="Times New Roman"/>
                <a:cs typeface="Times New Roman"/>
              </a:rPr>
              <a:t>Seçme</a:t>
            </a:r>
            <a:r>
              <a:rPr lang="en-US" i="1" dirty="0">
                <a:solidFill>
                  <a:srgbClr val="000000"/>
                </a:solidFill>
                <a:latin typeface="Times New Roman"/>
                <a:cs typeface="Times New Roman"/>
              </a:rPr>
              <a:t> </a:t>
            </a:r>
            <a:r>
              <a:rPr lang="en-US" i="1" dirty="0" err="1">
                <a:solidFill>
                  <a:srgbClr val="000000"/>
                </a:solidFill>
                <a:latin typeface="Times New Roman"/>
                <a:cs typeface="Times New Roman"/>
              </a:rPr>
              <a:t>ve</a:t>
            </a:r>
            <a:r>
              <a:rPr lang="en-US" i="1" dirty="0">
                <a:solidFill>
                  <a:srgbClr val="000000"/>
                </a:solidFill>
                <a:latin typeface="Times New Roman"/>
                <a:cs typeface="Times New Roman"/>
              </a:rPr>
              <a:t> </a:t>
            </a:r>
            <a:r>
              <a:rPr lang="en-US" i="1" dirty="0" err="1">
                <a:solidFill>
                  <a:srgbClr val="000000"/>
                </a:solidFill>
                <a:latin typeface="Times New Roman"/>
                <a:cs typeface="Times New Roman"/>
              </a:rPr>
              <a:t>Yerleştirme</a:t>
            </a:r>
            <a:r>
              <a:rPr lang="en-US" i="1" dirty="0">
                <a:solidFill>
                  <a:srgbClr val="000000"/>
                </a:solidFill>
                <a:latin typeface="Times New Roman"/>
                <a:cs typeface="Times New Roman"/>
              </a:rPr>
              <a:t> </a:t>
            </a:r>
            <a:r>
              <a:rPr lang="en-US" i="1" dirty="0" err="1">
                <a:solidFill>
                  <a:srgbClr val="000000"/>
                </a:solidFill>
                <a:latin typeface="Times New Roman"/>
                <a:cs typeface="Times New Roman"/>
              </a:rPr>
              <a:t>Sistemi</a:t>
            </a:r>
            <a:r>
              <a:rPr lang="en-US" dirty="0">
                <a:solidFill>
                  <a:srgbClr val="000000"/>
                </a:solidFill>
                <a:latin typeface="Times New Roman"/>
                <a:cs typeface="Times New Roman"/>
              </a:rPr>
              <a:t>. Ankara: ÖSYM. </a:t>
            </a:r>
            <a:endParaRPr lang="en-US" dirty="0" smtClean="0">
              <a:solidFill>
                <a:srgbClr val="000000"/>
              </a:solidFill>
              <a:latin typeface="Times New Roman"/>
              <a:cs typeface="Times New Roman"/>
            </a:endParaRPr>
          </a:p>
          <a:p>
            <a:pPr algn="just"/>
            <a:r>
              <a:rPr lang="mr-IN" dirty="0">
                <a:solidFill>
                  <a:srgbClr val="000000"/>
                </a:solidFill>
                <a:latin typeface="Times New Roman"/>
                <a:cs typeface="Times New Roman"/>
              </a:rPr>
              <a:t>MEB-EARGED. (2002). </a:t>
            </a:r>
            <a:r>
              <a:rPr lang="mr-IN" i="1" dirty="0" smtClean="0">
                <a:solidFill>
                  <a:srgbClr val="000000"/>
                </a:solidFill>
                <a:latin typeface="Times New Roman"/>
                <a:cs typeface="Times New Roman"/>
              </a:rPr>
              <a:t>Eğitimi Araştırma ve Geliştirme Dairesi Başkanlığı Brifingi</a:t>
            </a:r>
            <a:r>
              <a:rPr lang="mr-IN" dirty="0" smtClean="0">
                <a:solidFill>
                  <a:srgbClr val="000000"/>
                </a:solidFill>
                <a:latin typeface="Times New Roman"/>
                <a:cs typeface="Times New Roman"/>
              </a:rPr>
              <a:t>. </a:t>
            </a:r>
            <a:r>
              <a:rPr lang="mr-IN" dirty="0">
                <a:solidFill>
                  <a:srgbClr val="000000"/>
                </a:solidFill>
                <a:latin typeface="Times New Roman"/>
                <a:cs typeface="Times New Roman"/>
              </a:rPr>
              <a:t>Ankara. </a:t>
            </a:r>
            <a:endParaRPr lang="tr-TR" dirty="0" smtClean="0">
              <a:solidFill>
                <a:srgbClr val="000000"/>
              </a:solidFill>
              <a:latin typeface="Times New Roman"/>
              <a:cs typeface="Times New Roman"/>
            </a:endParaRPr>
          </a:p>
          <a:p>
            <a:pPr algn="just"/>
            <a:r>
              <a:rPr lang="en-US" dirty="0">
                <a:solidFill>
                  <a:srgbClr val="000000"/>
                </a:solidFill>
                <a:latin typeface="Times New Roman"/>
                <a:cs typeface="Times New Roman"/>
              </a:rPr>
              <a:t>MEB. (1990b). </a:t>
            </a:r>
            <a:r>
              <a:rPr lang="en-US" i="1" dirty="0" err="1">
                <a:solidFill>
                  <a:srgbClr val="000000"/>
                </a:solidFill>
                <a:latin typeface="Times New Roman"/>
                <a:cs typeface="Times New Roman"/>
              </a:rPr>
              <a:t>Sınıf</a:t>
            </a:r>
            <a:r>
              <a:rPr lang="en-US" i="1" dirty="0">
                <a:solidFill>
                  <a:srgbClr val="000000"/>
                </a:solidFill>
                <a:latin typeface="Times New Roman"/>
                <a:cs typeface="Times New Roman"/>
              </a:rPr>
              <a:t> </a:t>
            </a:r>
            <a:r>
              <a:rPr lang="en-US" i="1" dirty="0" err="1">
                <a:solidFill>
                  <a:srgbClr val="000000"/>
                </a:solidFill>
                <a:latin typeface="Times New Roman"/>
                <a:cs typeface="Times New Roman"/>
              </a:rPr>
              <a:t>geçme</a:t>
            </a:r>
            <a:r>
              <a:rPr lang="en-US" i="1" dirty="0">
                <a:solidFill>
                  <a:srgbClr val="000000"/>
                </a:solidFill>
                <a:latin typeface="Times New Roman"/>
                <a:cs typeface="Times New Roman"/>
              </a:rPr>
              <a:t> </a:t>
            </a:r>
            <a:r>
              <a:rPr lang="en-US" i="1" dirty="0" err="1">
                <a:solidFill>
                  <a:srgbClr val="000000"/>
                </a:solidFill>
                <a:latin typeface="Times New Roman"/>
                <a:cs typeface="Times New Roman"/>
              </a:rPr>
              <a:t>sisteminde</a:t>
            </a:r>
            <a:r>
              <a:rPr lang="en-US" i="1" dirty="0">
                <a:solidFill>
                  <a:srgbClr val="000000"/>
                </a:solidFill>
                <a:latin typeface="Times New Roman"/>
                <a:cs typeface="Times New Roman"/>
              </a:rPr>
              <a:t> </a:t>
            </a:r>
            <a:r>
              <a:rPr lang="en-US" i="1" dirty="0" err="1">
                <a:solidFill>
                  <a:srgbClr val="000000"/>
                </a:solidFill>
                <a:latin typeface="Times New Roman"/>
                <a:cs typeface="Times New Roman"/>
              </a:rPr>
              <a:t>iki</a:t>
            </a:r>
            <a:r>
              <a:rPr lang="en-US" i="1" dirty="0">
                <a:solidFill>
                  <a:srgbClr val="000000"/>
                </a:solidFill>
                <a:latin typeface="Times New Roman"/>
                <a:cs typeface="Times New Roman"/>
              </a:rPr>
              <a:t> model</a:t>
            </a:r>
            <a:r>
              <a:rPr lang="en-US" dirty="0">
                <a:solidFill>
                  <a:srgbClr val="000000"/>
                </a:solidFill>
                <a:latin typeface="Times New Roman"/>
                <a:cs typeface="Times New Roman"/>
              </a:rPr>
              <a:t>. </a:t>
            </a:r>
            <a:r>
              <a:rPr lang="en-US" dirty="0" err="1">
                <a:solidFill>
                  <a:srgbClr val="000000"/>
                </a:solidFill>
                <a:latin typeface="Times New Roman"/>
                <a:cs typeface="Times New Roman"/>
              </a:rPr>
              <a:t>Millî</a:t>
            </a:r>
            <a:r>
              <a:rPr lang="en-US" dirty="0">
                <a:solidFill>
                  <a:srgbClr val="000000"/>
                </a:solidFill>
                <a:latin typeface="Times New Roman"/>
                <a:cs typeface="Times New Roman"/>
              </a:rPr>
              <a:t> </a:t>
            </a:r>
            <a:r>
              <a:rPr lang="en-US" dirty="0" err="1">
                <a:solidFill>
                  <a:srgbClr val="000000"/>
                </a:solidFill>
                <a:latin typeface="Times New Roman"/>
                <a:cs typeface="Times New Roman"/>
              </a:rPr>
              <a:t>Eğitim</a:t>
            </a:r>
            <a:r>
              <a:rPr lang="en-US" dirty="0">
                <a:solidFill>
                  <a:srgbClr val="000000"/>
                </a:solidFill>
                <a:latin typeface="Times New Roman"/>
                <a:cs typeface="Times New Roman"/>
              </a:rPr>
              <a:t> </a:t>
            </a:r>
            <a:r>
              <a:rPr lang="en-US" dirty="0" err="1">
                <a:solidFill>
                  <a:srgbClr val="000000"/>
                </a:solidFill>
                <a:latin typeface="Times New Roman"/>
                <a:cs typeface="Times New Roman"/>
              </a:rPr>
              <a:t>Basımevi</a:t>
            </a:r>
            <a:r>
              <a:rPr lang="en-US" dirty="0">
                <a:solidFill>
                  <a:srgbClr val="000000"/>
                </a:solidFill>
                <a:latin typeface="Times New Roman"/>
                <a:cs typeface="Times New Roman"/>
              </a:rPr>
              <a:t>: İstanbul. </a:t>
            </a:r>
            <a:endParaRPr lang="en-US" dirty="0" smtClean="0">
              <a:solidFill>
                <a:srgbClr val="000000"/>
              </a:solidFill>
              <a:latin typeface="Times New Roman"/>
              <a:cs typeface="Times New Roman"/>
            </a:endParaRPr>
          </a:p>
          <a:p>
            <a:pPr algn="just"/>
            <a:r>
              <a:rPr lang="mr-IN" dirty="0" smtClean="0">
                <a:solidFill>
                  <a:srgbClr val="000000"/>
                </a:solidFill>
                <a:latin typeface="Times New Roman"/>
                <a:cs typeface="Times New Roman"/>
              </a:rPr>
              <a:t>Başgöz, İ. ve H. E. Wilson (1968). </a:t>
            </a:r>
            <a:r>
              <a:rPr lang="mr-IN" i="1" dirty="0" smtClean="0">
                <a:solidFill>
                  <a:srgbClr val="000000"/>
                </a:solidFill>
                <a:latin typeface="Times New Roman"/>
                <a:cs typeface="Times New Roman"/>
              </a:rPr>
              <a:t>Türkiye Cumhuriyetinde eğitim ve Atatürk</a:t>
            </a:r>
            <a:r>
              <a:rPr lang="mr-IN" dirty="0" smtClean="0">
                <a:solidFill>
                  <a:srgbClr val="000000"/>
                </a:solidFill>
                <a:latin typeface="Times New Roman"/>
                <a:cs typeface="Times New Roman"/>
              </a:rPr>
              <a:t>. Ankara: Dost Yayınları. </a:t>
            </a:r>
            <a:endParaRPr lang="tr-TR" dirty="0" smtClean="0">
              <a:solidFill>
                <a:srgbClr val="000000"/>
              </a:solidFill>
              <a:latin typeface="Times New Roman"/>
              <a:cs typeface="Times New Roman"/>
            </a:endParaRPr>
          </a:p>
          <a:p>
            <a:pPr algn="just"/>
            <a:r>
              <a:rPr lang="en-US" dirty="0" err="1">
                <a:solidFill>
                  <a:srgbClr val="000000"/>
                </a:solidFill>
                <a:latin typeface="Times New Roman"/>
                <a:cs typeface="Times New Roman"/>
              </a:rPr>
              <a:t>Tarih</a:t>
            </a:r>
            <a:r>
              <a:rPr lang="en-US" dirty="0">
                <a:solidFill>
                  <a:srgbClr val="000000"/>
                </a:solidFill>
                <a:latin typeface="Times New Roman"/>
                <a:cs typeface="Times New Roman"/>
              </a:rPr>
              <a:t> </a:t>
            </a:r>
            <a:r>
              <a:rPr lang="en-US" dirty="0" err="1">
                <a:solidFill>
                  <a:srgbClr val="000000"/>
                </a:solidFill>
                <a:latin typeface="Times New Roman"/>
                <a:cs typeface="Times New Roman"/>
              </a:rPr>
              <a:t>Vakfı</a:t>
            </a:r>
            <a:r>
              <a:rPr lang="en-US" dirty="0">
                <a:solidFill>
                  <a:srgbClr val="000000"/>
                </a:solidFill>
                <a:latin typeface="Times New Roman"/>
                <a:cs typeface="Times New Roman"/>
              </a:rPr>
              <a:t>. (1999). </a:t>
            </a:r>
            <a:r>
              <a:rPr lang="en-US" i="1" dirty="0" smtClean="0">
                <a:solidFill>
                  <a:srgbClr val="000000"/>
                </a:solidFill>
                <a:latin typeface="Times New Roman"/>
                <a:cs typeface="Times New Roman"/>
              </a:rPr>
              <a:t>75 </a:t>
            </a:r>
            <a:r>
              <a:rPr lang="en-US" i="1" dirty="0" err="1" smtClean="0">
                <a:solidFill>
                  <a:srgbClr val="000000"/>
                </a:solidFill>
                <a:latin typeface="Times New Roman"/>
                <a:cs typeface="Times New Roman"/>
              </a:rPr>
              <a:t>Yılda</a:t>
            </a:r>
            <a:r>
              <a:rPr lang="en-US" i="1" dirty="0" smtClean="0">
                <a:solidFill>
                  <a:srgbClr val="000000"/>
                </a:solidFill>
                <a:latin typeface="Times New Roman"/>
                <a:cs typeface="Times New Roman"/>
              </a:rPr>
              <a:t> </a:t>
            </a:r>
            <a:r>
              <a:rPr lang="en-US" i="1" dirty="0" err="1" smtClean="0">
                <a:solidFill>
                  <a:srgbClr val="000000"/>
                </a:solidFill>
                <a:latin typeface="Times New Roman"/>
                <a:cs typeface="Times New Roman"/>
              </a:rPr>
              <a:t>Eğitim</a:t>
            </a:r>
            <a:r>
              <a:rPr lang="en-US" dirty="0" smtClean="0">
                <a:solidFill>
                  <a:srgbClr val="000000"/>
                </a:solidFill>
                <a:latin typeface="Times New Roman"/>
                <a:cs typeface="Times New Roman"/>
              </a:rPr>
              <a:t>. </a:t>
            </a:r>
            <a:r>
              <a:rPr lang="en-US" dirty="0" err="1">
                <a:solidFill>
                  <a:srgbClr val="000000"/>
                </a:solidFill>
                <a:latin typeface="Times New Roman"/>
                <a:cs typeface="Times New Roman"/>
              </a:rPr>
              <a:t>Tarih</a:t>
            </a:r>
            <a:r>
              <a:rPr lang="en-US" dirty="0">
                <a:solidFill>
                  <a:srgbClr val="000000"/>
                </a:solidFill>
                <a:latin typeface="Times New Roman"/>
                <a:cs typeface="Times New Roman"/>
              </a:rPr>
              <a:t> </a:t>
            </a:r>
            <a:r>
              <a:rPr lang="en-US" dirty="0" err="1">
                <a:solidFill>
                  <a:srgbClr val="000000"/>
                </a:solidFill>
                <a:latin typeface="Times New Roman"/>
                <a:cs typeface="Times New Roman"/>
              </a:rPr>
              <a:t>Vakfı</a:t>
            </a:r>
            <a:r>
              <a:rPr lang="en-US" dirty="0">
                <a:solidFill>
                  <a:srgbClr val="000000"/>
                </a:solidFill>
                <a:latin typeface="Times New Roman"/>
                <a:cs typeface="Times New Roman"/>
              </a:rPr>
              <a:t> </a:t>
            </a:r>
            <a:r>
              <a:rPr lang="en-US" dirty="0" err="1">
                <a:solidFill>
                  <a:srgbClr val="000000"/>
                </a:solidFill>
                <a:latin typeface="Times New Roman"/>
                <a:cs typeface="Times New Roman"/>
              </a:rPr>
              <a:t>Yayınları</a:t>
            </a:r>
            <a:r>
              <a:rPr lang="en-US" dirty="0">
                <a:solidFill>
                  <a:srgbClr val="000000"/>
                </a:solidFill>
                <a:latin typeface="Times New Roman"/>
                <a:cs typeface="Times New Roman"/>
              </a:rPr>
              <a:t>: İstanbul. </a:t>
            </a:r>
            <a:endParaRPr lang="en-US" dirty="0">
              <a:solidFill>
                <a:srgbClr val="000000"/>
              </a:solidFill>
              <a:latin typeface="Times New Roman"/>
              <a:cs typeface="Times New Roman"/>
            </a:endParaRPr>
          </a:p>
        </p:txBody>
      </p:sp>
    </p:spTree>
    <p:extLst>
      <p:ext uri="{BB962C8B-B14F-4D97-AF65-F5344CB8AC3E}">
        <p14:creationId xmlns:p14="http://schemas.microsoft.com/office/powerpoint/2010/main" val="3151969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i="1" dirty="0" smtClean="0"/>
              <a:t>CUMHURİYETİN İLK YILLARI</a:t>
            </a:r>
            <a:endParaRPr lang="en-US" dirty="0"/>
          </a:p>
        </p:txBody>
      </p:sp>
      <p:sp>
        <p:nvSpPr>
          <p:cNvPr id="3" name="Content Placeholder 2"/>
          <p:cNvSpPr>
            <a:spLocks noGrp="1"/>
          </p:cNvSpPr>
          <p:nvPr>
            <p:ph idx="1"/>
          </p:nvPr>
        </p:nvSpPr>
        <p:spPr>
          <a:xfrm>
            <a:off x="457200" y="1752600"/>
            <a:ext cx="8229600" cy="4777869"/>
          </a:xfrm>
        </p:spPr>
        <p:txBody>
          <a:bodyPr>
            <a:normAutofit/>
          </a:bodyPr>
          <a:lstStyle/>
          <a:p>
            <a:pPr algn="just"/>
            <a:r>
              <a:rPr lang="mr-IN" dirty="0" smtClean="0">
                <a:solidFill>
                  <a:srgbClr val="000000"/>
                </a:solidFill>
                <a:latin typeface="Times New Roman"/>
                <a:cs typeface="Times New Roman"/>
              </a:rPr>
              <a:t>Cumhuriyetin ilk yıllarında Türk halkı çeşitli konularda çağın çok gerisindeydi; durumun böyle olmasında rol oynayan en önemli etken ise Osmanlı Devleti’nin eğitim alanındaki büyük ihmalleri olmuştur (</a:t>
            </a:r>
            <a:r>
              <a:rPr lang="tr-TR" dirty="0" smtClean="0">
                <a:solidFill>
                  <a:srgbClr val="000000"/>
                </a:solidFill>
                <a:latin typeface="Times New Roman"/>
                <a:cs typeface="Times New Roman"/>
              </a:rPr>
              <a:t> </a:t>
            </a:r>
            <a:r>
              <a:rPr lang="mr-IN" dirty="0" smtClean="0">
                <a:solidFill>
                  <a:srgbClr val="000000"/>
                </a:solidFill>
                <a:latin typeface="Times New Roman"/>
                <a:cs typeface="Times New Roman"/>
              </a:rPr>
              <a:t>Tarih Vakfı, 1999). </a:t>
            </a:r>
            <a:endParaRPr lang="mr-IN" dirty="0">
              <a:solidFill>
                <a:srgbClr val="000000"/>
              </a:solidFill>
              <a:latin typeface="Times New Roman"/>
              <a:cs typeface="Times New Roman"/>
            </a:endParaRPr>
          </a:p>
          <a:p>
            <a:pPr algn="just"/>
            <a:r>
              <a:rPr lang="mr-IN" dirty="0" smtClean="0">
                <a:solidFill>
                  <a:srgbClr val="000000"/>
                </a:solidFill>
                <a:latin typeface="Times New Roman"/>
                <a:cs typeface="Times New Roman"/>
              </a:rPr>
              <a:t>1930’lu yıllardaki en önemli çalışmalar Prof. Dr. Sadrettin Celal Antel (1890-1954) tarafından gerçekleştirilmiştir. Bu önemli gelişmeler, İstanbul Üniversitesinde Pedagoji kürsüsünü kurmuştur. Test Usulü kitabı ile ölçek alanındaki temel kavramları kazandırmıştır. Binet zeka testini Türkçeye çevirmiştir. Ölçme ve değerlendirme alanındaki ilk temel çalışmalarla ilgilenen ve modern bir eğitim anlayışını savunan kişi Sadrettin Celal’dir (Başgöz ve Wilson 1968). </a:t>
            </a:r>
            <a:endParaRPr lang="en-US" dirty="0">
              <a:solidFill>
                <a:srgbClr val="000000"/>
              </a:solidFill>
              <a:latin typeface="Times New Roman"/>
              <a:cs typeface="Times New Roman"/>
            </a:endParaRPr>
          </a:p>
        </p:txBody>
      </p:sp>
    </p:spTree>
    <p:extLst>
      <p:ext uri="{BB962C8B-B14F-4D97-AF65-F5344CB8AC3E}">
        <p14:creationId xmlns:p14="http://schemas.microsoft.com/office/powerpoint/2010/main" val="441546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i="1" dirty="0" smtClean="0"/>
              <a:t>MEB İLE ÖLÇME VE DEĞERLENDİRME</a:t>
            </a:r>
            <a:endParaRPr lang="en-US" dirty="0"/>
          </a:p>
        </p:txBody>
      </p:sp>
      <p:sp>
        <p:nvSpPr>
          <p:cNvPr id="3" name="Content Placeholder 2"/>
          <p:cNvSpPr>
            <a:spLocks noGrp="1"/>
          </p:cNvSpPr>
          <p:nvPr>
            <p:ph idx="1"/>
          </p:nvPr>
        </p:nvSpPr>
        <p:spPr>
          <a:xfrm>
            <a:off x="457200" y="1752600"/>
            <a:ext cx="8229600" cy="4798025"/>
          </a:xfrm>
        </p:spPr>
        <p:txBody>
          <a:bodyPr>
            <a:normAutofit/>
          </a:bodyPr>
          <a:lstStyle/>
          <a:p>
            <a:pPr algn="just"/>
            <a:r>
              <a:rPr lang="en-US" b="1" i="1" u="sng" dirty="0" err="1">
                <a:latin typeface="Times New Roman"/>
                <a:cs typeface="Times New Roman"/>
              </a:rPr>
              <a:t>Sınıf</a:t>
            </a:r>
            <a:r>
              <a:rPr lang="en-US" b="1" i="1" u="sng" dirty="0">
                <a:latin typeface="Times New Roman"/>
                <a:cs typeface="Times New Roman"/>
              </a:rPr>
              <a:t> </a:t>
            </a:r>
            <a:r>
              <a:rPr lang="en-US" b="1" i="1" u="sng" dirty="0" err="1">
                <a:latin typeface="Times New Roman"/>
                <a:cs typeface="Times New Roman"/>
              </a:rPr>
              <a:t>Geçme</a:t>
            </a:r>
            <a:r>
              <a:rPr lang="en-US" b="1" i="1" u="sng" dirty="0">
                <a:latin typeface="Times New Roman"/>
                <a:cs typeface="Times New Roman"/>
              </a:rPr>
              <a:t> </a:t>
            </a:r>
            <a:r>
              <a:rPr lang="en-US" b="1" i="1" u="sng" dirty="0" err="1">
                <a:latin typeface="Times New Roman"/>
                <a:cs typeface="Times New Roman"/>
              </a:rPr>
              <a:t>Sistemi</a:t>
            </a:r>
            <a:r>
              <a:rPr lang="en-US" b="1" i="1" u="sng" dirty="0">
                <a:latin typeface="Times New Roman"/>
                <a:cs typeface="Times New Roman"/>
              </a:rPr>
              <a:t> </a:t>
            </a:r>
            <a:r>
              <a:rPr lang="en-US" i="1" u="sng" dirty="0" smtClean="0">
                <a:latin typeface="Times New Roman"/>
                <a:cs typeface="Times New Roman"/>
              </a:rPr>
              <a:t>: </a:t>
            </a:r>
            <a:r>
              <a:rPr lang="en-US" dirty="0" err="1">
                <a:latin typeface="Times New Roman"/>
                <a:cs typeface="Times New Roman"/>
              </a:rPr>
              <a:t>Okul</a:t>
            </a:r>
            <a:r>
              <a:rPr lang="en-US" dirty="0">
                <a:latin typeface="Times New Roman"/>
                <a:cs typeface="Times New Roman"/>
              </a:rPr>
              <a:t> </a:t>
            </a:r>
            <a:r>
              <a:rPr lang="en-US" dirty="0" err="1">
                <a:latin typeface="Times New Roman"/>
                <a:cs typeface="Times New Roman"/>
              </a:rPr>
              <a:t>eğitiminde</a:t>
            </a:r>
            <a:r>
              <a:rPr lang="en-US" dirty="0">
                <a:latin typeface="Times New Roman"/>
                <a:cs typeface="Times New Roman"/>
              </a:rPr>
              <a:t>, </a:t>
            </a:r>
            <a:r>
              <a:rPr lang="en-US" dirty="0" err="1">
                <a:latin typeface="Times New Roman"/>
                <a:cs typeface="Times New Roman"/>
              </a:rPr>
              <a:t>ölçme</a:t>
            </a:r>
            <a:r>
              <a:rPr lang="en-US" dirty="0">
                <a:latin typeface="Times New Roman"/>
                <a:cs typeface="Times New Roman"/>
              </a:rPr>
              <a:t> </a:t>
            </a:r>
            <a:r>
              <a:rPr lang="en-US" dirty="0" err="1">
                <a:latin typeface="Times New Roman"/>
                <a:cs typeface="Times New Roman"/>
              </a:rPr>
              <a:t>ve</a:t>
            </a:r>
            <a:r>
              <a:rPr lang="en-US" dirty="0">
                <a:latin typeface="Times New Roman"/>
                <a:cs typeface="Times New Roman"/>
              </a:rPr>
              <a:t> </a:t>
            </a:r>
            <a:r>
              <a:rPr lang="en-US" dirty="0" err="1">
                <a:latin typeface="Times New Roman"/>
                <a:cs typeface="Times New Roman"/>
              </a:rPr>
              <a:t>değerlendirme</a:t>
            </a:r>
            <a:r>
              <a:rPr lang="en-US" dirty="0">
                <a:latin typeface="Times New Roman"/>
                <a:cs typeface="Times New Roman"/>
              </a:rPr>
              <a:t> </a:t>
            </a:r>
            <a:r>
              <a:rPr lang="en-US" dirty="0" err="1">
                <a:latin typeface="Times New Roman"/>
                <a:cs typeface="Times New Roman"/>
              </a:rPr>
              <a:t>etkinliklerinin</a:t>
            </a:r>
            <a:r>
              <a:rPr lang="en-US" dirty="0">
                <a:latin typeface="Times New Roman"/>
                <a:cs typeface="Times New Roman"/>
              </a:rPr>
              <a:t> </a:t>
            </a:r>
            <a:r>
              <a:rPr lang="en-US" dirty="0" err="1">
                <a:latin typeface="Times New Roman"/>
                <a:cs typeface="Times New Roman"/>
              </a:rPr>
              <a:t>temel</a:t>
            </a:r>
            <a:r>
              <a:rPr lang="en-US" dirty="0">
                <a:latin typeface="Times New Roman"/>
                <a:cs typeface="Times New Roman"/>
              </a:rPr>
              <a:t> </a:t>
            </a:r>
            <a:r>
              <a:rPr lang="en-US" dirty="0" err="1">
                <a:latin typeface="Times New Roman"/>
                <a:cs typeface="Times New Roman"/>
              </a:rPr>
              <a:t>amaçlarından</a:t>
            </a:r>
            <a:r>
              <a:rPr lang="en-US" dirty="0">
                <a:latin typeface="Times New Roman"/>
                <a:cs typeface="Times New Roman"/>
              </a:rPr>
              <a:t> </a:t>
            </a:r>
            <a:r>
              <a:rPr lang="en-US" dirty="0" err="1">
                <a:latin typeface="Times New Roman"/>
                <a:cs typeface="Times New Roman"/>
              </a:rPr>
              <a:t>biri</a:t>
            </a:r>
            <a:r>
              <a:rPr lang="en-US" dirty="0">
                <a:latin typeface="Times New Roman"/>
                <a:cs typeface="Times New Roman"/>
              </a:rPr>
              <a:t> de </a:t>
            </a:r>
            <a:r>
              <a:rPr lang="en-US" dirty="0" err="1">
                <a:latin typeface="Times New Roman"/>
                <a:cs typeface="Times New Roman"/>
              </a:rPr>
              <a:t>öğrencinin</a:t>
            </a:r>
            <a:r>
              <a:rPr lang="en-US" dirty="0">
                <a:latin typeface="Times New Roman"/>
                <a:cs typeface="Times New Roman"/>
              </a:rPr>
              <a:t> </a:t>
            </a:r>
            <a:r>
              <a:rPr lang="en-US" dirty="0" err="1">
                <a:latin typeface="Times New Roman"/>
                <a:cs typeface="Times New Roman"/>
              </a:rPr>
              <a:t>geçti-kaldı</a:t>
            </a:r>
            <a:r>
              <a:rPr lang="en-US" dirty="0">
                <a:latin typeface="Times New Roman"/>
                <a:cs typeface="Times New Roman"/>
              </a:rPr>
              <a:t> </a:t>
            </a:r>
            <a:r>
              <a:rPr lang="en-US" dirty="0" err="1">
                <a:latin typeface="Times New Roman"/>
                <a:cs typeface="Times New Roman"/>
              </a:rPr>
              <a:t>kararını</a:t>
            </a:r>
            <a:r>
              <a:rPr lang="en-US" dirty="0">
                <a:latin typeface="Times New Roman"/>
                <a:cs typeface="Times New Roman"/>
              </a:rPr>
              <a:t> </a:t>
            </a:r>
            <a:r>
              <a:rPr lang="en-US" dirty="0" err="1">
                <a:latin typeface="Times New Roman"/>
                <a:cs typeface="Times New Roman"/>
              </a:rPr>
              <a:t>oluşturmaktır</a:t>
            </a:r>
            <a:r>
              <a:rPr lang="en-US" dirty="0">
                <a:latin typeface="Times New Roman"/>
                <a:cs typeface="Times New Roman"/>
              </a:rPr>
              <a:t>. Bu </a:t>
            </a:r>
            <a:r>
              <a:rPr lang="en-US" dirty="0" err="1">
                <a:latin typeface="Times New Roman"/>
                <a:cs typeface="Times New Roman"/>
              </a:rPr>
              <a:t>kararlara</a:t>
            </a:r>
            <a:r>
              <a:rPr lang="en-US" dirty="0">
                <a:latin typeface="Times New Roman"/>
                <a:cs typeface="Times New Roman"/>
              </a:rPr>
              <a:t> </a:t>
            </a:r>
            <a:r>
              <a:rPr lang="en-US" dirty="0" err="1">
                <a:latin typeface="Times New Roman"/>
                <a:cs typeface="Times New Roman"/>
              </a:rPr>
              <a:t>Millî</a:t>
            </a:r>
            <a:r>
              <a:rPr lang="en-US" dirty="0">
                <a:latin typeface="Times New Roman"/>
                <a:cs typeface="Times New Roman"/>
              </a:rPr>
              <a:t> </a:t>
            </a:r>
            <a:r>
              <a:rPr lang="en-US" dirty="0" err="1">
                <a:latin typeface="Times New Roman"/>
                <a:cs typeface="Times New Roman"/>
              </a:rPr>
              <a:t>Eğitim</a:t>
            </a:r>
            <a:r>
              <a:rPr lang="en-US" dirty="0">
                <a:latin typeface="Times New Roman"/>
                <a:cs typeface="Times New Roman"/>
              </a:rPr>
              <a:t> </a:t>
            </a:r>
            <a:r>
              <a:rPr lang="en-US" dirty="0" err="1">
                <a:latin typeface="Times New Roman"/>
                <a:cs typeface="Times New Roman"/>
              </a:rPr>
              <a:t>Bakanlığı</a:t>
            </a:r>
            <a:r>
              <a:rPr lang="en-US" dirty="0">
                <a:latin typeface="Times New Roman"/>
                <a:cs typeface="Times New Roman"/>
              </a:rPr>
              <a:t> </a:t>
            </a:r>
            <a:r>
              <a:rPr lang="en-US" dirty="0" err="1">
                <a:latin typeface="Times New Roman"/>
                <a:cs typeface="Times New Roman"/>
              </a:rPr>
              <a:t>tarafından</a:t>
            </a:r>
            <a:r>
              <a:rPr lang="en-US" dirty="0">
                <a:latin typeface="Times New Roman"/>
                <a:cs typeface="Times New Roman"/>
              </a:rPr>
              <a:t> </a:t>
            </a:r>
            <a:r>
              <a:rPr lang="en-US" dirty="0" err="1">
                <a:latin typeface="Times New Roman"/>
                <a:cs typeface="Times New Roman"/>
              </a:rPr>
              <a:t>hazırlanan</a:t>
            </a:r>
            <a:r>
              <a:rPr lang="en-US" dirty="0">
                <a:latin typeface="Times New Roman"/>
                <a:cs typeface="Times New Roman"/>
              </a:rPr>
              <a:t> </a:t>
            </a:r>
            <a:r>
              <a:rPr lang="en-US" dirty="0" err="1">
                <a:latin typeface="Times New Roman"/>
                <a:cs typeface="Times New Roman"/>
              </a:rPr>
              <a:t>yönetmeliklerle</a:t>
            </a:r>
            <a:r>
              <a:rPr lang="en-US" dirty="0">
                <a:latin typeface="Times New Roman"/>
                <a:cs typeface="Times New Roman"/>
              </a:rPr>
              <a:t> </a:t>
            </a:r>
            <a:r>
              <a:rPr lang="en-US" dirty="0" err="1">
                <a:latin typeface="Times New Roman"/>
                <a:cs typeface="Times New Roman"/>
              </a:rPr>
              <a:t>yön</a:t>
            </a:r>
            <a:r>
              <a:rPr lang="en-US" dirty="0">
                <a:latin typeface="Times New Roman"/>
                <a:cs typeface="Times New Roman"/>
              </a:rPr>
              <a:t> </a:t>
            </a:r>
            <a:r>
              <a:rPr lang="en-US" dirty="0" err="1">
                <a:latin typeface="Times New Roman"/>
                <a:cs typeface="Times New Roman"/>
              </a:rPr>
              <a:t>verilmiştir</a:t>
            </a:r>
            <a:r>
              <a:rPr lang="en-US" dirty="0">
                <a:latin typeface="Times New Roman"/>
                <a:cs typeface="Times New Roman"/>
              </a:rPr>
              <a:t>. </a:t>
            </a:r>
          </a:p>
          <a:p>
            <a:pPr algn="just"/>
            <a:r>
              <a:rPr lang="en-US" dirty="0">
                <a:latin typeface="Times New Roman"/>
                <a:cs typeface="Times New Roman"/>
              </a:rPr>
              <a:t>1923 </a:t>
            </a:r>
            <a:r>
              <a:rPr lang="en-US" dirty="0" err="1">
                <a:latin typeface="Times New Roman"/>
                <a:cs typeface="Times New Roman"/>
              </a:rPr>
              <a:t>yılında</a:t>
            </a:r>
            <a:r>
              <a:rPr lang="en-US" dirty="0">
                <a:latin typeface="Times New Roman"/>
                <a:cs typeface="Times New Roman"/>
              </a:rPr>
              <a:t> </a:t>
            </a:r>
            <a:r>
              <a:rPr lang="en-US" dirty="0" err="1">
                <a:latin typeface="Times New Roman"/>
                <a:cs typeface="Times New Roman"/>
              </a:rPr>
              <a:t>yayınlanan</a:t>
            </a:r>
            <a:r>
              <a:rPr lang="en-US" dirty="0">
                <a:latin typeface="Times New Roman"/>
                <a:cs typeface="Times New Roman"/>
              </a:rPr>
              <a:t> “</a:t>
            </a:r>
            <a:r>
              <a:rPr lang="en-US" dirty="0" err="1">
                <a:latin typeface="Times New Roman"/>
                <a:cs typeface="Times New Roman"/>
              </a:rPr>
              <a:t>Sûltanî</a:t>
            </a:r>
            <a:r>
              <a:rPr lang="en-US" dirty="0">
                <a:latin typeface="Times New Roman"/>
                <a:cs typeface="Times New Roman"/>
              </a:rPr>
              <a:t> </a:t>
            </a:r>
            <a:r>
              <a:rPr lang="en-US" dirty="0" err="1">
                <a:latin typeface="Times New Roman"/>
                <a:cs typeface="Times New Roman"/>
              </a:rPr>
              <a:t>Mektepler</a:t>
            </a:r>
            <a:r>
              <a:rPr lang="en-US" dirty="0">
                <a:latin typeface="Times New Roman"/>
                <a:cs typeface="Times New Roman"/>
              </a:rPr>
              <a:t> </a:t>
            </a:r>
            <a:r>
              <a:rPr lang="en-US" dirty="0" err="1">
                <a:latin typeface="Times New Roman"/>
                <a:cs typeface="Times New Roman"/>
              </a:rPr>
              <a:t>Talimatnamesi”nde</a:t>
            </a:r>
            <a:r>
              <a:rPr lang="en-US" dirty="0">
                <a:latin typeface="Times New Roman"/>
                <a:cs typeface="Times New Roman"/>
              </a:rPr>
              <a:t>, her </a:t>
            </a:r>
            <a:r>
              <a:rPr lang="en-US" dirty="0" err="1">
                <a:latin typeface="Times New Roman"/>
                <a:cs typeface="Times New Roman"/>
              </a:rPr>
              <a:t>yıl</a:t>
            </a:r>
            <a:r>
              <a:rPr lang="en-US" dirty="0">
                <a:latin typeface="Times New Roman"/>
                <a:cs typeface="Times New Roman"/>
              </a:rPr>
              <a:t> her </a:t>
            </a:r>
            <a:r>
              <a:rPr lang="en-US" dirty="0" err="1">
                <a:latin typeface="Times New Roman"/>
                <a:cs typeface="Times New Roman"/>
              </a:rPr>
              <a:t>sınıf</a:t>
            </a:r>
            <a:r>
              <a:rPr lang="en-US" dirty="0">
                <a:latin typeface="Times New Roman"/>
                <a:cs typeface="Times New Roman"/>
              </a:rPr>
              <a:t> </a:t>
            </a:r>
            <a:r>
              <a:rPr lang="en-US" dirty="0" err="1">
                <a:latin typeface="Times New Roman"/>
                <a:cs typeface="Times New Roman"/>
              </a:rPr>
              <a:t>için</a:t>
            </a:r>
            <a:r>
              <a:rPr lang="en-US" dirty="0">
                <a:latin typeface="Times New Roman"/>
                <a:cs typeface="Times New Roman"/>
              </a:rPr>
              <a:t> </a:t>
            </a:r>
            <a:r>
              <a:rPr lang="en-US" dirty="0" err="1">
                <a:latin typeface="Times New Roman"/>
                <a:cs typeface="Times New Roman"/>
              </a:rPr>
              <a:t>üçer</a:t>
            </a:r>
            <a:r>
              <a:rPr lang="en-US" dirty="0">
                <a:latin typeface="Times New Roman"/>
                <a:cs typeface="Times New Roman"/>
              </a:rPr>
              <a:t> ay </a:t>
            </a:r>
            <a:r>
              <a:rPr lang="en-US" dirty="0" err="1">
                <a:latin typeface="Times New Roman"/>
                <a:cs typeface="Times New Roman"/>
              </a:rPr>
              <a:t>ara</a:t>
            </a:r>
            <a:r>
              <a:rPr lang="en-US" dirty="0">
                <a:latin typeface="Times New Roman"/>
                <a:cs typeface="Times New Roman"/>
              </a:rPr>
              <a:t> </a:t>
            </a:r>
            <a:r>
              <a:rPr lang="en-US" dirty="0" err="1">
                <a:latin typeface="Times New Roman"/>
                <a:cs typeface="Times New Roman"/>
              </a:rPr>
              <a:t>ile</a:t>
            </a:r>
            <a:r>
              <a:rPr lang="en-US" dirty="0">
                <a:latin typeface="Times New Roman"/>
                <a:cs typeface="Times New Roman"/>
              </a:rPr>
              <a:t> </a:t>
            </a:r>
            <a:r>
              <a:rPr lang="en-US" dirty="0" err="1">
                <a:latin typeface="Times New Roman"/>
                <a:cs typeface="Times New Roman"/>
              </a:rPr>
              <a:t>bir</a:t>
            </a:r>
            <a:r>
              <a:rPr lang="en-US" dirty="0">
                <a:latin typeface="Times New Roman"/>
                <a:cs typeface="Times New Roman"/>
              </a:rPr>
              <a:t> </a:t>
            </a:r>
            <a:r>
              <a:rPr lang="en-US" dirty="0" err="1">
                <a:latin typeface="Times New Roman"/>
                <a:cs typeface="Times New Roman"/>
              </a:rPr>
              <a:t>sözlü</a:t>
            </a:r>
            <a:r>
              <a:rPr lang="en-US" dirty="0">
                <a:latin typeface="Times New Roman"/>
                <a:cs typeface="Times New Roman"/>
              </a:rPr>
              <a:t>, </a:t>
            </a:r>
            <a:r>
              <a:rPr lang="en-US" dirty="0" err="1">
                <a:latin typeface="Times New Roman"/>
                <a:cs typeface="Times New Roman"/>
              </a:rPr>
              <a:t>iki</a:t>
            </a:r>
            <a:r>
              <a:rPr lang="en-US" dirty="0">
                <a:latin typeface="Times New Roman"/>
                <a:cs typeface="Times New Roman"/>
              </a:rPr>
              <a:t> </a:t>
            </a:r>
            <a:r>
              <a:rPr lang="en-US" dirty="0" err="1">
                <a:latin typeface="Times New Roman"/>
                <a:cs typeface="Times New Roman"/>
              </a:rPr>
              <a:t>yazılı</a:t>
            </a:r>
            <a:r>
              <a:rPr lang="en-US" dirty="0">
                <a:latin typeface="Times New Roman"/>
                <a:cs typeface="Times New Roman"/>
              </a:rPr>
              <a:t> </a:t>
            </a:r>
            <a:r>
              <a:rPr lang="en-US" dirty="0" err="1">
                <a:latin typeface="Times New Roman"/>
                <a:cs typeface="Times New Roman"/>
              </a:rPr>
              <a:t>sınav</a:t>
            </a:r>
            <a:r>
              <a:rPr lang="en-US" dirty="0">
                <a:latin typeface="Times New Roman"/>
                <a:cs typeface="Times New Roman"/>
              </a:rPr>
              <a:t> </a:t>
            </a:r>
            <a:r>
              <a:rPr lang="en-US" dirty="0" err="1">
                <a:latin typeface="Times New Roman"/>
                <a:cs typeface="Times New Roman"/>
              </a:rPr>
              <a:t>yapılmaktadır</a:t>
            </a:r>
            <a:r>
              <a:rPr lang="en-US" dirty="0">
                <a:latin typeface="Times New Roman"/>
                <a:cs typeface="Times New Roman"/>
              </a:rPr>
              <a:t>. (MEB, 1990b) </a:t>
            </a:r>
            <a:endParaRPr lang="en-US" dirty="0" smtClean="0">
              <a:latin typeface="Times New Roman"/>
              <a:cs typeface="Times New Roman"/>
            </a:endParaRPr>
          </a:p>
          <a:p>
            <a:pPr algn="just"/>
            <a:r>
              <a:rPr lang="mr-IN" b="1" i="1" u="sng" dirty="0" smtClean="0">
                <a:latin typeface="Times New Roman"/>
                <a:cs typeface="Times New Roman"/>
              </a:rPr>
              <a:t>Milli Eğitim Şuraları </a:t>
            </a:r>
            <a:r>
              <a:rPr lang="tr-TR" b="1" i="1" u="sng" dirty="0" smtClean="0">
                <a:latin typeface="Times New Roman"/>
                <a:cs typeface="Times New Roman"/>
              </a:rPr>
              <a:t>: </a:t>
            </a:r>
            <a:r>
              <a:rPr lang="mr-IN" dirty="0" smtClean="0">
                <a:latin typeface="Times New Roman"/>
                <a:cs typeface="Times New Roman"/>
              </a:rPr>
              <a:t>Eğitim şuralarının toplanması geleneği 1939 yılında Hasan Ali Yücel’le başlatılmış (Oğuzkan, 1993) ve ilk Millî Eğitim Şûrası 17-29 Temmuz 1939 tarihleri arasında yapılmıştır. </a:t>
            </a:r>
            <a:endParaRPr lang="en-US" dirty="0">
              <a:latin typeface="Times New Roman"/>
              <a:cs typeface="Times New Roman"/>
            </a:endParaRPr>
          </a:p>
        </p:txBody>
      </p:sp>
    </p:spTree>
    <p:extLst>
      <p:ext uri="{BB962C8B-B14F-4D97-AF65-F5344CB8AC3E}">
        <p14:creationId xmlns:p14="http://schemas.microsoft.com/office/powerpoint/2010/main" val="3561641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r>
              <a:rPr lang="mr-IN" b="1" i="1" u="sng" dirty="0" smtClean="0">
                <a:latin typeface="Times New Roman"/>
                <a:cs typeface="Times New Roman"/>
              </a:rPr>
              <a:t>Test Araştırma Bürosu </a:t>
            </a:r>
            <a:r>
              <a:rPr lang="tr-TR" b="1" i="1" u="sng" dirty="0" smtClean="0">
                <a:latin typeface="Times New Roman"/>
                <a:cs typeface="Times New Roman"/>
              </a:rPr>
              <a:t>: </a:t>
            </a:r>
            <a:r>
              <a:rPr lang="mr-IN" dirty="0" smtClean="0">
                <a:latin typeface="Times New Roman"/>
                <a:cs typeface="Times New Roman"/>
              </a:rPr>
              <a:t>Test Araştırma Bürosu (TAB), Talim ve Terbiye’nin çatısı altında 4 Haziran 1953 yılında kurulmuştur. Türkiye’de, ölçme ve değerlendirme alanındaki gelişmelere destek vermek ve bu çalışmaları bilimsel bir temele oturtmak amacıyla önemli çalışmalar yürütmüştür. “Test”, “ölçme” vb. kavramların bilimsel bir yaklaşımla tartışılması çalışmalarına katkıda bulunmuş, testler kullanılarak giriş sınavı yapılmasına ve bu yolla öğrenci alınmasına öncülük etmiştir. TAB, bugünkü konumuyla Eğitim Teknolojileri Genel Müdürlüğü içinde Ölçme ve Değerlendirme Daire Başkanlığı adıyla varlığını sürdürmektedir. </a:t>
            </a:r>
            <a:endParaRPr lang="tr-TR" dirty="0" smtClean="0">
              <a:latin typeface="Times New Roman"/>
              <a:cs typeface="Times New Roman"/>
            </a:endParaRPr>
          </a:p>
          <a:p>
            <a:pPr algn="r"/>
            <a:r>
              <a:rPr lang="mr-IN" dirty="0">
                <a:latin typeface="Times New Roman"/>
                <a:cs typeface="Times New Roman"/>
              </a:rPr>
              <a:t>(MEB, 1990b) </a:t>
            </a:r>
            <a:endParaRPr lang="en-US" dirty="0">
              <a:latin typeface="Times New Roman"/>
              <a:cs typeface="Times New Roman"/>
            </a:endParaRPr>
          </a:p>
        </p:txBody>
      </p:sp>
    </p:spTree>
    <p:extLst>
      <p:ext uri="{BB962C8B-B14F-4D97-AF65-F5344CB8AC3E}">
        <p14:creationId xmlns:p14="http://schemas.microsoft.com/office/powerpoint/2010/main" val="922564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mr-IN" i="1" dirty="0" smtClean="0">
                <a:latin typeface="Times New Roman"/>
                <a:cs typeface="Times New Roman"/>
              </a:rPr>
              <a:t>Eğitimi Araştırma ve Geliştirme Dairesi Başkanlığı (EARGED) </a:t>
            </a:r>
            <a:r>
              <a:rPr lang="tr-TR" i="1" dirty="0" smtClean="0">
                <a:latin typeface="Times New Roman"/>
                <a:cs typeface="Times New Roman"/>
              </a:rPr>
              <a:t>:</a:t>
            </a:r>
            <a:r>
              <a:rPr lang="en-US" dirty="0">
                <a:latin typeface="Times New Roman"/>
                <a:cs typeface="Times New Roman"/>
              </a:rPr>
              <a:t>EARGED, 30. 4. 1992 </a:t>
            </a:r>
            <a:r>
              <a:rPr lang="en-US" dirty="0" err="1">
                <a:latin typeface="Times New Roman"/>
                <a:cs typeface="Times New Roman"/>
              </a:rPr>
              <a:t>tarih</a:t>
            </a:r>
            <a:r>
              <a:rPr lang="en-US" dirty="0">
                <a:latin typeface="Times New Roman"/>
                <a:cs typeface="Times New Roman"/>
              </a:rPr>
              <a:t> </a:t>
            </a:r>
            <a:r>
              <a:rPr lang="en-US" dirty="0" err="1">
                <a:latin typeface="Times New Roman"/>
                <a:cs typeface="Times New Roman"/>
              </a:rPr>
              <a:t>ve</a:t>
            </a:r>
            <a:r>
              <a:rPr lang="en-US" dirty="0">
                <a:latin typeface="Times New Roman"/>
                <a:cs typeface="Times New Roman"/>
              </a:rPr>
              <a:t> 3797 </a:t>
            </a:r>
            <a:r>
              <a:rPr lang="en-US" dirty="0" err="1">
                <a:latin typeface="Times New Roman"/>
                <a:cs typeface="Times New Roman"/>
              </a:rPr>
              <a:t>sayılı</a:t>
            </a:r>
            <a:r>
              <a:rPr lang="en-US" dirty="0">
                <a:latin typeface="Times New Roman"/>
                <a:cs typeface="Times New Roman"/>
              </a:rPr>
              <a:t> </a:t>
            </a:r>
            <a:r>
              <a:rPr lang="en-US" dirty="0" err="1">
                <a:latin typeface="Times New Roman"/>
                <a:cs typeface="Times New Roman"/>
              </a:rPr>
              <a:t>Millî</a:t>
            </a:r>
            <a:r>
              <a:rPr lang="en-US" dirty="0">
                <a:latin typeface="Times New Roman"/>
                <a:cs typeface="Times New Roman"/>
              </a:rPr>
              <a:t> </a:t>
            </a:r>
            <a:r>
              <a:rPr lang="en-US" dirty="0" err="1">
                <a:latin typeface="Times New Roman"/>
                <a:cs typeface="Times New Roman"/>
              </a:rPr>
              <a:t>Eğitim</a:t>
            </a:r>
            <a:r>
              <a:rPr lang="en-US" dirty="0">
                <a:latin typeface="Times New Roman"/>
                <a:cs typeface="Times New Roman"/>
              </a:rPr>
              <a:t> </a:t>
            </a:r>
            <a:r>
              <a:rPr lang="en-US" dirty="0" err="1">
                <a:latin typeface="Times New Roman"/>
                <a:cs typeface="Times New Roman"/>
              </a:rPr>
              <a:t>Bakanlığı’nın</a:t>
            </a:r>
            <a:r>
              <a:rPr lang="en-US" dirty="0">
                <a:latin typeface="Times New Roman"/>
                <a:cs typeface="Times New Roman"/>
              </a:rPr>
              <a:t> </a:t>
            </a:r>
            <a:r>
              <a:rPr lang="en-US" dirty="0" err="1">
                <a:latin typeface="Times New Roman"/>
                <a:cs typeface="Times New Roman"/>
              </a:rPr>
              <a:t>Teşkilat</a:t>
            </a:r>
            <a:r>
              <a:rPr lang="en-US" dirty="0">
                <a:latin typeface="Times New Roman"/>
                <a:cs typeface="Times New Roman"/>
              </a:rPr>
              <a:t> </a:t>
            </a:r>
            <a:r>
              <a:rPr lang="en-US" dirty="0" err="1">
                <a:latin typeface="Times New Roman"/>
                <a:cs typeface="Times New Roman"/>
              </a:rPr>
              <a:t>ve</a:t>
            </a:r>
            <a:r>
              <a:rPr lang="en-US" dirty="0">
                <a:latin typeface="Times New Roman"/>
                <a:cs typeface="Times New Roman"/>
              </a:rPr>
              <a:t> </a:t>
            </a:r>
            <a:r>
              <a:rPr lang="en-US" dirty="0" err="1">
                <a:latin typeface="Times New Roman"/>
                <a:cs typeface="Times New Roman"/>
              </a:rPr>
              <a:t>Görevleri</a:t>
            </a:r>
            <a:r>
              <a:rPr lang="en-US" dirty="0">
                <a:latin typeface="Times New Roman"/>
                <a:cs typeface="Times New Roman"/>
              </a:rPr>
              <a:t> </a:t>
            </a:r>
            <a:r>
              <a:rPr lang="en-US" dirty="0" err="1">
                <a:latin typeface="Times New Roman"/>
                <a:cs typeface="Times New Roman"/>
              </a:rPr>
              <a:t>Hakkındaki</a:t>
            </a:r>
            <a:r>
              <a:rPr lang="en-US" dirty="0">
                <a:latin typeface="Times New Roman"/>
                <a:cs typeface="Times New Roman"/>
              </a:rPr>
              <a:t> </a:t>
            </a:r>
            <a:r>
              <a:rPr lang="en-US" dirty="0" err="1">
                <a:latin typeface="Times New Roman"/>
                <a:cs typeface="Times New Roman"/>
              </a:rPr>
              <a:t>Kanun’un</a:t>
            </a:r>
            <a:r>
              <a:rPr lang="en-US" dirty="0">
                <a:latin typeface="Times New Roman"/>
                <a:cs typeface="Times New Roman"/>
              </a:rPr>
              <a:t> 4. </a:t>
            </a:r>
            <a:r>
              <a:rPr lang="en-US" dirty="0" err="1">
                <a:latin typeface="Times New Roman"/>
                <a:cs typeface="Times New Roman"/>
              </a:rPr>
              <a:t>ve</a:t>
            </a:r>
            <a:r>
              <a:rPr lang="en-US" dirty="0">
                <a:latin typeface="Times New Roman"/>
                <a:cs typeface="Times New Roman"/>
              </a:rPr>
              <a:t> 32. </a:t>
            </a:r>
            <a:r>
              <a:rPr lang="en-US" dirty="0" err="1">
                <a:latin typeface="Times New Roman"/>
                <a:cs typeface="Times New Roman"/>
              </a:rPr>
              <a:t>maddesi</a:t>
            </a:r>
            <a:r>
              <a:rPr lang="en-US" dirty="0">
                <a:latin typeface="Times New Roman"/>
                <a:cs typeface="Times New Roman"/>
              </a:rPr>
              <a:t> </a:t>
            </a:r>
            <a:r>
              <a:rPr lang="en-US" dirty="0" err="1">
                <a:latin typeface="Times New Roman"/>
                <a:cs typeface="Times New Roman"/>
              </a:rPr>
              <a:t>ile</a:t>
            </a:r>
            <a:r>
              <a:rPr lang="en-US" dirty="0">
                <a:latin typeface="Times New Roman"/>
                <a:cs typeface="Times New Roman"/>
              </a:rPr>
              <a:t> MEB </a:t>
            </a:r>
            <a:r>
              <a:rPr lang="en-US" dirty="0" err="1">
                <a:latin typeface="Times New Roman"/>
                <a:cs typeface="Times New Roman"/>
              </a:rPr>
              <a:t>teşkilatı</a:t>
            </a:r>
            <a:r>
              <a:rPr lang="en-US" dirty="0">
                <a:latin typeface="Times New Roman"/>
                <a:cs typeface="Times New Roman"/>
              </a:rPr>
              <a:t> </a:t>
            </a:r>
            <a:r>
              <a:rPr lang="en-US" dirty="0" err="1">
                <a:latin typeface="Times New Roman"/>
                <a:cs typeface="Times New Roman"/>
              </a:rPr>
              <a:t>yardımcı</a:t>
            </a:r>
            <a:r>
              <a:rPr lang="en-US" dirty="0">
                <a:latin typeface="Times New Roman"/>
                <a:cs typeface="Times New Roman"/>
              </a:rPr>
              <a:t> </a:t>
            </a:r>
            <a:r>
              <a:rPr lang="en-US" dirty="0" err="1">
                <a:latin typeface="Times New Roman"/>
                <a:cs typeface="Times New Roman"/>
              </a:rPr>
              <a:t>birimleri</a:t>
            </a:r>
            <a:r>
              <a:rPr lang="en-US" dirty="0">
                <a:latin typeface="Times New Roman"/>
                <a:cs typeface="Times New Roman"/>
              </a:rPr>
              <a:t> </a:t>
            </a:r>
            <a:r>
              <a:rPr lang="en-US" dirty="0" err="1">
                <a:latin typeface="Times New Roman"/>
                <a:cs typeface="Times New Roman"/>
              </a:rPr>
              <a:t>içinde</a:t>
            </a:r>
            <a:r>
              <a:rPr lang="en-US" dirty="0">
                <a:latin typeface="Times New Roman"/>
                <a:cs typeface="Times New Roman"/>
              </a:rPr>
              <a:t> </a:t>
            </a:r>
            <a:r>
              <a:rPr lang="en-US" dirty="0" err="1">
                <a:latin typeface="Times New Roman"/>
                <a:cs typeface="Times New Roman"/>
              </a:rPr>
              <a:t>yer</a:t>
            </a:r>
            <a:r>
              <a:rPr lang="en-US" dirty="0">
                <a:latin typeface="Times New Roman"/>
                <a:cs typeface="Times New Roman"/>
              </a:rPr>
              <a:t> </a:t>
            </a:r>
            <a:r>
              <a:rPr lang="en-US" dirty="0" err="1" smtClean="0">
                <a:latin typeface="Times New Roman"/>
                <a:cs typeface="Times New Roman"/>
              </a:rPr>
              <a:t>almıştır</a:t>
            </a:r>
            <a:r>
              <a:rPr lang="en-US" dirty="0" smtClean="0">
                <a:latin typeface="Times New Roman"/>
                <a:cs typeface="Times New Roman"/>
              </a:rPr>
              <a:t>.</a:t>
            </a:r>
          </a:p>
          <a:p>
            <a:pPr algn="just"/>
            <a:r>
              <a:rPr lang="en-US" dirty="0" smtClean="0">
                <a:latin typeface="Times New Roman"/>
                <a:cs typeface="Times New Roman"/>
              </a:rPr>
              <a:t>EARGED</a:t>
            </a:r>
            <a:r>
              <a:rPr lang="en-US" dirty="0">
                <a:latin typeface="Times New Roman"/>
                <a:cs typeface="Times New Roman"/>
              </a:rPr>
              <a:t>, </a:t>
            </a:r>
            <a:r>
              <a:rPr lang="en-US" dirty="0" err="1">
                <a:latin typeface="Times New Roman"/>
                <a:cs typeface="Times New Roman"/>
              </a:rPr>
              <a:t>özellikle</a:t>
            </a:r>
            <a:r>
              <a:rPr lang="en-US" dirty="0">
                <a:latin typeface="Times New Roman"/>
                <a:cs typeface="Times New Roman"/>
              </a:rPr>
              <a:t> 1998-2003 </a:t>
            </a:r>
            <a:r>
              <a:rPr lang="en-US" dirty="0" err="1">
                <a:latin typeface="Times New Roman"/>
                <a:cs typeface="Times New Roman"/>
              </a:rPr>
              <a:t>döneminde</a:t>
            </a:r>
            <a:r>
              <a:rPr lang="en-US" dirty="0">
                <a:latin typeface="Times New Roman"/>
                <a:cs typeface="Times New Roman"/>
              </a:rPr>
              <a:t> </a:t>
            </a:r>
            <a:r>
              <a:rPr lang="en-US" dirty="0" err="1">
                <a:latin typeface="Times New Roman"/>
                <a:cs typeface="Times New Roman"/>
              </a:rPr>
              <a:t>ölçme</a:t>
            </a:r>
            <a:r>
              <a:rPr lang="en-US" dirty="0">
                <a:latin typeface="Times New Roman"/>
                <a:cs typeface="Times New Roman"/>
              </a:rPr>
              <a:t> </a:t>
            </a:r>
            <a:r>
              <a:rPr lang="en-US" dirty="0" err="1">
                <a:latin typeface="Times New Roman"/>
                <a:cs typeface="Times New Roman"/>
              </a:rPr>
              <a:t>ve</a:t>
            </a:r>
            <a:r>
              <a:rPr lang="en-US" dirty="0">
                <a:latin typeface="Times New Roman"/>
                <a:cs typeface="Times New Roman"/>
              </a:rPr>
              <a:t> </a:t>
            </a:r>
            <a:r>
              <a:rPr lang="en-US" dirty="0" err="1">
                <a:latin typeface="Times New Roman"/>
                <a:cs typeface="Times New Roman"/>
              </a:rPr>
              <a:t>değerlendirmeyle</a:t>
            </a:r>
            <a:r>
              <a:rPr lang="en-US" dirty="0">
                <a:latin typeface="Times New Roman"/>
                <a:cs typeface="Times New Roman"/>
              </a:rPr>
              <a:t> </a:t>
            </a:r>
            <a:r>
              <a:rPr lang="en-US" dirty="0" err="1">
                <a:latin typeface="Times New Roman"/>
                <a:cs typeface="Times New Roman"/>
              </a:rPr>
              <a:t>ilgili</a:t>
            </a:r>
            <a:r>
              <a:rPr lang="en-US" dirty="0">
                <a:latin typeface="Times New Roman"/>
                <a:cs typeface="Times New Roman"/>
              </a:rPr>
              <a:t> </a:t>
            </a:r>
            <a:r>
              <a:rPr lang="en-US" dirty="0" err="1">
                <a:latin typeface="Times New Roman"/>
                <a:cs typeface="Times New Roman"/>
              </a:rPr>
              <a:t>konularda</a:t>
            </a:r>
            <a:r>
              <a:rPr lang="en-US" dirty="0">
                <a:latin typeface="Times New Roman"/>
                <a:cs typeface="Times New Roman"/>
              </a:rPr>
              <a:t> </a:t>
            </a:r>
            <a:r>
              <a:rPr lang="en-US" dirty="0" err="1">
                <a:latin typeface="Times New Roman"/>
                <a:cs typeface="Times New Roman"/>
              </a:rPr>
              <a:t>önemli</a:t>
            </a:r>
            <a:r>
              <a:rPr lang="en-US" dirty="0">
                <a:latin typeface="Times New Roman"/>
                <a:cs typeface="Times New Roman"/>
              </a:rPr>
              <a:t> </a:t>
            </a:r>
            <a:r>
              <a:rPr lang="en-US" dirty="0" err="1">
                <a:latin typeface="Times New Roman"/>
                <a:cs typeface="Times New Roman"/>
              </a:rPr>
              <a:t>çalışmaları</a:t>
            </a:r>
            <a:r>
              <a:rPr lang="en-US" dirty="0">
                <a:latin typeface="Times New Roman"/>
                <a:cs typeface="Times New Roman"/>
              </a:rPr>
              <a:t> </a:t>
            </a:r>
            <a:r>
              <a:rPr lang="en-US" dirty="0" err="1">
                <a:latin typeface="Times New Roman"/>
                <a:cs typeface="Times New Roman"/>
              </a:rPr>
              <a:t>gerçekleştirmiştir</a:t>
            </a:r>
            <a:r>
              <a:rPr lang="en-US" dirty="0">
                <a:latin typeface="Times New Roman"/>
                <a:cs typeface="Times New Roman"/>
              </a:rPr>
              <a:t>. </a:t>
            </a:r>
            <a:r>
              <a:rPr lang="en-US" dirty="0" err="1">
                <a:latin typeface="Times New Roman"/>
                <a:cs typeface="Times New Roman"/>
              </a:rPr>
              <a:t>Bunlardan</a:t>
            </a:r>
            <a:r>
              <a:rPr lang="en-US" dirty="0">
                <a:latin typeface="Times New Roman"/>
                <a:cs typeface="Times New Roman"/>
              </a:rPr>
              <a:t> </a:t>
            </a:r>
            <a:r>
              <a:rPr lang="en-US" dirty="0" err="1">
                <a:latin typeface="Times New Roman"/>
                <a:cs typeface="Times New Roman"/>
              </a:rPr>
              <a:t>bazıları</a:t>
            </a:r>
            <a:r>
              <a:rPr lang="en-US" dirty="0">
                <a:latin typeface="Times New Roman"/>
                <a:cs typeface="Times New Roman"/>
              </a:rPr>
              <a:t> </a:t>
            </a:r>
            <a:r>
              <a:rPr lang="en-US" dirty="0" err="1">
                <a:latin typeface="Times New Roman"/>
                <a:cs typeface="Times New Roman"/>
              </a:rPr>
              <a:t>aşağıda</a:t>
            </a:r>
            <a:r>
              <a:rPr lang="en-US" dirty="0">
                <a:latin typeface="Times New Roman"/>
                <a:cs typeface="Times New Roman"/>
              </a:rPr>
              <a:t> </a:t>
            </a:r>
            <a:r>
              <a:rPr lang="en-US" dirty="0" err="1">
                <a:latin typeface="Times New Roman"/>
                <a:cs typeface="Times New Roman"/>
              </a:rPr>
              <a:t>özetlenmiştir</a:t>
            </a:r>
            <a:r>
              <a:rPr lang="en-US" dirty="0">
                <a:latin typeface="Times New Roman"/>
                <a:cs typeface="Times New Roman"/>
              </a:rPr>
              <a:t> </a:t>
            </a:r>
            <a:endParaRPr lang="en-US" dirty="0" smtClean="0">
              <a:latin typeface="Times New Roman"/>
              <a:cs typeface="Times New Roman"/>
            </a:endParaRPr>
          </a:p>
          <a:p>
            <a:pPr algn="r"/>
            <a:r>
              <a:rPr lang="en-US" dirty="0" smtClean="0">
                <a:latin typeface="Times New Roman"/>
                <a:cs typeface="Times New Roman"/>
              </a:rPr>
              <a:t>(</a:t>
            </a:r>
            <a:r>
              <a:rPr lang="en-US" dirty="0">
                <a:latin typeface="Times New Roman"/>
                <a:cs typeface="Times New Roman"/>
              </a:rPr>
              <a:t>MEB-EARGED, 2002). </a:t>
            </a:r>
            <a:endParaRPr lang="en-US" dirty="0">
              <a:latin typeface="Times New Roman"/>
              <a:cs typeface="Times New Roman"/>
            </a:endParaRPr>
          </a:p>
        </p:txBody>
      </p:sp>
    </p:spTree>
    <p:extLst>
      <p:ext uri="{BB962C8B-B14F-4D97-AF65-F5344CB8AC3E}">
        <p14:creationId xmlns:p14="http://schemas.microsoft.com/office/powerpoint/2010/main" val="1490266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r-IN" i="1" dirty="0" smtClean="0"/>
              <a:t>Öğrenci Seçme ve Yerleştirme Merkezi (ÖSYM) </a:t>
            </a:r>
            <a:endParaRPr lang="en-US" dirty="0"/>
          </a:p>
        </p:txBody>
      </p:sp>
      <p:sp>
        <p:nvSpPr>
          <p:cNvPr id="3" name="Content Placeholder 2"/>
          <p:cNvSpPr>
            <a:spLocks noGrp="1"/>
          </p:cNvSpPr>
          <p:nvPr>
            <p:ph idx="1"/>
          </p:nvPr>
        </p:nvSpPr>
        <p:spPr/>
        <p:txBody>
          <a:bodyPr>
            <a:normAutofit/>
          </a:bodyPr>
          <a:lstStyle/>
          <a:p>
            <a:pPr algn="just"/>
            <a:r>
              <a:rPr lang="mr-IN" dirty="0" smtClean="0">
                <a:latin typeface="Times New Roman"/>
                <a:cs typeface="Times New Roman"/>
              </a:rPr>
              <a:t>ÖSYM’nin görevleri Yükseköğretim Kanunu’nun 10. maddesinde şöyle belirtilmiştir: </a:t>
            </a:r>
            <a:endParaRPr lang="mr-IN" dirty="0">
              <a:latin typeface="Times New Roman"/>
              <a:cs typeface="Times New Roman"/>
            </a:endParaRPr>
          </a:p>
          <a:p>
            <a:pPr algn="just"/>
            <a:r>
              <a:rPr lang="en-US" i="1" dirty="0">
                <a:latin typeface="Times New Roman"/>
                <a:cs typeface="Times New Roman"/>
              </a:rPr>
              <a:t>“</a:t>
            </a:r>
            <a:r>
              <a:rPr lang="en-US" i="1" dirty="0" err="1">
                <a:latin typeface="Times New Roman"/>
                <a:cs typeface="Times New Roman"/>
              </a:rPr>
              <a:t>Öğrenci</a:t>
            </a:r>
            <a:r>
              <a:rPr lang="en-US" i="1" dirty="0">
                <a:latin typeface="Times New Roman"/>
                <a:cs typeface="Times New Roman"/>
              </a:rPr>
              <a:t> </a:t>
            </a:r>
            <a:r>
              <a:rPr lang="en-US" i="1" dirty="0" err="1">
                <a:latin typeface="Times New Roman"/>
                <a:cs typeface="Times New Roman"/>
              </a:rPr>
              <a:t>Seçme</a:t>
            </a:r>
            <a:r>
              <a:rPr lang="en-US" i="1" dirty="0">
                <a:latin typeface="Times New Roman"/>
                <a:cs typeface="Times New Roman"/>
              </a:rPr>
              <a:t> </a:t>
            </a:r>
            <a:r>
              <a:rPr lang="en-US" i="1" dirty="0" err="1">
                <a:latin typeface="Times New Roman"/>
                <a:cs typeface="Times New Roman"/>
              </a:rPr>
              <a:t>ve</a:t>
            </a:r>
            <a:r>
              <a:rPr lang="en-US" i="1" dirty="0">
                <a:latin typeface="Times New Roman"/>
                <a:cs typeface="Times New Roman"/>
              </a:rPr>
              <a:t> </a:t>
            </a:r>
            <a:r>
              <a:rPr lang="en-US" i="1" dirty="0" err="1">
                <a:latin typeface="Times New Roman"/>
                <a:cs typeface="Times New Roman"/>
              </a:rPr>
              <a:t>Yerleştirme</a:t>
            </a:r>
            <a:r>
              <a:rPr lang="en-US" i="1" dirty="0">
                <a:latin typeface="Times New Roman"/>
                <a:cs typeface="Times New Roman"/>
              </a:rPr>
              <a:t> </a:t>
            </a:r>
            <a:r>
              <a:rPr lang="en-US" i="1" dirty="0" err="1">
                <a:latin typeface="Times New Roman"/>
                <a:cs typeface="Times New Roman"/>
              </a:rPr>
              <a:t>Merkezi</a:t>
            </a:r>
            <a:r>
              <a:rPr lang="en-US" i="1" dirty="0">
                <a:latin typeface="Times New Roman"/>
                <a:cs typeface="Times New Roman"/>
              </a:rPr>
              <a:t>, </a:t>
            </a:r>
            <a:r>
              <a:rPr lang="en-US" i="1" dirty="0" err="1">
                <a:latin typeface="Times New Roman"/>
                <a:cs typeface="Times New Roman"/>
              </a:rPr>
              <a:t>Yükseköğretim</a:t>
            </a:r>
            <a:r>
              <a:rPr lang="en-US" i="1" dirty="0">
                <a:latin typeface="Times New Roman"/>
                <a:cs typeface="Times New Roman"/>
              </a:rPr>
              <a:t> </a:t>
            </a:r>
            <a:r>
              <a:rPr lang="en-US" i="1" dirty="0" err="1">
                <a:latin typeface="Times New Roman"/>
                <a:cs typeface="Times New Roman"/>
              </a:rPr>
              <a:t>Kurulunun</a:t>
            </a:r>
            <a:r>
              <a:rPr lang="en-US" i="1" dirty="0">
                <a:latin typeface="Times New Roman"/>
                <a:cs typeface="Times New Roman"/>
              </a:rPr>
              <a:t> </a:t>
            </a:r>
            <a:r>
              <a:rPr lang="en-US" i="1" dirty="0" err="1">
                <a:latin typeface="Times New Roman"/>
                <a:cs typeface="Times New Roman"/>
              </a:rPr>
              <a:t>Tespit</a:t>
            </a:r>
            <a:r>
              <a:rPr lang="en-US" i="1" dirty="0">
                <a:latin typeface="Times New Roman"/>
                <a:cs typeface="Times New Roman"/>
              </a:rPr>
              <a:t> </a:t>
            </a:r>
            <a:r>
              <a:rPr lang="en-US" i="1" dirty="0" err="1">
                <a:latin typeface="Times New Roman"/>
                <a:cs typeface="Times New Roman"/>
              </a:rPr>
              <a:t>ettiği</a:t>
            </a:r>
            <a:r>
              <a:rPr lang="en-US" i="1" dirty="0">
                <a:latin typeface="Times New Roman"/>
                <a:cs typeface="Times New Roman"/>
              </a:rPr>
              <a:t> </a:t>
            </a:r>
            <a:r>
              <a:rPr lang="en-US" i="1" dirty="0" err="1">
                <a:latin typeface="Times New Roman"/>
                <a:cs typeface="Times New Roman"/>
              </a:rPr>
              <a:t>esaslar</a:t>
            </a:r>
            <a:r>
              <a:rPr lang="en-US" i="1" dirty="0">
                <a:latin typeface="Times New Roman"/>
                <a:cs typeface="Times New Roman"/>
              </a:rPr>
              <a:t> </a:t>
            </a:r>
            <a:r>
              <a:rPr lang="en-US" i="1" dirty="0" err="1">
                <a:latin typeface="Times New Roman"/>
                <a:cs typeface="Times New Roman"/>
              </a:rPr>
              <a:t>çerçevesinde</a:t>
            </a:r>
            <a:r>
              <a:rPr lang="en-US" i="1" dirty="0">
                <a:latin typeface="Times New Roman"/>
                <a:cs typeface="Times New Roman"/>
              </a:rPr>
              <a:t> </a:t>
            </a:r>
            <a:r>
              <a:rPr lang="en-US" i="1" dirty="0" err="1">
                <a:latin typeface="Times New Roman"/>
                <a:cs typeface="Times New Roman"/>
              </a:rPr>
              <a:t>yükseköğretim</a:t>
            </a:r>
            <a:r>
              <a:rPr lang="en-US" i="1" dirty="0">
                <a:latin typeface="Times New Roman"/>
                <a:cs typeface="Times New Roman"/>
              </a:rPr>
              <a:t> </a:t>
            </a:r>
            <a:r>
              <a:rPr lang="en-US" i="1" dirty="0" err="1">
                <a:latin typeface="Times New Roman"/>
                <a:cs typeface="Times New Roman"/>
              </a:rPr>
              <a:t>kurumlarına</a:t>
            </a:r>
            <a:r>
              <a:rPr lang="en-US" i="1" dirty="0">
                <a:latin typeface="Times New Roman"/>
                <a:cs typeface="Times New Roman"/>
              </a:rPr>
              <a:t> </a:t>
            </a:r>
            <a:r>
              <a:rPr lang="en-US" i="1" dirty="0" err="1">
                <a:latin typeface="Times New Roman"/>
                <a:cs typeface="Times New Roman"/>
              </a:rPr>
              <a:t>öğrenci</a:t>
            </a:r>
            <a:r>
              <a:rPr lang="en-US" i="1" dirty="0">
                <a:latin typeface="Times New Roman"/>
                <a:cs typeface="Times New Roman"/>
              </a:rPr>
              <a:t> </a:t>
            </a:r>
            <a:r>
              <a:rPr lang="en-US" i="1" dirty="0" err="1">
                <a:latin typeface="Times New Roman"/>
                <a:cs typeface="Times New Roman"/>
              </a:rPr>
              <a:t>alınması</a:t>
            </a:r>
            <a:r>
              <a:rPr lang="en-US" i="1" dirty="0">
                <a:latin typeface="Times New Roman"/>
                <a:cs typeface="Times New Roman"/>
              </a:rPr>
              <a:t> </a:t>
            </a:r>
            <a:r>
              <a:rPr lang="en-US" i="1" dirty="0" err="1">
                <a:latin typeface="Times New Roman"/>
                <a:cs typeface="Times New Roman"/>
              </a:rPr>
              <a:t>amacıyla</a:t>
            </a:r>
            <a:r>
              <a:rPr lang="en-US" i="1" dirty="0">
                <a:latin typeface="Times New Roman"/>
                <a:cs typeface="Times New Roman"/>
              </a:rPr>
              <a:t> </a:t>
            </a:r>
            <a:r>
              <a:rPr lang="en-US" i="1" dirty="0" err="1">
                <a:latin typeface="Times New Roman"/>
                <a:cs typeface="Times New Roman"/>
              </a:rPr>
              <a:t>sınavları</a:t>
            </a:r>
            <a:r>
              <a:rPr lang="en-US" i="1" dirty="0">
                <a:latin typeface="Times New Roman"/>
                <a:cs typeface="Times New Roman"/>
              </a:rPr>
              <a:t> </a:t>
            </a:r>
            <a:r>
              <a:rPr lang="en-US" i="1" dirty="0" err="1">
                <a:latin typeface="Times New Roman"/>
                <a:cs typeface="Times New Roman"/>
              </a:rPr>
              <a:t>hazırlayan</a:t>
            </a:r>
            <a:r>
              <a:rPr lang="en-US" i="1" dirty="0">
                <a:latin typeface="Times New Roman"/>
                <a:cs typeface="Times New Roman"/>
              </a:rPr>
              <a:t> </a:t>
            </a:r>
            <a:r>
              <a:rPr lang="en-US" i="1" dirty="0" err="1">
                <a:latin typeface="Times New Roman"/>
                <a:cs typeface="Times New Roman"/>
              </a:rPr>
              <a:t>ve</a:t>
            </a:r>
            <a:r>
              <a:rPr lang="en-US" i="1" dirty="0">
                <a:latin typeface="Times New Roman"/>
                <a:cs typeface="Times New Roman"/>
              </a:rPr>
              <a:t> </a:t>
            </a:r>
            <a:r>
              <a:rPr lang="en-US" i="1" dirty="0" err="1">
                <a:latin typeface="Times New Roman"/>
                <a:cs typeface="Times New Roman"/>
              </a:rPr>
              <a:t>yapan</a:t>
            </a:r>
            <a:r>
              <a:rPr lang="en-US" i="1" dirty="0">
                <a:latin typeface="Times New Roman"/>
                <a:cs typeface="Times New Roman"/>
              </a:rPr>
              <a:t>, </a:t>
            </a:r>
            <a:r>
              <a:rPr lang="en-US" i="1" dirty="0" err="1">
                <a:latin typeface="Times New Roman"/>
                <a:cs typeface="Times New Roman"/>
              </a:rPr>
              <a:t>öğrenci</a:t>
            </a:r>
            <a:r>
              <a:rPr lang="en-US" i="1" dirty="0">
                <a:latin typeface="Times New Roman"/>
                <a:cs typeface="Times New Roman"/>
              </a:rPr>
              <a:t> </a:t>
            </a:r>
            <a:r>
              <a:rPr lang="en-US" i="1" dirty="0" err="1">
                <a:latin typeface="Times New Roman"/>
                <a:cs typeface="Times New Roman"/>
              </a:rPr>
              <a:t>isteklerini</a:t>
            </a:r>
            <a:r>
              <a:rPr lang="en-US" i="1" dirty="0">
                <a:latin typeface="Times New Roman"/>
                <a:cs typeface="Times New Roman"/>
              </a:rPr>
              <a:t> de </a:t>
            </a:r>
            <a:r>
              <a:rPr lang="en-US" i="1" dirty="0" err="1">
                <a:latin typeface="Times New Roman"/>
                <a:cs typeface="Times New Roman"/>
              </a:rPr>
              <a:t>göz</a:t>
            </a:r>
            <a:r>
              <a:rPr lang="en-US" i="1" dirty="0">
                <a:latin typeface="Times New Roman"/>
                <a:cs typeface="Times New Roman"/>
              </a:rPr>
              <a:t> </a:t>
            </a:r>
            <a:r>
              <a:rPr lang="en-US" i="1" dirty="0" err="1">
                <a:latin typeface="Times New Roman"/>
                <a:cs typeface="Times New Roman"/>
              </a:rPr>
              <a:t>önünde</a:t>
            </a:r>
            <a:r>
              <a:rPr lang="en-US" i="1" dirty="0">
                <a:latin typeface="Times New Roman"/>
                <a:cs typeface="Times New Roman"/>
              </a:rPr>
              <a:t> </a:t>
            </a:r>
            <a:r>
              <a:rPr lang="en-US" i="1" dirty="0" err="1">
                <a:latin typeface="Times New Roman"/>
                <a:cs typeface="Times New Roman"/>
              </a:rPr>
              <a:t>tutarak</a:t>
            </a:r>
            <a:r>
              <a:rPr lang="en-US" i="1" dirty="0">
                <a:latin typeface="Times New Roman"/>
                <a:cs typeface="Times New Roman"/>
              </a:rPr>
              <a:t> </a:t>
            </a:r>
            <a:r>
              <a:rPr lang="en-US" i="1" dirty="0" err="1">
                <a:latin typeface="Times New Roman"/>
                <a:cs typeface="Times New Roman"/>
              </a:rPr>
              <a:t>Yükseköğretim</a:t>
            </a:r>
            <a:r>
              <a:rPr lang="en-US" i="1" dirty="0">
                <a:latin typeface="Times New Roman"/>
                <a:cs typeface="Times New Roman"/>
              </a:rPr>
              <a:t> </a:t>
            </a:r>
            <a:r>
              <a:rPr lang="en-US" i="1" dirty="0" err="1">
                <a:latin typeface="Times New Roman"/>
                <a:cs typeface="Times New Roman"/>
              </a:rPr>
              <a:t>Kurulunun</a:t>
            </a:r>
            <a:r>
              <a:rPr lang="en-US" i="1" dirty="0">
                <a:latin typeface="Times New Roman"/>
                <a:cs typeface="Times New Roman"/>
              </a:rPr>
              <a:t> </a:t>
            </a:r>
            <a:r>
              <a:rPr lang="en-US" i="1" dirty="0" err="1">
                <a:latin typeface="Times New Roman"/>
                <a:cs typeface="Times New Roman"/>
              </a:rPr>
              <a:t>tespit</a:t>
            </a:r>
            <a:r>
              <a:rPr lang="en-US" i="1" dirty="0">
                <a:latin typeface="Times New Roman"/>
                <a:cs typeface="Times New Roman"/>
              </a:rPr>
              <a:t> </a:t>
            </a:r>
            <a:r>
              <a:rPr lang="en-US" i="1" dirty="0" err="1">
                <a:latin typeface="Times New Roman"/>
                <a:cs typeface="Times New Roman"/>
              </a:rPr>
              <a:t>ettiği</a:t>
            </a:r>
            <a:r>
              <a:rPr lang="en-US" i="1" dirty="0">
                <a:latin typeface="Times New Roman"/>
                <a:cs typeface="Times New Roman"/>
              </a:rPr>
              <a:t> </a:t>
            </a:r>
            <a:r>
              <a:rPr lang="en-US" i="1" dirty="0" err="1">
                <a:latin typeface="Times New Roman"/>
                <a:cs typeface="Times New Roman"/>
              </a:rPr>
              <a:t>esaslara</a:t>
            </a:r>
            <a:r>
              <a:rPr lang="en-US" i="1" dirty="0">
                <a:latin typeface="Times New Roman"/>
                <a:cs typeface="Times New Roman"/>
              </a:rPr>
              <a:t> </a:t>
            </a:r>
            <a:r>
              <a:rPr lang="en-US" i="1" dirty="0" err="1">
                <a:latin typeface="Times New Roman"/>
                <a:cs typeface="Times New Roman"/>
              </a:rPr>
              <a:t>göre</a:t>
            </a:r>
            <a:r>
              <a:rPr lang="en-US" i="1" dirty="0">
                <a:latin typeface="Times New Roman"/>
                <a:cs typeface="Times New Roman"/>
              </a:rPr>
              <a:t> </a:t>
            </a:r>
            <a:r>
              <a:rPr lang="en-US" i="1" dirty="0" err="1">
                <a:latin typeface="Times New Roman"/>
                <a:cs typeface="Times New Roman"/>
              </a:rPr>
              <a:t>değerlendiren</a:t>
            </a:r>
            <a:r>
              <a:rPr lang="en-US" i="1" dirty="0">
                <a:latin typeface="Times New Roman"/>
                <a:cs typeface="Times New Roman"/>
              </a:rPr>
              <a:t>, </a:t>
            </a:r>
            <a:r>
              <a:rPr lang="en-US" i="1" dirty="0" err="1">
                <a:latin typeface="Times New Roman"/>
                <a:cs typeface="Times New Roman"/>
              </a:rPr>
              <a:t>öğrenci</a:t>
            </a:r>
            <a:r>
              <a:rPr lang="en-US" i="1" dirty="0">
                <a:latin typeface="Times New Roman"/>
                <a:cs typeface="Times New Roman"/>
              </a:rPr>
              <a:t> </a:t>
            </a:r>
            <a:r>
              <a:rPr lang="en-US" i="1" dirty="0" err="1">
                <a:latin typeface="Times New Roman"/>
                <a:cs typeface="Times New Roman"/>
              </a:rPr>
              <a:t>adaylarının</a:t>
            </a:r>
            <a:r>
              <a:rPr lang="en-US" i="1" dirty="0">
                <a:latin typeface="Times New Roman"/>
                <a:cs typeface="Times New Roman"/>
              </a:rPr>
              <a:t> </a:t>
            </a:r>
            <a:r>
              <a:rPr lang="en-US" i="1" dirty="0" err="1">
                <a:latin typeface="Times New Roman"/>
                <a:cs typeface="Times New Roman"/>
              </a:rPr>
              <a:t>yükseköğretim</a:t>
            </a:r>
            <a:r>
              <a:rPr lang="en-US" i="1" dirty="0">
                <a:latin typeface="Times New Roman"/>
                <a:cs typeface="Times New Roman"/>
              </a:rPr>
              <a:t> </a:t>
            </a:r>
            <a:r>
              <a:rPr lang="en-US" i="1" dirty="0" err="1">
                <a:latin typeface="Times New Roman"/>
                <a:cs typeface="Times New Roman"/>
              </a:rPr>
              <a:t>kurumlarına</a:t>
            </a:r>
            <a:r>
              <a:rPr lang="en-US" i="1" dirty="0">
                <a:latin typeface="Times New Roman"/>
                <a:cs typeface="Times New Roman"/>
              </a:rPr>
              <a:t> </a:t>
            </a:r>
            <a:r>
              <a:rPr lang="en-US" i="1" dirty="0" err="1">
                <a:latin typeface="Times New Roman"/>
                <a:cs typeface="Times New Roman"/>
              </a:rPr>
              <a:t>yerleştirilmesini</a:t>
            </a:r>
            <a:r>
              <a:rPr lang="en-US" i="1" dirty="0">
                <a:latin typeface="Times New Roman"/>
                <a:cs typeface="Times New Roman"/>
              </a:rPr>
              <a:t> </a:t>
            </a:r>
            <a:r>
              <a:rPr lang="en-US" i="1" dirty="0" err="1">
                <a:latin typeface="Times New Roman"/>
                <a:cs typeface="Times New Roman"/>
              </a:rPr>
              <a:t>sağlayan</a:t>
            </a:r>
            <a:r>
              <a:rPr lang="en-US" i="1" dirty="0">
                <a:latin typeface="Times New Roman"/>
                <a:cs typeface="Times New Roman"/>
              </a:rPr>
              <a:t> </a:t>
            </a:r>
            <a:r>
              <a:rPr lang="en-US" i="1" dirty="0" err="1">
                <a:latin typeface="Times New Roman"/>
                <a:cs typeface="Times New Roman"/>
              </a:rPr>
              <a:t>ve</a:t>
            </a:r>
            <a:r>
              <a:rPr lang="en-US" i="1" dirty="0">
                <a:latin typeface="Times New Roman"/>
                <a:cs typeface="Times New Roman"/>
              </a:rPr>
              <a:t> </a:t>
            </a:r>
            <a:r>
              <a:rPr lang="en-US" i="1" dirty="0" err="1">
                <a:latin typeface="Times New Roman"/>
                <a:cs typeface="Times New Roman"/>
              </a:rPr>
              <a:t>bu</a:t>
            </a:r>
            <a:r>
              <a:rPr lang="en-US" i="1" dirty="0">
                <a:latin typeface="Times New Roman"/>
                <a:cs typeface="Times New Roman"/>
              </a:rPr>
              <a:t> </a:t>
            </a:r>
            <a:r>
              <a:rPr lang="en-US" i="1" dirty="0" err="1">
                <a:latin typeface="Times New Roman"/>
                <a:cs typeface="Times New Roman"/>
              </a:rPr>
              <a:t>faaliyetlerle</a:t>
            </a:r>
            <a:r>
              <a:rPr lang="en-US" i="1" dirty="0">
                <a:latin typeface="Times New Roman"/>
                <a:cs typeface="Times New Roman"/>
              </a:rPr>
              <a:t> </a:t>
            </a:r>
            <a:r>
              <a:rPr lang="en-US" i="1" dirty="0" err="1">
                <a:latin typeface="Times New Roman"/>
                <a:cs typeface="Times New Roman"/>
              </a:rPr>
              <a:t>ilgili</a:t>
            </a:r>
            <a:r>
              <a:rPr lang="en-US" i="1" dirty="0">
                <a:latin typeface="Times New Roman"/>
                <a:cs typeface="Times New Roman"/>
              </a:rPr>
              <a:t> </a:t>
            </a:r>
            <a:r>
              <a:rPr lang="en-US" i="1" dirty="0" err="1">
                <a:latin typeface="Times New Roman"/>
                <a:cs typeface="Times New Roman"/>
              </a:rPr>
              <a:t>araştırmaları</a:t>
            </a:r>
            <a:r>
              <a:rPr lang="en-US" i="1" dirty="0">
                <a:latin typeface="Times New Roman"/>
                <a:cs typeface="Times New Roman"/>
              </a:rPr>
              <a:t> </a:t>
            </a:r>
            <a:r>
              <a:rPr lang="en-US" i="1" dirty="0" err="1">
                <a:latin typeface="Times New Roman"/>
                <a:cs typeface="Times New Roman"/>
              </a:rPr>
              <a:t>ve</a:t>
            </a:r>
            <a:r>
              <a:rPr lang="en-US" i="1" dirty="0">
                <a:latin typeface="Times New Roman"/>
                <a:cs typeface="Times New Roman"/>
              </a:rPr>
              <a:t> </a:t>
            </a:r>
            <a:r>
              <a:rPr lang="en-US" i="1" dirty="0" err="1">
                <a:latin typeface="Times New Roman"/>
                <a:cs typeface="Times New Roman"/>
              </a:rPr>
              <a:t>diğer</a:t>
            </a:r>
            <a:r>
              <a:rPr lang="en-US" i="1" dirty="0">
                <a:latin typeface="Times New Roman"/>
                <a:cs typeface="Times New Roman"/>
              </a:rPr>
              <a:t> </a:t>
            </a:r>
            <a:r>
              <a:rPr lang="en-US" i="1" dirty="0" err="1">
                <a:latin typeface="Times New Roman"/>
                <a:cs typeface="Times New Roman"/>
              </a:rPr>
              <a:t>hizmetleri</a:t>
            </a:r>
            <a:r>
              <a:rPr lang="en-US" i="1" dirty="0">
                <a:latin typeface="Times New Roman"/>
                <a:cs typeface="Times New Roman"/>
              </a:rPr>
              <a:t> </a:t>
            </a:r>
            <a:r>
              <a:rPr lang="en-US" i="1" dirty="0" err="1">
                <a:latin typeface="Times New Roman"/>
                <a:cs typeface="Times New Roman"/>
              </a:rPr>
              <a:t>yapan</a:t>
            </a:r>
            <a:r>
              <a:rPr lang="en-US" i="1" dirty="0">
                <a:latin typeface="Times New Roman"/>
                <a:cs typeface="Times New Roman"/>
              </a:rPr>
              <a:t> </a:t>
            </a:r>
            <a:r>
              <a:rPr lang="en-US" i="1" dirty="0" err="1">
                <a:latin typeface="Times New Roman"/>
                <a:cs typeface="Times New Roman"/>
              </a:rPr>
              <a:t>Yükseköğretim</a:t>
            </a:r>
            <a:r>
              <a:rPr lang="en-US" i="1" dirty="0">
                <a:latin typeface="Times New Roman"/>
                <a:cs typeface="Times New Roman"/>
              </a:rPr>
              <a:t> </a:t>
            </a:r>
            <a:r>
              <a:rPr lang="en-US" i="1" dirty="0" err="1">
                <a:latin typeface="Times New Roman"/>
                <a:cs typeface="Times New Roman"/>
              </a:rPr>
              <a:t>Kuruluna</a:t>
            </a:r>
            <a:r>
              <a:rPr lang="en-US" i="1" dirty="0">
                <a:latin typeface="Times New Roman"/>
                <a:cs typeface="Times New Roman"/>
              </a:rPr>
              <a:t> </a:t>
            </a:r>
            <a:r>
              <a:rPr lang="en-US" i="1" dirty="0" err="1">
                <a:latin typeface="Times New Roman"/>
                <a:cs typeface="Times New Roman"/>
              </a:rPr>
              <a:t>bağlı</a:t>
            </a:r>
            <a:r>
              <a:rPr lang="en-US" i="1" dirty="0">
                <a:latin typeface="Times New Roman"/>
                <a:cs typeface="Times New Roman"/>
              </a:rPr>
              <a:t> </a:t>
            </a:r>
            <a:r>
              <a:rPr lang="en-US" i="1" dirty="0" err="1">
                <a:latin typeface="Times New Roman"/>
                <a:cs typeface="Times New Roman"/>
              </a:rPr>
              <a:t>bir</a:t>
            </a:r>
            <a:r>
              <a:rPr lang="en-US" i="1" dirty="0">
                <a:latin typeface="Times New Roman"/>
                <a:cs typeface="Times New Roman"/>
              </a:rPr>
              <a:t> </a:t>
            </a:r>
            <a:r>
              <a:rPr lang="en-US" i="1" dirty="0" err="1">
                <a:latin typeface="Times New Roman"/>
                <a:cs typeface="Times New Roman"/>
              </a:rPr>
              <a:t>kuruluştur</a:t>
            </a:r>
            <a:r>
              <a:rPr lang="en-US" i="1" dirty="0">
                <a:latin typeface="Times New Roman"/>
                <a:cs typeface="Times New Roman"/>
              </a:rPr>
              <a:t>” (</a:t>
            </a:r>
            <a:r>
              <a:rPr lang="en-US" i="1" dirty="0" err="1">
                <a:latin typeface="Times New Roman"/>
                <a:cs typeface="Times New Roman"/>
              </a:rPr>
              <a:t>Payaslıoğlu</a:t>
            </a:r>
            <a:r>
              <a:rPr lang="en-US" i="1" dirty="0">
                <a:latin typeface="Times New Roman"/>
                <a:cs typeface="Times New Roman"/>
              </a:rPr>
              <a:t>, 1985, s.13). </a:t>
            </a:r>
            <a:endParaRPr lang="en-US" dirty="0">
              <a:latin typeface="Times New Roman"/>
              <a:cs typeface="Times New Roman"/>
            </a:endParaRPr>
          </a:p>
        </p:txBody>
      </p:sp>
    </p:spTree>
    <p:extLst>
      <p:ext uri="{BB962C8B-B14F-4D97-AF65-F5344CB8AC3E}">
        <p14:creationId xmlns:p14="http://schemas.microsoft.com/office/powerpoint/2010/main" val="1269809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r-IN" i="1" dirty="0" smtClean="0">
                <a:latin typeface="Times New Roman"/>
                <a:cs typeface="Times New Roman"/>
              </a:rPr>
              <a:t>Çeş</a:t>
            </a:r>
            <a:r>
              <a:rPr lang="tr-TR" i="1" dirty="0" smtClean="0">
                <a:latin typeface="Times New Roman"/>
                <a:cs typeface="Times New Roman"/>
              </a:rPr>
              <a:t>İ</a:t>
            </a:r>
            <a:r>
              <a:rPr lang="mr-IN" i="1" dirty="0" smtClean="0">
                <a:latin typeface="Times New Roman"/>
                <a:cs typeface="Times New Roman"/>
              </a:rPr>
              <a:t>tl</a:t>
            </a:r>
            <a:r>
              <a:rPr lang="tr-TR" i="1" dirty="0" smtClean="0">
                <a:latin typeface="Times New Roman"/>
                <a:cs typeface="Times New Roman"/>
              </a:rPr>
              <a:t>İ</a:t>
            </a:r>
            <a:r>
              <a:rPr lang="mr-IN" i="1" dirty="0" smtClean="0">
                <a:latin typeface="Times New Roman"/>
                <a:cs typeface="Times New Roman"/>
              </a:rPr>
              <a:t> Kuruluşlar</a:t>
            </a:r>
            <a:r>
              <a:rPr lang="tr-TR" i="1" dirty="0" smtClean="0">
                <a:latin typeface="Times New Roman"/>
                <a:cs typeface="Times New Roman"/>
              </a:rPr>
              <a:t>I</a:t>
            </a:r>
            <a:r>
              <a:rPr lang="mr-IN" i="1" dirty="0" smtClean="0">
                <a:latin typeface="Times New Roman"/>
                <a:cs typeface="Times New Roman"/>
              </a:rPr>
              <a:t>n Katk</a:t>
            </a:r>
            <a:r>
              <a:rPr lang="tr-TR" i="1" dirty="0" smtClean="0">
                <a:latin typeface="Times New Roman"/>
                <a:cs typeface="Times New Roman"/>
              </a:rPr>
              <a:t>I</a:t>
            </a:r>
            <a:r>
              <a:rPr lang="mr-IN" i="1" dirty="0" smtClean="0">
                <a:latin typeface="Times New Roman"/>
                <a:cs typeface="Times New Roman"/>
              </a:rPr>
              <a:t>lar</a:t>
            </a:r>
            <a:r>
              <a:rPr lang="tr-TR" i="1" dirty="0" smtClean="0">
                <a:latin typeface="Times New Roman"/>
                <a:cs typeface="Times New Roman"/>
              </a:rPr>
              <a:t>I</a:t>
            </a:r>
            <a:endParaRPr lang="en-US" dirty="0">
              <a:latin typeface="Times New Roman"/>
              <a:cs typeface="Times New Roman"/>
            </a:endParaRPr>
          </a:p>
        </p:txBody>
      </p:sp>
      <p:sp>
        <p:nvSpPr>
          <p:cNvPr id="3" name="Content Placeholder 2"/>
          <p:cNvSpPr>
            <a:spLocks noGrp="1"/>
          </p:cNvSpPr>
          <p:nvPr>
            <p:ph idx="1"/>
          </p:nvPr>
        </p:nvSpPr>
        <p:spPr/>
        <p:txBody>
          <a:bodyPr>
            <a:normAutofit/>
          </a:bodyPr>
          <a:lstStyle/>
          <a:p>
            <a:pPr algn="just"/>
            <a:r>
              <a:rPr lang="en-US" i="1" dirty="0" err="1">
                <a:solidFill>
                  <a:srgbClr val="000000"/>
                </a:solidFill>
                <a:latin typeface="Times New Roman"/>
                <a:cs typeface="Times New Roman"/>
              </a:rPr>
              <a:t>Türk</a:t>
            </a:r>
            <a:r>
              <a:rPr lang="en-US" i="1" dirty="0">
                <a:solidFill>
                  <a:srgbClr val="000000"/>
                </a:solidFill>
                <a:latin typeface="Times New Roman"/>
                <a:cs typeface="Times New Roman"/>
              </a:rPr>
              <a:t> </a:t>
            </a:r>
            <a:r>
              <a:rPr lang="en-US" i="1" dirty="0" err="1">
                <a:solidFill>
                  <a:srgbClr val="000000"/>
                </a:solidFill>
                <a:latin typeface="Times New Roman"/>
                <a:cs typeface="Times New Roman"/>
              </a:rPr>
              <a:t>Eğitim</a:t>
            </a:r>
            <a:r>
              <a:rPr lang="en-US" i="1" dirty="0">
                <a:solidFill>
                  <a:srgbClr val="000000"/>
                </a:solidFill>
                <a:latin typeface="Times New Roman"/>
                <a:cs typeface="Times New Roman"/>
              </a:rPr>
              <a:t> </a:t>
            </a:r>
            <a:r>
              <a:rPr lang="en-US" i="1" dirty="0" err="1">
                <a:solidFill>
                  <a:srgbClr val="000000"/>
                </a:solidFill>
                <a:latin typeface="Times New Roman"/>
                <a:cs typeface="Times New Roman"/>
              </a:rPr>
              <a:t>Derneği</a:t>
            </a:r>
            <a:r>
              <a:rPr lang="en-US" i="1" dirty="0">
                <a:solidFill>
                  <a:srgbClr val="000000"/>
                </a:solidFill>
                <a:latin typeface="Times New Roman"/>
                <a:cs typeface="Times New Roman"/>
              </a:rPr>
              <a:t> (TED) </a:t>
            </a:r>
            <a:r>
              <a:rPr lang="en-US" i="1" dirty="0" smtClean="0">
                <a:solidFill>
                  <a:srgbClr val="000000"/>
                </a:solidFill>
                <a:latin typeface="Times New Roman"/>
                <a:cs typeface="Times New Roman"/>
              </a:rPr>
              <a:t>:</a:t>
            </a:r>
            <a:r>
              <a:rPr lang="mr-IN" dirty="0" smtClean="0">
                <a:solidFill>
                  <a:srgbClr val="000000"/>
                </a:solidFill>
                <a:latin typeface="Times New Roman"/>
                <a:cs typeface="Times New Roman"/>
              </a:rPr>
              <a:t>1976 yılından itibaren, bünyesinde oluşturduğu Bilim Kurulu’nun yönlendirmesinde; a) düzenlediği eğitim ve öğretim toplantıları, b) eğitim araştırmalarını destekleme programları ve c) çıkardığı Eğitim ve Bilim Dergisi ile eğitim bilimlerinin diğer uzmanlık alanlarının yanı sıra ölçme ve değerlendirme alanına da önemli katkılar sağladığı görülmektedir (Koç, 1993). </a:t>
            </a:r>
            <a:endParaRPr lang="tr-TR" dirty="0" smtClean="0">
              <a:solidFill>
                <a:srgbClr val="000000"/>
              </a:solidFill>
              <a:latin typeface="Times New Roman"/>
              <a:cs typeface="Times New Roman"/>
            </a:endParaRPr>
          </a:p>
        </p:txBody>
      </p:sp>
    </p:spTree>
    <p:extLst>
      <p:ext uri="{BB962C8B-B14F-4D97-AF65-F5344CB8AC3E}">
        <p14:creationId xmlns:p14="http://schemas.microsoft.com/office/powerpoint/2010/main" val="2218453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mr-IN" i="1" dirty="0">
                <a:solidFill>
                  <a:srgbClr val="000000"/>
                </a:solidFill>
                <a:latin typeface="Times New Roman"/>
                <a:cs typeface="Times New Roman"/>
              </a:rPr>
              <a:t>Türk Psikologlar Derneği </a:t>
            </a:r>
            <a:r>
              <a:rPr lang="tr-TR" i="1" dirty="0">
                <a:solidFill>
                  <a:srgbClr val="000000"/>
                </a:solidFill>
                <a:latin typeface="Times New Roman"/>
                <a:cs typeface="Times New Roman"/>
              </a:rPr>
              <a:t>:</a:t>
            </a:r>
            <a:r>
              <a:rPr lang="mr-IN" dirty="0">
                <a:solidFill>
                  <a:srgbClr val="000000"/>
                </a:solidFill>
                <a:latin typeface="Times New Roman"/>
                <a:cs typeface="Times New Roman"/>
              </a:rPr>
              <a:t>Psikoloji alanındaki ilk dernek İstanbul'da 1956'da kurulmuş olan "Psikoloji Derneği"dir. 1970'li yıllar boyunca, psikolojik hizmetlere duyulan ihtiyacın artmasıyla, bu alanda çalışan kişilerin bir takım mesleki gereksinimlerinin olduğu dikkati çekmiştir. Bu gereksinimleri karşılamak ve örgütlenmek amacıyla Psikologlar Derneği (PD) Ankara'da 1976 yılında kurulmuştur. </a:t>
            </a:r>
            <a:endParaRPr lang="tr-TR" dirty="0" smtClean="0">
              <a:solidFill>
                <a:srgbClr val="000000"/>
              </a:solidFill>
              <a:latin typeface="Times New Roman"/>
              <a:cs typeface="Times New Roman"/>
            </a:endParaRPr>
          </a:p>
          <a:p>
            <a:pPr algn="r"/>
            <a:r>
              <a:rPr lang="tr-TR" dirty="0" smtClean="0">
                <a:solidFill>
                  <a:srgbClr val="000000"/>
                </a:solidFill>
                <a:latin typeface="Times New Roman"/>
                <a:cs typeface="Times New Roman"/>
              </a:rPr>
              <a:t>(Koç, 1993)</a:t>
            </a:r>
            <a:endParaRPr lang="en-US" dirty="0">
              <a:solidFill>
                <a:srgbClr val="000000"/>
              </a:solidFill>
              <a:latin typeface="Times New Roman"/>
              <a:cs typeface="Times New Roman"/>
            </a:endParaRPr>
          </a:p>
          <a:p>
            <a:endParaRPr lang="en-US" dirty="0"/>
          </a:p>
        </p:txBody>
      </p:sp>
    </p:spTree>
    <p:extLst>
      <p:ext uri="{BB962C8B-B14F-4D97-AF65-F5344CB8AC3E}">
        <p14:creationId xmlns:p14="http://schemas.microsoft.com/office/powerpoint/2010/main" val="629904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i="1" dirty="0" err="1">
                <a:latin typeface="Times New Roman"/>
                <a:cs typeface="Times New Roman"/>
              </a:rPr>
              <a:t>Eğitimde</a:t>
            </a:r>
            <a:r>
              <a:rPr lang="en-US" i="1" dirty="0">
                <a:latin typeface="Times New Roman"/>
                <a:cs typeface="Times New Roman"/>
              </a:rPr>
              <a:t> </a:t>
            </a:r>
            <a:r>
              <a:rPr lang="en-US" i="1" dirty="0" err="1">
                <a:latin typeface="Times New Roman"/>
                <a:cs typeface="Times New Roman"/>
              </a:rPr>
              <a:t>ve</a:t>
            </a:r>
            <a:r>
              <a:rPr lang="en-US" i="1" dirty="0">
                <a:latin typeface="Times New Roman"/>
                <a:cs typeface="Times New Roman"/>
              </a:rPr>
              <a:t> </a:t>
            </a:r>
            <a:r>
              <a:rPr lang="en-US" i="1" dirty="0" err="1">
                <a:latin typeface="Times New Roman"/>
                <a:cs typeface="Times New Roman"/>
              </a:rPr>
              <a:t>Psikolojide</a:t>
            </a:r>
            <a:r>
              <a:rPr lang="en-US" i="1" dirty="0">
                <a:latin typeface="Times New Roman"/>
                <a:cs typeface="Times New Roman"/>
              </a:rPr>
              <a:t> </a:t>
            </a:r>
            <a:r>
              <a:rPr lang="en-US" i="1" dirty="0" err="1">
                <a:latin typeface="Times New Roman"/>
                <a:cs typeface="Times New Roman"/>
              </a:rPr>
              <a:t>Ölçme</a:t>
            </a:r>
            <a:r>
              <a:rPr lang="en-US" i="1" dirty="0">
                <a:latin typeface="Times New Roman"/>
                <a:cs typeface="Times New Roman"/>
              </a:rPr>
              <a:t> </a:t>
            </a:r>
            <a:r>
              <a:rPr lang="en-US" i="1" dirty="0" err="1">
                <a:latin typeface="Times New Roman"/>
                <a:cs typeface="Times New Roman"/>
              </a:rPr>
              <a:t>ve</a:t>
            </a:r>
            <a:r>
              <a:rPr lang="en-US" i="1" dirty="0">
                <a:latin typeface="Times New Roman"/>
                <a:cs typeface="Times New Roman"/>
              </a:rPr>
              <a:t> </a:t>
            </a:r>
            <a:r>
              <a:rPr lang="en-US" i="1" dirty="0" err="1">
                <a:latin typeface="Times New Roman"/>
                <a:cs typeface="Times New Roman"/>
              </a:rPr>
              <a:t>Değerlendirme</a:t>
            </a:r>
            <a:r>
              <a:rPr lang="en-US" i="1" dirty="0">
                <a:latin typeface="Times New Roman"/>
                <a:cs typeface="Times New Roman"/>
              </a:rPr>
              <a:t> </a:t>
            </a:r>
            <a:r>
              <a:rPr lang="en-US" i="1" dirty="0" err="1">
                <a:latin typeface="Times New Roman"/>
                <a:cs typeface="Times New Roman"/>
              </a:rPr>
              <a:t>Derneği</a:t>
            </a:r>
            <a:r>
              <a:rPr lang="en-US" i="1" dirty="0">
                <a:latin typeface="Times New Roman"/>
                <a:cs typeface="Times New Roman"/>
              </a:rPr>
              <a:t> (EPODDER) </a:t>
            </a:r>
            <a:r>
              <a:rPr lang="en-US" i="1" dirty="0" smtClean="0">
                <a:latin typeface="Times New Roman"/>
                <a:cs typeface="Times New Roman"/>
              </a:rPr>
              <a:t>:</a:t>
            </a:r>
            <a:r>
              <a:rPr lang="mr-IN" dirty="0" smtClean="0">
                <a:latin typeface="Times New Roman"/>
                <a:cs typeface="Times New Roman"/>
              </a:rPr>
              <a:t>28 Mart 2013 tarihinde kurulan Eğitimde ve Psikolojide Ölçme ve Değerlendirme Derneği (EPODDER), ilk Genel Kurul Toplantısını 8 Aralık 2013 ve II. Genel Kurul Toplantısını 25 Nisan 2015 tarihlerinde Ankara Üniversitesi Eğitim Bilimleri Fakültesi, Hasan Ali Yücel Salonu’nda gerçekleştirmiştir.</a:t>
            </a:r>
            <a:endParaRPr lang="en-US" dirty="0">
              <a:latin typeface="Times New Roman"/>
              <a:cs typeface="Times New Roman"/>
            </a:endParaRPr>
          </a:p>
        </p:txBody>
      </p:sp>
    </p:spTree>
    <p:extLst>
      <p:ext uri="{BB962C8B-B14F-4D97-AF65-F5344CB8AC3E}">
        <p14:creationId xmlns:p14="http://schemas.microsoft.com/office/powerpoint/2010/main" val="24448711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17</TotalTime>
  <Words>793</Words>
  <Application>Microsoft Macintosh PowerPoint</Application>
  <PresentationFormat>On-screen Show (4:3)</PresentationFormat>
  <Paragraphs>29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Apothecary</vt:lpstr>
      <vt:lpstr>Psikolojik Ölçmelerin Türkiye’deki Gelişimi </vt:lpstr>
      <vt:lpstr>CUMHURİYETİN İLK YILLARI</vt:lpstr>
      <vt:lpstr>MEB İLE ÖLÇME VE DEĞERLENDİRME</vt:lpstr>
      <vt:lpstr>PowerPoint Presentation</vt:lpstr>
      <vt:lpstr>PowerPoint Presentation</vt:lpstr>
      <vt:lpstr>Öğrenci Seçme ve Yerleştirme Merkezi (ÖSYM) </vt:lpstr>
      <vt:lpstr>Çeşİtlİ KuruluşlarIn KatkIlarI</vt:lpstr>
      <vt:lpstr>PowerPoint Presentation</vt:lpstr>
      <vt:lpstr>PowerPoint Presentation</vt:lpstr>
      <vt:lpstr>kaynakça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Psikolojik Ölçmelerin Türkiye’deki Gelişimi </dc:title>
  <dc:creator>Fulya barış</dc:creator>
  <cp:lastModifiedBy>Fulya barış</cp:lastModifiedBy>
  <cp:revision>3</cp:revision>
  <dcterms:created xsi:type="dcterms:W3CDTF">2018-02-24T10:23:32Z</dcterms:created>
  <dcterms:modified xsi:type="dcterms:W3CDTF">2018-02-24T10:40:38Z</dcterms:modified>
</cp:coreProperties>
</file>