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5"/>
  </p:notesMasterIdLst>
  <p:sldIdLst>
    <p:sldId id="293" r:id="rId2"/>
    <p:sldId id="1226" r:id="rId3"/>
    <p:sldId id="1248" r:id="rId4"/>
    <p:sldId id="1249" r:id="rId5"/>
    <p:sldId id="1250" r:id="rId6"/>
    <p:sldId id="1251" r:id="rId7"/>
    <p:sldId id="1252" r:id="rId8"/>
    <p:sldId id="1253" r:id="rId9"/>
    <p:sldId id="1254" r:id="rId10"/>
    <p:sldId id="1255" r:id="rId11"/>
    <p:sldId id="1256" r:id="rId12"/>
    <p:sldId id="1257" r:id="rId13"/>
    <p:sldId id="1258" r:id="rId14"/>
    <p:sldId id="1259" r:id="rId15"/>
    <p:sldId id="1260" r:id="rId16"/>
    <p:sldId id="1261" r:id="rId17"/>
    <p:sldId id="1295" r:id="rId18"/>
    <p:sldId id="1262" r:id="rId19"/>
    <p:sldId id="1296" r:id="rId20"/>
    <p:sldId id="1263" r:id="rId21"/>
    <p:sldId id="1297" r:id="rId22"/>
    <p:sldId id="1264" r:id="rId23"/>
    <p:sldId id="1265" r:id="rId24"/>
    <p:sldId id="1266" r:id="rId25"/>
    <p:sldId id="1267" r:id="rId26"/>
    <p:sldId id="1268" r:id="rId27"/>
    <p:sldId id="1269" r:id="rId28"/>
    <p:sldId id="1270" r:id="rId29"/>
    <p:sldId id="1271" r:id="rId30"/>
    <p:sldId id="1272" r:id="rId31"/>
    <p:sldId id="1273" r:id="rId32"/>
    <p:sldId id="1274" r:id="rId33"/>
    <p:sldId id="1275" r:id="rId34"/>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3DB"/>
    <a:srgbClr val="000000"/>
    <a:srgbClr val="686A08"/>
    <a:srgbClr val="FFFFCC"/>
    <a:srgbClr val="F5F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2" autoAdjust="0"/>
    <p:restoredTop sz="94638" autoAdjust="0"/>
  </p:normalViewPr>
  <p:slideViewPr>
    <p:cSldViewPr>
      <p:cViewPr varScale="1">
        <p:scale>
          <a:sx n="79" d="100"/>
          <a:sy n="79" d="100"/>
        </p:scale>
        <p:origin x="1570"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88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35E480A-E5B0-4EDD-B68F-D4E35A57B7DA}" type="datetimeFigureOut">
              <a:rPr lang="tr-TR"/>
              <a:pPr>
                <a:defRPr/>
              </a:pPr>
              <a:t>10.05.2020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4 Not Yer Tutucusu"/>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54C7FC6-C739-4F1A-B3F2-644AAC07DF8D}" type="slidenum">
              <a:rPr lang="tr-TR"/>
              <a:pPr>
                <a:defRPr/>
              </a:pPr>
              <a:t>‹#›</a:t>
            </a:fld>
            <a:endParaRPr 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0115" name="2 Not Yer Tutucusu"/>
          <p:cNvSpPr>
            <a:spLocks noGrp="1"/>
          </p:cNvSpPr>
          <p:nvPr>
            <p:ph type="body" idx="1"/>
          </p:nvPr>
        </p:nvSpPr>
        <p:spPr bwMode="auto">
          <a:noFill/>
        </p:spPr>
        <p:txBody>
          <a:bodyPr/>
          <a:lstStyle/>
          <a:p>
            <a:pPr eaLnBrk="1" hangingPunct="1">
              <a:spcBef>
                <a:spcPct val="0"/>
              </a:spcBef>
            </a:pPr>
            <a:endParaRPr lang="en-US" smtClean="0"/>
          </a:p>
        </p:txBody>
      </p:sp>
      <p:sp>
        <p:nvSpPr>
          <p:cNvPr id="3994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DEC07A-7120-42D7-BE2F-8AA8ABF7998D}" type="slidenum">
              <a:rPr lang="tr-TR" smtClean="0"/>
              <a:pPr fontAlgn="base">
                <a:spcBef>
                  <a:spcPct val="0"/>
                </a:spcBef>
                <a:spcAft>
                  <a:spcPct val="0"/>
                </a:spcAft>
                <a:defRPr/>
              </a:pPr>
              <a:t>1</a:t>
            </a:fld>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tr-T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tr-TR"/>
            </a:p>
          </p:txBody>
        </p:sp>
      </p:grpSp>
      <p:sp>
        <p:nvSpPr>
          <p:cNvPr id="1710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Asıl alt başlık stilini düzenlemek için tıklatın</a:t>
            </a:r>
          </a:p>
        </p:txBody>
      </p:sp>
      <p:sp>
        <p:nvSpPr>
          <p:cNvPr id="1710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Asıl başlık stili için tıklatın</a:t>
            </a:r>
          </a:p>
        </p:txBody>
      </p:sp>
      <p:sp>
        <p:nvSpPr>
          <p:cNvPr id="7" name="Rectangle 6"/>
          <p:cNvSpPr>
            <a:spLocks noGrp="1" noChangeArrowheads="1"/>
          </p:cNvSpPr>
          <p:nvPr>
            <p:ph type="dt" sz="quarter" idx="10"/>
          </p:nvPr>
        </p:nvSpPr>
        <p:spPr/>
        <p:txBody>
          <a:bodyPr/>
          <a:lstStyle>
            <a:lvl1pPr>
              <a:defRPr/>
            </a:lvl1pPr>
          </a:lstStyle>
          <a:p>
            <a:pPr>
              <a:defRPr/>
            </a:pPr>
            <a:fld id="{9905EE72-FEFE-4552-ABBB-80BCDF5AF357}" type="datetimeFigureOut">
              <a:rPr lang="tr-TR"/>
              <a:pPr>
                <a:defRPr/>
              </a:pPr>
              <a:t>10.05.2020</a:t>
            </a:fld>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174F23C-AAF2-48B9-A48E-4A7B00BEDD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7"/>
          <p:cNvSpPr>
            <a:spLocks noGrp="1" noChangeArrowheads="1"/>
          </p:cNvSpPr>
          <p:nvPr>
            <p:ph type="dt" sz="half" idx="10"/>
          </p:nvPr>
        </p:nvSpPr>
        <p:spPr>
          <a:ln/>
        </p:spPr>
        <p:txBody>
          <a:bodyPr/>
          <a:lstStyle>
            <a:lvl1pPr>
              <a:defRPr/>
            </a:lvl1pPr>
          </a:lstStyle>
          <a:p>
            <a:pPr>
              <a:defRPr/>
            </a:pPr>
            <a:fld id="{052E2226-678E-4B0E-A89D-6EE6761BF51F}" type="datetimeFigureOut">
              <a:rPr lang="tr-TR"/>
              <a:pPr>
                <a:defRPr/>
              </a:pPr>
              <a:t>10.05.2020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75268B-7DC8-4D86-B6D9-628FAEA1AB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21362"/>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21362"/>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7"/>
          <p:cNvSpPr>
            <a:spLocks noGrp="1" noChangeArrowheads="1"/>
          </p:cNvSpPr>
          <p:nvPr>
            <p:ph type="dt" sz="half" idx="10"/>
          </p:nvPr>
        </p:nvSpPr>
        <p:spPr>
          <a:ln/>
        </p:spPr>
        <p:txBody>
          <a:bodyPr/>
          <a:lstStyle>
            <a:lvl1pPr>
              <a:defRPr/>
            </a:lvl1pPr>
          </a:lstStyle>
          <a:p>
            <a:pPr>
              <a:defRPr/>
            </a:pPr>
            <a:fld id="{5EB04EFC-2593-43D8-ABB0-3B098C625C90}" type="datetimeFigureOut">
              <a:rPr lang="tr-TR"/>
              <a:pPr>
                <a:defRPr/>
              </a:pPr>
              <a:t>10.05.2020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8F461F1-2ACB-4FEB-8655-3625AEB673B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7"/>
          <p:cNvSpPr>
            <a:spLocks noGrp="1" noChangeArrowheads="1"/>
          </p:cNvSpPr>
          <p:nvPr>
            <p:ph type="dt" sz="half" idx="10"/>
          </p:nvPr>
        </p:nvSpPr>
        <p:spPr>
          <a:ln/>
        </p:spPr>
        <p:txBody>
          <a:bodyPr/>
          <a:lstStyle>
            <a:lvl1pPr>
              <a:defRPr/>
            </a:lvl1pPr>
          </a:lstStyle>
          <a:p>
            <a:pPr>
              <a:defRPr/>
            </a:pPr>
            <a:fld id="{7B7F5F87-81E2-4739-8A0B-CB93E2538A18}" type="datetimeFigureOut">
              <a:rPr lang="tr-TR"/>
              <a:pPr>
                <a:defRPr/>
              </a:pPr>
              <a:t>10.05.2020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4EA420C-E890-432D-B08E-8F0729E818D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7"/>
          <p:cNvSpPr>
            <a:spLocks noGrp="1" noChangeArrowheads="1"/>
          </p:cNvSpPr>
          <p:nvPr>
            <p:ph type="dt" sz="half" idx="10"/>
          </p:nvPr>
        </p:nvSpPr>
        <p:spPr>
          <a:ln/>
        </p:spPr>
        <p:txBody>
          <a:bodyPr/>
          <a:lstStyle>
            <a:lvl1pPr>
              <a:defRPr/>
            </a:lvl1pPr>
          </a:lstStyle>
          <a:p>
            <a:pPr>
              <a:defRPr/>
            </a:pPr>
            <a:fld id="{057D1E73-164E-4D56-9EC0-2A1603299368}" type="datetimeFigureOut">
              <a:rPr lang="tr-TR"/>
              <a:pPr>
                <a:defRPr/>
              </a:pPr>
              <a:t>10.05.2020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FFFACCC-D2DF-486E-9C47-00FFF06277B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7"/>
          <p:cNvSpPr>
            <a:spLocks noGrp="1" noChangeArrowheads="1"/>
          </p:cNvSpPr>
          <p:nvPr>
            <p:ph type="dt" sz="half" idx="10"/>
          </p:nvPr>
        </p:nvSpPr>
        <p:spPr>
          <a:ln/>
        </p:spPr>
        <p:txBody>
          <a:bodyPr/>
          <a:lstStyle>
            <a:lvl1pPr>
              <a:defRPr/>
            </a:lvl1pPr>
          </a:lstStyle>
          <a:p>
            <a:pPr>
              <a:defRPr/>
            </a:pPr>
            <a:fld id="{C77110CE-4F08-4EDB-B68C-5AC887BEB692}" type="datetimeFigureOut">
              <a:rPr lang="tr-TR"/>
              <a:pPr>
                <a:defRPr/>
              </a:pPr>
              <a:t>10.05.2020</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FD9647-027B-4FFA-9892-56DF987F38E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7"/>
          <p:cNvSpPr>
            <a:spLocks noGrp="1" noChangeArrowheads="1"/>
          </p:cNvSpPr>
          <p:nvPr>
            <p:ph type="dt" sz="half" idx="10"/>
          </p:nvPr>
        </p:nvSpPr>
        <p:spPr>
          <a:ln/>
        </p:spPr>
        <p:txBody>
          <a:bodyPr/>
          <a:lstStyle>
            <a:lvl1pPr>
              <a:defRPr/>
            </a:lvl1pPr>
          </a:lstStyle>
          <a:p>
            <a:pPr>
              <a:defRPr/>
            </a:pPr>
            <a:fld id="{81184060-3490-4203-B6AC-E53F1E7B5EA9}" type="datetimeFigureOut">
              <a:rPr lang="tr-TR"/>
              <a:pPr>
                <a:defRPr/>
              </a:pPr>
              <a:t>10.05.2020</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0F9D81A-D1B4-4BB1-9315-A01EB244AF4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7"/>
          <p:cNvSpPr>
            <a:spLocks noGrp="1" noChangeArrowheads="1"/>
          </p:cNvSpPr>
          <p:nvPr>
            <p:ph type="dt" sz="half" idx="10"/>
          </p:nvPr>
        </p:nvSpPr>
        <p:spPr>
          <a:ln/>
        </p:spPr>
        <p:txBody>
          <a:bodyPr/>
          <a:lstStyle>
            <a:lvl1pPr>
              <a:defRPr/>
            </a:lvl1pPr>
          </a:lstStyle>
          <a:p>
            <a:pPr>
              <a:defRPr/>
            </a:pPr>
            <a:fld id="{45537551-AEFD-4027-8DF3-1EC346F7B8A2}" type="datetimeFigureOut">
              <a:rPr lang="tr-TR"/>
              <a:pPr>
                <a:defRPr/>
              </a:pPr>
              <a:t>10.05.2020</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E1D0933-8E1F-4D55-8F30-2808898864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FF45AF6A-FC45-4086-A9C7-90315609D728}" type="datetimeFigureOut">
              <a:rPr lang="tr-TR"/>
              <a:pPr>
                <a:defRPr/>
              </a:pPr>
              <a:t>10.05.2020</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F65EC1E3-F197-4F81-A0FE-C8BEB7E0FBF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7"/>
          <p:cNvSpPr>
            <a:spLocks noGrp="1" noChangeArrowheads="1"/>
          </p:cNvSpPr>
          <p:nvPr>
            <p:ph type="dt" sz="half" idx="10"/>
          </p:nvPr>
        </p:nvSpPr>
        <p:spPr>
          <a:ln/>
        </p:spPr>
        <p:txBody>
          <a:bodyPr/>
          <a:lstStyle>
            <a:lvl1pPr>
              <a:defRPr/>
            </a:lvl1pPr>
          </a:lstStyle>
          <a:p>
            <a:pPr>
              <a:defRPr/>
            </a:pPr>
            <a:fld id="{2B596E5F-685C-45F0-97CA-447B4C6EC128}" type="datetimeFigureOut">
              <a:rPr lang="tr-TR"/>
              <a:pPr>
                <a:defRPr/>
              </a:pPr>
              <a:t>10.05.2020</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84C2DBC-828B-4D02-83C2-AD4C9380EBC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7"/>
          <p:cNvSpPr>
            <a:spLocks noGrp="1" noChangeArrowheads="1"/>
          </p:cNvSpPr>
          <p:nvPr>
            <p:ph type="dt" sz="half" idx="10"/>
          </p:nvPr>
        </p:nvSpPr>
        <p:spPr>
          <a:ln/>
        </p:spPr>
        <p:txBody>
          <a:bodyPr/>
          <a:lstStyle>
            <a:lvl1pPr>
              <a:defRPr/>
            </a:lvl1pPr>
          </a:lstStyle>
          <a:p>
            <a:pPr>
              <a:defRPr/>
            </a:pPr>
            <a:fld id="{327D5F9C-B98C-4B4A-B978-0CEAFB8EF111}" type="datetimeFigureOut">
              <a:rPr lang="tr-TR"/>
              <a:pPr>
                <a:defRPr/>
              </a:pPr>
              <a:t>10.05.2020</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DF7C2F-3FF8-4934-A97C-1339C322F58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7242175" cy="1981200"/>
            <a:chOff x="0" y="0"/>
            <a:chExt cx="4562" cy="1248"/>
          </a:xfrm>
        </p:grpSpPr>
        <p:sp>
          <p:nvSpPr>
            <p:cNvPr id="169987"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tr-TR"/>
            </a:p>
          </p:txBody>
        </p:sp>
        <p:sp>
          <p:nvSpPr>
            <p:cNvPr id="169988"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tr-TR"/>
            </a:p>
          </p:txBody>
        </p:sp>
      </p:grpSp>
      <p:sp>
        <p:nvSpPr>
          <p:cNvPr id="169989"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Asıl başlık stili için tıklatın</a:t>
            </a:r>
          </a:p>
        </p:txBody>
      </p:sp>
      <p:sp>
        <p:nvSpPr>
          <p:cNvPr id="169990"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p>
        </p:txBody>
      </p:sp>
      <p:sp>
        <p:nvSpPr>
          <p:cNvPr id="169991"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fld id="{B3D860B0-F44A-4F41-AE51-4895AFB6E8E2}" type="datetimeFigureOut">
              <a:rPr lang="tr-TR"/>
              <a:pPr>
                <a:defRPr/>
              </a:pPr>
              <a:t>10.05.2020</a:t>
            </a:fld>
            <a:endParaRPr lang="en-US"/>
          </a:p>
        </p:txBody>
      </p:sp>
      <p:sp>
        <p:nvSpPr>
          <p:cNvPr id="169992"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US"/>
          </a:p>
        </p:txBody>
      </p:sp>
      <p:sp>
        <p:nvSpPr>
          <p:cNvPr id="169993"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F6742CC6-4452-467D-8D6C-0F35E37730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biltek.tubitak/" TargetMode="External"/><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971550" y="692150"/>
            <a:ext cx="7772400" cy="2057400"/>
          </a:xfrm>
        </p:spPr>
        <p:txBody>
          <a:bodyPr/>
          <a:lstStyle/>
          <a:p>
            <a:pPr eaLnBrk="1" hangingPunct="1">
              <a:defRPr/>
            </a:pPr>
            <a:r>
              <a:rPr lang="tr-TR" sz="5400" b="1" dirty="0" err="1" smtClean="0">
                <a:latin typeface="Times New Roman" pitchFamily="18" charset="0"/>
              </a:rPr>
              <a:t>Field</a:t>
            </a:r>
            <a:r>
              <a:rPr lang="tr-TR" sz="5400" b="1" dirty="0" smtClean="0">
                <a:latin typeface="Times New Roman" pitchFamily="18" charset="0"/>
              </a:rPr>
              <a:t> </a:t>
            </a:r>
            <a:r>
              <a:rPr lang="tr-TR" sz="5400" b="1" dirty="0" err="1" smtClean="0">
                <a:latin typeface="Times New Roman" pitchFamily="18" charset="0"/>
              </a:rPr>
              <a:t>Geology</a:t>
            </a:r>
            <a:endParaRPr lang="en-US" sz="5400" b="1" dirty="0" smtClean="0">
              <a:latin typeface="Times New Roman" pitchFamily="18" charset="0"/>
            </a:endParaRPr>
          </a:p>
        </p:txBody>
      </p:sp>
      <p:sp>
        <p:nvSpPr>
          <p:cNvPr id="5123" name="Text Box 8"/>
          <p:cNvSpPr txBox="1">
            <a:spLocks noChangeArrowheads="1"/>
          </p:cNvSpPr>
          <p:nvPr/>
        </p:nvSpPr>
        <p:spPr bwMode="auto">
          <a:xfrm>
            <a:off x="3275013" y="2852738"/>
            <a:ext cx="3295650" cy="1692275"/>
          </a:xfrm>
          <a:prstGeom prst="rect">
            <a:avLst/>
          </a:prstGeom>
          <a:noFill/>
          <a:ln w="12700" cap="sq">
            <a:noFill/>
            <a:miter lim="800000"/>
            <a:headEnd type="none" w="sm" len="sm"/>
            <a:tailEnd type="none" w="sm" len="sm"/>
          </a:ln>
        </p:spPr>
        <p:txBody>
          <a:bodyPr wrap="none">
            <a:spAutoFit/>
          </a:bodyPr>
          <a:lstStyle/>
          <a:p>
            <a:pPr algn="ctr" eaLnBrk="0" hangingPunct="0"/>
            <a:r>
              <a:rPr lang="tr-TR" sz="3200" b="1" dirty="0">
                <a:latin typeface="Times New Roman" pitchFamily="18" charset="0"/>
                <a:cs typeface="Times New Roman" pitchFamily="18" charset="0"/>
              </a:rPr>
              <a:t>Muhittin Görmüş</a:t>
            </a:r>
            <a:endParaRPr lang="en-US" sz="3200" b="1" dirty="0">
              <a:latin typeface="Times New Roman" pitchFamily="18" charset="0"/>
              <a:cs typeface="Times New Roman" pitchFamily="18" charset="0"/>
            </a:endParaRPr>
          </a:p>
          <a:p>
            <a:pPr algn="ctr" eaLnBrk="0" hangingPunct="0"/>
            <a:r>
              <a:rPr lang="en-US" sz="2400" b="1" dirty="0">
                <a:latin typeface="Times New Roman" pitchFamily="18" charset="0"/>
                <a:cs typeface="Times New Roman" pitchFamily="18" charset="0"/>
              </a:rPr>
              <a:t>Department of Geology</a:t>
            </a:r>
            <a:endParaRPr lang="tr-TR" sz="2400" b="1" dirty="0">
              <a:latin typeface="Times New Roman" pitchFamily="18" charset="0"/>
              <a:cs typeface="Times New Roman" pitchFamily="18" charset="0"/>
            </a:endParaRPr>
          </a:p>
          <a:p>
            <a:pPr algn="ctr" eaLnBrk="0" hangingPunct="0"/>
            <a:endParaRPr lang="tr-TR" sz="2400" b="1" dirty="0">
              <a:latin typeface="Times New Roman" pitchFamily="18" charset="0"/>
              <a:cs typeface="Times New Roman" pitchFamily="18" charset="0"/>
            </a:endParaRPr>
          </a:p>
          <a:p>
            <a:pPr algn="ctr" eaLnBrk="0" hangingPunct="0"/>
            <a:r>
              <a:rPr lang="tr-TR" sz="2400" b="1" dirty="0" err="1" smtClean="0">
                <a:latin typeface="Times New Roman" pitchFamily="18" charset="0"/>
                <a:cs typeface="Times New Roman" pitchFamily="18" charset="0"/>
              </a:rPr>
              <a:t>Lecture</a:t>
            </a:r>
            <a:r>
              <a:rPr lang="tr-TR" sz="2400" b="1" dirty="0" smtClean="0">
                <a:latin typeface="Times New Roman" pitchFamily="18" charset="0"/>
                <a:cs typeface="Times New Roman" pitchFamily="18" charset="0"/>
              </a:rPr>
              <a:t> 5</a:t>
            </a:r>
            <a:endParaRPr lang="en-US" sz="3200" b="1" dirty="0">
              <a:latin typeface="Times New Roman" pitchFamily="18" charset="0"/>
              <a:cs typeface="Times New Roman" pitchFamily="18" charset="0"/>
            </a:endParaRPr>
          </a:p>
        </p:txBody>
      </p:sp>
      <p:pic>
        <p:nvPicPr>
          <p:cNvPr id="5124" name="12 Resim" descr="logo.gif"/>
          <p:cNvPicPr>
            <a:picLocks noChangeAspect="1"/>
          </p:cNvPicPr>
          <p:nvPr/>
        </p:nvPicPr>
        <p:blipFill>
          <a:blip r:embed="rId3" cstate="print"/>
          <a:srcRect/>
          <a:stretch>
            <a:fillRect/>
          </a:stretch>
        </p:blipFill>
        <p:spPr bwMode="auto">
          <a:xfrm>
            <a:off x="2700338" y="4652963"/>
            <a:ext cx="4762500" cy="819150"/>
          </a:xfrm>
          <a:prstGeom prst="rect">
            <a:avLst/>
          </a:prstGeom>
          <a:noFill/>
          <a:ln w="9525">
            <a:noFill/>
            <a:miter lim="800000"/>
            <a:headEnd/>
            <a:tailEnd/>
          </a:ln>
        </p:spPr>
      </p:pic>
      <p:pic>
        <p:nvPicPr>
          <p:cNvPr id="5125" name="Picture 5" descr="C:\Program Files\Microsoft Office\MEDIA\CAGCAT10\j0300840.wmf"/>
          <p:cNvPicPr>
            <a:picLocks noChangeAspect="1" noChangeArrowheads="1"/>
          </p:cNvPicPr>
          <p:nvPr/>
        </p:nvPicPr>
        <p:blipFill>
          <a:blip r:embed="rId4" cstate="print"/>
          <a:srcRect/>
          <a:stretch>
            <a:fillRect/>
          </a:stretch>
        </p:blipFill>
        <p:spPr bwMode="auto">
          <a:xfrm>
            <a:off x="323850" y="2420938"/>
            <a:ext cx="1965325" cy="1655762"/>
          </a:xfrm>
          <a:prstGeom prst="rect">
            <a:avLst/>
          </a:prstGeom>
          <a:noFill/>
          <a:ln w="9525">
            <a:noFill/>
            <a:miter lim="800000"/>
            <a:headEnd/>
            <a:tailEnd/>
          </a:ln>
        </p:spPr>
      </p:pic>
      <p:pic>
        <p:nvPicPr>
          <p:cNvPr id="5126" name="Picture 8" descr="Amonit2"/>
          <p:cNvPicPr>
            <a:picLocks noChangeAspect="1" noChangeArrowheads="1" noCrop="1"/>
          </p:cNvPicPr>
          <p:nvPr/>
        </p:nvPicPr>
        <p:blipFill>
          <a:blip r:embed="rId5" cstate="print"/>
          <a:srcRect/>
          <a:stretch>
            <a:fillRect/>
          </a:stretch>
        </p:blipFill>
        <p:spPr bwMode="auto">
          <a:xfrm>
            <a:off x="7191375" y="0"/>
            <a:ext cx="1952625" cy="1952625"/>
          </a:xfrm>
          <a:prstGeom prst="rect">
            <a:avLst/>
          </a:prstGeom>
          <a:noFill/>
          <a:ln w="9525">
            <a:noFill/>
            <a:miter lim="800000"/>
            <a:headEnd/>
            <a:tailEnd/>
          </a:ln>
        </p:spPr>
      </p:pic>
      <p:sp>
        <p:nvSpPr>
          <p:cNvPr id="5127" name="Rectangle 9"/>
          <p:cNvSpPr>
            <a:spLocks noChangeArrowheads="1"/>
          </p:cNvSpPr>
          <p:nvPr/>
        </p:nvSpPr>
        <p:spPr bwMode="auto">
          <a:xfrm>
            <a:off x="7369175" y="1628775"/>
            <a:ext cx="1774825" cy="646113"/>
          </a:xfrm>
          <a:prstGeom prst="rect">
            <a:avLst/>
          </a:prstGeom>
          <a:noFill/>
          <a:ln w="9525">
            <a:noFill/>
            <a:miter lim="800000"/>
            <a:headEnd/>
            <a:tailEnd/>
          </a:ln>
        </p:spPr>
        <p:txBody>
          <a:bodyPr wrap="none">
            <a:spAutoFit/>
          </a:bodyPr>
          <a:lstStyle/>
          <a:p>
            <a:pPr eaLnBrk="0" hangingPunct="0"/>
            <a:r>
              <a:rPr lang="tr-TR" sz="1200">
                <a:latin typeface="Calibri" pitchFamily="34" charset="0"/>
                <a:hlinkClick r:id="rId6"/>
              </a:rPr>
              <a:t>http://www.biltek.tubitak</a:t>
            </a:r>
            <a:r>
              <a:rPr lang="tr-TR" sz="1200">
                <a:latin typeface="Calibri" pitchFamily="34" charset="0"/>
              </a:rPr>
              <a:t>.</a:t>
            </a:r>
          </a:p>
          <a:p>
            <a:pPr eaLnBrk="0" hangingPunct="0"/>
            <a:r>
              <a:rPr lang="tr-TR" sz="1200">
                <a:latin typeface="Calibri" pitchFamily="34" charset="0"/>
              </a:rPr>
              <a:t>gov.tr/bilgipaket/jeolojik</a:t>
            </a:r>
          </a:p>
          <a:p>
            <a:pPr eaLnBrk="0" hangingPunct="0"/>
            <a:r>
              <a:rPr lang="tr-TR" sz="1200">
                <a:latin typeface="Calibri" pitchFamily="34" charset="0"/>
              </a:rPr>
              <a:t>/index.htm</a:t>
            </a:r>
          </a:p>
        </p:txBody>
      </p:sp>
      <p:pic>
        <p:nvPicPr>
          <p:cNvPr id="5128" name="Picture 5" descr="t-rex"/>
          <p:cNvPicPr>
            <a:picLocks noChangeAspect="1" noChangeArrowheads="1"/>
          </p:cNvPicPr>
          <p:nvPr/>
        </p:nvPicPr>
        <p:blipFill>
          <a:blip r:embed="rId7" cstate="print"/>
          <a:srcRect/>
          <a:stretch>
            <a:fillRect/>
          </a:stretch>
        </p:blipFill>
        <p:spPr bwMode="auto">
          <a:xfrm>
            <a:off x="468313" y="4724400"/>
            <a:ext cx="2016125" cy="1865313"/>
          </a:xfrm>
          <a:prstGeom prst="rect">
            <a:avLst/>
          </a:prstGeom>
          <a:noFill/>
          <a:ln w="9525">
            <a:noFill/>
            <a:miter lim="800000"/>
            <a:headEnd/>
            <a:tailEnd/>
          </a:ln>
        </p:spPr>
      </p:pic>
      <p:sp>
        <p:nvSpPr>
          <p:cNvPr id="5129" name="Text Box 6"/>
          <p:cNvSpPr txBox="1">
            <a:spLocks noChangeArrowheads="1"/>
          </p:cNvSpPr>
          <p:nvPr/>
        </p:nvSpPr>
        <p:spPr bwMode="auto">
          <a:xfrm>
            <a:off x="0" y="6453188"/>
            <a:ext cx="4197350" cy="244475"/>
          </a:xfrm>
          <a:prstGeom prst="rect">
            <a:avLst/>
          </a:prstGeom>
          <a:noFill/>
          <a:ln w="9525">
            <a:noFill/>
            <a:miter lim="800000"/>
            <a:headEnd/>
            <a:tailEnd/>
          </a:ln>
        </p:spPr>
        <p:txBody>
          <a:bodyPr>
            <a:spAutoFit/>
          </a:bodyPr>
          <a:lstStyle/>
          <a:p>
            <a:pPr eaLnBrk="0" hangingPunct="0"/>
            <a:r>
              <a:rPr lang="tr-TR" sz="1000">
                <a:latin typeface="Calibri" pitchFamily="34" charset="0"/>
              </a:rPr>
              <a:t>http://members.cox.net/jdmount/paleont.html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395288" y="1052513"/>
            <a:ext cx="7848600" cy="366712"/>
          </a:xfrm>
          <a:prstGeom prst="rect">
            <a:avLst/>
          </a:prstGeom>
          <a:noFill/>
          <a:ln w="9525">
            <a:noFill/>
            <a:miter lim="800000"/>
            <a:headEnd/>
            <a:tailEnd/>
          </a:ln>
        </p:spPr>
        <p:txBody>
          <a:bodyPr>
            <a:spAutoFit/>
          </a:bodyPr>
          <a:lstStyle/>
          <a:p>
            <a:pPr>
              <a:spcBef>
                <a:spcPct val="50000"/>
              </a:spcBef>
            </a:pPr>
            <a:endParaRPr lang="tr-TR">
              <a:latin typeface="Arial" charset="0"/>
            </a:endParaRPr>
          </a:p>
        </p:txBody>
      </p:sp>
      <p:sp>
        <p:nvSpPr>
          <p:cNvPr id="48131" name="Text Box 4"/>
          <p:cNvSpPr txBox="1">
            <a:spLocks noChangeArrowheads="1"/>
          </p:cNvSpPr>
          <p:nvPr/>
        </p:nvSpPr>
        <p:spPr bwMode="auto">
          <a:xfrm>
            <a:off x="179388" y="908050"/>
            <a:ext cx="8353425" cy="5043488"/>
          </a:xfrm>
          <a:prstGeom prst="rect">
            <a:avLst/>
          </a:prstGeom>
          <a:noFill/>
          <a:ln w="9525">
            <a:noFill/>
            <a:miter lim="800000"/>
            <a:headEnd/>
            <a:tailEnd/>
          </a:ln>
        </p:spPr>
        <p:txBody>
          <a:bodyPr>
            <a:spAutoFit/>
          </a:bodyPr>
          <a:lstStyle/>
          <a:p>
            <a:pPr marL="342900" indent="-342900">
              <a:spcBef>
                <a:spcPct val="50000"/>
              </a:spcBef>
            </a:pPr>
            <a:r>
              <a:rPr lang="tr-TR">
                <a:latin typeface="Arial" charset="0"/>
              </a:rPr>
              <a:t>6. </a:t>
            </a:r>
            <a:r>
              <a:rPr lang="tr-TR" i="1">
                <a:latin typeface="Arial" charset="0"/>
              </a:rPr>
              <a:t>Pseudomia hekimhanensis</a:t>
            </a:r>
            <a:r>
              <a:rPr lang="tr-TR">
                <a:latin typeface="Arial" charset="0"/>
              </a:rPr>
              <a:t> Görmüş, 1999</a:t>
            </a:r>
          </a:p>
          <a:p>
            <a:pPr marL="342900" indent="-342900">
              <a:spcBef>
                <a:spcPct val="50000"/>
              </a:spcBef>
            </a:pPr>
            <a:r>
              <a:rPr lang="tr-TR">
                <a:latin typeface="Arial" charset="0"/>
              </a:rPr>
              <a:t>    Genus             species         author      date</a:t>
            </a:r>
          </a:p>
          <a:p>
            <a:pPr marL="342900" indent="-342900">
              <a:spcBef>
                <a:spcPct val="50000"/>
              </a:spcBef>
            </a:pPr>
            <a:r>
              <a:rPr lang="tr-TR">
                <a:latin typeface="Arial" charset="0"/>
              </a:rPr>
              <a:t>    in italics           in italics        normal characters</a:t>
            </a:r>
          </a:p>
          <a:p>
            <a:pPr marL="342900" indent="-342900">
              <a:spcBef>
                <a:spcPct val="50000"/>
              </a:spcBef>
            </a:pPr>
            <a:r>
              <a:rPr lang="tr-TR">
                <a:latin typeface="Arial" charset="0"/>
              </a:rPr>
              <a:t>7.  Species name can not be changedi but genus may be changed. When the species is included into another genus, the first author should be written in brackets such as:</a:t>
            </a:r>
          </a:p>
          <a:p>
            <a:pPr marL="342900" indent="-342900">
              <a:spcBef>
                <a:spcPct val="50000"/>
              </a:spcBef>
            </a:pPr>
            <a:r>
              <a:rPr lang="tr-TR">
                <a:latin typeface="Arial" charset="0"/>
              </a:rPr>
              <a:t>    </a:t>
            </a:r>
            <a:r>
              <a:rPr lang="tr-TR" i="1">
                <a:latin typeface="Arial" charset="0"/>
              </a:rPr>
              <a:t>Edomia hekimhanensis</a:t>
            </a:r>
            <a:r>
              <a:rPr lang="tr-TR">
                <a:latin typeface="Arial" charset="0"/>
              </a:rPr>
              <a:t> (Görmüş, 1999), Canberk, 2050</a:t>
            </a:r>
          </a:p>
          <a:p>
            <a:pPr marL="342900" indent="-342900">
              <a:spcBef>
                <a:spcPct val="50000"/>
              </a:spcBef>
              <a:buFontTx/>
              <a:buAutoNum type="arabicPeriod" startAt="8"/>
            </a:pPr>
            <a:r>
              <a:rPr lang="tr-TR">
                <a:latin typeface="Arial" charset="0"/>
              </a:rPr>
              <a:t>------cea       subfix for superfamily                 Exmp:  Loftusicea </a:t>
            </a:r>
          </a:p>
          <a:p>
            <a:pPr marL="342900" indent="-342900">
              <a:spcBef>
                <a:spcPct val="50000"/>
              </a:spcBef>
            </a:pPr>
            <a:r>
              <a:rPr lang="tr-TR">
                <a:latin typeface="Arial" charset="0"/>
              </a:rPr>
              <a:t>      ------dae       subfix for family        	     Exmp: Loftusidae</a:t>
            </a:r>
          </a:p>
          <a:p>
            <a:pPr marL="342900" indent="-342900">
              <a:spcBef>
                <a:spcPct val="50000"/>
              </a:spcBef>
            </a:pPr>
            <a:r>
              <a:rPr lang="tr-TR">
                <a:latin typeface="Arial" charset="0"/>
              </a:rPr>
              <a:t>      ------nae       subfix for subfamily                    Exmp: Loftusinae </a:t>
            </a:r>
          </a:p>
          <a:p>
            <a:pPr marL="342900" indent="-342900">
              <a:spcBef>
                <a:spcPct val="50000"/>
              </a:spcBef>
            </a:pPr>
            <a:r>
              <a:rPr lang="tr-TR">
                <a:latin typeface="Arial" charset="0"/>
              </a:rPr>
              <a:t>      belirtilen ekleri içeren kelimeler normal karakterlerde yazılır.</a:t>
            </a:r>
          </a:p>
          <a:p>
            <a:pPr marL="342900" indent="-342900">
              <a:spcBef>
                <a:spcPct val="50000"/>
              </a:spcBef>
            </a:pPr>
            <a:r>
              <a:rPr lang="tr-TR">
                <a:latin typeface="Arial" charset="0"/>
              </a:rPr>
              <a:t>9. In animals Phyllum, in plants Division we use</a:t>
            </a:r>
          </a:p>
          <a:p>
            <a:pPr marL="342900" indent="-342900">
              <a:spcBef>
                <a:spcPct val="50000"/>
              </a:spcBef>
            </a:pPr>
            <a:r>
              <a:rPr lang="tr-TR">
                <a:latin typeface="Arial" charset="0"/>
              </a:rPr>
              <a:t>10. Holotype, paratype, neotype are important words for fossils. </a:t>
            </a:r>
          </a:p>
        </p:txBody>
      </p:sp>
      <p:sp>
        <p:nvSpPr>
          <p:cNvPr id="7" name="6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8133"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
        <p:nvSpPr>
          <p:cNvPr id="48134" name="9 Metin kutusu"/>
          <p:cNvSpPr txBox="1">
            <a:spLocks noChangeArrowheads="1"/>
          </p:cNvSpPr>
          <p:nvPr/>
        </p:nvSpPr>
        <p:spPr bwMode="auto">
          <a:xfrm>
            <a:off x="2916238" y="188913"/>
            <a:ext cx="4103687" cy="400050"/>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rules in fossils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30183" t="9760" r="28342" b="5402"/>
          <a:stretch>
            <a:fillRect/>
          </a:stretch>
        </p:blipFill>
        <p:spPr bwMode="auto">
          <a:xfrm>
            <a:off x="1966913" y="620713"/>
            <a:ext cx="4770437" cy="6099175"/>
          </a:xfrm>
          <a:prstGeom prst="rect">
            <a:avLst/>
          </a:prstGeom>
          <a:noFill/>
          <a:ln w="9525" algn="ctr">
            <a:noFill/>
            <a:miter lim="800000"/>
            <a:headEnd/>
            <a:tailEnd/>
          </a:ln>
        </p:spPr>
      </p:pic>
      <p:sp>
        <p:nvSpPr>
          <p:cNvPr id="49155" name="2 Metin kutusu"/>
          <p:cNvSpPr txBox="1">
            <a:spLocks noChangeArrowheads="1"/>
          </p:cNvSpPr>
          <p:nvPr/>
        </p:nvSpPr>
        <p:spPr bwMode="auto">
          <a:xfrm>
            <a:off x="0" y="836613"/>
            <a:ext cx="2051050" cy="1116012"/>
          </a:xfrm>
          <a:prstGeom prst="rect">
            <a:avLst/>
          </a:prstGeom>
          <a:noFill/>
          <a:ln w="9525">
            <a:noFill/>
            <a:miter lim="800000"/>
            <a:headEnd/>
            <a:tailEnd/>
          </a:ln>
        </p:spPr>
        <p:txBody>
          <a:bodyPr>
            <a:spAutoFit/>
          </a:bodyPr>
          <a:lstStyle/>
          <a:p>
            <a:pPr eaLnBrk="0" hangingPunct="0"/>
            <a:r>
              <a:rPr lang="tr-TR" sz="1100"/>
              <a:t>Herein, </a:t>
            </a:r>
          </a:p>
          <a:p>
            <a:pPr eaLnBrk="0" hangingPunct="0"/>
            <a:r>
              <a:rPr lang="tr-TR" sz="1100" i="1"/>
              <a:t>Cibicides lobatus</a:t>
            </a:r>
          </a:p>
          <a:p>
            <a:pPr eaLnBrk="0" hangingPunct="0"/>
            <a:r>
              <a:rPr lang="tr-TR" sz="1100" i="1"/>
              <a:t>Bolivina paula</a:t>
            </a:r>
          </a:p>
          <a:p>
            <a:pPr eaLnBrk="0" hangingPunct="0"/>
            <a:r>
              <a:rPr lang="tr-TR" sz="1100" i="1"/>
              <a:t>Buliminella elagantissima</a:t>
            </a:r>
          </a:p>
          <a:p>
            <a:pPr eaLnBrk="0" hangingPunct="0"/>
            <a:r>
              <a:rPr lang="tr-TR" sz="1100"/>
              <a:t>Genus –italics,  species-italics</a:t>
            </a:r>
          </a:p>
          <a:p>
            <a:pPr algn="ctr" eaLnBrk="0" hangingPunct="0"/>
            <a:r>
              <a:rPr lang="tr-TR" sz="1200"/>
              <a:t>  </a:t>
            </a:r>
          </a:p>
        </p:txBody>
      </p:sp>
      <p:sp>
        <p:nvSpPr>
          <p:cNvPr id="49156" name="2 Metin kutusu"/>
          <p:cNvSpPr txBox="1">
            <a:spLocks noChangeArrowheads="1"/>
          </p:cNvSpPr>
          <p:nvPr/>
        </p:nvSpPr>
        <p:spPr bwMode="auto">
          <a:xfrm>
            <a:off x="7092950" y="620713"/>
            <a:ext cx="2051050" cy="5454650"/>
          </a:xfrm>
          <a:prstGeom prst="rect">
            <a:avLst/>
          </a:prstGeom>
          <a:noFill/>
          <a:ln w="9525">
            <a:noFill/>
            <a:miter lim="800000"/>
            <a:headEnd/>
            <a:tailEnd/>
          </a:ln>
        </p:spPr>
        <p:txBody>
          <a:bodyPr>
            <a:spAutoFit/>
          </a:bodyPr>
          <a:lstStyle/>
          <a:p>
            <a:pPr algn="ctr" eaLnBrk="0" hangingPunct="0"/>
            <a:r>
              <a:rPr lang="tr-TR" sz="1100"/>
              <a:t>Herein, </a:t>
            </a:r>
          </a:p>
          <a:p>
            <a:pPr eaLnBrk="0" hangingPunct="0"/>
            <a:r>
              <a:rPr lang="tr-TR" sz="800" i="1">
                <a:latin typeface="Times New Roman" pitchFamily="18" charset="0"/>
              </a:rPr>
              <a:t>1. Ammonia beccarii</a:t>
            </a:r>
          </a:p>
          <a:p>
            <a:pPr eaLnBrk="0" hangingPunct="0"/>
            <a:r>
              <a:rPr lang="tr-TR" sz="800" i="1">
                <a:latin typeface="Times New Roman" pitchFamily="18" charset="0"/>
              </a:rPr>
              <a:t>3. Elphidium marylandicum</a:t>
            </a:r>
          </a:p>
          <a:p>
            <a:pPr eaLnBrk="0" hangingPunct="0"/>
            <a:r>
              <a:rPr lang="tr-TR" sz="800" i="1">
                <a:latin typeface="Times New Roman" pitchFamily="18" charset="0"/>
              </a:rPr>
              <a:t>5. Epistominella pontoni</a:t>
            </a:r>
          </a:p>
          <a:p>
            <a:pPr eaLnBrk="0" hangingPunct="0"/>
            <a:r>
              <a:rPr lang="tr-TR" sz="800" i="1">
                <a:latin typeface="Times New Roman" pitchFamily="18" charset="0"/>
              </a:rPr>
              <a:t>6. Valvulinaria floridana</a:t>
            </a:r>
          </a:p>
          <a:p>
            <a:pPr eaLnBrk="0" hangingPunct="0"/>
            <a:r>
              <a:rPr lang="tr-TR" sz="800" i="1">
                <a:latin typeface="Times New Roman" pitchFamily="18" charset="0"/>
              </a:rPr>
              <a:t>8. Cibicides lobatulus</a:t>
            </a:r>
          </a:p>
          <a:p>
            <a:pPr eaLnBrk="0" hangingPunct="0"/>
            <a:r>
              <a:rPr lang="tr-TR" sz="800" i="1">
                <a:latin typeface="Times New Roman" pitchFamily="18" charset="0"/>
              </a:rPr>
              <a:t>9. Massilina glutinosa</a:t>
            </a:r>
          </a:p>
          <a:p>
            <a:pPr eaLnBrk="0" hangingPunct="0"/>
            <a:r>
              <a:rPr lang="tr-TR" sz="800" i="1">
                <a:latin typeface="Times New Roman" pitchFamily="18" charset="0"/>
              </a:rPr>
              <a:t>10. Spiroplectammina exilis</a:t>
            </a:r>
          </a:p>
          <a:p>
            <a:pPr eaLnBrk="0" hangingPunct="0"/>
            <a:r>
              <a:rPr lang="tr-TR" sz="800" i="1">
                <a:latin typeface="Times New Roman" pitchFamily="18" charset="0"/>
              </a:rPr>
              <a:t>12. Floridus pizarrense</a:t>
            </a:r>
          </a:p>
          <a:p>
            <a:pPr eaLnBrk="0" hangingPunct="0"/>
            <a:r>
              <a:rPr lang="tr-TR" sz="800" i="1">
                <a:latin typeface="Times New Roman" pitchFamily="18" charset="0"/>
              </a:rPr>
              <a:t>14. Bolivina plicatella</a:t>
            </a:r>
          </a:p>
          <a:p>
            <a:pPr eaLnBrk="0" hangingPunct="0"/>
            <a:r>
              <a:rPr lang="tr-TR" sz="800" i="1">
                <a:latin typeface="Times New Roman" pitchFamily="18" charset="0"/>
              </a:rPr>
              <a:t>17. Florilus chasepeakensis</a:t>
            </a:r>
          </a:p>
          <a:p>
            <a:pPr eaLnBrk="0" hangingPunct="0"/>
            <a:r>
              <a:rPr lang="tr-TR" sz="800" i="1">
                <a:latin typeface="Times New Roman" pitchFamily="18" charset="0"/>
              </a:rPr>
              <a:t>20. Bolivina poula</a:t>
            </a:r>
          </a:p>
          <a:p>
            <a:pPr eaLnBrk="0" hangingPunct="0"/>
            <a:r>
              <a:rPr lang="tr-TR" sz="800" i="1">
                <a:latin typeface="Times New Roman" pitchFamily="18" charset="0"/>
              </a:rPr>
              <a:t>21. Buliminella elegantissima</a:t>
            </a:r>
          </a:p>
          <a:p>
            <a:pPr eaLnBrk="0" hangingPunct="0"/>
            <a:r>
              <a:rPr lang="tr-TR" sz="800" i="1">
                <a:latin typeface="Times New Roman" pitchFamily="18" charset="0"/>
              </a:rPr>
              <a:t>23. Lagena substriata</a:t>
            </a:r>
          </a:p>
          <a:p>
            <a:pPr eaLnBrk="0" hangingPunct="0"/>
            <a:r>
              <a:rPr lang="tr-TR" sz="800" i="1">
                <a:latin typeface="Times New Roman" pitchFamily="18" charset="0"/>
              </a:rPr>
              <a:t>28. Fissurina bidens</a:t>
            </a:r>
          </a:p>
          <a:p>
            <a:pPr eaLnBrk="0" hangingPunct="0"/>
            <a:r>
              <a:rPr lang="tr-TR" sz="800">
                <a:latin typeface="Times New Roman" pitchFamily="18" charset="0"/>
              </a:rPr>
              <a:t>Genus –</a:t>
            </a:r>
            <a:r>
              <a:rPr lang="tr-TR" sz="800" i="1">
                <a:latin typeface="Times New Roman" pitchFamily="18" charset="0"/>
              </a:rPr>
              <a:t>italics</a:t>
            </a:r>
            <a:r>
              <a:rPr lang="tr-TR" sz="800">
                <a:latin typeface="Times New Roman" pitchFamily="18" charset="0"/>
              </a:rPr>
              <a:t>,  species- </a:t>
            </a:r>
            <a:r>
              <a:rPr lang="tr-TR" sz="800" i="1">
                <a:latin typeface="Times New Roman" pitchFamily="18" charset="0"/>
              </a:rPr>
              <a:t>italics</a:t>
            </a:r>
          </a:p>
          <a:p>
            <a:pPr eaLnBrk="0" hangingPunct="0"/>
            <a:r>
              <a:rPr lang="tr-TR" sz="800">
                <a:latin typeface="Times New Roman" pitchFamily="18" charset="0"/>
              </a:rPr>
              <a:t>2. </a:t>
            </a:r>
            <a:r>
              <a:rPr lang="tr-TR" sz="800" i="1">
                <a:latin typeface="Times New Roman" pitchFamily="18" charset="0"/>
              </a:rPr>
              <a:t>Textularia</a:t>
            </a:r>
            <a:r>
              <a:rPr lang="tr-TR" sz="800">
                <a:latin typeface="Times New Roman" pitchFamily="18" charset="0"/>
              </a:rPr>
              <a:t> sp.</a:t>
            </a:r>
          </a:p>
          <a:p>
            <a:pPr eaLnBrk="0" hangingPunct="0"/>
            <a:r>
              <a:rPr lang="tr-TR" sz="800">
                <a:latin typeface="Times New Roman" pitchFamily="18" charset="0"/>
              </a:rPr>
              <a:t>4. </a:t>
            </a:r>
            <a:r>
              <a:rPr lang="tr-TR" sz="800" i="1">
                <a:latin typeface="Times New Roman" pitchFamily="18" charset="0"/>
              </a:rPr>
              <a:t>Nonionella</a:t>
            </a:r>
            <a:r>
              <a:rPr lang="tr-TR" sz="800">
                <a:latin typeface="Times New Roman" pitchFamily="18" charset="0"/>
              </a:rPr>
              <a:t> sp. </a:t>
            </a:r>
          </a:p>
          <a:p>
            <a:pPr eaLnBrk="0" hangingPunct="0"/>
            <a:r>
              <a:rPr lang="tr-TR" sz="800">
                <a:latin typeface="Times New Roman" pitchFamily="18" charset="0"/>
              </a:rPr>
              <a:t>13. </a:t>
            </a:r>
            <a:r>
              <a:rPr lang="tr-TR" sz="800" i="1">
                <a:latin typeface="Times New Roman" pitchFamily="18" charset="0"/>
              </a:rPr>
              <a:t>Cassidulina</a:t>
            </a:r>
            <a:r>
              <a:rPr lang="tr-TR" sz="800">
                <a:latin typeface="Times New Roman" pitchFamily="18" charset="0"/>
              </a:rPr>
              <a:t> sp.</a:t>
            </a:r>
          </a:p>
          <a:p>
            <a:pPr eaLnBrk="0" hangingPunct="0"/>
            <a:r>
              <a:rPr lang="tr-TR" sz="800">
                <a:latin typeface="Times New Roman" pitchFamily="18" charset="0"/>
              </a:rPr>
              <a:t>15. </a:t>
            </a:r>
            <a:r>
              <a:rPr lang="tr-TR" sz="800" i="1">
                <a:latin typeface="Times New Roman" pitchFamily="18" charset="0"/>
              </a:rPr>
              <a:t>Fursenkoina</a:t>
            </a:r>
            <a:r>
              <a:rPr lang="tr-TR" sz="800">
                <a:latin typeface="Times New Roman" pitchFamily="18" charset="0"/>
              </a:rPr>
              <a:t> sp.</a:t>
            </a:r>
          </a:p>
          <a:p>
            <a:pPr eaLnBrk="0" hangingPunct="0"/>
            <a:r>
              <a:rPr lang="tr-TR" sz="800">
                <a:latin typeface="Times New Roman" pitchFamily="18" charset="0"/>
              </a:rPr>
              <a:t>16. </a:t>
            </a:r>
            <a:r>
              <a:rPr lang="tr-TR" sz="800" i="1">
                <a:latin typeface="Times New Roman" pitchFamily="18" charset="0"/>
              </a:rPr>
              <a:t>Uvagerina</a:t>
            </a:r>
            <a:r>
              <a:rPr lang="tr-TR" sz="800">
                <a:latin typeface="Times New Roman" pitchFamily="18" charset="0"/>
              </a:rPr>
              <a:t> sp. </a:t>
            </a:r>
          </a:p>
          <a:p>
            <a:pPr eaLnBrk="0" hangingPunct="0"/>
            <a:r>
              <a:rPr lang="tr-TR" sz="800">
                <a:latin typeface="Times New Roman" pitchFamily="18" charset="0"/>
              </a:rPr>
              <a:t>18. </a:t>
            </a:r>
            <a:r>
              <a:rPr lang="tr-TR" sz="800" i="1">
                <a:latin typeface="Times New Roman" pitchFamily="18" charset="0"/>
              </a:rPr>
              <a:t>Anomalinoides</a:t>
            </a:r>
            <a:r>
              <a:rPr lang="tr-TR" sz="800">
                <a:latin typeface="Times New Roman" pitchFamily="18" charset="0"/>
              </a:rPr>
              <a:t> sp.</a:t>
            </a:r>
          </a:p>
          <a:p>
            <a:pPr eaLnBrk="0" hangingPunct="0"/>
            <a:r>
              <a:rPr lang="tr-TR" sz="800">
                <a:latin typeface="Times New Roman" pitchFamily="18" charset="0"/>
              </a:rPr>
              <a:t>22. </a:t>
            </a:r>
            <a:r>
              <a:rPr lang="tr-TR" sz="800" i="1">
                <a:latin typeface="Times New Roman" pitchFamily="18" charset="0"/>
              </a:rPr>
              <a:t>Caucasina</a:t>
            </a:r>
            <a:r>
              <a:rPr lang="tr-TR" sz="800">
                <a:latin typeface="Times New Roman" pitchFamily="18" charset="0"/>
              </a:rPr>
              <a:t> sp.</a:t>
            </a:r>
          </a:p>
          <a:p>
            <a:pPr eaLnBrk="0" hangingPunct="0"/>
            <a:r>
              <a:rPr lang="tr-TR" sz="800">
                <a:latin typeface="Times New Roman" pitchFamily="18" charset="0"/>
              </a:rPr>
              <a:t>24. </a:t>
            </a:r>
            <a:r>
              <a:rPr lang="tr-TR" sz="800" i="1">
                <a:latin typeface="Times New Roman" pitchFamily="18" charset="0"/>
              </a:rPr>
              <a:t>Quinqueloculina</a:t>
            </a:r>
            <a:r>
              <a:rPr lang="tr-TR" sz="800">
                <a:latin typeface="Times New Roman" pitchFamily="18" charset="0"/>
              </a:rPr>
              <a:t> sp.</a:t>
            </a:r>
          </a:p>
          <a:p>
            <a:pPr eaLnBrk="0" hangingPunct="0"/>
            <a:r>
              <a:rPr lang="tr-TR" sz="800">
                <a:latin typeface="Times New Roman" pitchFamily="18" charset="0"/>
              </a:rPr>
              <a:t>27. </a:t>
            </a:r>
            <a:r>
              <a:rPr lang="tr-TR" sz="800" i="1">
                <a:latin typeface="Times New Roman" pitchFamily="18" charset="0"/>
              </a:rPr>
              <a:t>Trifarina</a:t>
            </a:r>
            <a:r>
              <a:rPr lang="tr-TR" sz="800">
                <a:latin typeface="Times New Roman" pitchFamily="18" charset="0"/>
              </a:rPr>
              <a:t> sp. </a:t>
            </a:r>
          </a:p>
          <a:p>
            <a:pPr eaLnBrk="0" hangingPunct="0"/>
            <a:r>
              <a:rPr lang="tr-TR" sz="800">
                <a:latin typeface="Times New Roman" pitchFamily="18" charset="0"/>
              </a:rPr>
              <a:t>30. </a:t>
            </a:r>
            <a:r>
              <a:rPr lang="tr-TR" sz="800" i="1">
                <a:latin typeface="Times New Roman" pitchFamily="18" charset="0"/>
              </a:rPr>
              <a:t>Discorbis</a:t>
            </a:r>
            <a:r>
              <a:rPr lang="tr-TR" sz="800">
                <a:latin typeface="Times New Roman" pitchFamily="18" charset="0"/>
              </a:rPr>
              <a:t> sp.</a:t>
            </a:r>
          </a:p>
          <a:p>
            <a:pPr eaLnBrk="0" hangingPunct="0"/>
            <a:r>
              <a:rPr lang="tr-TR" sz="800">
                <a:latin typeface="Times New Roman" pitchFamily="18" charset="0"/>
              </a:rPr>
              <a:t>34. </a:t>
            </a:r>
            <a:r>
              <a:rPr lang="tr-TR" sz="800" i="1">
                <a:latin typeface="Times New Roman" pitchFamily="18" charset="0"/>
              </a:rPr>
              <a:t>Bolivina</a:t>
            </a:r>
            <a:r>
              <a:rPr lang="tr-TR" sz="800">
                <a:latin typeface="Times New Roman" pitchFamily="18" charset="0"/>
              </a:rPr>
              <a:t> sp. </a:t>
            </a:r>
          </a:p>
          <a:p>
            <a:pPr eaLnBrk="0" hangingPunct="0"/>
            <a:r>
              <a:rPr lang="tr-TR" sz="800">
                <a:latin typeface="Times New Roman" pitchFamily="18" charset="0"/>
              </a:rPr>
              <a:t> Genus- </a:t>
            </a:r>
            <a:r>
              <a:rPr lang="tr-TR" sz="800" i="1">
                <a:latin typeface="Times New Roman" pitchFamily="18" charset="0"/>
              </a:rPr>
              <a:t>italics</a:t>
            </a:r>
            <a:r>
              <a:rPr lang="tr-TR" sz="800">
                <a:latin typeface="Times New Roman" pitchFamily="18" charset="0"/>
              </a:rPr>
              <a:t>, sp. means unidentified species, normal in character. </a:t>
            </a:r>
          </a:p>
          <a:p>
            <a:pPr eaLnBrk="0" hangingPunct="0"/>
            <a:endParaRPr lang="tr-TR" sz="800">
              <a:latin typeface="Times New Roman" pitchFamily="18" charset="0"/>
            </a:endParaRPr>
          </a:p>
          <a:p>
            <a:pPr eaLnBrk="0" hangingPunct="0"/>
            <a:r>
              <a:rPr lang="tr-TR" sz="800">
                <a:latin typeface="Times New Roman" pitchFamily="18" charset="0"/>
              </a:rPr>
              <a:t>7. </a:t>
            </a:r>
            <a:r>
              <a:rPr lang="tr-TR" sz="800" i="1">
                <a:latin typeface="Times New Roman" pitchFamily="18" charset="0"/>
              </a:rPr>
              <a:t>Rosalina</a:t>
            </a:r>
            <a:r>
              <a:rPr lang="tr-TR" sz="800">
                <a:latin typeface="Times New Roman" pitchFamily="18" charset="0"/>
              </a:rPr>
              <a:t> cf. </a:t>
            </a:r>
            <a:r>
              <a:rPr lang="tr-TR" sz="800" i="1">
                <a:latin typeface="Times New Roman" pitchFamily="18" charset="0"/>
              </a:rPr>
              <a:t>R.</a:t>
            </a:r>
            <a:r>
              <a:rPr lang="tr-TR" sz="800">
                <a:latin typeface="Times New Roman" pitchFamily="18" charset="0"/>
              </a:rPr>
              <a:t> </a:t>
            </a:r>
            <a:r>
              <a:rPr lang="tr-TR" sz="800" i="1">
                <a:latin typeface="Times New Roman" pitchFamily="18" charset="0"/>
              </a:rPr>
              <a:t>globularis</a:t>
            </a:r>
          </a:p>
          <a:p>
            <a:pPr eaLnBrk="0" hangingPunct="0"/>
            <a:r>
              <a:rPr lang="tr-TR" sz="800">
                <a:latin typeface="Times New Roman" pitchFamily="18" charset="0"/>
              </a:rPr>
              <a:t>11. </a:t>
            </a:r>
            <a:r>
              <a:rPr lang="tr-TR" sz="800" i="1">
                <a:latin typeface="Times New Roman" pitchFamily="18" charset="0"/>
              </a:rPr>
              <a:t>Buliminella</a:t>
            </a:r>
            <a:r>
              <a:rPr lang="tr-TR" sz="800">
                <a:latin typeface="Times New Roman" pitchFamily="18" charset="0"/>
              </a:rPr>
              <a:t> cf. </a:t>
            </a:r>
            <a:r>
              <a:rPr lang="tr-TR" sz="800" i="1">
                <a:latin typeface="Times New Roman" pitchFamily="18" charset="0"/>
              </a:rPr>
              <a:t>B.</a:t>
            </a:r>
            <a:r>
              <a:rPr lang="tr-TR" sz="800">
                <a:latin typeface="Times New Roman" pitchFamily="18" charset="0"/>
              </a:rPr>
              <a:t> </a:t>
            </a:r>
            <a:r>
              <a:rPr lang="tr-TR" sz="800" i="1">
                <a:latin typeface="Times New Roman" pitchFamily="18" charset="0"/>
              </a:rPr>
              <a:t>brevior</a:t>
            </a:r>
          </a:p>
          <a:p>
            <a:pPr eaLnBrk="0" hangingPunct="0"/>
            <a:r>
              <a:rPr lang="tr-TR" sz="800">
                <a:latin typeface="Times New Roman" pitchFamily="18" charset="0"/>
              </a:rPr>
              <a:t>19. </a:t>
            </a:r>
            <a:r>
              <a:rPr lang="tr-TR" sz="800" i="1">
                <a:latin typeface="Times New Roman" pitchFamily="18" charset="0"/>
              </a:rPr>
              <a:t>Nonion</a:t>
            </a:r>
            <a:r>
              <a:rPr lang="tr-TR" sz="800">
                <a:latin typeface="Times New Roman" pitchFamily="18" charset="0"/>
              </a:rPr>
              <a:t> cf. </a:t>
            </a:r>
            <a:r>
              <a:rPr lang="tr-TR" sz="800" i="1">
                <a:latin typeface="Times New Roman" pitchFamily="18" charset="0"/>
              </a:rPr>
              <a:t>N. cassidulinoides</a:t>
            </a:r>
          </a:p>
          <a:p>
            <a:pPr eaLnBrk="0" hangingPunct="0"/>
            <a:r>
              <a:rPr lang="tr-TR" sz="800">
                <a:latin typeface="Times New Roman" pitchFamily="18" charset="0"/>
              </a:rPr>
              <a:t>29. </a:t>
            </a:r>
            <a:r>
              <a:rPr lang="tr-TR" sz="800" i="1">
                <a:latin typeface="Times New Roman" pitchFamily="18" charset="0"/>
              </a:rPr>
              <a:t>Floridus</a:t>
            </a:r>
            <a:r>
              <a:rPr lang="tr-TR" sz="800">
                <a:latin typeface="Times New Roman" pitchFamily="18" charset="0"/>
              </a:rPr>
              <a:t> cf. </a:t>
            </a:r>
            <a:r>
              <a:rPr lang="tr-TR" sz="800" i="1">
                <a:latin typeface="Times New Roman" pitchFamily="18" charset="0"/>
              </a:rPr>
              <a:t>F. grateloupi</a:t>
            </a:r>
          </a:p>
          <a:p>
            <a:pPr eaLnBrk="0" hangingPunct="0"/>
            <a:r>
              <a:rPr lang="tr-TR" sz="800">
                <a:latin typeface="Times New Roman" pitchFamily="18" charset="0"/>
              </a:rPr>
              <a:t>31. </a:t>
            </a:r>
            <a:r>
              <a:rPr lang="tr-TR" sz="800" i="1">
                <a:latin typeface="Times New Roman" pitchFamily="18" charset="0"/>
              </a:rPr>
              <a:t>Bolivina</a:t>
            </a:r>
            <a:r>
              <a:rPr lang="tr-TR" sz="800">
                <a:latin typeface="Times New Roman" pitchFamily="18" charset="0"/>
              </a:rPr>
              <a:t> cf. </a:t>
            </a:r>
            <a:r>
              <a:rPr lang="tr-TR" sz="800" i="1">
                <a:latin typeface="Times New Roman" pitchFamily="18" charset="0"/>
              </a:rPr>
              <a:t>B. marginata</a:t>
            </a:r>
          </a:p>
          <a:p>
            <a:pPr eaLnBrk="0" hangingPunct="0"/>
            <a:r>
              <a:rPr lang="tr-TR" sz="800">
                <a:latin typeface="Times New Roman" pitchFamily="18" charset="0"/>
              </a:rPr>
              <a:t>32. </a:t>
            </a:r>
            <a:r>
              <a:rPr lang="tr-TR" sz="800" i="1">
                <a:latin typeface="Times New Roman" pitchFamily="18" charset="0"/>
              </a:rPr>
              <a:t>Lagena</a:t>
            </a:r>
            <a:r>
              <a:rPr lang="tr-TR" sz="800">
                <a:latin typeface="Times New Roman" pitchFamily="18" charset="0"/>
              </a:rPr>
              <a:t> cf. </a:t>
            </a:r>
            <a:r>
              <a:rPr lang="tr-TR" sz="800" i="1">
                <a:latin typeface="Times New Roman" pitchFamily="18" charset="0"/>
              </a:rPr>
              <a:t>L. laevis</a:t>
            </a:r>
          </a:p>
          <a:p>
            <a:pPr eaLnBrk="0" hangingPunct="0"/>
            <a:r>
              <a:rPr lang="tr-TR" sz="800">
                <a:latin typeface="Times New Roman" pitchFamily="18" charset="0"/>
              </a:rPr>
              <a:t>35. </a:t>
            </a:r>
            <a:r>
              <a:rPr lang="tr-TR" sz="800" i="1">
                <a:latin typeface="Times New Roman" pitchFamily="18" charset="0"/>
              </a:rPr>
              <a:t>Fissurina</a:t>
            </a:r>
            <a:r>
              <a:rPr lang="tr-TR" sz="800">
                <a:latin typeface="Times New Roman" pitchFamily="18" charset="0"/>
              </a:rPr>
              <a:t> cf. </a:t>
            </a:r>
            <a:r>
              <a:rPr lang="tr-TR" sz="800" i="1">
                <a:latin typeface="Times New Roman" pitchFamily="18" charset="0"/>
              </a:rPr>
              <a:t>F. marginata </a:t>
            </a:r>
          </a:p>
          <a:p>
            <a:pPr eaLnBrk="0" hangingPunct="0"/>
            <a:r>
              <a:rPr lang="tr-TR" sz="800">
                <a:latin typeface="Times New Roman" pitchFamily="18" charset="0"/>
              </a:rPr>
              <a:t>Genus-</a:t>
            </a:r>
            <a:r>
              <a:rPr lang="tr-TR" sz="800" i="1">
                <a:latin typeface="Times New Roman" pitchFamily="18" charset="0"/>
              </a:rPr>
              <a:t> italics, </a:t>
            </a:r>
            <a:r>
              <a:rPr lang="tr-TR" sz="800">
                <a:latin typeface="Times New Roman" pitchFamily="18" charset="0"/>
              </a:rPr>
              <a:t>cf.</a:t>
            </a:r>
            <a:r>
              <a:rPr lang="tr-TR" sz="800" i="1">
                <a:latin typeface="Times New Roman" pitchFamily="18" charset="0"/>
              </a:rPr>
              <a:t> </a:t>
            </a:r>
            <a:r>
              <a:rPr lang="tr-TR" sz="800">
                <a:latin typeface="Times New Roman" pitchFamily="18" charset="0"/>
              </a:rPr>
              <a:t>looks like</a:t>
            </a:r>
            <a:r>
              <a:rPr lang="tr-TR" sz="800" i="1">
                <a:latin typeface="Times New Roman" pitchFamily="18" charset="0"/>
              </a:rPr>
              <a:t> marginata</a:t>
            </a:r>
          </a:p>
          <a:p>
            <a:pPr eaLnBrk="0" hangingPunct="0"/>
            <a:r>
              <a:rPr lang="tr-TR" sz="800" i="1">
                <a:latin typeface="Times New Roman" pitchFamily="18" charset="0"/>
              </a:rPr>
              <a:t>marginata </a:t>
            </a:r>
            <a:r>
              <a:rPr lang="tr-TR" sz="800">
                <a:latin typeface="Times New Roman" pitchFamily="18" charset="0"/>
              </a:rPr>
              <a:t>species name, </a:t>
            </a:r>
            <a:r>
              <a:rPr lang="tr-TR" sz="800" i="1">
                <a:latin typeface="Times New Roman" pitchFamily="18" charset="0"/>
              </a:rPr>
              <a:t>R. B. F. B. L</a:t>
            </a:r>
            <a:r>
              <a:rPr lang="tr-TR" sz="800">
                <a:latin typeface="Times New Roman" pitchFamily="18" charset="0"/>
              </a:rPr>
              <a:t>. and </a:t>
            </a:r>
            <a:r>
              <a:rPr lang="tr-TR" sz="800" i="1">
                <a:latin typeface="Times New Roman" pitchFamily="18" charset="0"/>
              </a:rPr>
              <a:t>F.</a:t>
            </a:r>
            <a:r>
              <a:rPr lang="tr-TR" sz="800">
                <a:latin typeface="Times New Roman" pitchFamily="18" charset="0"/>
              </a:rPr>
              <a:t> the first letter of genus name</a:t>
            </a:r>
            <a:r>
              <a:rPr lang="tr-TR" sz="800" i="1">
                <a:latin typeface="Times New Roman" pitchFamily="18" charset="0"/>
              </a:rPr>
              <a:t>, italics</a:t>
            </a:r>
          </a:p>
          <a:p>
            <a:pPr eaLnBrk="0" hangingPunct="0"/>
            <a:endParaRPr lang="tr-TR" sz="800" i="1">
              <a:latin typeface="Times New Roman" pitchFamily="18" charset="0"/>
            </a:endParaRPr>
          </a:p>
          <a:p>
            <a:pPr eaLnBrk="0" hangingPunct="0"/>
            <a:endParaRPr lang="tr-TR" sz="800" i="1">
              <a:latin typeface="Times New Roman" pitchFamily="18" charset="0"/>
            </a:endParaRPr>
          </a:p>
          <a:p>
            <a:pPr algn="ctr" eaLnBrk="0" hangingPunct="0"/>
            <a:r>
              <a:rPr lang="tr-TR" sz="1200"/>
              <a:t>  </a:t>
            </a:r>
          </a:p>
        </p:txBody>
      </p:sp>
      <p:sp>
        <p:nvSpPr>
          <p:cNvPr id="49157" name="AutoShape 5"/>
          <p:cNvSpPr>
            <a:spLocks noChangeArrowheads="1"/>
          </p:cNvSpPr>
          <p:nvPr/>
        </p:nvSpPr>
        <p:spPr bwMode="auto">
          <a:xfrm>
            <a:off x="7092950" y="1916113"/>
            <a:ext cx="71438" cy="649287"/>
          </a:xfrm>
          <a:prstGeom prst="downArrow">
            <a:avLst>
              <a:gd name="adj1" fmla="val 50000"/>
              <a:gd name="adj2" fmla="val 227220"/>
            </a:avLst>
          </a:prstGeom>
          <a:solidFill>
            <a:schemeClr val="accent1"/>
          </a:solidFill>
          <a:ln w="9525">
            <a:solidFill>
              <a:schemeClr val="tx1"/>
            </a:solidFill>
            <a:miter lim="800000"/>
            <a:headEnd/>
            <a:tailEnd/>
          </a:ln>
        </p:spPr>
        <p:txBody>
          <a:bodyPr wrap="none" anchor="ctr"/>
          <a:lstStyle/>
          <a:p>
            <a:endParaRPr lang="tr-TR"/>
          </a:p>
        </p:txBody>
      </p:sp>
      <p:sp>
        <p:nvSpPr>
          <p:cNvPr id="49158" name="AutoShape 6"/>
          <p:cNvSpPr>
            <a:spLocks noChangeArrowheads="1"/>
          </p:cNvSpPr>
          <p:nvPr/>
        </p:nvSpPr>
        <p:spPr bwMode="auto">
          <a:xfrm>
            <a:off x="8459788" y="1844675"/>
            <a:ext cx="71437" cy="649288"/>
          </a:xfrm>
          <a:prstGeom prst="downArrow">
            <a:avLst>
              <a:gd name="adj1" fmla="val 50000"/>
              <a:gd name="adj2" fmla="val 227224"/>
            </a:avLst>
          </a:prstGeom>
          <a:solidFill>
            <a:srgbClr val="00FF00"/>
          </a:solidFill>
          <a:ln w="9525">
            <a:solidFill>
              <a:schemeClr val="tx1"/>
            </a:solidFill>
            <a:miter lim="800000"/>
            <a:headEnd/>
            <a:tailEnd/>
          </a:ln>
        </p:spPr>
        <p:txBody>
          <a:bodyPr wrap="none" anchor="ctr"/>
          <a:lstStyle/>
          <a:p>
            <a:endParaRPr lang="tr-TR"/>
          </a:p>
        </p:txBody>
      </p:sp>
      <p:sp>
        <p:nvSpPr>
          <p:cNvPr id="49159" name="2 Metin kutusu"/>
          <p:cNvSpPr txBox="1">
            <a:spLocks noChangeArrowheads="1"/>
          </p:cNvSpPr>
          <p:nvPr/>
        </p:nvSpPr>
        <p:spPr bwMode="auto">
          <a:xfrm>
            <a:off x="0" y="2133600"/>
            <a:ext cx="2051050" cy="611188"/>
          </a:xfrm>
          <a:prstGeom prst="rect">
            <a:avLst/>
          </a:prstGeom>
          <a:noFill/>
          <a:ln w="9525">
            <a:noFill/>
            <a:miter lim="800000"/>
            <a:headEnd/>
            <a:tailEnd/>
          </a:ln>
        </p:spPr>
        <p:txBody>
          <a:bodyPr>
            <a:spAutoFit/>
          </a:bodyPr>
          <a:lstStyle/>
          <a:p>
            <a:pPr eaLnBrk="0" hangingPunct="0"/>
            <a:r>
              <a:rPr lang="tr-TR" sz="1100">
                <a:latin typeface="Arial" charset="0"/>
              </a:rPr>
              <a:t>Reference </a:t>
            </a:r>
          </a:p>
          <a:p>
            <a:pPr eaLnBrk="0" hangingPunct="0"/>
            <a:r>
              <a:rPr lang="tr-TR" sz="1100">
                <a:latin typeface="Arial" charset="0"/>
              </a:rPr>
              <a:t>It must be written.  </a:t>
            </a:r>
          </a:p>
          <a:p>
            <a:pPr algn="ctr" eaLnBrk="0" hangingPunct="0"/>
            <a:r>
              <a:rPr lang="tr-TR" sz="1200"/>
              <a:t>  </a:t>
            </a:r>
          </a:p>
        </p:txBody>
      </p:sp>
      <p:sp>
        <p:nvSpPr>
          <p:cNvPr id="11" name="10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9161"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
        <p:nvSpPr>
          <p:cNvPr id="49162" name="13 Metin kutusu"/>
          <p:cNvSpPr txBox="1">
            <a:spLocks noChangeArrowheads="1"/>
          </p:cNvSpPr>
          <p:nvPr/>
        </p:nvSpPr>
        <p:spPr bwMode="auto">
          <a:xfrm>
            <a:off x="2916238" y="188913"/>
            <a:ext cx="4103687" cy="400050"/>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rules in fossils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684213" y="1228725"/>
            <a:ext cx="8135937" cy="4800600"/>
          </a:xfrm>
          <a:prstGeom prst="rect">
            <a:avLst/>
          </a:prstGeom>
          <a:noFill/>
          <a:ln w="9525">
            <a:noFill/>
            <a:miter lim="800000"/>
            <a:headEnd/>
            <a:tailEnd/>
          </a:ln>
        </p:spPr>
        <p:txBody>
          <a:bodyPr anchor="ctr">
            <a:spAutoFit/>
          </a:bodyPr>
          <a:lstStyle/>
          <a:p>
            <a:pPr>
              <a:tabLst>
                <a:tab pos="269875" algn="l"/>
              </a:tabLst>
            </a:pPr>
            <a:r>
              <a:rPr lang="tr-TR" b="1" i="1">
                <a:solidFill>
                  <a:schemeClr val="tx2"/>
                </a:solidFill>
                <a:latin typeface="Arial" charset="0"/>
              </a:rPr>
              <a:t>6. Ortam (Environment): </a:t>
            </a:r>
            <a:r>
              <a:rPr lang="tr-TR">
                <a:latin typeface="Arial" charset="0"/>
              </a:rPr>
              <a:t>Birimin ortamsal yorumu yapılırken fosil- litoloji- yayılım - sedimenter yapı verilerinin neler oldukları belirtilerek, bunlarında hangi ortamları gösterdiklerinin referansları verilerek yoruma gidilmelidir. Desteksiz ve verisiz ortamsal yorumların anlamsız oldukları bir gerçektir. Şüphesiz ki en önemli sonuç çıkarılabilecek konulardan biri de bir birimin ortamsal yorumu vermektir. Bu nedenle, yoruma dayalı böyle bir sonuca gidilirken dikkatli olmak gerekir. Yorumda önceki çalışmacıların birim hakkında söylediklerinden de yararlanılabilir. Farklılığın ya da önceki çalışıcı ya da çalışıcıları destekleyici bulguların neler olduğu açıkca belirtilir. Örneğin “ ....  formasyonu içerisinde gözlenen pelajik fosiller (......), sedimenter yapılar (......), birimin yayılımı, litolojik özellikleri (.....)  ...deniz ortamını işaret ederler. Keza, pelajik fosillerin (referans/lar), formasyon içerisinde gözlenen sedimenter yapıların (referans/lar) bu tip ortamı gösterdikleri işaret edilmiştir. Formasyon, daha önceden ......(1996) tarafından ... deniz olarak yorumlanmasına karşın bu çalışma ile farklı bir ortamsal yorum getirilmiştir” gibi. </a:t>
            </a:r>
            <a:endParaRPr lang="en-US">
              <a:latin typeface="Arial" charset="0"/>
            </a:endParaRPr>
          </a:p>
          <a:p>
            <a:pPr>
              <a:tabLst>
                <a:tab pos="269875" algn="l"/>
              </a:tabLst>
            </a:pPr>
            <a:r>
              <a:rPr lang="tr-TR" i="1">
                <a:latin typeface="Arial" charset="0"/>
              </a:rPr>
              <a:t>Deneştirme</a:t>
            </a:r>
            <a:r>
              <a:rPr lang="tr-TR">
                <a:latin typeface="Arial" charset="0"/>
              </a:rPr>
              <a:t>: Birimin bölgesel yayılımı düşünülerek, başka yerlerdeki karşılaştırmalarının sonuçları burada değinilmelidir.</a:t>
            </a:r>
            <a:r>
              <a:rPr lang="tr-TR"/>
              <a:t> </a:t>
            </a:r>
          </a:p>
        </p:txBody>
      </p:sp>
      <p:sp>
        <p:nvSpPr>
          <p:cNvPr id="6" name="5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0180" name="6 Metin kutusu"/>
          <p:cNvSpPr txBox="1">
            <a:spLocks noChangeArrowheads="1"/>
          </p:cNvSpPr>
          <p:nvPr/>
        </p:nvSpPr>
        <p:spPr bwMode="auto">
          <a:xfrm>
            <a:off x="2916238" y="0"/>
            <a:ext cx="4103687" cy="708025"/>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50181"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611188" y="1052513"/>
            <a:ext cx="8064500" cy="4246562"/>
          </a:xfrm>
          <a:prstGeom prst="rect">
            <a:avLst/>
          </a:prstGeom>
          <a:noFill/>
          <a:ln w="9525">
            <a:noFill/>
            <a:miter lim="800000"/>
            <a:headEnd/>
            <a:tailEnd/>
          </a:ln>
        </p:spPr>
        <p:txBody>
          <a:bodyPr>
            <a:spAutoFit/>
          </a:bodyPr>
          <a:lstStyle/>
          <a:p>
            <a:r>
              <a:rPr lang="tr-TR" sz="2000" b="1" i="1">
                <a:solidFill>
                  <a:schemeClr val="tx2"/>
                </a:solidFill>
                <a:latin typeface="Arial" charset="0"/>
              </a:rPr>
              <a:t>7. Korelasyon (Deneştirme) (Correlation): </a:t>
            </a:r>
            <a:r>
              <a:rPr lang="tr-TR" sz="2000">
                <a:latin typeface="Arial" charset="0"/>
              </a:rPr>
              <a:t>Litostratiğrafi biriminin daha önce tanımlanmış bulunan diğer komşu birimlerle korelasyonu yapılmalıdır.</a:t>
            </a:r>
          </a:p>
          <a:p>
            <a:r>
              <a:rPr lang="tr-TR" sz="2000">
                <a:solidFill>
                  <a:srgbClr val="FF0000"/>
                </a:solidFill>
                <a:latin typeface="Arial" charset="0"/>
              </a:rPr>
              <a:t>Yüzey şekli : </a:t>
            </a:r>
            <a:r>
              <a:rPr lang="tr-TR" sz="2000">
                <a:latin typeface="Arial" charset="0"/>
              </a:rPr>
              <a:t>Litostratiğrafi biriminin yüzey şeklinin özelliklerine (topoğrfaya, jeomorfolojik görünüm) ilişkin bilgi verilmelidir. Tanım ve yayılım başlığında ilk kısımda verilebilir. </a:t>
            </a:r>
          </a:p>
          <a:p>
            <a:endParaRPr lang="tr-TR" sz="2000">
              <a:latin typeface="Arial" charset="0"/>
            </a:endParaRPr>
          </a:p>
          <a:p>
            <a:r>
              <a:rPr lang="tr-TR" sz="2000" b="1" i="1">
                <a:solidFill>
                  <a:schemeClr val="tx2"/>
                </a:solidFill>
                <a:latin typeface="Arial" charset="0"/>
              </a:rPr>
              <a:t>8. Diğer bilgiler  (Remarks)</a:t>
            </a:r>
            <a:r>
              <a:rPr lang="tr-TR" sz="2000">
                <a:solidFill>
                  <a:srgbClr val="FF3300"/>
                </a:solidFill>
                <a:latin typeface="Arial" charset="0"/>
              </a:rPr>
              <a:t>:</a:t>
            </a:r>
            <a:r>
              <a:rPr lang="tr-TR" sz="2000">
                <a:latin typeface="Arial" charset="0"/>
              </a:rPr>
              <a:t> Litostratiğrafi birimini daha önce tanımlamış araştırmacılar varsa bunların adları ve yayın referansları, şimdiki adı veren  araştırmacının ad değişikliği nedenleri ve bu çalışmasına ait diğer gerekli bilgiler verilmelidir.</a:t>
            </a:r>
          </a:p>
          <a:p>
            <a:endParaRPr lang="tr-TR" sz="2000">
              <a:latin typeface="Arial" charset="0"/>
            </a:endParaRPr>
          </a:p>
          <a:p>
            <a:pPr>
              <a:spcBef>
                <a:spcPct val="50000"/>
              </a:spcBef>
            </a:pPr>
            <a:endParaRPr lang="tr-TR" sz="2000">
              <a:latin typeface="Arial" charset="0"/>
            </a:endParaRPr>
          </a:p>
        </p:txBody>
      </p:sp>
      <p:sp>
        <p:nvSpPr>
          <p:cNvPr id="6" name="5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1204" name="6 Metin kutusu"/>
          <p:cNvSpPr txBox="1">
            <a:spLocks noChangeArrowheads="1"/>
          </p:cNvSpPr>
          <p:nvPr/>
        </p:nvSpPr>
        <p:spPr bwMode="auto">
          <a:xfrm>
            <a:off x="2916238" y="0"/>
            <a:ext cx="4103687" cy="708025"/>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51205"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2227" name="8 Metin kutusu"/>
          <p:cNvSpPr txBox="1">
            <a:spLocks noChangeArrowheads="1"/>
          </p:cNvSpPr>
          <p:nvPr/>
        </p:nvSpPr>
        <p:spPr bwMode="auto">
          <a:xfrm>
            <a:off x="0" y="3213100"/>
            <a:ext cx="2195513" cy="954088"/>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2228" name="Text Box 2"/>
          <p:cNvSpPr txBox="1">
            <a:spLocks noChangeArrowheads="1"/>
          </p:cNvSpPr>
          <p:nvPr/>
        </p:nvSpPr>
        <p:spPr bwMode="auto">
          <a:xfrm>
            <a:off x="2339975" y="549275"/>
            <a:ext cx="6480175" cy="6035675"/>
          </a:xfrm>
          <a:prstGeom prst="rect">
            <a:avLst/>
          </a:prstGeom>
          <a:noFill/>
          <a:ln w="9525">
            <a:noFill/>
            <a:miter lim="800000"/>
            <a:headEnd/>
            <a:tailEnd/>
          </a:ln>
        </p:spPr>
        <p:txBody>
          <a:bodyPr>
            <a:spAutoFit/>
          </a:bodyPr>
          <a:lstStyle/>
          <a:p>
            <a:r>
              <a:rPr lang="tr-TR" sz="2000">
                <a:latin typeface="Arial" charset="0"/>
              </a:rPr>
              <a:t>Litodem birimleri, litostratiğrafi birimlerinin aksine, genellikle istiflenme yasasına uymazlar. Bunlar, intrüzyonlu veya şiddetli yapısal değişime ve/veya şiddetli metamorfizmaya uğramış kaya birimleridir. </a:t>
            </a:r>
          </a:p>
          <a:p>
            <a:endParaRPr lang="tr-TR" sz="2000">
              <a:latin typeface="Arial" charset="0"/>
            </a:endParaRPr>
          </a:p>
          <a:p>
            <a:r>
              <a:rPr lang="tr-TR" sz="2000">
                <a:solidFill>
                  <a:srgbClr val="FF3300"/>
                </a:solidFill>
                <a:latin typeface="Arial" charset="0"/>
              </a:rPr>
              <a:t>Litodem birimlerinin tanımlanması ve adlanması, litostratiğrafi birimlerinin tanımlama ve adlama kurallarına benzerlik gösterir </a:t>
            </a:r>
          </a:p>
          <a:p>
            <a:endParaRPr lang="tr-TR" sz="2000">
              <a:solidFill>
                <a:srgbClr val="FF3300"/>
              </a:solidFill>
              <a:latin typeface="Arial" charset="0"/>
            </a:endParaRPr>
          </a:p>
          <a:p>
            <a:r>
              <a:rPr lang="tr-TR" sz="2000">
                <a:solidFill>
                  <a:srgbClr val="3333FF"/>
                </a:solidFill>
                <a:latin typeface="Arial" charset="0"/>
              </a:rPr>
              <a:t>Litodem birimleri, gözlenebilir kaya nitelikleriyle tanımlanır. Litodem birimlerinin sınırları litolojinin değiştiği yerlerden geçirilir. Litolojik değişikliğin dereceli olduğu durumlarda sınır, araştırmacının gözlem ve değerlendirmesine bağlı olarak seçilir.</a:t>
            </a:r>
          </a:p>
          <a:p>
            <a:endParaRPr lang="tr-TR" sz="2000">
              <a:latin typeface="Arial" charset="0"/>
            </a:endParaRPr>
          </a:p>
          <a:p>
            <a:r>
              <a:rPr lang="tr-TR" sz="2000">
                <a:latin typeface="Arial" charset="0"/>
              </a:rPr>
              <a:t>Litodem birimleri sınıflamasında temel birim litodemdir. İki yada daha çok sayıda litodemden oluşmuş kaya topluluğuna takım denir.</a:t>
            </a:r>
          </a:p>
          <a:p>
            <a:pPr>
              <a:spcBef>
                <a:spcPct val="50000"/>
              </a:spcBef>
            </a:pPr>
            <a:endParaRPr lang="tr-TR" sz="2000">
              <a:latin typeface="Arial" charset="0"/>
            </a:endParaRPr>
          </a:p>
        </p:txBody>
      </p:sp>
      <p:sp>
        <p:nvSpPr>
          <p:cNvPr id="52229"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cstate="print"/>
          <a:srcRect l="15834" t="23647" r="13440" b="18929"/>
          <a:stretch>
            <a:fillRect/>
          </a:stretch>
        </p:blipFill>
        <p:spPr bwMode="auto">
          <a:xfrm>
            <a:off x="2195513" y="1196975"/>
            <a:ext cx="6953250" cy="3527425"/>
          </a:xfrm>
          <a:prstGeom prst="rect">
            <a:avLst/>
          </a:prstGeom>
          <a:noFill/>
          <a:ln w="9525">
            <a:noFill/>
            <a:miter lim="800000"/>
            <a:headEnd/>
            <a:tailEnd/>
          </a:ln>
        </p:spPr>
      </p:pic>
      <p:sp>
        <p:nvSpPr>
          <p:cNvPr id="7" name="6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3252" name="8 Metin kutusu"/>
          <p:cNvSpPr txBox="1">
            <a:spLocks noChangeArrowheads="1"/>
          </p:cNvSpPr>
          <p:nvPr/>
        </p:nvSpPr>
        <p:spPr bwMode="auto">
          <a:xfrm>
            <a:off x="0" y="3213100"/>
            <a:ext cx="2195513" cy="954088"/>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3253"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AGE0013"/>
          <p:cNvPicPr>
            <a:picLocks noChangeAspect="1" noChangeArrowheads="1"/>
          </p:cNvPicPr>
          <p:nvPr/>
        </p:nvPicPr>
        <p:blipFill>
          <a:blip r:embed="rId2" cstate="print"/>
          <a:srcRect l="53764" t="10449" r="4948" b="10062"/>
          <a:stretch>
            <a:fillRect/>
          </a:stretch>
        </p:blipFill>
        <p:spPr bwMode="auto">
          <a:xfrm>
            <a:off x="2700338" y="0"/>
            <a:ext cx="4895850" cy="6858000"/>
          </a:xfrm>
          <a:prstGeom prst="rect">
            <a:avLst/>
          </a:prstGeom>
          <a:noFill/>
          <a:ln w="9525">
            <a:noFill/>
            <a:miter lim="800000"/>
            <a:headEnd/>
            <a:tailEnd/>
          </a:ln>
        </p:spPr>
      </p:pic>
      <p:sp>
        <p:nvSpPr>
          <p:cNvPr id="7" name="6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4276" name="8 Metin kutusu"/>
          <p:cNvSpPr txBox="1">
            <a:spLocks noChangeArrowheads="1"/>
          </p:cNvSpPr>
          <p:nvPr/>
        </p:nvSpPr>
        <p:spPr bwMode="auto">
          <a:xfrm>
            <a:off x="0" y="3213100"/>
            <a:ext cx="2195513" cy="954088"/>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4277"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2195513" y="1773238"/>
            <a:ext cx="6657975" cy="2519362"/>
          </a:xfrm>
          <a:prstGeom prst="rect">
            <a:avLst/>
          </a:prstGeom>
          <a:noFill/>
          <a:ln w="9525">
            <a:noFill/>
            <a:miter lim="800000"/>
            <a:headEnd/>
            <a:tailEnd/>
          </a:ln>
        </p:spPr>
      </p:pic>
      <p:sp>
        <p:nvSpPr>
          <p:cNvPr id="3" name="2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5300" name="8 Metin kutusu"/>
          <p:cNvSpPr txBox="1">
            <a:spLocks noChangeArrowheads="1"/>
          </p:cNvSpPr>
          <p:nvPr/>
        </p:nvSpPr>
        <p:spPr bwMode="auto">
          <a:xfrm>
            <a:off x="0" y="3213100"/>
            <a:ext cx="2195513" cy="954088"/>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5301"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339975" y="765175"/>
            <a:ext cx="6480175" cy="5121275"/>
          </a:xfrm>
          <a:prstGeom prst="rect">
            <a:avLst/>
          </a:prstGeom>
          <a:noFill/>
          <a:ln w="9525">
            <a:noFill/>
            <a:miter lim="800000"/>
            <a:headEnd/>
            <a:tailEnd/>
          </a:ln>
        </p:spPr>
        <p:txBody>
          <a:bodyPr>
            <a:spAutoFit/>
          </a:bodyPr>
          <a:lstStyle/>
          <a:p>
            <a:pPr>
              <a:spcBef>
                <a:spcPct val="50000"/>
              </a:spcBef>
            </a:pPr>
            <a:r>
              <a:rPr lang="tr-TR" sz="2000" b="1">
                <a:solidFill>
                  <a:schemeClr val="tx2"/>
                </a:solidFill>
                <a:latin typeface="Arial" charset="0"/>
              </a:rPr>
              <a:t>i- </a:t>
            </a:r>
            <a:r>
              <a:rPr lang="tr-TR" sz="2000" b="1" i="1">
                <a:solidFill>
                  <a:schemeClr val="tx2"/>
                </a:solidFill>
                <a:latin typeface="Arial" charset="0"/>
              </a:rPr>
              <a:t>Litodem</a:t>
            </a:r>
            <a:r>
              <a:rPr lang="tr-TR" sz="2000" b="1">
                <a:solidFill>
                  <a:schemeClr val="tx2"/>
                </a:solidFill>
                <a:latin typeface="Arial" charset="0"/>
              </a:rPr>
              <a:t> : </a:t>
            </a:r>
          </a:p>
          <a:p>
            <a:pPr>
              <a:spcBef>
                <a:spcPct val="50000"/>
              </a:spcBef>
            </a:pPr>
            <a:r>
              <a:rPr lang="tr-TR" sz="2000">
                <a:latin typeface="Arial" charset="0"/>
              </a:rPr>
              <a:t>Kendi içinde litolojik beraberlik, komşu kaya birimlerinden ise ayırtlanan litoloji özellikleriyle bir farklılık gösteren, haritalanabilir, intrüzyonlu veya şiddetli yapısal değişmeye  ve/veya şiddetli metamorfizmaya uğramış, genellikle tabakalı olmayan, bir veya daha fazla kaya çeşitlerinden oluşan bir birimdir. </a:t>
            </a:r>
          </a:p>
          <a:p>
            <a:pPr>
              <a:spcBef>
                <a:spcPct val="50000"/>
              </a:spcBef>
            </a:pPr>
            <a:r>
              <a:rPr lang="tr-TR" sz="2000">
                <a:solidFill>
                  <a:srgbClr val="9900CC"/>
                </a:solidFill>
                <a:latin typeface="Arial" charset="0"/>
              </a:rPr>
              <a:t>Haritalama ve mertebe bakımından formasyon ile eşdeğerdir. Ancak alt bölümlemesi yoktur. </a:t>
            </a:r>
          </a:p>
          <a:p>
            <a:pPr>
              <a:spcBef>
                <a:spcPct val="50000"/>
              </a:spcBef>
            </a:pPr>
            <a:r>
              <a:rPr lang="tr-TR" sz="2000">
                <a:solidFill>
                  <a:srgbClr val="CC3300"/>
                </a:solidFill>
                <a:latin typeface="Arial" charset="0"/>
              </a:rPr>
              <a:t>Birimin tanımlanması tip ve referans yerlerine dayandırılarak yapılmalıdır. Bir litodemin adı, tip yerinin coğrafya adı ile kaya adı veya tanımlama terimlerinden oluşur (Bitlis Metamorfitleri, Uludağ Graniti, Kapıdağ Plütonu).</a:t>
            </a:r>
          </a:p>
        </p:txBody>
      </p:sp>
      <p:sp>
        <p:nvSpPr>
          <p:cNvPr id="6" name="5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6324" name="8 Metin kutusu"/>
          <p:cNvSpPr txBox="1">
            <a:spLocks noChangeArrowheads="1"/>
          </p:cNvSpPr>
          <p:nvPr/>
        </p:nvSpPr>
        <p:spPr bwMode="auto">
          <a:xfrm>
            <a:off x="0" y="3213100"/>
            <a:ext cx="2195513" cy="954088"/>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6325"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425700" y="1181100"/>
            <a:ext cx="6718300" cy="1809750"/>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a:stretch>
            <a:fillRect/>
          </a:stretch>
        </p:blipFill>
        <p:spPr bwMode="auto">
          <a:xfrm>
            <a:off x="2425700" y="2957513"/>
            <a:ext cx="6748463" cy="758825"/>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srcRect/>
          <a:stretch>
            <a:fillRect/>
          </a:stretch>
        </p:blipFill>
        <p:spPr bwMode="auto">
          <a:xfrm>
            <a:off x="2425700" y="3716338"/>
            <a:ext cx="6718300" cy="1296987"/>
          </a:xfrm>
          <a:prstGeom prst="rect">
            <a:avLst/>
          </a:prstGeom>
          <a:noFill/>
          <a:ln w="9525">
            <a:noFill/>
            <a:miter lim="800000"/>
            <a:headEnd/>
            <a:tailEnd/>
          </a:ln>
        </p:spPr>
      </p:pic>
      <p:sp>
        <p:nvSpPr>
          <p:cNvPr id="5" name="4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7350" name="8 Metin kutusu"/>
          <p:cNvSpPr txBox="1">
            <a:spLocks noChangeArrowheads="1"/>
          </p:cNvSpPr>
          <p:nvPr/>
        </p:nvSpPr>
        <p:spPr bwMode="auto">
          <a:xfrm>
            <a:off x="0" y="3213100"/>
            <a:ext cx="2195513" cy="954088"/>
          </a:xfrm>
          <a:prstGeom prst="rect">
            <a:avLst/>
          </a:prstGeom>
          <a:blipFill dpi="0" rotWithShape="1">
            <a:blip r:embed="rId5"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7351"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83568" y="1484784"/>
            <a:ext cx="7632700" cy="2862322"/>
          </a:xfrm>
          <a:prstGeom prst="rect">
            <a:avLst/>
          </a:prstGeom>
          <a:noFill/>
          <a:ln w="9525">
            <a:noFill/>
            <a:miter lim="800000"/>
            <a:headEnd/>
            <a:tailEnd/>
          </a:ln>
        </p:spPr>
        <p:txBody>
          <a:bodyPr>
            <a:spAutoFit/>
          </a:bodyPr>
          <a:lstStyle/>
          <a:p>
            <a:pPr marL="342900" indent="-342900">
              <a:spcBef>
                <a:spcPct val="50000"/>
              </a:spcBef>
              <a:buFontTx/>
              <a:buChar char="-"/>
              <a:defRPr/>
            </a:pPr>
            <a:r>
              <a:rPr lang="tr-TR" b="1" dirty="0" err="1" smtClean="0">
                <a:solidFill>
                  <a:schemeClr val="tx2">
                    <a:lumMod val="90000"/>
                  </a:schemeClr>
                </a:solidFill>
                <a:latin typeface="Arial" charset="0"/>
              </a:rPr>
              <a:t>Lithodemic</a:t>
            </a:r>
            <a:r>
              <a:rPr lang="tr-TR" b="1" dirty="0" smtClean="0">
                <a:solidFill>
                  <a:schemeClr val="tx2">
                    <a:lumMod val="90000"/>
                  </a:schemeClr>
                </a:solidFill>
                <a:latin typeface="Arial" charset="0"/>
              </a:rPr>
              <a:t> </a:t>
            </a:r>
            <a:r>
              <a:rPr lang="tr-TR" b="1" dirty="0" err="1">
                <a:solidFill>
                  <a:schemeClr val="tx2">
                    <a:lumMod val="90000"/>
                  </a:schemeClr>
                </a:solidFill>
                <a:latin typeface="Arial" charset="0"/>
              </a:rPr>
              <a:t>Units</a:t>
            </a:r>
            <a:endParaRPr lang="tr-TR" b="1" dirty="0">
              <a:solidFill>
                <a:schemeClr val="tx2">
                  <a:lumMod val="90000"/>
                </a:schemeClr>
              </a:solidFill>
              <a:latin typeface="Arial" charset="0"/>
            </a:endParaRPr>
          </a:p>
          <a:p>
            <a:pPr marL="342900" indent="-342900">
              <a:spcBef>
                <a:spcPct val="50000"/>
              </a:spcBef>
              <a:defRPr/>
            </a:pPr>
            <a:r>
              <a:rPr lang="tr-TR" dirty="0">
                <a:latin typeface="Arial" charset="0"/>
              </a:rPr>
              <a:t> 	</a:t>
            </a:r>
            <a:r>
              <a:rPr lang="tr-TR" dirty="0" err="1">
                <a:latin typeface="Arial" charset="0"/>
              </a:rPr>
              <a:t>Lithodem</a:t>
            </a:r>
            <a:endParaRPr lang="tr-TR" dirty="0">
              <a:latin typeface="Arial" charset="0"/>
            </a:endParaRPr>
          </a:p>
          <a:p>
            <a:pPr marL="342900" indent="-342900">
              <a:spcBef>
                <a:spcPct val="50000"/>
              </a:spcBef>
              <a:defRPr/>
            </a:pPr>
            <a:r>
              <a:rPr lang="tr-TR" dirty="0">
                <a:latin typeface="Arial" charset="0"/>
              </a:rPr>
              <a:t>	</a:t>
            </a:r>
            <a:r>
              <a:rPr lang="tr-TR" dirty="0" err="1">
                <a:latin typeface="Arial" charset="0"/>
              </a:rPr>
              <a:t>Suite</a:t>
            </a:r>
            <a:endParaRPr lang="tr-TR" dirty="0">
              <a:latin typeface="Arial" charset="0"/>
            </a:endParaRPr>
          </a:p>
          <a:p>
            <a:pPr marL="342900" indent="-342900">
              <a:spcBef>
                <a:spcPct val="50000"/>
              </a:spcBef>
              <a:defRPr/>
            </a:pPr>
            <a:r>
              <a:rPr lang="tr-TR" dirty="0">
                <a:latin typeface="Arial" charset="0"/>
              </a:rPr>
              <a:t>	</a:t>
            </a:r>
            <a:r>
              <a:rPr lang="tr-TR" dirty="0" err="1">
                <a:latin typeface="Arial" charset="0"/>
              </a:rPr>
              <a:t>Super</a:t>
            </a:r>
            <a:r>
              <a:rPr lang="tr-TR" dirty="0">
                <a:latin typeface="Arial" charset="0"/>
              </a:rPr>
              <a:t> </a:t>
            </a:r>
            <a:r>
              <a:rPr lang="tr-TR" dirty="0" err="1">
                <a:latin typeface="Arial" charset="0"/>
              </a:rPr>
              <a:t>suite</a:t>
            </a:r>
            <a:r>
              <a:rPr lang="tr-TR" dirty="0">
                <a:latin typeface="Arial" charset="0"/>
              </a:rPr>
              <a:t> </a:t>
            </a:r>
          </a:p>
          <a:p>
            <a:pPr marL="342900" indent="-342900">
              <a:spcBef>
                <a:spcPct val="50000"/>
              </a:spcBef>
              <a:defRPr/>
            </a:pPr>
            <a:r>
              <a:rPr lang="tr-TR" dirty="0">
                <a:latin typeface="Arial" charset="0"/>
              </a:rPr>
              <a:t>	</a:t>
            </a:r>
            <a:r>
              <a:rPr lang="tr-TR" dirty="0" err="1">
                <a:latin typeface="Arial" charset="0"/>
              </a:rPr>
              <a:t>Melange</a:t>
            </a:r>
            <a:r>
              <a:rPr lang="tr-TR" dirty="0">
                <a:latin typeface="Arial" charset="0"/>
              </a:rPr>
              <a:t> (</a:t>
            </a:r>
            <a:r>
              <a:rPr lang="tr-TR" dirty="0" err="1">
                <a:latin typeface="Arial" charset="0"/>
              </a:rPr>
              <a:t>Structural</a:t>
            </a:r>
            <a:r>
              <a:rPr lang="tr-TR" dirty="0">
                <a:latin typeface="Arial" charset="0"/>
              </a:rPr>
              <a:t> </a:t>
            </a:r>
            <a:r>
              <a:rPr lang="tr-TR" dirty="0" err="1">
                <a:latin typeface="Arial" charset="0"/>
              </a:rPr>
              <a:t>Complex</a:t>
            </a:r>
            <a:r>
              <a:rPr lang="tr-TR" dirty="0">
                <a:latin typeface="Arial" charset="0"/>
              </a:rPr>
              <a:t>)</a:t>
            </a:r>
          </a:p>
          <a:p>
            <a:pPr marL="342900" indent="-342900">
              <a:spcBef>
                <a:spcPct val="50000"/>
              </a:spcBef>
              <a:defRPr/>
            </a:pPr>
            <a:r>
              <a:rPr lang="tr-TR" dirty="0">
                <a:latin typeface="Arial" charset="0"/>
              </a:rPr>
              <a:t>	</a:t>
            </a:r>
            <a:r>
              <a:rPr lang="tr-TR" dirty="0" err="1">
                <a:latin typeface="Arial" charset="0"/>
              </a:rPr>
              <a:t>Complex</a:t>
            </a:r>
            <a:endParaRPr lang="tr-TR" dirty="0">
              <a:latin typeface="Arial" charset="0"/>
            </a:endParaRPr>
          </a:p>
          <a:p>
            <a:pPr marL="342900" indent="-342900">
              <a:spcBef>
                <a:spcPct val="50000"/>
              </a:spcBef>
              <a:defRPr/>
            </a:pPr>
            <a:r>
              <a:rPr lang="tr-TR" dirty="0">
                <a:latin typeface="Arial" charset="0"/>
              </a:rPr>
              <a:t>	</a:t>
            </a:r>
            <a:r>
              <a:rPr lang="tr-TR" dirty="0" err="1">
                <a:latin typeface="Arial" charset="0"/>
              </a:rPr>
              <a:t>Basement</a:t>
            </a:r>
            <a:r>
              <a:rPr lang="tr-TR" dirty="0">
                <a:latin typeface="Arial" charset="0"/>
              </a:rPr>
              <a:t> </a:t>
            </a:r>
            <a:r>
              <a:rPr lang="tr-TR" dirty="0" err="1">
                <a:latin typeface="Arial" charset="0"/>
              </a:rPr>
              <a:t>Complex</a:t>
            </a:r>
            <a:r>
              <a:rPr lang="tr-TR" dirty="0">
                <a:latin typeface="Arial" charset="0"/>
              </a:rPr>
              <a:t> (</a:t>
            </a:r>
            <a:r>
              <a:rPr lang="tr-TR" dirty="0" err="1">
                <a:latin typeface="Arial" charset="0"/>
              </a:rPr>
              <a:t>Massives</a:t>
            </a:r>
            <a:r>
              <a:rPr lang="tr-TR" dirty="0" smtClean="0">
                <a:latin typeface="Arial" charset="0"/>
              </a:rPr>
              <a:t>)</a:t>
            </a:r>
            <a:endParaRPr lang="tr-TR" dirty="0" smtClean="0">
              <a:latin typeface="Arial" charset="0"/>
            </a:endParaRPr>
          </a:p>
        </p:txBody>
      </p:sp>
      <p:sp>
        <p:nvSpPr>
          <p:cNvPr id="6147" name="3 Metin kutusu"/>
          <p:cNvSpPr txBox="1">
            <a:spLocks noChangeArrowheads="1"/>
          </p:cNvSpPr>
          <p:nvPr/>
        </p:nvSpPr>
        <p:spPr bwMode="auto">
          <a:xfrm>
            <a:off x="6767513" y="0"/>
            <a:ext cx="2376487"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smtClean="0"/>
              <a:t>University</a:t>
            </a:r>
            <a:endParaRPr lang="tr-TR" sz="1000" i="1" dirty="0"/>
          </a:p>
        </p:txBody>
      </p:sp>
      <p:sp>
        <p:nvSpPr>
          <p:cNvPr id="6148" name="WordArt 3"/>
          <p:cNvSpPr>
            <a:spLocks noChangeArrowheads="1" noChangeShapeType="1" noTextEdit="1"/>
          </p:cNvSpPr>
          <p:nvPr/>
        </p:nvSpPr>
        <p:spPr bwMode="auto">
          <a:xfrm>
            <a:off x="6875463" y="2781300"/>
            <a:ext cx="1441450" cy="431800"/>
          </a:xfrm>
          <a:prstGeom prst="rect">
            <a:avLst/>
          </a:prstGeom>
        </p:spPr>
        <p:txBody>
          <a:bodyPr wrap="none" fromWordArt="1">
            <a:prstTxWarp prst="textPlain">
              <a:avLst>
                <a:gd name="adj" fmla="val 50000"/>
              </a:avLst>
            </a:prstTxWarp>
          </a:bodyPr>
          <a:lstStyle/>
          <a:p>
            <a:pPr algn="ctr"/>
            <a:r>
              <a:rPr lang="tr-TR" sz="3600" kern="10">
                <a:ln w="19050">
                  <a:solidFill>
                    <a:srgbClr val="99CCFF"/>
                  </a:solidFill>
                  <a:round/>
                  <a:headEnd/>
                  <a:tailEnd/>
                </a:ln>
                <a:solidFill>
                  <a:srgbClr val="0066CC"/>
                </a:solidFill>
                <a:effectLst>
                  <a:outerShdw dist="35921" dir="2700000" algn="ctr" rotWithShape="0">
                    <a:srgbClr val="990000"/>
                  </a:outerShdw>
                </a:effectLst>
                <a:latin typeface="Impact"/>
              </a:rPr>
              <a:t>Topics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484438" y="404813"/>
            <a:ext cx="6191250" cy="5478462"/>
          </a:xfrm>
          <a:prstGeom prst="rect">
            <a:avLst/>
          </a:prstGeom>
          <a:noFill/>
          <a:ln w="9525">
            <a:noFill/>
            <a:miter lim="800000"/>
            <a:headEnd/>
            <a:tailEnd/>
          </a:ln>
        </p:spPr>
        <p:txBody>
          <a:bodyPr>
            <a:spAutoFit/>
          </a:bodyPr>
          <a:lstStyle/>
          <a:p>
            <a:r>
              <a:rPr lang="tr-TR" sz="2000" b="1" i="1">
                <a:solidFill>
                  <a:schemeClr val="tx2"/>
                </a:solidFill>
                <a:latin typeface="Arial" charset="0"/>
              </a:rPr>
              <a:t>ii- Takım : </a:t>
            </a:r>
          </a:p>
          <a:p>
            <a:r>
              <a:rPr lang="tr-TR" sz="2000">
                <a:latin typeface="Arial" charset="0"/>
              </a:rPr>
              <a:t>Aynı sınıftan (plütonik, metamorfik gibi), birbirleriyle ilişkili iki veya daha fazla litodemin oluşturduğu bir kaya birimidir . Haritalama ve mertebe bakımından grup ile eşdeğerdir. Takım adı, coğrafya adı ve takımın tanımın açıklayan bir terim veya “takım” teriminden  oluşur (Bitlis metamorfik Takımı, Kırşehir Plütonik Takımı, Eğrigöz İntrüzif Takımı).</a:t>
            </a:r>
          </a:p>
          <a:p>
            <a:endParaRPr lang="tr-TR" sz="2000">
              <a:latin typeface="Arial" charset="0"/>
            </a:endParaRPr>
          </a:p>
          <a:p>
            <a:r>
              <a:rPr lang="tr-TR" sz="2000" b="1" i="1">
                <a:solidFill>
                  <a:schemeClr val="tx2"/>
                </a:solidFill>
                <a:latin typeface="Arial" charset="0"/>
              </a:rPr>
              <a:t>iii- Üstakım : </a:t>
            </a:r>
          </a:p>
          <a:p>
            <a:r>
              <a:rPr lang="tr-TR" sz="2000">
                <a:latin typeface="Arial" charset="0"/>
              </a:rPr>
              <a:t>Birbirleriyle ilişkili iki veya daha fazla takım veya karmaşık içeren bir litodem birimidir. </a:t>
            </a:r>
          </a:p>
          <a:p>
            <a:r>
              <a:rPr lang="tr-TR" sz="2000">
                <a:latin typeface="Arial" charset="0"/>
              </a:rPr>
              <a:t>Haritalama ve mertebe bakımından üsgrup ile eşdeğerdir. Bir coğrafya adı ile “ üstakım” teriminden oluşur.</a:t>
            </a:r>
          </a:p>
          <a:p>
            <a:endParaRPr lang="tr-TR" sz="2000">
              <a:latin typeface="Arial" charset="0"/>
            </a:endParaRPr>
          </a:p>
          <a:p>
            <a:pPr>
              <a:spcBef>
                <a:spcPct val="50000"/>
              </a:spcBef>
            </a:pPr>
            <a:endParaRPr lang="tr-TR" sz="2000">
              <a:latin typeface="Arial" charset="0"/>
            </a:endParaRPr>
          </a:p>
        </p:txBody>
      </p:sp>
      <p:sp>
        <p:nvSpPr>
          <p:cNvPr id="6" name="5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8372" name="8 Metin kutusu"/>
          <p:cNvSpPr txBox="1">
            <a:spLocks noChangeArrowheads="1"/>
          </p:cNvSpPr>
          <p:nvPr/>
        </p:nvSpPr>
        <p:spPr bwMode="auto">
          <a:xfrm>
            <a:off x="0" y="3213100"/>
            <a:ext cx="2195513" cy="954088"/>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8373"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2093913" y="1844675"/>
            <a:ext cx="7050087" cy="2590800"/>
          </a:xfrm>
          <a:prstGeom prst="rect">
            <a:avLst/>
          </a:prstGeom>
          <a:noFill/>
          <a:ln w="9525">
            <a:noFill/>
            <a:miter lim="800000"/>
            <a:headEnd/>
            <a:tailEnd/>
          </a:ln>
        </p:spPr>
      </p:pic>
      <p:sp>
        <p:nvSpPr>
          <p:cNvPr id="3" name="2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59396" name="8 Metin kutusu"/>
          <p:cNvSpPr txBox="1">
            <a:spLocks noChangeArrowheads="1"/>
          </p:cNvSpPr>
          <p:nvPr/>
        </p:nvSpPr>
        <p:spPr bwMode="auto">
          <a:xfrm>
            <a:off x="0" y="3213100"/>
            <a:ext cx="2195513" cy="954088"/>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59397"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339975" y="692150"/>
            <a:ext cx="6191250" cy="5448300"/>
          </a:xfrm>
          <a:prstGeom prst="rect">
            <a:avLst/>
          </a:prstGeom>
          <a:noFill/>
          <a:ln w="9525">
            <a:noFill/>
            <a:miter lim="800000"/>
            <a:headEnd/>
            <a:tailEnd/>
          </a:ln>
        </p:spPr>
        <p:txBody>
          <a:bodyPr>
            <a:spAutoFit/>
          </a:bodyPr>
          <a:lstStyle/>
          <a:p>
            <a:r>
              <a:rPr lang="tr-TR" sz="2400" b="1" i="1">
                <a:solidFill>
                  <a:schemeClr val="tx2"/>
                </a:solidFill>
                <a:latin typeface="Arial" charset="0"/>
              </a:rPr>
              <a:t>ıv- Karışık (Melange) : </a:t>
            </a:r>
          </a:p>
          <a:p>
            <a:r>
              <a:rPr lang="tr-TR" sz="2400">
                <a:latin typeface="Arial" charset="0"/>
              </a:rPr>
              <a:t>İki veya daha fazla kaya çeşidi sınıfından (mağmatik, metamorfik, sedimanter) oluşmuş birbirinden kopuk, ilksel ilişkileri korunmamış kaya topluluğu veya karışımıdır. Yapıca basit veya karışık olabilir. </a:t>
            </a:r>
          </a:p>
          <a:p>
            <a:endParaRPr lang="tr-TR" sz="2400">
              <a:latin typeface="Arial" charset="0"/>
            </a:endParaRPr>
          </a:p>
          <a:p>
            <a:r>
              <a:rPr lang="tr-TR" sz="2400">
                <a:solidFill>
                  <a:srgbClr val="FF3300"/>
                </a:solidFill>
                <a:latin typeface="Arial" charset="0"/>
              </a:rPr>
              <a:t>Karışık, mertebece takım ya da üstakıma karşılık olarak alınabilir. karışık  kökenine göre yapısal, sedimanter veya bunların karışımı olabilir. karışık adı, uygun bir coğrafya adı ve “karışık” terimlerinden oluşur (Hatıp Karışığı, Ankara melanjı)</a:t>
            </a:r>
          </a:p>
          <a:p>
            <a:pPr>
              <a:spcBef>
                <a:spcPct val="50000"/>
              </a:spcBef>
            </a:pPr>
            <a:endParaRPr lang="tr-TR" sz="2400">
              <a:solidFill>
                <a:srgbClr val="FF3300"/>
              </a:solidFill>
              <a:latin typeface="Arial" charset="0"/>
            </a:endParaRPr>
          </a:p>
        </p:txBody>
      </p:sp>
      <p:sp>
        <p:nvSpPr>
          <p:cNvPr id="6" name="5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0420" name="8 Metin kutusu"/>
          <p:cNvSpPr txBox="1">
            <a:spLocks noChangeArrowheads="1"/>
          </p:cNvSpPr>
          <p:nvPr/>
        </p:nvSpPr>
        <p:spPr bwMode="auto">
          <a:xfrm>
            <a:off x="0" y="3213100"/>
            <a:ext cx="2195513" cy="954088"/>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60421"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411413" y="188913"/>
            <a:ext cx="6119812" cy="6556375"/>
          </a:xfrm>
          <a:prstGeom prst="rect">
            <a:avLst/>
          </a:prstGeom>
          <a:noFill/>
          <a:ln w="9525">
            <a:noFill/>
            <a:miter lim="800000"/>
            <a:headEnd/>
            <a:tailEnd/>
          </a:ln>
        </p:spPr>
        <p:txBody>
          <a:bodyPr>
            <a:spAutoFit/>
          </a:bodyPr>
          <a:lstStyle/>
          <a:p>
            <a:r>
              <a:rPr lang="tr-TR" sz="2400">
                <a:solidFill>
                  <a:srgbClr val="FF3300"/>
                </a:solidFill>
                <a:latin typeface="Arial" charset="0"/>
              </a:rPr>
              <a:t>v- Karmaşık (Kompleks) :</a:t>
            </a:r>
            <a:r>
              <a:rPr lang="tr-TR" sz="2400">
                <a:latin typeface="Arial" charset="0"/>
              </a:rPr>
              <a:t> </a:t>
            </a:r>
          </a:p>
          <a:p>
            <a:r>
              <a:rPr lang="tr-TR" sz="2400">
                <a:latin typeface="Arial" charset="0"/>
              </a:rPr>
              <a:t>İlksel ilişkileri korunmuş, genellikle mağmatik ve metamorfik kaya birimlerinin belirli bir sistem içerisinde, aynı cinsten olanların devamlılık gösterdiği, tüm kaya topluluğuna “ karmaşık” adı verilir . </a:t>
            </a:r>
          </a:p>
          <a:p>
            <a:endParaRPr lang="tr-TR" sz="2400">
              <a:latin typeface="Arial" charset="0"/>
            </a:endParaRPr>
          </a:p>
          <a:p>
            <a:r>
              <a:rPr lang="tr-TR" sz="2400">
                <a:solidFill>
                  <a:schemeClr val="tx2"/>
                </a:solidFill>
                <a:latin typeface="Arial" charset="0"/>
              </a:rPr>
              <a:t>Mertebece takım ya da üstakıma karşılık gelebilir. Karmaşık adı uygun bir coğrafya adı ve “karmaşık” teriminden oluşur (Uludağ Karmaşığı, Çayırbağı Karmaşığı) Volkanık kayaçların oluşturduğu karmaşıklarda “volkanik” terimi araya eklenir (Kızılcahamam Volkanik karmaşığı). “Temel karmaşığı” kuralsız olarak kullanılabilen bir adlama şeklidir.</a:t>
            </a:r>
          </a:p>
          <a:p>
            <a:pPr>
              <a:spcBef>
                <a:spcPct val="50000"/>
              </a:spcBef>
            </a:pPr>
            <a:endParaRPr lang="tr-TR" sz="2400">
              <a:solidFill>
                <a:srgbClr val="3333FF"/>
              </a:solidFill>
              <a:latin typeface="Arial" charset="0"/>
            </a:endParaRPr>
          </a:p>
        </p:txBody>
      </p:sp>
      <p:sp>
        <p:nvSpPr>
          <p:cNvPr id="6" name="5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1444" name="8 Metin kutusu"/>
          <p:cNvSpPr txBox="1">
            <a:spLocks noChangeArrowheads="1"/>
          </p:cNvSpPr>
          <p:nvPr/>
        </p:nvSpPr>
        <p:spPr bwMode="auto">
          <a:xfrm>
            <a:off x="0" y="3213100"/>
            <a:ext cx="2195513" cy="954088"/>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61445"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golck"/>
          <p:cNvPicPr>
            <a:picLocks noChangeAspect="1" noChangeArrowheads="1"/>
          </p:cNvPicPr>
          <p:nvPr/>
        </p:nvPicPr>
        <p:blipFill>
          <a:blip r:embed="rId2" cstate="print"/>
          <a:srcRect/>
          <a:stretch>
            <a:fillRect/>
          </a:stretch>
        </p:blipFill>
        <p:spPr bwMode="auto">
          <a:xfrm>
            <a:off x="0" y="681038"/>
            <a:ext cx="9144000" cy="5607050"/>
          </a:xfrm>
          <a:prstGeom prst="rect">
            <a:avLst/>
          </a:prstGeom>
          <a:noFill/>
          <a:ln w="9525">
            <a:noFill/>
            <a:miter lim="800000"/>
            <a:headEnd/>
            <a:tailEnd/>
          </a:ln>
        </p:spPr>
      </p:pic>
      <p:sp>
        <p:nvSpPr>
          <p:cNvPr id="62467" name="Text Box 3"/>
          <p:cNvSpPr txBox="1">
            <a:spLocks noChangeArrowheads="1"/>
          </p:cNvSpPr>
          <p:nvPr/>
        </p:nvSpPr>
        <p:spPr bwMode="auto">
          <a:xfrm>
            <a:off x="1476375" y="6334125"/>
            <a:ext cx="6842125" cy="523875"/>
          </a:xfrm>
          <a:prstGeom prst="rect">
            <a:avLst/>
          </a:prstGeom>
          <a:noFill/>
          <a:ln w="9525">
            <a:noFill/>
            <a:miter lim="800000"/>
            <a:headEnd/>
            <a:tailEnd/>
          </a:ln>
        </p:spPr>
        <p:txBody>
          <a:bodyPr>
            <a:spAutoFit/>
          </a:bodyPr>
          <a:lstStyle/>
          <a:p>
            <a:pPr>
              <a:spcBef>
                <a:spcPct val="50000"/>
              </a:spcBef>
            </a:pPr>
            <a:r>
              <a:rPr lang="tr-TR" sz="1400"/>
              <a:t>The Gölcük Lake and nature park showing a crater lake, volcanic cone and volconoclastic rocks. </a:t>
            </a:r>
          </a:p>
        </p:txBody>
      </p:sp>
      <p:sp>
        <p:nvSpPr>
          <p:cNvPr id="4" name="3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2469" name="5 Metin kutusu"/>
          <p:cNvSpPr txBox="1">
            <a:spLocks noChangeArrowheads="1"/>
          </p:cNvSpPr>
          <p:nvPr/>
        </p:nvSpPr>
        <p:spPr bwMode="auto">
          <a:xfrm>
            <a:off x="2339975" y="115888"/>
            <a:ext cx="4702175"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 Lithostratigraphy </a:t>
            </a:r>
          </a:p>
        </p:txBody>
      </p:sp>
      <p:sp>
        <p:nvSpPr>
          <p:cNvPr id="62470"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l="19330" t="8067" b="4526"/>
          <a:stretch>
            <a:fillRect/>
          </a:stretch>
        </p:blipFill>
        <p:spPr bwMode="auto">
          <a:xfrm>
            <a:off x="146050" y="781050"/>
            <a:ext cx="8893175" cy="6021388"/>
          </a:xfrm>
          <a:prstGeom prst="rect">
            <a:avLst/>
          </a:prstGeom>
          <a:noFill/>
          <a:ln w="9525">
            <a:noFill/>
            <a:miter lim="800000"/>
            <a:headEnd/>
            <a:tailEnd/>
          </a:ln>
        </p:spPr>
      </p:pic>
      <p:sp>
        <p:nvSpPr>
          <p:cNvPr id="3" name="2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3492" name="5 Metin kutusu"/>
          <p:cNvSpPr txBox="1">
            <a:spLocks noChangeArrowheads="1"/>
          </p:cNvSpPr>
          <p:nvPr/>
        </p:nvSpPr>
        <p:spPr bwMode="auto">
          <a:xfrm>
            <a:off x="2339975" y="115888"/>
            <a:ext cx="4702175"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 Lithostratigraphy </a:t>
            </a:r>
          </a:p>
        </p:txBody>
      </p:sp>
      <p:sp>
        <p:nvSpPr>
          <p:cNvPr id="63493"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l="18628" t="8356" b="4672"/>
          <a:stretch>
            <a:fillRect/>
          </a:stretch>
        </p:blipFill>
        <p:spPr bwMode="auto">
          <a:xfrm>
            <a:off x="84138" y="838200"/>
            <a:ext cx="9013825" cy="6021388"/>
          </a:xfrm>
          <a:prstGeom prst="rect">
            <a:avLst/>
          </a:prstGeom>
          <a:noFill/>
          <a:ln w="9525">
            <a:noFill/>
            <a:miter lim="800000"/>
            <a:headEnd/>
            <a:tailEnd/>
          </a:ln>
        </p:spPr>
      </p:pic>
      <p:sp>
        <p:nvSpPr>
          <p:cNvPr id="3" name="2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4516" name="5 Metin kutusu"/>
          <p:cNvSpPr txBox="1">
            <a:spLocks noChangeArrowheads="1"/>
          </p:cNvSpPr>
          <p:nvPr/>
        </p:nvSpPr>
        <p:spPr bwMode="auto">
          <a:xfrm>
            <a:off x="2339975" y="115888"/>
            <a:ext cx="4702175"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 Lithostratigraphy </a:t>
            </a:r>
          </a:p>
        </p:txBody>
      </p:sp>
      <p:sp>
        <p:nvSpPr>
          <p:cNvPr id="64517"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18622" t="7997" b="4327"/>
          <a:stretch>
            <a:fillRect/>
          </a:stretch>
        </p:blipFill>
        <p:spPr bwMode="auto">
          <a:xfrm>
            <a:off x="98425" y="793750"/>
            <a:ext cx="8891588" cy="5988050"/>
          </a:xfrm>
          <a:prstGeom prst="rect">
            <a:avLst/>
          </a:prstGeom>
          <a:noFill/>
          <a:ln w="9525">
            <a:noFill/>
            <a:miter lim="800000"/>
            <a:headEnd/>
            <a:tailEnd/>
          </a:ln>
        </p:spPr>
      </p:pic>
      <p:sp>
        <p:nvSpPr>
          <p:cNvPr id="3" name="2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5540" name="5 Metin kutusu"/>
          <p:cNvSpPr txBox="1">
            <a:spLocks noChangeArrowheads="1"/>
          </p:cNvSpPr>
          <p:nvPr/>
        </p:nvSpPr>
        <p:spPr bwMode="auto">
          <a:xfrm>
            <a:off x="3203575" y="115888"/>
            <a:ext cx="3455988"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a:t>
            </a:r>
          </a:p>
        </p:txBody>
      </p:sp>
      <p:sp>
        <p:nvSpPr>
          <p:cNvPr id="65541"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l="18495" t="8353" b="5063"/>
          <a:stretch>
            <a:fillRect/>
          </a:stretch>
        </p:blipFill>
        <p:spPr bwMode="auto">
          <a:xfrm>
            <a:off x="0" y="765175"/>
            <a:ext cx="9144000" cy="6070600"/>
          </a:xfrm>
          <a:prstGeom prst="rect">
            <a:avLst/>
          </a:prstGeom>
          <a:noFill/>
          <a:ln w="9525">
            <a:noFill/>
            <a:miter lim="800000"/>
            <a:headEnd/>
            <a:tailEnd/>
          </a:ln>
        </p:spPr>
      </p:pic>
      <p:sp>
        <p:nvSpPr>
          <p:cNvPr id="3" name="2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6564" name="5 Metin kutusu"/>
          <p:cNvSpPr txBox="1">
            <a:spLocks noChangeArrowheads="1"/>
          </p:cNvSpPr>
          <p:nvPr/>
        </p:nvSpPr>
        <p:spPr bwMode="auto">
          <a:xfrm>
            <a:off x="3203575" y="115888"/>
            <a:ext cx="3455988"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2"/>
                </a:solidFill>
                <a:latin typeface="Times New Roman" pitchFamily="18" charset="0"/>
              </a:rPr>
              <a:t>Lithodem</a:t>
            </a:r>
          </a:p>
        </p:txBody>
      </p:sp>
      <p:sp>
        <p:nvSpPr>
          <p:cNvPr id="66565"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555875" y="1196975"/>
            <a:ext cx="5618163" cy="3416300"/>
          </a:xfrm>
          <a:prstGeom prst="rect">
            <a:avLst/>
          </a:prstGeom>
          <a:noFill/>
          <a:ln w="9525">
            <a:noFill/>
            <a:miter lim="800000"/>
            <a:headEnd/>
            <a:tailEnd/>
          </a:ln>
        </p:spPr>
        <p:txBody>
          <a:bodyPr>
            <a:spAutoFit/>
          </a:bodyPr>
          <a:lstStyle/>
          <a:p>
            <a:r>
              <a:rPr lang="tr-TR" sz="2400" b="1" i="1">
                <a:solidFill>
                  <a:schemeClr val="tx2"/>
                </a:solidFill>
                <a:latin typeface="Arial" charset="0"/>
              </a:rPr>
              <a:t>vı- Masif : </a:t>
            </a:r>
          </a:p>
          <a:p>
            <a:endParaRPr lang="tr-TR" sz="2400">
              <a:latin typeface="Arial" charset="0"/>
            </a:endParaRPr>
          </a:p>
          <a:p>
            <a:r>
              <a:rPr lang="tr-TR" sz="2400">
                <a:latin typeface="Arial" charset="0"/>
              </a:rPr>
              <a:t>İki yada daha fazla karmaşığın bir araya gelmesinden oluşan ve genellikle en az birkaç kilometre eninde ve boyunda olan birimlere “ masif” adı verilir. </a:t>
            </a:r>
          </a:p>
          <a:p>
            <a:endParaRPr lang="tr-TR" sz="2400">
              <a:latin typeface="Arial" charset="0"/>
            </a:endParaRPr>
          </a:p>
          <a:p>
            <a:r>
              <a:rPr lang="tr-TR" sz="2400">
                <a:latin typeface="Arial" charset="0"/>
              </a:rPr>
              <a:t>Uygun bir coğrafya adı ve “masif” terimi ile birlikte kullanılır (Kırşehir Masifi)</a:t>
            </a:r>
          </a:p>
        </p:txBody>
      </p:sp>
      <p:sp>
        <p:nvSpPr>
          <p:cNvPr id="6" name="5 Dikdörtgen"/>
          <p:cNvSpPr>
            <a:spLocks noChangeArrowheads="1"/>
          </p:cNvSpPr>
          <p:nvPr/>
        </p:nvSpPr>
        <p:spPr bwMode="auto">
          <a:xfrm>
            <a:off x="0" y="0"/>
            <a:ext cx="2195513" cy="6858000"/>
          </a:xfrm>
          <a:prstGeom prst="rect">
            <a:avLst/>
          </a:prstGeom>
          <a:solidFill>
            <a:srgbClr val="FFFF99"/>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7588" name="8 Metin kutusu"/>
          <p:cNvSpPr txBox="1">
            <a:spLocks noChangeArrowheads="1"/>
          </p:cNvSpPr>
          <p:nvPr/>
        </p:nvSpPr>
        <p:spPr bwMode="auto">
          <a:xfrm>
            <a:off x="0" y="3213100"/>
            <a:ext cx="2195513" cy="954088"/>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800">
                <a:solidFill>
                  <a:schemeClr val="bg1"/>
                </a:solidFill>
                <a:latin typeface="Times New Roman" pitchFamily="18" charset="0"/>
              </a:rPr>
              <a:t>Lithodem Units </a:t>
            </a:r>
          </a:p>
        </p:txBody>
      </p:sp>
      <p:sp>
        <p:nvSpPr>
          <p:cNvPr id="67589"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79388" y="1989138"/>
            <a:ext cx="5832475" cy="4554537"/>
          </a:xfrm>
          <a:prstGeom prst="rect">
            <a:avLst/>
          </a:prstGeom>
          <a:noFill/>
          <a:ln w="9525">
            <a:noFill/>
            <a:miter lim="800000"/>
            <a:headEnd/>
            <a:tailEnd/>
          </a:ln>
        </p:spPr>
        <p:txBody>
          <a:bodyPr>
            <a:spAutoFit/>
          </a:bodyPr>
          <a:lstStyle/>
          <a:p>
            <a:r>
              <a:rPr lang="tr-TR" sz="2000">
                <a:solidFill>
                  <a:srgbClr val="FF3300"/>
                </a:solidFill>
                <a:latin typeface="Arial" charset="0"/>
              </a:rPr>
              <a:t>1) Birimin adı</a:t>
            </a:r>
            <a:r>
              <a:rPr lang="tr-TR" sz="2000">
                <a:latin typeface="Arial" charset="0"/>
              </a:rPr>
              <a:t> : Litostratiğrafi biriminin adı genellikle iki terimden oluşur.</a:t>
            </a:r>
          </a:p>
          <a:p>
            <a:r>
              <a:rPr lang="tr-TR" sz="2000">
                <a:latin typeface="Arial" charset="0"/>
              </a:rPr>
              <a:t>a- </a:t>
            </a:r>
            <a:r>
              <a:rPr lang="tr-TR" sz="2000">
                <a:solidFill>
                  <a:srgbClr val="3333FF"/>
                </a:solidFill>
                <a:latin typeface="Arial" charset="0"/>
              </a:rPr>
              <a:t>Litostratiğrafi biriminin tip kesitinin bulunduğu yerdeki uygun bir coğrafya adı</a:t>
            </a:r>
            <a:r>
              <a:rPr lang="tr-TR" sz="2000">
                <a:latin typeface="Arial" charset="0"/>
              </a:rPr>
              <a:t>.</a:t>
            </a:r>
          </a:p>
          <a:p>
            <a:r>
              <a:rPr lang="tr-TR" sz="2000">
                <a:latin typeface="Arial" charset="0"/>
              </a:rPr>
              <a:t>b- </a:t>
            </a:r>
            <a:r>
              <a:rPr lang="tr-TR" sz="2000">
                <a:solidFill>
                  <a:srgbClr val="CC3300"/>
                </a:solidFill>
                <a:latin typeface="Arial" charset="0"/>
              </a:rPr>
              <a:t>Litostratiğrafi biriminin varsa egemen litolojisini belirten terim veya litostratiğrafi biriminin mertebesi</a:t>
            </a:r>
            <a:r>
              <a:rPr lang="tr-TR" sz="2000">
                <a:latin typeface="Arial" charset="0"/>
              </a:rPr>
              <a:t> (Akdere Kumtaşı Üyesi, Ilgın Formasyonu, Keban Grubu  gibi). </a:t>
            </a:r>
          </a:p>
          <a:p>
            <a:endParaRPr lang="tr-TR" sz="2000" b="1">
              <a:solidFill>
                <a:schemeClr val="tx2"/>
              </a:solidFill>
              <a:latin typeface="Arial" charset="0"/>
            </a:endParaRPr>
          </a:p>
          <a:p>
            <a:r>
              <a:rPr lang="tr-TR" sz="2000" b="1">
                <a:solidFill>
                  <a:schemeClr val="tx2"/>
                </a:solidFill>
                <a:latin typeface="Arial" charset="0"/>
              </a:rPr>
              <a:t>Litostratigrafi birimlerinin adlandırılmasında coğrafya adı olarak uzun ve birleşik adlardan kaçınılmalıdır (Kocaragıppaşa yokuşu Kireçtaşı Üyesi )</a:t>
            </a:r>
          </a:p>
          <a:p>
            <a:pPr>
              <a:spcBef>
                <a:spcPct val="50000"/>
              </a:spcBef>
            </a:pPr>
            <a:endParaRPr lang="tr-TR" sz="2000">
              <a:solidFill>
                <a:srgbClr val="9900CC"/>
              </a:solidFill>
              <a:latin typeface="Arial" charset="0"/>
            </a:endParaRPr>
          </a:p>
        </p:txBody>
      </p:sp>
      <p:sp>
        <p:nvSpPr>
          <p:cNvPr id="40963" name="Text Box 3"/>
          <p:cNvSpPr txBox="1">
            <a:spLocks noChangeArrowheads="1"/>
          </p:cNvSpPr>
          <p:nvPr/>
        </p:nvSpPr>
        <p:spPr bwMode="auto">
          <a:xfrm>
            <a:off x="323850" y="765175"/>
            <a:ext cx="7993063" cy="1328738"/>
          </a:xfrm>
          <a:prstGeom prst="rect">
            <a:avLst/>
          </a:prstGeom>
          <a:noFill/>
          <a:ln w="9525">
            <a:noFill/>
            <a:miter lim="800000"/>
            <a:headEnd/>
            <a:tailEnd/>
          </a:ln>
        </p:spPr>
        <p:txBody>
          <a:bodyPr>
            <a:spAutoFit/>
          </a:bodyPr>
          <a:lstStyle/>
          <a:p>
            <a:pPr algn="ctr"/>
            <a:r>
              <a:rPr lang="tr-TR">
                <a:latin typeface="Arial" charset="0"/>
              </a:rPr>
              <a:t>LİTOSTRATİGRAFİ BİRİMLERİNİN TANIMLANMASINDA GÖZÖNÜNDE TUTULACAK ESASLAR</a:t>
            </a:r>
          </a:p>
          <a:p>
            <a:r>
              <a:rPr lang="tr-TR">
                <a:latin typeface="Arial" charset="0"/>
              </a:rPr>
              <a:t>Yeni bir litostratiğrafi birimi önerilirken, aşağıdaki bilgilerin verilmesi gerekir.</a:t>
            </a:r>
          </a:p>
          <a:p>
            <a:pPr>
              <a:spcBef>
                <a:spcPct val="50000"/>
              </a:spcBef>
            </a:pPr>
            <a:endParaRPr lang="tr-TR">
              <a:latin typeface="Arial" charset="0"/>
            </a:endParaRPr>
          </a:p>
        </p:txBody>
      </p:sp>
      <p:pic>
        <p:nvPicPr>
          <p:cNvPr id="40964" name="Picture 2" descr="tara0036"/>
          <p:cNvPicPr>
            <a:picLocks noChangeAspect="1" noChangeArrowheads="1"/>
          </p:cNvPicPr>
          <p:nvPr/>
        </p:nvPicPr>
        <p:blipFill>
          <a:blip r:embed="rId2" cstate="print"/>
          <a:srcRect/>
          <a:stretch>
            <a:fillRect/>
          </a:stretch>
        </p:blipFill>
        <p:spPr bwMode="auto">
          <a:xfrm>
            <a:off x="5762625" y="1636713"/>
            <a:ext cx="3381375" cy="5221287"/>
          </a:xfrm>
          <a:prstGeom prst="rect">
            <a:avLst/>
          </a:prstGeom>
          <a:noFill/>
          <a:ln w="9525">
            <a:noFill/>
            <a:miter lim="800000"/>
            <a:headEnd/>
            <a:tailEnd/>
          </a:ln>
        </p:spPr>
      </p:pic>
      <p:sp>
        <p:nvSpPr>
          <p:cNvPr id="8" name="7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0966" name="8 Metin kutusu"/>
          <p:cNvSpPr txBox="1">
            <a:spLocks noChangeArrowheads="1"/>
          </p:cNvSpPr>
          <p:nvPr/>
        </p:nvSpPr>
        <p:spPr bwMode="auto">
          <a:xfrm>
            <a:off x="2916238" y="0"/>
            <a:ext cx="4103687" cy="70802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40967"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IMAGE0025"/>
          <p:cNvPicPr>
            <a:picLocks noChangeAspect="1" noChangeArrowheads="1"/>
          </p:cNvPicPr>
          <p:nvPr/>
        </p:nvPicPr>
        <p:blipFill>
          <a:blip r:embed="rId2" cstate="print">
            <a:lum contrast="30000"/>
          </a:blip>
          <a:srcRect l="19020" t="34245" r="18336" b="22244"/>
          <a:stretch>
            <a:fillRect/>
          </a:stretch>
        </p:blipFill>
        <p:spPr bwMode="auto">
          <a:xfrm>
            <a:off x="0" y="1341438"/>
            <a:ext cx="9144000" cy="4621212"/>
          </a:xfrm>
          <a:prstGeom prst="rect">
            <a:avLst/>
          </a:prstGeom>
          <a:noFill/>
          <a:ln w="9525">
            <a:noFill/>
            <a:miter lim="800000"/>
            <a:headEnd/>
            <a:tailEnd/>
          </a:ln>
        </p:spPr>
      </p:pic>
      <p:sp>
        <p:nvSpPr>
          <p:cNvPr id="68611" name="5 Metin kutusu"/>
          <p:cNvSpPr txBox="1">
            <a:spLocks noChangeArrowheads="1"/>
          </p:cNvSpPr>
          <p:nvPr/>
        </p:nvSpPr>
        <p:spPr bwMode="auto">
          <a:xfrm>
            <a:off x="7740650" y="6308725"/>
            <a:ext cx="1223963" cy="215900"/>
          </a:xfrm>
          <a:prstGeom prst="rect">
            <a:avLst/>
          </a:prstGeom>
          <a:noFill/>
          <a:ln w="9525">
            <a:noFill/>
            <a:miter lim="800000"/>
            <a:headEnd/>
            <a:tailEnd/>
          </a:ln>
        </p:spPr>
        <p:txBody>
          <a:bodyPr>
            <a:spAutoFit/>
          </a:bodyPr>
          <a:lstStyle/>
          <a:p>
            <a:r>
              <a:rPr lang="tr-TR" sz="800"/>
              <a:t>Ketin,  1983?</a:t>
            </a:r>
          </a:p>
        </p:txBody>
      </p:sp>
      <p:sp>
        <p:nvSpPr>
          <p:cNvPr id="7" name="6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8613" name="5 Metin kutusu"/>
          <p:cNvSpPr txBox="1">
            <a:spLocks noChangeArrowheads="1"/>
          </p:cNvSpPr>
          <p:nvPr/>
        </p:nvSpPr>
        <p:spPr bwMode="auto">
          <a:xfrm>
            <a:off x="3203575" y="115888"/>
            <a:ext cx="4176713"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2"/>
                </a:solidFill>
                <a:latin typeface="Times New Roman" pitchFamily="18" charset="0"/>
              </a:rPr>
              <a:t>Basement Rocks-Lithodem</a:t>
            </a:r>
          </a:p>
        </p:txBody>
      </p:sp>
      <p:sp>
        <p:nvSpPr>
          <p:cNvPr id="68614"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eb.itu.edu.tr/~okay/diagrams_%20maps/MapMenderesMassif.jpg"/>
          <p:cNvPicPr>
            <a:picLocks noChangeAspect="1" noChangeArrowheads="1"/>
          </p:cNvPicPr>
          <p:nvPr/>
        </p:nvPicPr>
        <p:blipFill>
          <a:blip r:embed="rId2" cstate="print"/>
          <a:srcRect/>
          <a:stretch>
            <a:fillRect/>
          </a:stretch>
        </p:blipFill>
        <p:spPr bwMode="auto">
          <a:xfrm>
            <a:off x="1187450" y="1052513"/>
            <a:ext cx="6996113" cy="5172075"/>
          </a:xfrm>
          <a:prstGeom prst="rect">
            <a:avLst/>
          </a:prstGeom>
          <a:noFill/>
          <a:ln w="9525">
            <a:noFill/>
            <a:miter lim="800000"/>
            <a:headEnd/>
            <a:tailEnd/>
          </a:ln>
        </p:spPr>
      </p:pic>
      <p:sp>
        <p:nvSpPr>
          <p:cNvPr id="69635" name="5 Metin kutusu"/>
          <p:cNvSpPr txBox="1">
            <a:spLocks noChangeArrowheads="1"/>
          </p:cNvSpPr>
          <p:nvPr/>
        </p:nvSpPr>
        <p:spPr bwMode="auto">
          <a:xfrm>
            <a:off x="6516688" y="6381750"/>
            <a:ext cx="1800225" cy="276225"/>
          </a:xfrm>
          <a:prstGeom prst="rect">
            <a:avLst/>
          </a:prstGeom>
          <a:noFill/>
          <a:ln w="9525">
            <a:noFill/>
            <a:miter lim="800000"/>
            <a:headEnd/>
            <a:tailEnd/>
          </a:ln>
        </p:spPr>
        <p:txBody>
          <a:bodyPr>
            <a:spAutoFit/>
          </a:bodyPr>
          <a:lstStyle/>
          <a:p>
            <a:r>
              <a:rPr lang="tr-TR" sz="1200"/>
              <a:t>Okay, 2002</a:t>
            </a:r>
          </a:p>
        </p:txBody>
      </p:sp>
      <p:sp>
        <p:nvSpPr>
          <p:cNvPr id="7" name="6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69637" name="5 Metin kutusu"/>
          <p:cNvSpPr txBox="1">
            <a:spLocks noChangeArrowheads="1"/>
          </p:cNvSpPr>
          <p:nvPr/>
        </p:nvSpPr>
        <p:spPr bwMode="auto">
          <a:xfrm>
            <a:off x="3203575" y="115888"/>
            <a:ext cx="4176713"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2"/>
                </a:solidFill>
                <a:latin typeface="Times New Roman" pitchFamily="18" charset="0"/>
              </a:rPr>
              <a:t>Basement Rocks-Lithodem</a:t>
            </a:r>
          </a:p>
        </p:txBody>
      </p:sp>
      <p:sp>
        <p:nvSpPr>
          <p:cNvPr id="69638"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8375" t="16800" r="19676" b="7600"/>
          <a:stretch>
            <a:fillRect/>
          </a:stretch>
        </p:blipFill>
        <p:spPr bwMode="auto">
          <a:xfrm>
            <a:off x="0" y="3357563"/>
            <a:ext cx="4589463" cy="3500437"/>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l="18375" t="17641" r="20209" b="8441"/>
          <a:stretch>
            <a:fillRect/>
          </a:stretch>
        </p:blipFill>
        <p:spPr bwMode="auto">
          <a:xfrm>
            <a:off x="0" y="620713"/>
            <a:ext cx="3636963" cy="2736850"/>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l="17325" t="21840" r="20201" b="13481"/>
          <a:stretch>
            <a:fillRect/>
          </a:stretch>
        </p:blipFill>
        <p:spPr bwMode="auto">
          <a:xfrm>
            <a:off x="3098800" y="620713"/>
            <a:ext cx="4229100" cy="2736850"/>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l="17325" t="18480" r="19151" b="8441"/>
          <a:stretch>
            <a:fillRect/>
          </a:stretch>
        </p:blipFill>
        <p:spPr bwMode="auto">
          <a:xfrm>
            <a:off x="4275138" y="3357563"/>
            <a:ext cx="4868862" cy="3500437"/>
          </a:xfrm>
          <a:prstGeom prst="rect">
            <a:avLst/>
          </a:prstGeom>
          <a:noFill/>
          <a:ln w="9525">
            <a:noFill/>
            <a:miter lim="800000"/>
            <a:headEnd/>
            <a:tailEnd/>
          </a:ln>
        </p:spPr>
      </p:pic>
      <p:pic>
        <p:nvPicPr>
          <p:cNvPr id="70662" name="Picture 6"/>
          <p:cNvPicPr>
            <a:picLocks noChangeAspect="1" noChangeArrowheads="1"/>
          </p:cNvPicPr>
          <p:nvPr/>
        </p:nvPicPr>
        <p:blipFill>
          <a:blip r:embed="rId6" cstate="print"/>
          <a:srcRect l="17850" t="16800" r="19676" b="8441"/>
          <a:stretch>
            <a:fillRect/>
          </a:stretch>
        </p:blipFill>
        <p:spPr bwMode="auto">
          <a:xfrm>
            <a:off x="5389563" y="549275"/>
            <a:ext cx="3754437" cy="2808288"/>
          </a:xfrm>
          <a:prstGeom prst="rect">
            <a:avLst/>
          </a:prstGeom>
          <a:noFill/>
          <a:ln w="9525">
            <a:noFill/>
            <a:miter lim="800000"/>
            <a:headEnd/>
            <a:tailEnd/>
          </a:ln>
        </p:spPr>
      </p:pic>
      <p:sp>
        <p:nvSpPr>
          <p:cNvPr id="10" name="9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70664" name="5 Metin kutusu"/>
          <p:cNvSpPr txBox="1">
            <a:spLocks noChangeArrowheads="1"/>
          </p:cNvSpPr>
          <p:nvPr/>
        </p:nvSpPr>
        <p:spPr bwMode="auto">
          <a:xfrm>
            <a:off x="3203575" y="115888"/>
            <a:ext cx="4176713" cy="523875"/>
          </a:xfrm>
          <a:prstGeom prst="rect">
            <a:avLst/>
          </a:prstGeom>
          <a:blipFill dpi="0" rotWithShape="1">
            <a:blip r:embed="rId7" cstate="print"/>
            <a:srcRect/>
            <a:tile tx="0" ty="0" sx="100000" sy="100000" flip="none" algn="tl"/>
          </a:blipFill>
          <a:ln w="9525">
            <a:noFill/>
            <a:miter lim="800000"/>
            <a:headEnd/>
            <a:tailEnd/>
          </a:ln>
        </p:spPr>
        <p:txBody>
          <a:bodyPr>
            <a:spAutoFit/>
          </a:bodyPr>
          <a:lstStyle/>
          <a:p>
            <a:pPr algn="ctr" eaLnBrk="0" hangingPunct="0"/>
            <a:r>
              <a:rPr lang="tr-TR" sz="2800">
                <a:solidFill>
                  <a:schemeClr val="bg2"/>
                </a:solidFill>
                <a:latin typeface="Times New Roman" pitchFamily="18" charset="0"/>
              </a:rPr>
              <a:t>Basement Rocks-Lithodem</a:t>
            </a:r>
          </a:p>
        </p:txBody>
      </p:sp>
      <p:sp>
        <p:nvSpPr>
          <p:cNvPr id="70665"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l="18375" t="8400" b="5081"/>
          <a:stretch>
            <a:fillRect/>
          </a:stretch>
        </p:blipFill>
        <p:spPr bwMode="auto">
          <a:xfrm>
            <a:off x="0" y="801688"/>
            <a:ext cx="9144000" cy="6056312"/>
          </a:xfrm>
          <a:prstGeom prst="rect">
            <a:avLst/>
          </a:prstGeom>
          <a:noFill/>
          <a:ln w="9525">
            <a:noFill/>
            <a:miter lim="800000"/>
            <a:headEnd/>
            <a:tailEnd/>
          </a:ln>
        </p:spPr>
      </p:pic>
      <p:sp>
        <p:nvSpPr>
          <p:cNvPr id="6" name="5 Dikdörtgen"/>
          <p:cNvSpPr>
            <a:spLocks noChangeArrowheads="1"/>
          </p:cNvSpPr>
          <p:nvPr/>
        </p:nvSpPr>
        <p:spPr bwMode="auto">
          <a:xfrm flipV="1">
            <a:off x="0" y="0"/>
            <a:ext cx="9144000" cy="692150"/>
          </a:xfrm>
          <a:prstGeom prst="rect">
            <a:avLst/>
          </a:prstGeom>
          <a:solidFill>
            <a:srgbClr val="FFFFCC"/>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71684" name="5 Metin kutusu"/>
          <p:cNvSpPr txBox="1">
            <a:spLocks noChangeArrowheads="1"/>
          </p:cNvSpPr>
          <p:nvPr/>
        </p:nvSpPr>
        <p:spPr bwMode="auto">
          <a:xfrm>
            <a:off x="3203575" y="115888"/>
            <a:ext cx="4176713" cy="523875"/>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gn="ctr" eaLnBrk="0" hangingPunct="0"/>
            <a:r>
              <a:rPr lang="tr-TR" sz="2800">
                <a:solidFill>
                  <a:schemeClr val="bg2"/>
                </a:solidFill>
                <a:latin typeface="Times New Roman" pitchFamily="18" charset="0"/>
              </a:rPr>
              <a:t>Basement Rocks-Lithodem</a:t>
            </a:r>
          </a:p>
        </p:txBody>
      </p:sp>
      <p:sp>
        <p:nvSpPr>
          <p:cNvPr id="71685"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solidFill>
                  <a:schemeClr val="bg1"/>
                </a:solidFill>
              </a:rPr>
              <a:t>M. Görmüş, </a:t>
            </a:r>
          </a:p>
          <a:p>
            <a:pPr algn="ctr" eaLnBrk="0" hangingPunct="0"/>
            <a:r>
              <a:rPr lang="tr-TR" sz="1000" i="1" dirty="0">
                <a:solidFill>
                  <a:schemeClr val="bg1"/>
                </a:solidFill>
              </a:rPr>
              <a:t>Ankara </a:t>
            </a:r>
            <a:r>
              <a:rPr lang="tr-TR" sz="1000" i="1" dirty="0" err="1">
                <a:solidFill>
                  <a:schemeClr val="bg1"/>
                </a:solidFill>
              </a:rPr>
              <a:t>University</a:t>
            </a:r>
            <a:r>
              <a:rPr lang="tr-TR" sz="1000" i="1" dirty="0">
                <a:solidFill>
                  <a:schemeClr val="bg1"/>
                </a:solidFill>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Dikdörtgen"/>
          <p:cNvSpPr>
            <a:spLocks noChangeArrowheads="1"/>
          </p:cNvSpPr>
          <p:nvPr/>
        </p:nvSpPr>
        <p:spPr bwMode="auto">
          <a:xfrm>
            <a:off x="684213" y="1341438"/>
            <a:ext cx="7848600" cy="5324475"/>
          </a:xfrm>
          <a:prstGeom prst="rect">
            <a:avLst/>
          </a:prstGeom>
          <a:noFill/>
          <a:ln w="9525">
            <a:noFill/>
            <a:miter lim="800000"/>
            <a:headEnd/>
            <a:tailEnd/>
          </a:ln>
        </p:spPr>
        <p:txBody>
          <a:bodyPr>
            <a:spAutoFit/>
          </a:bodyPr>
          <a:lstStyle/>
          <a:p>
            <a:r>
              <a:rPr lang="tr-TR" sz="2000">
                <a:latin typeface="Arial" charset="0"/>
              </a:rPr>
              <a:t>Before writing the details, please write the name of the unit at first with its abbrevations. The abbrevations should be as follows:</a:t>
            </a:r>
          </a:p>
          <a:p>
            <a:r>
              <a:rPr lang="tr-TR" sz="2000">
                <a:latin typeface="Arial" charset="0"/>
              </a:rPr>
              <a:t>Time abbrevation(s) in capital letter (s) is followed by abbrevations of  the first letter of the formation name in subfix.</a:t>
            </a:r>
          </a:p>
          <a:p>
            <a:endParaRPr lang="tr-TR" sz="2000">
              <a:latin typeface="Arial" charset="0"/>
            </a:endParaRPr>
          </a:p>
          <a:p>
            <a:r>
              <a:rPr lang="tr-TR" sz="2000">
                <a:latin typeface="Arial" charset="0"/>
              </a:rPr>
              <a:t>For instance, Sobüdağ Formation, Jurassic in age may be shown as Js. </a:t>
            </a:r>
          </a:p>
          <a:p>
            <a:endParaRPr lang="tr-TR" sz="2000">
              <a:latin typeface="Arial" charset="0"/>
            </a:endParaRPr>
          </a:p>
          <a:p>
            <a:r>
              <a:rPr lang="tr-TR" sz="2000" i="1">
                <a:latin typeface="Arial" charset="0"/>
              </a:rPr>
              <a:t>Formasyon/litodem başlığının hemen yanına kısaltmasınında yazılması uygun olacaktır. Kısaltmalarda yaş kısaltması, büyük harfle; formasyon-litodem kısaltması küçük harfle ve alt indis gibi yazılır. </a:t>
            </a:r>
          </a:p>
          <a:p>
            <a:endParaRPr lang="tr-TR" sz="2000" i="1">
              <a:latin typeface="Arial" charset="0"/>
            </a:endParaRPr>
          </a:p>
          <a:p>
            <a:r>
              <a:rPr lang="tr-TR" sz="2000" i="1">
                <a:latin typeface="Arial" charset="0"/>
              </a:rPr>
              <a:t>Örneğin Jura yaşlı Söbüdağ formasyonu Js gibi. Kısaltmaların gelişigüzel olmadığı bilinmelidir. </a:t>
            </a:r>
          </a:p>
          <a:p>
            <a:endParaRPr lang="tr-TR" sz="2000">
              <a:latin typeface="Arial" charset="0"/>
            </a:endParaRPr>
          </a:p>
          <a:p>
            <a:endParaRPr lang="tr-TR" sz="2000">
              <a:latin typeface="Arial" charset="0"/>
            </a:endParaRPr>
          </a:p>
        </p:txBody>
      </p:sp>
      <p:sp>
        <p:nvSpPr>
          <p:cNvPr id="9" name="8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1988" name="9 Metin kutusu"/>
          <p:cNvSpPr txBox="1">
            <a:spLocks noChangeArrowheads="1"/>
          </p:cNvSpPr>
          <p:nvPr/>
        </p:nvSpPr>
        <p:spPr bwMode="auto">
          <a:xfrm>
            <a:off x="2916238" y="0"/>
            <a:ext cx="4103687" cy="708025"/>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41989"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3 Dikdörtgen"/>
          <p:cNvSpPr>
            <a:spLocks noChangeArrowheads="1"/>
          </p:cNvSpPr>
          <p:nvPr/>
        </p:nvSpPr>
        <p:spPr bwMode="auto">
          <a:xfrm>
            <a:off x="611188" y="1052513"/>
            <a:ext cx="7632700" cy="4246562"/>
          </a:xfrm>
          <a:prstGeom prst="rect">
            <a:avLst/>
          </a:prstGeom>
          <a:noFill/>
          <a:ln w="9525">
            <a:noFill/>
            <a:miter lim="800000"/>
            <a:headEnd/>
            <a:tailEnd/>
          </a:ln>
        </p:spPr>
        <p:txBody>
          <a:bodyPr>
            <a:spAutoFit/>
          </a:bodyPr>
          <a:lstStyle/>
          <a:p>
            <a:pPr>
              <a:tabLst>
                <a:tab pos="269875" algn="l"/>
              </a:tabLst>
            </a:pPr>
            <a:r>
              <a:rPr lang="tr-TR" i="1">
                <a:solidFill>
                  <a:srgbClr val="FF0000"/>
                </a:solidFill>
                <a:latin typeface="Arial" charset="0"/>
              </a:rPr>
              <a:t>1. Defination and outcrops: ……</a:t>
            </a:r>
          </a:p>
          <a:p>
            <a:pPr>
              <a:tabLst>
                <a:tab pos="269875" algn="l"/>
              </a:tabLst>
            </a:pPr>
            <a:endParaRPr lang="tr-TR" i="1">
              <a:solidFill>
                <a:srgbClr val="FF0000"/>
              </a:solidFill>
              <a:latin typeface="Arial" charset="0"/>
            </a:endParaRPr>
          </a:p>
          <a:p>
            <a:pPr>
              <a:tabLst>
                <a:tab pos="269875" algn="l"/>
              </a:tabLst>
            </a:pPr>
            <a:r>
              <a:rPr lang="tr-TR" i="1">
                <a:solidFill>
                  <a:srgbClr val="FF0000"/>
                </a:solidFill>
                <a:latin typeface="Arial" charset="0"/>
              </a:rPr>
              <a:t>1. Tanım ve yayılım:</a:t>
            </a:r>
            <a:r>
              <a:rPr lang="tr-TR">
                <a:latin typeface="Arial" charset="0"/>
              </a:rPr>
              <a:t> Birim daha önceden adlanmışsa, mutlaka o ad kullanılmalıdır. Eğer kural dışı bir adlama yapılmış ise ya da değiştirilmesi gerekiyor ise nedeni belirtilmeli ve yeni isim verilmelidir. Yeni ismin çalışma sahasından ya da tipik hangi lokasyondan verildiği açıklanmalıdır. İlk adlamacının verdiği isim, nereden verdiği belirtilerek refere edilmelidir. </a:t>
            </a:r>
            <a:r>
              <a:rPr lang="tr-TR" i="1">
                <a:latin typeface="Arial" charset="0"/>
              </a:rPr>
              <a:t>Daha önceden verilen ad, çalışma sahası dışında olabilir.</a:t>
            </a:r>
            <a:r>
              <a:rPr lang="tr-TR">
                <a:latin typeface="Arial" charset="0"/>
              </a:rPr>
              <a:t> Aynı formasyon/litodem’in çalışma sahasında da gözlendiği iyi araştırmalı, bu araştırma sonrasına göre farklı alanda kullanılan ad, araştırma sahasındaki birim içinde kullanılmalıdır. Her yeni çalışmada yeni adlamaların yapılması karışıklıklara yol açacak ve önceki çalışmacılara saygısızlık olacaktır. Bu kısımda ayrıca birimin sizin arazide hangi tepe ya da lokasyonlarda gözlendiği, ne kadarlık bir alanda yüzeylendiği yazılmalıdır.</a:t>
            </a:r>
            <a:endParaRPr lang="en-US">
              <a:latin typeface="Arial" charset="0"/>
            </a:endParaRPr>
          </a:p>
        </p:txBody>
      </p:sp>
      <p:sp>
        <p:nvSpPr>
          <p:cNvPr id="6" name="5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3012" name="6 Metin kutusu"/>
          <p:cNvSpPr txBox="1">
            <a:spLocks noChangeArrowheads="1"/>
          </p:cNvSpPr>
          <p:nvPr/>
        </p:nvSpPr>
        <p:spPr bwMode="auto">
          <a:xfrm>
            <a:off x="2916238" y="0"/>
            <a:ext cx="4103687" cy="708025"/>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43013"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79388" y="733425"/>
            <a:ext cx="8964612" cy="6124575"/>
          </a:xfrm>
          <a:prstGeom prst="rect">
            <a:avLst/>
          </a:prstGeom>
          <a:noFill/>
          <a:ln w="9525">
            <a:noFill/>
            <a:miter lim="800000"/>
            <a:headEnd/>
            <a:tailEnd/>
          </a:ln>
        </p:spPr>
        <p:txBody>
          <a:bodyPr>
            <a:spAutoFit/>
          </a:bodyPr>
          <a:lstStyle/>
          <a:p>
            <a:pPr marL="355600" indent="-355600">
              <a:defRPr/>
            </a:pPr>
            <a:r>
              <a:rPr lang="tr-TR" sz="2000" dirty="0">
                <a:solidFill>
                  <a:srgbClr val="9900CC"/>
                </a:solidFill>
                <a:latin typeface="Arial" charset="0"/>
              </a:rPr>
              <a:t>    </a:t>
            </a:r>
            <a:r>
              <a:rPr lang="tr-TR" dirty="0">
                <a:solidFill>
                  <a:srgbClr val="9900CC"/>
                </a:solidFill>
                <a:latin typeface="Arial" charset="0"/>
              </a:rPr>
              <a:t>Tip yeri :</a:t>
            </a:r>
            <a:r>
              <a:rPr lang="tr-TR" dirty="0" err="1">
                <a:latin typeface="Arial" charset="0"/>
              </a:rPr>
              <a:t>Litostratigrafi</a:t>
            </a:r>
            <a:r>
              <a:rPr lang="tr-TR" dirty="0">
                <a:latin typeface="Arial" charset="0"/>
              </a:rPr>
              <a:t> biriminin en iyi görüldüğü yerin coğrafya adı ve yöre tanımı verilmelidir.</a:t>
            </a:r>
          </a:p>
          <a:p>
            <a:pPr marL="355600" indent="-355600">
              <a:defRPr/>
            </a:pPr>
            <a:r>
              <a:rPr lang="tr-TR" dirty="0">
                <a:solidFill>
                  <a:srgbClr val="FF3300"/>
                </a:solidFill>
                <a:latin typeface="Arial" charset="0"/>
              </a:rPr>
              <a:t>    Tip kesit ve yardımcı kesit :</a:t>
            </a:r>
            <a:r>
              <a:rPr lang="tr-TR" dirty="0">
                <a:latin typeface="Arial" charset="0"/>
              </a:rPr>
              <a:t> </a:t>
            </a:r>
            <a:r>
              <a:rPr lang="tr-TR" dirty="0" err="1">
                <a:latin typeface="Arial" charset="0"/>
              </a:rPr>
              <a:t>Litostratiğrafi</a:t>
            </a:r>
            <a:r>
              <a:rPr lang="tr-TR" dirty="0">
                <a:latin typeface="Arial" charset="0"/>
              </a:rPr>
              <a:t> biriminin ölçülmüş tip kesiti ve gerekiyorsa bir veya daha çok yardımcı kesitinin yerleri belirtilmelidir. bunların 1:25 000 ölçekli haritadaki koordinatları verilmelidir.</a:t>
            </a:r>
          </a:p>
          <a:p>
            <a:pPr>
              <a:defRPr/>
            </a:pPr>
            <a:endParaRPr lang="tr-TR" sz="2000" b="1" i="1" dirty="0">
              <a:solidFill>
                <a:schemeClr val="tx2"/>
              </a:solidFill>
              <a:latin typeface="Arial" charset="0"/>
            </a:endParaRPr>
          </a:p>
          <a:p>
            <a:pPr>
              <a:defRPr/>
            </a:pPr>
            <a:r>
              <a:rPr lang="tr-TR" sz="2000" b="1" i="1" dirty="0">
                <a:solidFill>
                  <a:schemeClr val="tx2"/>
                </a:solidFill>
                <a:latin typeface="Arial" charset="0"/>
              </a:rPr>
              <a:t>2. Litoloji özellikleri (</a:t>
            </a:r>
            <a:r>
              <a:rPr lang="tr-TR" sz="2000" b="1" i="1" dirty="0" err="1">
                <a:solidFill>
                  <a:schemeClr val="tx2"/>
                </a:solidFill>
                <a:latin typeface="Arial" charset="0"/>
              </a:rPr>
              <a:t>Lithology</a:t>
            </a:r>
            <a:r>
              <a:rPr lang="tr-TR" sz="2000" b="1" i="1" dirty="0">
                <a:solidFill>
                  <a:schemeClr val="tx2"/>
                </a:solidFill>
                <a:latin typeface="Arial" charset="0"/>
              </a:rPr>
              <a:t>) </a:t>
            </a:r>
            <a:r>
              <a:rPr lang="tr-TR" sz="2000" dirty="0">
                <a:solidFill>
                  <a:srgbClr val="3333FF"/>
                </a:solidFill>
                <a:latin typeface="Arial" charset="0"/>
              </a:rPr>
              <a:t>:</a:t>
            </a:r>
            <a:r>
              <a:rPr lang="tr-TR" sz="2000" dirty="0">
                <a:latin typeface="Arial" charset="0"/>
              </a:rPr>
              <a:t> </a:t>
            </a:r>
            <a:r>
              <a:rPr lang="tr-TR" sz="2000" dirty="0" err="1">
                <a:latin typeface="Arial" charset="0"/>
              </a:rPr>
              <a:t>Litostratiğrafi</a:t>
            </a:r>
            <a:r>
              <a:rPr lang="tr-TR" sz="2000" dirty="0">
                <a:latin typeface="Arial" charset="0"/>
              </a:rPr>
              <a:t> biriminin litoloji özellikleri ana hatlarıyla açıklanmalı ve ayrıca komşu birimlerden kendisini ayıran özellikler vurgulanmalıdır.</a:t>
            </a:r>
          </a:p>
          <a:p>
            <a:pPr>
              <a:defRPr/>
            </a:pPr>
            <a:r>
              <a:rPr lang="tr-TR" sz="2000" i="1" dirty="0">
                <a:solidFill>
                  <a:srgbClr val="FF0000"/>
                </a:solidFill>
                <a:latin typeface="Arial" charset="0"/>
                <a:cs typeface="+mn-cs"/>
              </a:rPr>
              <a:t>Litoloji:</a:t>
            </a:r>
            <a:r>
              <a:rPr lang="tr-TR" sz="2000" dirty="0">
                <a:latin typeface="Arial" charset="0"/>
                <a:cs typeface="+mn-cs"/>
              </a:rPr>
              <a:t> Birimin </a:t>
            </a:r>
            <a:r>
              <a:rPr lang="tr-TR" sz="2000" dirty="0" err="1">
                <a:latin typeface="Arial" charset="0"/>
                <a:cs typeface="+mn-cs"/>
              </a:rPr>
              <a:t>makroskobik</a:t>
            </a:r>
            <a:r>
              <a:rPr lang="tr-TR" sz="2000" dirty="0">
                <a:latin typeface="Arial" charset="0"/>
                <a:cs typeface="+mn-cs"/>
              </a:rPr>
              <a:t> ve mikroskobik gözlemleri şekiller, fotoğraflar ile anlatılmalıdır. Arazi gözlemleri, mikroskobik gözlemler aktarılmalıdır. Kayaç türlerine göre alınan gözlemler bütünleştirilerek, anlaşılır şekle konularak yazılmalıdır. Burada kayaçların genel özellikleri (renk-ayrışma ve taze yüzey renkleri, tabakalanma –kalınlıkları, boylanma, </a:t>
            </a:r>
            <a:r>
              <a:rPr lang="tr-TR" sz="2000" dirty="0" err="1">
                <a:latin typeface="Arial" charset="0"/>
                <a:cs typeface="+mn-cs"/>
              </a:rPr>
              <a:t>sedimenter</a:t>
            </a:r>
            <a:r>
              <a:rPr lang="tr-TR" sz="2000" dirty="0">
                <a:latin typeface="Arial" charset="0"/>
                <a:cs typeface="+mn-cs"/>
              </a:rPr>
              <a:t> yapılar, fosiller gibi) ve iç yapı özellikleri (tane bileşenleri, tane oranları, bağlayıcı oranları, yüzdeleri, şekilleri, boyutları, birbirleriyle ilişkileri) anlatılmalıdır. Bunları gösterir mikroskobik fotoğraflar ve arazi fotoğrafları atıfta bulunularak konulmalıdır. Daha önceki araştırıcıların bu formasyon litolojisi hakkında neler buldukları da karşılaştırmalı bir şekilde anlatılabilir. Farklılıklar ve benzerlikler vurgulanabilir. </a:t>
            </a:r>
          </a:p>
        </p:txBody>
      </p:sp>
      <p:sp>
        <p:nvSpPr>
          <p:cNvPr id="6" name="5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4036" name="6 Metin kutusu"/>
          <p:cNvSpPr txBox="1">
            <a:spLocks noChangeArrowheads="1"/>
          </p:cNvSpPr>
          <p:nvPr/>
        </p:nvSpPr>
        <p:spPr bwMode="auto">
          <a:xfrm>
            <a:off x="2916238" y="0"/>
            <a:ext cx="4103687" cy="708025"/>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44037"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395288" y="908050"/>
            <a:ext cx="8280400" cy="6248400"/>
          </a:xfrm>
          <a:prstGeom prst="rect">
            <a:avLst/>
          </a:prstGeom>
          <a:noFill/>
          <a:ln w="9525">
            <a:noFill/>
            <a:miter lim="800000"/>
            <a:headEnd/>
            <a:tailEnd/>
          </a:ln>
        </p:spPr>
        <p:txBody>
          <a:bodyPr>
            <a:spAutoFit/>
          </a:bodyPr>
          <a:lstStyle/>
          <a:p>
            <a:r>
              <a:rPr lang="tr-TR" sz="2000" b="1" i="1">
                <a:solidFill>
                  <a:schemeClr val="tx2"/>
                </a:solidFill>
                <a:latin typeface="Arial" charset="0"/>
              </a:rPr>
              <a:t>3. Kalınlık (Thickness) </a:t>
            </a:r>
            <a:r>
              <a:rPr lang="tr-TR" sz="2000">
                <a:solidFill>
                  <a:srgbClr val="3333FF"/>
                </a:solidFill>
                <a:latin typeface="Arial" charset="0"/>
              </a:rPr>
              <a:t>:</a:t>
            </a:r>
            <a:r>
              <a:rPr lang="tr-TR" sz="2000">
                <a:latin typeface="Arial" charset="0"/>
              </a:rPr>
              <a:t> Litostratiğrafi biriminin kalınlığı ve varsa kalınlık değişimleri belirtilmelidir. Jeolojik kesitlerden ve ölçülü arazi kesitlerinden, haritalardan çıkarılan birimin kalınlıkları verilmeli ve nereden çıkarıldığından söz edilmelidir. </a:t>
            </a:r>
          </a:p>
          <a:p>
            <a:endParaRPr lang="tr-TR" sz="2000">
              <a:solidFill>
                <a:srgbClr val="9900CC"/>
              </a:solidFill>
              <a:latin typeface="Arial" charset="0"/>
            </a:endParaRPr>
          </a:p>
          <a:p>
            <a:r>
              <a:rPr lang="tr-TR" sz="2000" b="1" i="1">
                <a:solidFill>
                  <a:schemeClr val="tx2"/>
                </a:solidFill>
                <a:latin typeface="Arial" charset="0"/>
              </a:rPr>
              <a:t>4. Alt, üst, yanal sınırlar  (Contacts)</a:t>
            </a:r>
            <a:r>
              <a:rPr lang="tr-TR" sz="2000">
                <a:solidFill>
                  <a:srgbClr val="9900CC"/>
                </a:solidFill>
                <a:latin typeface="Arial" charset="0"/>
              </a:rPr>
              <a:t>:</a:t>
            </a:r>
            <a:r>
              <a:rPr lang="tr-TR" sz="2000">
                <a:latin typeface="Arial" charset="0"/>
              </a:rPr>
              <a:t> Litostratiğrafi biriminin alt ve üst sınırlarının nitelikleri (dereceli geçişli, keskin sınır, uyumsuz sınır) belirtilmelidir. Litostratiğrafi biriminin yanal yayılımı, yanal sınırlarının nitelikleri ve birimin genel biçimine ilişkin bilgi verilmelidir. </a:t>
            </a:r>
          </a:p>
          <a:p>
            <a:r>
              <a:rPr lang="tr-TR" sz="2000" i="1">
                <a:latin typeface="Arial" charset="0"/>
              </a:rPr>
              <a:t>Dokanak ilişkileri</a:t>
            </a:r>
            <a:r>
              <a:rPr lang="tr-TR" sz="2000">
                <a:latin typeface="Arial" charset="0"/>
              </a:rPr>
              <a:t>: Birimin alt ve üst dokanak ilişkilerinin ne olduğu, nerelerde gözlendiği, verilerin ne olduğu verilmelidir. Bir başkasına bilgi dayandırılıyor ise refere edilerek sunulmalıdır. Birimler arası ilişki yoruma dayandığı için, bu kısımdan elde edilen bilgiler bizi bir sonuca götürecektir. Bu nedenle, dayanılan veriler, gözlemler iyi aktarılmalı destekleri ile sunulmalıdır. Fotoğraf ya da şekillerle bu sınır ilişkileri ayrıntılı bir şekilde anlatılmalıdır. Önceki araştırıcıların da dokanak hakkında söyledikleri not edilmeli, farklılık ya da benzerlik belirtilmelidir. </a:t>
            </a:r>
            <a:endParaRPr lang="en-US" sz="2000">
              <a:latin typeface="Arial" charset="0"/>
            </a:endParaRPr>
          </a:p>
          <a:p>
            <a:endParaRPr lang="tr-TR" sz="2000">
              <a:latin typeface="Arial" charset="0"/>
            </a:endParaRPr>
          </a:p>
          <a:p>
            <a:endParaRPr lang="tr-TR" sz="2000">
              <a:latin typeface="Arial" charset="0"/>
            </a:endParaRPr>
          </a:p>
          <a:p>
            <a:endParaRPr lang="tr-TR" sz="2000">
              <a:latin typeface="Arial" charset="0"/>
            </a:endParaRPr>
          </a:p>
        </p:txBody>
      </p:sp>
      <p:sp>
        <p:nvSpPr>
          <p:cNvPr id="6" name="5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5060" name="6 Metin kutusu"/>
          <p:cNvSpPr txBox="1">
            <a:spLocks noChangeArrowheads="1"/>
          </p:cNvSpPr>
          <p:nvPr/>
        </p:nvSpPr>
        <p:spPr bwMode="auto">
          <a:xfrm>
            <a:off x="2916238" y="0"/>
            <a:ext cx="4103687" cy="708025"/>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45061"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0" y="714375"/>
            <a:ext cx="9144000" cy="5908675"/>
          </a:xfrm>
          <a:prstGeom prst="rect">
            <a:avLst/>
          </a:prstGeom>
          <a:noFill/>
          <a:ln w="9525">
            <a:noFill/>
            <a:miter lim="800000"/>
            <a:headEnd/>
            <a:tailEnd/>
          </a:ln>
        </p:spPr>
        <p:txBody>
          <a:bodyPr anchor="ctr">
            <a:spAutoFit/>
          </a:bodyPr>
          <a:lstStyle/>
          <a:p>
            <a:pPr algn="ctr">
              <a:tabLst>
                <a:tab pos="269875" algn="l"/>
              </a:tabLst>
            </a:pPr>
            <a:endParaRPr lang="tr-TR" sz="1000" i="1">
              <a:latin typeface="Arial" charset="0"/>
            </a:endParaRPr>
          </a:p>
          <a:p>
            <a:pPr>
              <a:tabLst>
                <a:tab pos="269875" algn="l"/>
              </a:tabLst>
            </a:pPr>
            <a:r>
              <a:rPr lang="tr-TR" sz="1600" b="1" i="1">
                <a:solidFill>
                  <a:schemeClr val="tx2"/>
                </a:solidFill>
                <a:latin typeface="Arial" charset="0"/>
              </a:rPr>
              <a:t>5. Fosil topluluğu ve yaşı (fossils &amp; age):</a:t>
            </a:r>
            <a:r>
              <a:rPr lang="tr-TR" sz="1600">
                <a:latin typeface="Arial" charset="0"/>
              </a:rPr>
              <a:t> Litostratiğrafi biriminin fosil topluluğu ve yaşı hakkında bilgiler verilmelidir</a:t>
            </a:r>
          </a:p>
          <a:p>
            <a:pPr>
              <a:tabLst>
                <a:tab pos="269875" algn="l"/>
              </a:tabLst>
            </a:pPr>
            <a:endParaRPr lang="tr-TR" sz="1600" i="1">
              <a:solidFill>
                <a:srgbClr val="FF0000"/>
              </a:solidFill>
              <a:latin typeface="Arial" charset="0"/>
            </a:endParaRPr>
          </a:p>
          <a:p>
            <a:pPr>
              <a:tabLst>
                <a:tab pos="269875" algn="l"/>
              </a:tabLst>
            </a:pPr>
            <a:r>
              <a:rPr lang="tr-TR" sz="1600" i="1">
                <a:solidFill>
                  <a:srgbClr val="FF0000"/>
                </a:solidFill>
                <a:latin typeface="Arial" charset="0"/>
              </a:rPr>
              <a:t>Fosil kapsamı ve yaş</a:t>
            </a:r>
            <a:r>
              <a:rPr lang="tr-TR" sz="1600" i="1">
                <a:latin typeface="Arial" charset="0"/>
              </a:rPr>
              <a:t>:</a:t>
            </a:r>
            <a:r>
              <a:rPr lang="tr-TR" sz="1600">
                <a:latin typeface="Arial" charset="0"/>
              </a:rPr>
              <a:t> Burada üç önemli nokta bulunmaktadır. Bunlar; kişinin kendisinin topladığı ve tanımlayabildiği fosiller, kendisinin toplayıp paleontologlarca tayini yapılan fosiller ve başka araştırıcının fosillerinin metin içerisinde yazılmasıdır. Eğer kişinin kendisi fosilleri tanımlayabiliyor ise “tarafımızdan derlenen ve tanımlanan fosiller ......’dır” denilmelidir. Eğer örnek derlemesi kendisi tarafından yapılmış ve tayinler bir paleontolog ya da paleontologlarca yapılmış ise “derlenen örneklerde aşağıdaki fosiller belirlenmiştir” denilip, fosillerin sol tarafları aynı hizada olacak şekilde ve sol baştan 2-3 cm içeriden alt alta fosil yazım kurallarına uygun şekilde yazımı sağlanmalı ve sözlü ya da yazılı görüşme şekliyle tanımın kimin tarafından yapıldığı belirtilmelidir (Tayinler Doç.Dr. Muhittin Görmüş, S.D.Ü., sözlü görüşme, 1999) gibi. Fosillerin yazımları alt alta olması tezlerde daha anlamlı olmakta, fosillerin neler olduğunun hemen görülmesi açısından yarar sağlamaktadır. Bununla birlikte, genel jeoloji, stratigrafiye ağırlık verilmeyen çalışmalarda fosillerin yazımları yan yana da yapılabilir. Eğer, aynı birim içerisinde başka araştırıcılar tarafından önceden tanımlanmış fosiller var ise (ki bunlar çalışılan saha içerisinden ya da sahaya yakın arazilerden olabilir), bunlar da refere edilmek koşuluyla tez içerisinde verilebilir. Şöyleki “Birim içerisinde Karaman (1990) Ağlasun çevresinde ...... fosilleri tanımlamıştır “ gibi. Fosil ve yaş kesiminde tanımlanan fosillerin ve yaşların kimler tarafından verildiği, nelere dayandırıldıkları açıkca yazılmalı, önceki çalışmalardan farklı ya da destekleyici bulguların neler oldukları belirtilmelidir. Şüphesiz ki bir birimin yaşı ile ilgili bulgularda yine yoruma dayalı bir sonuçtur. Bu nedenle üzerinde durulması, doğru sonuçlara ulaşılması için verilerin iyi sentez edilip yorumlanması gerekir. Bu kesime yazılacak fosil yazımlarında bilinmesi ve dikkat edilmesi gereken noktalar aşağıda verilmiştir. </a:t>
            </a:r>
          </a:p>
        </p:txBody>
      </p:sp>
      <p:sp>
        <p:nvSpPr>
          <p:cNvPr id="6" name="5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6084" name="6 Metin kutusu"/>
          <p:cNvSpPr txBox="1">
            <a:spLocks noChangeArrowheads="1"/>
          </p:cNvSpPr>
          <p:nvPr/>
        </p:nvSpPr>
        <p:spPr bwMode="auto">
          <a:xfrm>
            <a:off x="2916238" y="0"/>
            <a:ext cx="4103687" cy="708025"/>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of a lithostratigraphic or lithodemic unit </a:t>
            </a:r>
          </a:p>
        </p:txBody>
      </p:sp>
      <p:sp>
        <p:nvSpPr>
          <p:cNvPr id="46085"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323850" y="908050"/>
            <a:ext cx="8208963" cy="5500688"/>
          </a:xfrm>
          <a:prstGeom prst="rect">
            <a:avLst/>
          </a:prstGeom>
          <a:noFill/>
          <a:ln w="9525">
            <a:noFill/>
            <a:miter lim="800000"/>
            <a:headEnd/>
            <a:tailEnd/>
          </a:ln>
        </p:spPr>
        <p:txBody>
          <a:bodyPr>
            <a:spAutoFit/>
          </a:bodyPr>
          <a:lstStyle/>
          <a:p>
            <a:pPr marL="342900" indent="-342900">
              <a:spcBef>
                <a:spcPct val="50000"/>
              </a:spcBef>
              <a:buFontTx/>
              <a:buAutoNum type="arabicPeriod"/>
            </a:pPr>
            <a:r>
              <a:rPr lang="tr-TR">
                <a:latin typeface="Arial" charset="0"/>
              </a:rPr>
              <a:t>We use Linne’ proposal. Two words we use to identfy the fossil. The first name is genus, second name is species, such as:</a:t>
            </a:r>
          </a:p>
          <a:p>
            <a:pPr marL="342900" indent="-342900">
              <a:spcBef>
                <a:spcPct val="50000"/>
              </a:spcBef>
            </a:pPr>
            <a:r>
              <a:rPr lang="tr-TR" i="1">
                <a:latin typeface="Arial" charset="0"/>
              </a:rPr>
              <a:t>	Felis domesticus</a:t>
            </a:r>
          </a:p>
          <a:p>
            <a:pPr marL="342900" indent="-342900">
              <a:spcBef>
                <a:spcPct val="50000"/>
              </a:spcBef>
            </a:pPr>
            <a:r>
              <a:rPr lang="tr-TR">
                <a:latin typeface="Arial" charset="0"/>
              </a:rPr>
              <a:t>	</a:t>
            </a:r>
            <a:r>
              <a:rPr lang="tr-TR" i="1">
                <a:latin typeface="Arial" charset="0"/>
              </a:rPr>
              <a:t>Felis leo</a:t>
            </a:r>
          </a:p>
          <a:p>
            <a:pPr marL="342900" indent="-342900">
              <a:spcBef>
                <a:spcPct val="50000"/>
              </a:spcBef>
            </a:pPr>
            <a:r>
              <a:rPr lang="tr-TR">
                <a:latin typeface="Arial" charset="0"/>
              </a:rPr>
              <a:t>	</a:t>
            </a:r>
            <a:r>
              <a:rPr lang="tr-TR" i="1">
                <a:latin typeface="Arial" charset="0"/>
              </a:rPr>
              <a:t>Felis tigris</a:t>
            </a:r>
            <a:r>
              <a:rPr lang="tr-TR">
                <a:latin typeface="Arial" charset="0"/>
              </a:rPr>
              <a:t> </a:t>
            </a:r>
          </a:p>
          <a:p>
            <a:pPr marL="342900" indent="-342900">
              <a:spcBef>
                <a:spcPct val="50000"/>
              </a:spcBef>
            </a:pPr>
            <a:r>
              <a:rPr lang="tr-TR">
                <a:latin typeface="Arial" charset="0"/>
              </a:rPr>
              <a:t>2. The first letter of genus is capital, the first letter of species starts by small letter.</a:t>
            </a:r>
          </a:p>
          <a:p>
            <a:pPr marL="342900" indent="-342900">
              <a:spcBef>
                <a:spcPct val="50000"/>
              </a:spcBef>
            </a:pPr>
            <a:r>
              <a:rPr lang="tr-TR">
                <a:latin typeface="Arial" charset="0"/>
              </a:rPr>
              <a:t>	</a:t>
            </a:r>
            <a:r>
              <a:rPr lang="tr-TR" sz="2000" i="1">
                <a:latin typeface="Arial" charset="0"/>
              </a:rPr>
              <a:t>F</a:t>
            </a:r>
            <a:r>
              <a:rPr lang="tr-TR" i="1">
                <a:latin typeface="Arial" charset="0"/>
              </a:rPr>
              <a:t>elis </a:t>
            </a:r>
            <a:r>
              <a:rPr lang="tr-TR" sz="2000" i="1">
                <a:latin typeface="Arial" charset="0"/>
              </a:rPr>
              <a:t>d</a:t>
            </a:r>
            <a:r>
              <a:rPr lang="tr-TR" i="1">
                <a:latin typeface="Arial" charset="0"/>
              </a:rPr>
              <a:t>omesticus </a:t>
            </a:r>
          </a:p>
          <a:p>
            <a:pPr marL="342900" indent="-342900">
              <a:spcBef>
                <a:spcPct val="50000"/>
              </a:spcBef>
            </a:pPr>
            <a:r>
              <a:rPr lang="tr-TR">
                <a:latin typeface="Arial" charset="0"/>
              </a:rPr>
              <a:t>3. The genus and species names should be written in italics, such as:</a:t>
            </a:r>
          </a:p>
          <a:p>
            <a:pPr marL="342900" indent="-342900">
              <a:spcBef>
                <a:spcPct val="50000"/>
              </a:spcBef>
            </a:pPr>
            <a:r>
              <a:rPr lang="tr-TR">
                <a:latin typeface="Arial" charset="0"/>
              </a:rPr>
              <a:t>	 </a:t>
            </a:r>
            <a:r>
              <a:rPr lang="tr-TR" i="1">
                <a:latin typeface="Arial" charset="0"/>
              </a:rPr>
              <a:t>Felis domesticus </a:t>
            </a:r>
            <a:r>
              <a:rPr lang="tr-TR">
                <a:latin typeface="Arial" charset="0"/>
              </a:rPr>
              <a:t> </a:t>
            </a:r>
          </a:p>
          <a:p>
            <a:pPr marL="342900" indent="-342900">
              <a:spcBef>
                <a:spcPct val="50000"/>
              </a:spcBef>
            </a:pPr>
            <a:r>
              <a:rPr lang="tr-TR">
                <a:latin typeface="Arial" charset="0"/>
              </a:rPr>
              <a:t>4. </a:t>
            </a:r>
            <a:r>
              <a:rPr lang="tr-TR" i="1">
                <a:latin typeface="Arial" charset="0"/>
              </a:rPr>
              <a:t>Felis </a:t>
            </a:r>
            <a:r>
              <a:rPr lang="tr-TR">
                <a:latin typeface="Arial" charset="0"/>
              </a:rPr>
              <a:t>sp. sp. means unidentified species and it is written in normal character. </a:t>
            </a:r>
          </a:p>
          <a:p>
            <a:pPr marL="342900" indent="-342900">
              <a:spcBef>
                <a:spcPct val="50000"/>
              </a:spcBef>
            </a:pPr>
            <a:r>
              <a:rPr lang="tr-TR">
                <a:latin typeface="Arial" charset="0"/>
              </a:rPr>
              <a:t>5. </a:t>
            </a:r>
            <a:r>
              <a:rPr lang="tr-TR" i="1">
                <a:latin typeface="Arial" charset="0"/>
              </a:rPr>
              <a:t>Felis </a:t>
            </a:r>
            <a:r>
              <a:rPr lang="tr-TR">
                <a:latin typeface="Arial" charset="0"/>
              </a:rPr>
              <a:t>cf.</a:t>
            </a:r>
            <a:r>
              <a:rPr lang="tr-TR" i="1">
                <a:latin typeface="Arial" charset="0"/>
              </a:rPr>
              <a:t> domesticus</a:t>
            </a:r>
          </a:p>
          <a:p>
            <a:pPr marL="342900" indent="-342900">
              <a:spcBef>
                <a:spcPct val="50000"/>
              </a:spcBef>
            </a:pPr>
            <a:r>
              <a:rPr lang="tr-TR" i="1">
                <a:latin typeface="Arial" charset="0"/>
              </a:rPr>
              <a:t> 	Felis </a:t>
            </a:r>
            <a:r>
              <a:rPr lang="tr-TR">
                <a:latin typeface="Arial" charset="0"/>
              </a:rPr>
              <a:t>aff.</a:t>
            </a:r>
            <a:r>
              <a:rPr lang="tr-TR" i="1">
                <a:latin typeface="Arial" charset="0"/>
              </a:rPr>
              <a:t> domesticus</a:t>
            </a:r>
            <a:endParaRPr lang="tr-TR">
              <a:latin typeface="Arial" charset="0"/>
            </a:endParaRPr>
          </a:p>
          <a:p>
            <a:pPr marL="342900" indent="-342900">
              <a:spcBef>
                <a:spcPct val="50000"/>
              </a:spcBef>
            </a:pPr>
            <a:r>
              <a:rPr lang="tr-TR">
                <a:latin typeface="Arial" charset="0"/>
              </a:rPr>
              <a:t>	where cf and aff. show similarities. </a:t>
            </a:r>
          </a:p>
        </p:txBody>
      </p:sp>
      <p:sp>
        <p:nvSpPr>
          <p:cNvPr id="7" name="6 Dikdörtgen"/>
          <p:cNvSpPr>
            <a:spLocks noChangeArrowheads="1"/>
          </p:cNvSpPr>
          <p:nvPr/>
        </p:nvSpPr>
        <p:spPr bwMode="auto">
          <a:xfrm>
            <a:off x="0" y="0"/>
            <a:ext cx="9144000" cy="765175"/>
          </a:xfrm>
          <a:prstGeom prst="rect">
            <a:avLst/>
          </a:prstGeom>
          <a:solidFill>
            <a:schemeClr val="accent2"/>
          </a:solidFill>
          <a:ln w="25400" algn="ctr">
            <a:noFill/>
            <a:miter lim="800000"/>
            <a:headEnd/>
            <a:tailEnd/>
          </a:ln>
        </p:spPr>
        <p:txBody>
          <a:bodyPr anchor="ctr"/>
          <a:lstStyle/>
          <a:p>
            <a:pPr algn="ctr" eaLnBrk="0" fontAlgn="auto" hangingPunct="0">
              <a:spcBef>
                <a:spcPts val="0"/>
              </a:spcBef>
              <a:spcAft>
                <a:spcPts val="0"/>
              </a:spcAft>
              <a:defRPr/>
            </a:pPr>
            <a:endParaRPr lang="tr-TR">
              <a:solidFill>
                <a:schemeClr val="lt1"/>
              </a:solidFill>
              <a:latin typeface="+mn-lt"/>
              <a:cs typeface="+mn-cs"/>
            </a:endParaRPr>
          </a:p>
        </p:txBody>
      </p:sp>
      <p:sp>
        <p:nvSpPr>
          <p:cNvPr id="47108" name="7 Metin kutusu"/>
          <p:cNvSpPr txBox="1">
            <a:spLocks noChangeArrowheads="1"/>
          </p:cNvSpPr>
          <p:nvPr/>
        </p:nvSpPr>
        <p:spPr bwMode="auto">
          <a:xfrm>
            <a:off x="2916238" y="188913"/>
            <a:ext cx="4103687" cy="400050"/>
          </a:xfrm>
          <a:prstGeom prst="rect">
            <a:avLst/>
          </a:prstGeom>
          <a:blipFill dpi="0" rotWithShape="1">
            <a:blip r:embed="rId2" cstate="print"/>
            <a:srcRect/>
            <a:tile tx="0" ty="0" sx="100000" sy="100000" flip="none" algn="tl"/>
          </a:blipFill>
          <a:ln w="9525">
            <a:noFill/>
            <a:miter lim="800000"/>
            <a:headEnd/>
            <a:tailEnd/>
          </a:ln>
        </p:spPr>
        <p:txBody>
          <a:bodyPr>
            <a:spAutoFit/>
          </a:bodyPr>
          <a:lstStyle/>
          <a:p>
            <a:pPr algn="ctr" eaLnBrk="0" hangingPunct="0"/>
            <a:r>
              <a:rPr lang="tr-TR" sz="2000" b="1">
                <a:solidFill>
                  <a:schemeClr val="bg1"/>
                </a:solidFill>
                <a:latin typeface="Times New Roman" pitchFamily="18" charset="0"/>
              </a:rPr>
              <a:t>Writing rules in fossils </a:t>
            </a:r>
          </a:p>
        </p:txBody>
      </p:sp>
      <p:sp>
        <p:nvSpPr>
          <p:cNvPr id="47109" name="3 Metin kutusu"/>
          <p:cNvSpPr txBox="1">
            <a:spLocks noChangeArrowheads="1"/>
          </p:cNvSpPr>
          <p:nvPr/>
        </p:nvSpPr>
        <p:spPr bwMode="auto">
          <a:xfrm>
            <a:off x="0" y="0"/>
            <a:ext cx="2195513" cy="400110"/>
          </a:xfrm>
          <a:prstGeom prst="rect">
            <a:avLst/>
          </a:prstGeom>
          <a:noFill/>
          <a:ln w="9525">
            <a:noFill/>
            <a:miter lim="800000"/>
            <a:headEnd/>
            <a:tailEnd/>
          </a:ln>
        </p:spPr>
        <p:txBody>
          <a:bodyPr>
            <a:spAutoFit/>
          </a:bodyPr>
          <a:lstStyle/>
          <a:p>
            <a:pPr algn="ctr" eaLnBrk="0" hangingPunct="0"/>
            <a:r>
              <a:rPr lang="tr-TR" sz="1000" i="1" dirty="0"/>
              <a:t>M. Görmüş, </a:t>
            </a:r>
          </a:p>
          <a:p>
            <a:pPr algn="ctr" eaLnBrk="0" hangingPunct="0"/>
            <a:r>
              <a:rPr lang="tr-TR" sz="1000" i="1" dirty="0"/>
              <a:t>Ankara </a:t>
            </a:r>
            <a:r>
              <a:rPr lang="tr-TR" sz="1000" i="1" dirty="0" err="1"/>
              <a:t>University</a:t>
            </a:r>
            <a:r>
              <a:rPr lang="tr-TR" sz="1000" i="1" dirty="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Çatlak">
  <a:themeElements>
    <a:clrScheme name="Çatlak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Çatlak">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Çatlak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Çatlak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Çatlak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Çatlak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Çatlak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Çatlak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Çatlak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Çatlak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Çatlak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4497</TotalTime>
  <Words>2424</Words>
  <Application>Microsoft Office PowerPoint</Application>
  <PresentationFormat>Ekran Gösterisi (4:3)</PresentationFormat>
  <Paragraphs>257</Paragraphs>
  <Slides>33</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33</vt:i4>
      </vt:variant>
    </vt:vector>
  </HeadingPairs>
  <TitlesOfParts>
    <vt:vector size="40" baseType="lpstr">
      <vt:lpstr>Arial</vt:lpstr>
      <vt:lpstr>Calibri</vt:lpstr>
      <vt:lpstr>Impact</vt:lpstr>
      <vt:lpstr>Tahoma</vt:lpstr>
      <vt:lpstr>Times New Roman</vt:lpstr>
      <vt:lpstr>Wingdings</vt:lpstr>
      <vt:lpstr>Çatlak</vt:lpstr>
      <vt:lpstr>Field Geology</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ankara1</dc:creator>
  <cp:lastModifiedBy>Asus</cp:lastModifiedBy>
  <cp:revision>368</cp:revision>
  <dcterms:created xsi:type="dcterms:W3CDTF">2012-10-09T07:07:35Z</dcterms:created>
  <dcterms:modified xsi:type="dcterms:W3CDTF">2020-05-10T19:16:49Z</dcterms:modified>
</cp:coreProperties>
</file>