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79" r:id="rId35"/>
    <p:sldId id="291" r:id="rId36"/>
    <p:sldId id="292"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23.02.2018</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23.02.2018</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TOPLUMSAL BİR KURUM OLARAK SİYASET</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55188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İktidar</a:t>
            </a:r>
          </a:p>
          <a:p>
            <a:pPr marL="0" indent="0">
              <a:buNone/>
            </a:pPr>
            <a:r>
              <a:rPr lang="tr-TR" sz="2200" dirty="0" smtClean="0"/>
              <a:t>   </a:t>
            </a:r>
          </a:p>
          <a:p>
            <a:pPr marL="0" indent="0">
              <a:buNone/>
            </a:pPr>
            <a:r>
              <a:rPr lang="tr-TR" sz="2200" dirty="0"/>
              <a:t> </a:t>
            </a:r>
            <a:r>
              <a:rPr lang="tr-TR" sz="2200" dirty="0" smtClean="0"/>
              <a:t>    İktidar yalın ve bariz bir olgudur. Gönderme yaptığı ilişkide tanımlanabilir bir hiyerarşiden bahsetmek mümkündür. Bu yönüyle her toplumsal ilişki ve ortamda karşılaşılması mümkündür. Ancak bu olanak her toplumsal ilişkide zorunlu olarak mevcudiyetini gerektirmez. Dolayısıyla iktidar farkındalık yaratmayla ilgili en temek unsurdur. </a:t>
            </a:r>
            <a:endParaRPr lang="tr-TR" sz="2200" dirty="0"/>
          </a:p>
        </p:txBody>
      </p:sp>
      <p:pic>
        <p:nvPicPr>
          <p:cNvPr id="4098" name="Picture 2" descr="file:///C:/Users/tolga/Desktop/iktidar_part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89040"/>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İktidar kavramının tarih içinde nesnelleşmesi, gözlemlenebilmesi üzerindeki etkin kontrolü arttırmıştır.</a:t>
            </a:r>
          </a:p>
          <a:p>
            <a:pPr marL="0" indent="0">
              <a:buNone/>
            </a:pPr>
            <a:endParaRPr lang="tr-TR" sz="2200" dirty="0" smtClean="0"/>
          </a:p>
          <a:p>
            <a:pPr marL="0" indent="0">
              <a:buNone/>
            </a:pPr>
            <a:r>
              <a:rPr lang="tr-TR" sz="2200" dirty="0"/>
              <a:t> </a:t>
            </a:r>
            <a:r>
              <a:rPr lang="tr-TR" sz="2200" dirty="0" smtClean="0"/>
              <a:t>   İktidar böler, iktidar ilişkisi üzerinden bir bölüşüm yaşanır. Bu bölüşümün tarafları vardır. İktidar birleştirir, iktidar ilişkisinin mevcut olduğu toplumsal ilişkinin sürekliliği bu birleşimin karakterine bağlıdır. İktidar bu bölünmeyle ve birleşmeyle ilgili bir toplumsal tasavvurdur.</a:t>
            </a:r>
          </a:p>
          <a:p>
            <a:pPr marL="0" indent="0">
              <a:buNone/>
            </a:pPr>
            <a:endParaRPr lang="tr-TR" sz="2200" dirty="0"/>
          </a:p>
          <a:p>
            <a:pPr marL="0" indent="0">
              <a:buNone/>
            </a:pPr>
            <a:r>
              <a:rPr lang="tr-TR" sz="2200" dirty="0"/>
              <a:t> İktidar kavramının tanımlamalarında hep bir iktidar kavramıyla ilgili olarak belli bir toplumsal ilişkiye ve toplumsal ortama gönderme yapılmakla </a:t>
            </a:r>
            <a:r>
              <a:rPr lang="tr-TR" sz="2200" dirty="0" err="1"/>
              <a:t>berbaber</a:t>
            </a:r>
            <a:r>
              <a:rPr lang="tr-TR" sz="2200" dirty="0"/>
              <a:t> bu ilişkinin niteliğiyle ilgili herhangi bir açıklamaya yer verilmemektedir.</a:t>
            </a:r>
          </a:p>
        </p:txBody>
      </p:sp>
    </p:spTree>
    <p:extLst>
      <p:ext uri="{BB962C8B-B14F-4D97-AF65-F5344CB8AC3E}">
        <p14:creationId xmlns:p14="http://schemas.microsoft.com/office/powerpoint/2010/main" val="116958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Otorite ve Meşrutiyet</a:t>
            </a:r>
          </a:p>
          <a:p>
            <a:pPr marL="0" indent="0">
              <a:buNone/>
            </a:pPr>
            <a:r>
              <a:rPr lang="tr-TR" sz="2200" dirty="0"/>
              <a:t> </a:t>
            </a:r>
            <a:r>
              <a:rPr lang="tr-TR" sz="2200" dirty="0" smtClean="0"/>
              <a:t>   </a:t>
            </a:r>
          </a:p>
          <a:p>
            <a:pPr marL="0" indent="0">
              <a:buNone/>
            </a:pPr>
            <a:r>
              <a:rPr lang="tr-TR" sz="2200" dirty="0"/>
              <a:t> </a:t>
            </a:r>
            <a:r>
              <a:rPr lang="tr-TR" sz="2200" dirty="0" smtClean="0"/>
              <a:t>      Siyasal iktidarın baskısına gösterilen rıza bu iktidarı bir otorite haline getirir. Otorite haline dönüşmüş siyasal iktidar meşru siyasal iktidardır. </a:t>
            </a:r>
            <a:r>
              <a:rPr lang="tr-TR" sz="2200" dirty="0" err="1" smtClean="0"/>
              <a:t>Max</a:t>
            </a:r>
            <a:r>
              <a:rPr lang="tr-TR" sz="2200" dirty="0" smtClean="0"/>
              <a:t> </a:t>
            </a:r>
            <a:r>
              <a:rPr lang="tr-TR" sz="2200" dirty="0" err="1" smtClean="0"/>
              <a:t>Weber’e</a:t>
            </a:r>
            <a:r>
              <a:rPr lang="tr-TR" sz="2200" dirty="0" smtClean="0"/>
              <a:t> göre meşrutiyet, hukuki geçerlilik anlamında değil sosyolojik anlamıyla kullanılmıştır. Bu anlamda meşrutiyet, otoriteye tabi olanlarca beslenen inanç, otorite de iktidarın meşru şekilde kullanılması anlamına gelmektedir. </a:t>
            </a:r>
            <a:endParaRPr lang="tr-TR" sz="2200" dirty="0"/>
          </a:p>
        </p:txBody>
      </p:sp>
      <p:pic>
        <p:nvPicPr>
          <p:cNvPr id="6146" name="Picture 2" descr="C:\Users\tolga\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429000"/>
            <a:ext cx="2232248" cy="305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dirty="0" smtClean="0"/>
              <a:t>      </a:t>
            </a:r>
            <a:r>
              <a:rPr lang="tr-TR" dirty="0" err="1" smtClean="0"/>
              <a:t>Weber’e</a:t>
            </a:r>
            <a:r>
              <a:rPr lang="tr-TR" dirty="0" smtClean="0"/>
              <a:t> göre dayandıkları meşrutiyet temeline göre geleneksel otorite, karizmatik otorite olmak üzere üç otorite tipi vardır. Hukuki otorite tipinde </a:t>
            </a:r>
            <a:r>
              <a:rPr lang="tr-TR" dirty="0"/>
              <a:t>y</a:t>
            </a:r>
            <a:r>
              <a:rPr lang="tr-TR" dirty="0" smtClean="0"/>
              <a:t>önetme gücünün meşruluğu, akılcılık kurallardan oluşan ve herkes için bağlayıcı ve zorunlu olan normlara dayanır. Bu meşru otorite tipinde yönetenlerin kimliğinin ve bunların karar ve uygulamalarını gelenekler </a:t>
            </a:r>
            <a:r>
              <a:rPr lang="tr-TR" dirty="0" err="1" smtClean="0"/>
              <a:t>berlirler</a:t>
            </a:r>
            <a:r>
              <a:rPr lang="tr-TR" dirty="0" smtClean="0"/>
              <a:t>. </a:t>
            </a:r>
            <a:endParaRPr lang="tr-TR" dirty="0"/>
          </a:p>
        </p:txBody>
      </p:sp>
    </p:spTree>
    <p:extLst>
      <p:ext uri="{BB962C8B-B14F-4D97-AF65-F5344CB8AC3E}">
        <p14:creationId xmlns:p14="http://schemas.microsoft.com/office/powerpoint/2010/main" val="116958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Bir kişinin varsayılan olağanüstü niteliklerine ve bu kişi tarafından yaratılan düzene halkın tam anlamıyla bağlanması sonucu ortaya çıkan otorite tipi ise karizmatik otoritedir. Karizmatik otoritede önderin çok olağanüstü nitelikler taşıdığına dair kitlelerde inanç doğmuş olması önem taşımaktadır.</a:t>
            </a:r>
            <a:endParaRPr lang="tr-TR" sz="2200" dirty="0"/>
          </a:p>
        </p:txBody>
      </p:sp>
      <p:pic>
        <p:nvPicPr>
          <p:cNvPr id="7170" name="Picture 2" descr="C:\Users\tolga\Desktop\karizmatik-liderler-ataturk-62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780928"/>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DEVLET</a:t>
            </a:r>
          </a:p>
          <a:p>
            <a:pPr marL="0" indent="0">
              <a:buNone/>
            </a:pPr>
            <a:r>
              <a:rPr lang="tr-TR" sz="2200" dirty="0"/>
              <a:t> </a:t>
            </a:r>
            <a:r>
              <a:rPr lang="tr-TR" sz="2200" dirty="0" smtClean="0"/>
              <a:t>  Toplum halinde yaşayan insanların, iç ve dış etkenler nedeniyle siyasal bir birliğe ihtiyaçları vardır; bu birlik devlettir. </a:t>
            </a:r>
          </a:p>
          <a:p>
            <a:pPr marL="0" indent="0">
              <a:buNone/>
            </a:pPr>
            <a:r>
              <a:rPr lang="tr-TR" sz="2200" dirty="0"/>
              <a:t> </a:t>
            </a:r>
            <a:r>
              <a:rPr lang="tr-TR" sz="2200" dirty="0" smtClean="0"/>
              <a:t>   Devleti oluşturmaya zorlayan iç etkenlerin başında, toplumun teşkilatlanmaya olan ihtiyacı gelir. Kanunsuz, kuralsız ve düzenden yoksun toplum olamaz.</a:t>
            </a:r>
          </a:p>
          <a:p>
            <a:pPr marL="0" indent="0">
              <a:buNone/>
            </a:pPr>
            <a:endParaRPr lang="tr-TR" sz="2200" dirty="0"/>
          </a:p>
          <a:p>
            <a:pPr marL="0" indent="0">
              <a:buNone/>
            </a:pPr>
            <a:r>
              <a:rPr lang="tr-TR" sz="2200" dirty="0" smtClean="0"/>
              <a:t>     Devleti oluşturmaya zorlayan toplum dışı etkenlerin başında, insan ve toplum hürriyetine yönelik dış tehditler gelir. İşte devlet, bunları korumak ve ulusun egemenlik hakkında sağlamak için ortaya çıkar.</a:t>
            </a:r>
          </a:p>
        </p:txBody>
      </p:sp>
    </p:spTree>
    <p:extLst>
      <p:ext uri="{BB962C8B-B14F-4D97-AF65-F5344CB8AC3E}">
        <p14:creationId xmlns:p14="http://schemas.microsoft.com/office/powerpoint/2010/main" val="116958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Devlet, toprak bütünlüğüne bağlı olarak siyasi, hukuki, ekonomik ve sosyal kurumlarıyla teşkilatlanmış, bağımsız millet veya milletler topluluğudur. Buna göre, devleti meydana getiren üç unsur vardır: Vatan, millet, egemenlik.</a:t>
            </a:r>
          </a:p>
          <a:p>
            <a:pPr marL="0" indent="0">
              <a:buNone/>
            </a:pPr>
            <a:endParaRPr lang="tr-TR" sz="2200" dirty="0"/>
          </a:p>
          <a:p>
            <a:pPr marL="0" indent="0">
              <a:buNone/>
            </a:pPr>
            <a:r>
              <a:rPr lang="tr-TR" sz="2200" dirty="0" smtClean="0"/>
              <a:t>    Millet aşamasına gelmemiş olan toplumların devlet olmaları da mümkün değildir.</a:t>
            </a:r>
          </a:p>
          <a:p>
            <a:pPr marL="0" indent="0">
              <a:buNone/>
            </a:pPr>
            <a:r>
              <a:rPr lang="tr-TR" sz="2200" dirty="0"/>
              <a:t> </a:t>
            </a:r>
            <a:r>
              <a:rPr lang="tr-TR" sz="2200" dirty="0" smtClean="0"/>
              <a:t>   Toprak, toplumların millet bilincine yönelten önemli bir unsurdur. Devlet olabilmek için insanların yaşadıkları topraklarda başka ulusların baskı ve mü-</a:t>
            </a:r>
          </a:p>
          <a:p>
            <a:pPr marL="0" indent="0">
              <a:buNone/>
            </a:pPr>
            <a:r>
              <a:rPr lang="tr-TR" sz="2200" dirty="0" err="1"/>
              <a:t>c</a:t>
            </a:r>
            <a:r>
              <a:rPr lang="tr-TR" sz="2200" dirty="0" err="1" smtClean="0"/>
              <a:t>adelelerinden</a:t>
            </a:r>
            <a:r>
              <a:rPr lang="tr-TR" sz="2200" dirty="0" smtClean="0"/>
              <a:t> uzak olarak kendi egemen-</a:t>
            </a:r>
          </a:p>
          <a:p>
            <a:pPr marL="0" indent="0">
              <a:buNone/>
            </a:pPr>
            <a:r>
              <a:rPr lang="tr-TR" sz="2200" dirty="0" err="1"/>
              <a:t>l</a:t>
            </a:r>
            <a:r>
              <a:rPr lang="tr-TR" sz="2200" dirty="0" err="1" smtClean="0"/>
              <a:t>iklerini</a:t>
            </a:r>
            <a:r>
              <a:rPr lang="tr-TR" sz="2200" dirty="0" smtClean="0"/>
              <a:t> kurmuş olmaları gerekir.</a:t>
            </a:r>
            <a:endParaRPr lang="tr-TR" sz="2200" dirty="0"/>
          </a:p>
        </p:txBody>
      </p:sp>
      <p:pic>
        <p:nvPicPr>
          <p:cNvPr id="3" name="Picture 2" descr="C:\Users\tolg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773507"/>
            <a:ext cx="2758430" cy="302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Devlet konusunu gündemine almış çalışmalarda açıklanmaya çalışan konu devletin kökeni sorunudur. Bu konuda kabaca iki yaklaşımı birbirinden ayırmak gerekmektedir, bunlar;</a:t>
            </a:r>
          </a:p>
          <a:p>
            <a:pPr marL="0" indent="0">
              <a:buNone/>
            </a:pPr>
            <a:endParaRPr lang="tr-TR" sz="2200" dirty="0"/>
          </a:p>
          <a:p>
            <a:pPr marL="0" indent="0">
              <a:buNone/>
            </a:pPr>
            <a:r>
              <a:rPr lang="tr-TR" sz="2200" dirty="0" smtClean="0"/>
              <a:t>Felsefi-</a:t>
            </a:r>
            <a:r>
              <a:rPr lang="tr-TR" sz="2200" dirty="0" err="1" smtClean="0"/>
              <a:t>hukusal</a:t>
            </a:r>
            <a:r>
              <a:rPr lang="tr-TR" sz="2200" dirty="0" smtClean="0"/>
              <a:t> yaklaşımlar</a:t>
            </a:r>
          </a:p>
          <a:p>
            <a:pPr marL="0" indent="0">
              <a:buNone/>
            </a:pPr>
            <a:r>
              <a:rPr lang="tr-TR" sz="2200" dirty="0" smtClean="0"/>
              <a:t>Sosyolojik tarihsel yaklaşımlar</a:t>
            </a:r>
          </a:p>
          <a:p>
            <a:pPr marL="0" indent="0">
              <a:buNone/>
            </a:pPr>
            <a:endParaRPr lang="tr-TR" sz="2200" dirty="0"/>
          </a:p>
          <a:p>
            <a:pPr marL="0" indent="0">
              <a:buNone/>
            </a:pPr>
            <a:endParaRPr lang="tr-TR" sz="2200" dirty="0"/>
          </a:p>
        </p:txBody>
      </p:sp>
    </p:spTree>
    <p:extLst>
      <p:ext uri="{BB962C8B-B14F-4D97-AF65-F5344CB8AC3E}">
        <p14:creationId xmlns:p14="http://schemas.microsoft.com/office/powerpoint/2010/main" val="116958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Devlet kavramının evrimi iki dönemde incelenebilir:</a:t>
            </a:r>
          </a:p>
          <a:p>
            <a:pPr>
              <a:buFontTx/>
              <a:buChar char="-"/>
            </a:pPr>
            <a:r>
              <a:rPr lang="tr-TR" sz="2200" dirty="0" smtClean="0"/>
              <a:t>Fransız ihtilaline kadar yaşamış olan ‘’geleneksel devlet’’</a:t>
            </a:r>
          </a:p>
          <a:p>
            <a:pPr>
              <a:buFontTx/>
              <a:buChar char="-"/>
            </a:pPr>
            <a:r>
              <a:rPr lang="tr-TR" sz="2200" dirty="0" smtClean="0"/>
              <a:t>Fransız ihtilalinden sonra ortaya çıkan ‘’modern devlet’’</a:t>
            </a:r>
          </a:p>
          <a:p>
            <a:pPr>
              <a:buFontTx/>
              <a:buChar char="-"/>
            </a:pPr>
            <a:endParaRPr lang="tr-TR" sz="2200" dirty="0"/>
          </a:p>
          <a:p>
            <a:pPr marL="0" indent="0">
              <a:buNone/>
            </a:pPr>
            <a:r>
              <a:rPr lang="tr-TR" sz="2200" dirty="0" smtClean="0"/>
              <a:t>    Geleneksel devlet, istediğini yapabilen güç olarak düşünülüyordu. Hakimiyet ise hükümdar veya imtiyazlı sınıflar temsil ediyordu.</a:t>
            </a:r>
          </a:p>
          <a:p>
            <a:pPr marL="0" indent="0">
              <a:buNone/>
            </a:pPr>
            <a:endParaRPr lang="tr-TR" sz="2200" dirty="0"/>
          </a:p>
          <a:p>
            <a:pPr marL="0" indent="0">
              <a:buNone/>
            </a:pPr>
            <a:r>
              <a:rPr lang="tr-TR" sz="2200" dirty="0" smtClean="0"/>
              <a:t>    Modern devlet, iktidarını milletten alır. Milletin iradesini gerçekleştirmek için otorite kullanılır. Otorite, devletin gücünün ve kendine güvenin ifadesidir.</a:t>
            </a:r>
            <a:endParaRPr lang="tr-TR" sz="2200" dirty="0"/>
          </a:p>
        </p:txBody>
      </p:sp>
    </p:spTree>
    <p:extLst>
      <p:ext uri="{BB962C8B-B14F-4D97-AF65-F5344CB8AC3E}">
        <p14:creationId xmlns:p14="http://schemas.microsoft.com/office/powerpoint/2010/main" val="116958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Otorite</a:t>
            </a:r>
            <a:r>
              <a:rPr lang="tr-TR" sz="2200" dirty="0"/>
              <a:t>, milli iradeye ters düştüğü zaman </a:t>
            </a:r>
            <a:r>
              <a:rPr lang="tr-TR" sz="2200" dirty="0" smtClean="0"/>
              <a:t>meşruluğu kaybeder. Meşru devlet otoritesi ortadan kalkınca, devlet de ortadan kalkar.</a:t>
            </a:r>
          </a:p>
          <a:p>
            <a:pPr marL="0" indent="0">
              <a:buNone/>
            </a:pPr>
            <a:endParaRPr lang="tr-TR" sz="2200" dirty="0"/>
          </a:p>
          <a:p>
            <a:pPr marL="0" indent="0">
              <a:buNone/>
            </a:pPr>
            <a:r>
              <a:rPr lang="tr-TR" sz="2200" dirty="0" smtClean="0"/>
              <a:t>Devlet, otoritesini kişi ve toplum menfaatleri doğrultusunda kullanılır. Bu amaçla üç önemli görevi yerine getirir:</a:t>
            </a:r>
          </a:p>
          <a:p>
            <a:pPr marL="0" indent="0">
              <a:buNone/>
            </a:pPr>
            <a:endParaRPr lang="tr-TR" sz="2200" dirty="0"/>
          </a:p>
          <a:p>
            <a:pPr marL="0" indent="0">
              <a:buNone/>
            </a:pPr>
            <a:r>
              <a:rPr lang="tr-TR" sz="2200" dirty="0" smtClean="0"/>
              <a:t>1- Yasama Görevi</a:t>
            </a:r>
          </a:p>
          <a:p>
            <a:pPr marL="0" indent="0">
              <a:buNone/>
            </a:pPr>
            <a:r>
              <a:rPr lang="tr-TR" sz="2200" dirty="0" smtClean="0"/>
              <a:t>2- Yürütme Görevi</a:t>
            </a:r>
          </a:p>
          <a:p>
            <a:pPr marL="0" indent="0">
              <a:buNone/>
            </a:pPr>
            <a:r>
              <a:rPr lang="tr-TR" sz="2200" dirty="0" smtClean="0"/>
              <a:t>3- Yargı Görevi</a:t>
            </a:r>
            <a:endParaRPr lang="tr-TR" sz="2200" dirty="0"/>
          </a:p>
          <a:p>
            <a:pPr marL="0" indent="0">
              <a:buNone/>
            </a:pPr>
            <a:endParaRPr lang="tr-TR" sz="2200" dirty="0"/>
          </a:p>
        </p:txBody>
      </p:sp>
      <p:pic>
        <p:nvPicPr>
          <p:cNvPr id="9218" name="Picture 2" descr="C:\Users\tolga\Desktop\güç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77072"/>
            <a:ext cx="5936009" cy="24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76673"/>
            <a:ext cx="7745505" cy="5649490"/>
          </a:xfrm>
        </p:spPr>
        <p:txBody>
          <a:bodyPr/>
          <a:lstStyle/>
          <a:p>
            <a:pPr marL="0" indent="0">
              <a:buNone/>
            </a:pPr>
            <a:r>
              <a:rPr lang="tr-TR" b="1" i="1" dirty="0" smtClean="0"/>
              <a:t>Tanım</a:t>
            </a:r>
          </a:p>
          <a:p>
            <a:pPr marL="0" indent="0">
              <a:buNone/>
            </a:pPr>
            <a:r>
              <a:rPr lang="tr-TR" sz="2200" dirty="0"/>
              <a:t> </a:t>
            </a:r>
            <a:r>
              <a:rPr lang="tr-TR" sz="2200" dirty="0" smtClean="0"/>
              <a:t> </a:t>
            </a:r>
          </a:p>
          <a:p>
            <a:pPr marL="0" indent="0">
              <a:buNone/>
            </a:pPr>
            <a:r>
              <a:rPr lang="tr-TR" sz="2200" dirty="0"/>
              <a:t> </a:t>
            </a:r>
            <a:r>
              <a:rPr lang="tr-TR" sz="2200" dirty="0" smtClean="0"/>
              <a:t>     Siyaset kurumu, toplumsal yapıyı meydana getiren temel toplumsal kurumlardan biridir. Bir yapıda otorite ve iktidarın bölüşümü ile ilgili sistem siyasal kurumu oluşturur. Siyasal sitemi karakterize eden en önemli unsur otoritenin niteliğidir. Bu durum toplumsal yapının tüm kurumlarını ve kültürünü doğrudan etkiler. </a:t>
            </a:r>
            <a:endParaRPr lang="tr-TR" sz="2200" dirty="0"/>
          </a:p>
        </p:txBody>
      </p:sp>
    </p:spTree>
    <p:extLst>
      <p:ext uri="{BB962C8B-B14F-4D97-AF65-F5344CB8AC3E}">
        <p14:creationId xmlns:p14="http://schemas.microsoft.com/office/powerpoint/2010/main" val="76448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Yasama yetkisi, devlet otoritesince belirlenmiş bir organ tarafından kullanılır. Milleti temsil eden kurum olarak ulusal meclisler yasama yetkisine sahiptirler. </a:t>
            </a:r>
            <a:r>
              <a:rPr lang="tr-TR" sz="2200" dirty="0" err="1" smtClean="0"/>
              <a:t>T.C’de</a:t>
            </a:r>
            <a:r>
              <a:rPr lang="tr-TR" sz="2200" dirty="0" smtClean="0"/>
              <a:t> bu yetki </a:t>
            </a:r>
            <a:r>
              <a:rPr lang="tr-TR" sz="2200" dirty="0" err="1" smtClean="0"/>
              <a:t>TBMM’indir</a:t>
            </a:r>
            <a:r>
              <a:rPr lang="tr-TR" sz="2200" dirty="0" smtClean="0"/>
              <a:t>.</a:t>
            </a:r>
          </a:p>
          <a:p>
            <a:pPr marL="0" indent="0">
              <a:buNone/>
            </a:pPr>
            <a:endParaRPr lang="tr-TR" sz="2200" dirty="0"/>
          </a:p>
          <a:p>
            <a:pPr marL="0" indent="0">
              <a:buNone/>
            </a:pPr>
            <a:endParaRPr lang="tr-TR" sz="2200" dirty="0" smtClean="0"/>
          </a:p>
          <a:p>
            <a:pPr marL="0" indent="0">
              <a:buNone/>
            </a:pPr>
            <a:r>
              <a:rPr lang="tr-TR" sz="2200" dirty="0" smtClean="0"/>
              <a:t>Yürütme yetkisi ise kanun-</a:t>
            </a:r>
          </a:p>
          <a:p>
            <a:pPr marL="0" indent="0">
              <a:buNone/>
            </a:pPr>
            <a:r>
              <a:rPr lang="tr-TR" sz="2200" dirty="0" err="1" smtClean="0"/>
              <a:t>ların</a:t>
            </a:r>
            <a:r>
              <a:rPr lang="tr-TR" sz="2200" dirty="0" smtClean="0"/>
              <a:t> uygulanması ile ilgili</a:t>
            </a:r>
          </a:p>
          <a:p>
            <a:pPr marL="0" indent="0">
              <a:buNone/>
            </a:pPr>
            <a:r>
              <a:rPr lang="tr-TR" sz="2200" dirty="0" smtClean="0"/>
              <a:t>Bir görevdir. </a:t>
            </a:r>
            <a:r>
              <a:rPr lang="tr-TR" sz="2200" dirty="0" err="1" smtClean="0"/>
              <a:t>T.C’de</a:t>
            </a:r>
            <a:r>
              <a:rPr lang="tr-TR" sz="2200" dirty="0" smtClean="0"/>
              <a:t> bu yet-</a:t>
            </a:r>
          </a:p>
          <a:p>
            <a:pPr marL="0" indent="0">
              <a:buNone/>
            </a:pPr>
            <a:r>
              <a:rPr lang="tr-TR" sz="2200" dirty="0"/>
              <a:t>k</a:t>
            </a:r>
            <a:r>
              <a:rPr lang="tr-TR" sz="2200" dirty="0" smtClean="0"/>
              <a:t>i Cumhurbaşkanı ve </a:t>
            </a:r>
            <a:r>
              <a:rPr lang="tr-TR" sz="2200" dirty="0" err="1" smtClean="0"/>
              <a:t>Ba</a:t>
            </a:r>
            <a:r>
              <a:rPr lang="tr-TR" sz="2200" dirty="0" smtClean="0"/>
              <a:t>-</a:t>
            </a:r>
          </a:p>
          <a:p>
            <a:pPr marL="0" indent="0">
              <a:buNone/>
            </a:pPr>
            <a:r>
              <a:rPr lang="tr-TR" sz="2200" dirty="0"/>
              <a:t>k</a:t>
            </a:r>
            <a:r>
              <a:rPr lang="tr-TR" sz="2200" dirty="0" smtClean="0"/>
              <a:t>anlar </a:t>
            </a:r>
            <a:r>
              <a:rPr lang="tr-TR" sz="2200" dirty="0"/>
              <a:t>K</a:t>
            </a:r>
            <a:r>
              <a:rPr lang="tr-TR" sz="2200" dirty="0" smtClean="0"/>
              <a:t>urulu’na verilmiş-</a:t>
            </a:r>
          </a:p>
          <a:p>
            <a:pPr marL="0" indent="0">
              <a:buNone/>
            </a:pPr>
            <a:r>
              <a:rPr lang="tr-TR" sz="2200" dirty="0" smtClean="0"/>
              <a:t>tir.</a:t>
            </a:r>
          </a:p>
        </p:txBody>
      </p:sp>
      <p:pic>
        <p:nvPicPr>
          <p:cNvPr id="10242" name="Picture 2" descr="C:\Users\tolga\Desktop\Atatürk_TBMM'den_çıkark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18037"/>
            <a:ext cx="467793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Devlet otoritesi yargı işlevini de üstlenmiştir. </a:t>
            </a:r>
            <a:r>
              <a:rPr lang="tr-TR" sz="2200" dirty="0" err="1" smtClean="0"/>
              <a:t>T.C’de</a:t>
            </a:r>
            <a:r>
              <a:rPr lang="tr-TR" sz="2200" dirty="0" smtClean="0"/>
              <a:t> yargı yetkisi bağımsız Türk mahkemelerince kullanılır.</a:t>
            </a:r>
            <a:endParaRPr lang="tr-TR" sz="2200" dirty="0"/>
          </a:p>
        </p:txBody>
      </p:sp>
      <p:pic>
        <p:nvPicPr>
          <p:cNvPr id="11266" name="Picture 2" descr="C:\Users\tolga\Desktop\AA-Anayasa-Mahkemesi-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5057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HAKİMİYETİN KAYNAĞINA GÖRE DEVLET ŞEKİLLERİ</a:t>
            </a:r>
          </a:p>
          <a:p>
            <a:pPr marL="0" indent="0">
              <a:buNone/>
            </a:pPr>
            <a:r>
              <a:rPr lang="tr-TR" b="1" dirty="0"/>
              <a:t> </a:t>
            </a:r>
            <a:r>
              <a:rPr lang="tr-TR" b="1" dirty="0" smtClean="0"/>
              <a:t>   </a:t>
            </a:r>
          </a:p>
          <a:p>
            <a:pPr marL="0" indent="0">
              <a:buNone/>
            </a:pPr>
            <a:r>
              <a:rPr lang="tr-TR" sz="2200" b="1" dirty="0"/>
              <a:t> </a:t>
            </a:r>
            <a:r>
              <a:rPr lang="tr-TR" sz="2200" b="1" dirty="0" smtClean="0"/>
              <a:t>      </a:t>
            </a:r>
            <a:r>
              <a:rPr lang="tr-TR" sz="2200" dirty="0" smtClean="0"/>
              <a:t>Hakimiyetin kaynağına göre değişik devlet şekilleri bulunmaktadır. Bunlar; </a:t>
            </a:r>
            <a:r>
              <a:rPr lang="tr-TR" sz="2200" dirty="0" err="1" smtClean="0"/>
              <a:t>monarşik</a:t>
            </a:r>
            <a:r>
              <a:rPr lang="tr-TR" sz="2200" dirty="0" smtClean="0"/>
              <a:t> devlet, teokratik devlet, </a:t>
            </a:r>
            <a:r>
              <a:rPr lang="tr-TR" sz="2200" dirty="0" err="1" smtClean="0"/>
              <a:t>oligarşik</a:t>
            </a:r>
            <a:r>
              <a:rPr lang="tr-TR" sz="2200" dirty="0" smtClean="0"/>
              <a:t> devlet ve demokratik devlettir.</a:t>
            </a:r>
          </a:p>
          <a:p>
            <a:pPr marL="0" indent="0">
              <a:buNone/>
            </a:pPr>
            <a:endParaRPr lang="tr-TR" sz="2200" b="1" dirty="0" smtClean="0"/>
          </a:p>
          <a:p>
            <a:pPr marL="0" indent="0">
              <a:buNone/>
            </a:pPr>
            <a:r>
              <a:rPr lang="tr-TR" sz="2200" i="1" u="sng" dirty="0" err="1" smtClean="0"/>
              <a:t>Monarşik</a:t>
            </a:r>
            <a:r>
              <a:rPr lang="tr-TR" sz="2200" i="1" u="sng" dirty="0" smtClean="0"/>
              <a:t> Devlet</a:t>
            </a:r>
          </a:p>
          <a:p>
            <a:pPr marL="0" indent="0">
              <a:buNone/>
            </a:pPr>
            <a:r>
              <a:rPr lang="tr-TR" sz="2200" b="1" i="1" dirty="0"/>
              <a:t> </a:t>
            </a:r>
            <a:r>
              <a:rPr lang="tr-TR" sz="2200" b="1" i="1" dirty="0" smtClean="0"/>
              <a:t>   </a:t>
            </a:r>
            <a:r>
              <a:rPr lang="tr-TR" sz="2200" dirty="0" smtClean="0"/>
              <a:t>Monarşi, siyasi otoritenin genellikle miras yolu ile bir kişinin üzerinde toplandığı devlet düzeni veya rejimdir. Bu devlet biçiminde hakimiyetin kaynağı tek kişidir. Devlet hakimiyeti şekline göre ikiye ayrılır.</a:t>
            </a:r>
            <a:endParaRPr lang="tr-TR" sz="2200" b="1" i="1" dirty="0"/>
          </a:p>
          <a:p>
            <a:pPr marL="0" indent="0">
              <a:buNone/>
            </a:pPr>
            <a:endParaRPr lang="tr-TR" b="1" dirty="0"/>
          </a:p>
        </p:txBody>
      </p:sp>
    </p:spTree>
    <p:extLst>
      <p:ext uri="{BB962C8B-B14F-4D97-AF65-F5344CB8AC3E}">
        <p14:creationId xmlns:p14="http://schemas.microsoft.com/office/powerpoint/2010/main" val="116958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i="1" dirty="0" smtClean="0"/>
              <a:t>    Mutlak Monarşi, </a:t>
            </a:r>
            <a:r>
              <a:rPr lang="tr-TR" sz="2200" dirty="0" smtClean="0"/>
              <a:t>Eğer hükümdar, devleti kayıtsız şartsız kendi kararları doğrultusunda yönetirse buna mutlak monarşi denir.</a:t>
            </a:r>
          </a:p>
          <a:p>
            <a:pPr marL="0" indent="0">
              <a:buNone/>
            </a:pPr>
            <a:endParaRPr lang="tr-TR" sz="2200" i="1" dirty="0"/>
          </a:p>
          <a:p>
            <a:pPr marL="0" indent="0">
              <a:buNone/>
            </a:pPr>
            <a:r>
              <a:rPr lang="tr-TR" sz="2200" i="1" dirty="0" smtClean="0"/>
              <a:t>    Meşruti Monarşi, </a:t>
            </a:r>
            <a:r>
              <a:rPr lang="tr-TR" sz="2200" dirty="0" smtClean="0"/>
              <a:t>Eğer hükümdar yasaları hazırlayan ve milletin temsilcilerinden oluşan bir meclisi kabul etmişse, o zaman idare ‘’meşruti’’ olur.</a:t>
            </a:r>
            <a:endParaRPr lang="tr-TR" sz="2200" i="1" dirty="0"/>
          </a:p>
        </p:txBody>
      </p:sp>
      <p:pic>
        <p:nvPicPr>
          <p:cNvPr id="12290" name="Picture 2" descr="C:\Users\tolga\Desktop\monar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429000"/>
            <a:ext cx="462777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i="1" u="sng" dirty="0" smtClean="0"/>
              <a:t>    Teokratik Devlet, </a:t>
            </a:r>
            <a:r>
              <a:rPr lang="tr-TR" sz="2200" dirty="0" smtClean="0"/>
              <a:t>Teokrasi, dine dayalı yönetim anlamına gelir. Teokratik devlet ise bir çeşit monarşidir. Bu tür monarşide hakimiyetin kaynağı kişi yada grup değiş; </a:t>
            </a:r>
            <a:r>
              <a:rPr lang="tr-TR" sz="2200" dirty="0"/>
              <a:t>T</a:t>
            </a:r>
            <a:r>
              <a:rPr lang="tr-TR" sz="2200" dirty="0" smtClean="0"/>
              <a:t>anrı’dır.</a:t>
            </a:r>
          </a:p>
          <a:p>
            <a:pPr marL="0" indent="0">
              <a:buNone/>
            </a:pPr>
            <a:endParaRPr lang="tr-TR" sz="2200" i="1" u="sng" dirty="0"/>
          </a:p>
          <a:p>
            <a:pPr marL="0" indent="0">
              <a:buNone/>
            </a:pPr>
            <a:r>
              <a:rPr lang="tr-TR" sz="2200" i="1" u="sng" dirty="0" smtClean="0"/>
              <a:t>   </a:t>
            </a:r>
            <a:r>
              <a:rPr lang="tr-TR" sz="2200" i="1" u="sng" dirty="0" err="1" smtClean="0"/>
              <a:t>Oligarşik</a:t>
            </a:r>
            <a:r>
              <a:rPr lang="tr-TR" sz="2200" i="1" u="sng" dirty="0" smtClean="0"/>
              <a:t> Devlet, </a:t>
            </a:r>
            <a:r>
              <a:rPr lang="tr-TR" sz="2200" dirty="0" smtClean="0"/>
              <a:t>Oligarşi , bir grup yada zümrenin hakimiyetine dayalı bir devlet biçimidir. Hakimiyet birkaç kişinin, birkaç ailenin ya da halkın bir kesiminin elindedir.</a:t>
            </a:r>
          </a:p>
          <a:p>
            <a:pPr marL="0" indent="0">
              <a:buNone/>
            </a:pPr>
            <a:endParaRPr lang="tr-TR" sz="2200" dirty="0"/>
          </a:p>
          <a:p>
            <a:pPr marL="0" indent="0">
              <a:buNone/>
            </a:pPr>
            <a:r>
              <a:rPr lang="tr-TR" sz="2200" dirty="0" smtClean="0"/>
              <a:t> </a:t>
            </a:r>
            <a:endParaRPr lang="tr-TR" sz="2200" i="1" u="sng" dirty="0" smtClean="0"/>
          </a:p>
        </p:txBody>
      </p:sp>
      <p:pic>
        <p:nvPicPr>
          <p:cNvPr id="13314" name="Picture 2" descr="C:\Users\tolga\Desktop\d98f2815-37d9-4543-9796-b2316b4ac4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501008"/>
            <a:ext cx="399983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i="1" u="sng" dirty="0" smtClean="0"/>
              <a:t>    Demokratik Devlet,</a:t>
            </a:r>
            <a:r>
              <a:rPr lang="tr-TR" sz="2200" dirty="0" smtClean="0"/>
              <a:t> Hakimiyeti millete dayandıran devlet biçimine demokratik devlet denir. Bu devlet modelinde millet, yönetimde söz sahibidir. Demokrasinin gelişmesi ve günümüzdeki şekline ulaşması </a:t>
            </a:r>
            <a:r>
              <a:rPr lang="tr-TR" sz="2200" dirty="0" err="1" smtClean="0"/>
              <a:t>yy’lar</a:t>
            </a:r>
            <a:r>
              <a:rPr lang="tr-TR" sz="2200" dirty="0" smtClean="0"/>
              <a:t> sürmüştür.</a:t>
            </a:r>
          </a:p>
          <a:p>
            <a:pPr marL="0" indent="0">
              <a:buNone/>
            </a:pPr>
            <a:endParaRPr lang="tr-TR" sz="2200" i="1" u="sng" dirty="0"/>
          </a:p>
          <a:p>
            <a:pPr marL="0" indent="0">
              <a:buNone/>
            </a:pPr>
            <a:r>
              <a:rPr lang="tr-TR" sz="2200" dirty="0"/>
              <a:t> </a:t>
            </a:r>
            <a:r>
              <a:rPr lang="tr-TR" sz="2200" dirty="0" smtClean="0"/>
              <a:t> Demokratik devletin temek özellikleri :</a:t>
            </a:r>
          </a:p>
          <a:p>
            <a:pPr>
              <a:buFontTx/>
              <a:buChar char="-"/>
            </a:pPr>
            <a:r>
              <a:rPr lang="tr-TR" sz="2200" dirty="0" smtClean="0"/>
              <a:t>Demokrasinin sınırlarını insan hakları çizer. İnsanın sırf insan olmasına bağlı olarak ortaya çıkan hak ve hürriyetlerine bağlılık, demokratik devletin temel ilkesidir.</a:t>
            </a:r>
          </a:p>
          <a:p>
            <a:pPr>
              <a:buFontTx/>
              <a:buChar char="-"/>
            </a:pPr>
            <a:r>
              <a:rPr lang="tr-TR" sz="2200" dirty="0" smtClean="0"/>
              <a:t>Demokrasi eşitlik </a:t>
            </a:r>
            <a:r>
              <a:rPr lang="tr-TR" sz="2200" dirty="0" err="1" smtClean="0"/>
              <a:t>rehimidir</a:t>
            </a:r>
            <a:r>
              <a:rPr lang="tr-TR" sz="2200" dirty="0" smtClean="0"/>
              <a:t>.</a:t>
            </a:r>
          </a:p>
          <a:p>
            <a:pPr>
              <a:buFontTx/>
              <a:buChar char="-"/>
            </a:pPr>
            <a:r>
              <a:rPr lang="tr-TR" sz="2200" dirty="0" smtClean="0"/>
              <a:t>Demokratik devletin temek görevi olan yasam yürütme yargı tek elden değil ayrı ayrı organlarca uygulanır.</a:t>
            </a:r>
          </a:p>
          <a:p>
            <a:pPr>
              <a:buFontTx/>
              <a:buChar char="-"/>
            </a:pPr>
            <a:r>
              <a:rPr lang="tr-TR" sz="2200" dirty="0" smtClean="0"/>
              <a:t>Millet egemenliği esastır.</a:t>
            </a:r>
          </a:p>
        </p:txBody>
      </p:sp>
    </p:spTree>
    <p:extLst>
      <p:ext uri="{BB962C8B-B14F-4D97-AF65-F5344CB8AC3E}">
        <p14:creationId xmlns:p14="http://schemas.microsoft.com/office/powerpoint/2010/main" val="377744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KUVVETLER AYRILIĞI</a:t>
            </a:r>
          </a:p>
          <a:p>
            <a:pPr marL="0" indent="0">
              <a:buNone/>
            </a:pPr>
            <a:r>
              <a:rPr lang="tr-TR" b="1" dirty="0"/>
              <a:t> </a:t>
            </a:r>
            <a:r>
              <a:rPr lang="tr-TR" b="1" dirty="0" smtClean="0"/>
              <a:t>   </a:t>
            </a:r>
            <a:r>
              <a:rPr lang="tr-TR" sz="2200" dirty="0" smtClean="0"/>
              <a:t>Devletin, kamu otoritesini sağlama, kamu </a:t>
            </a:r>
            <a:r>
              <a:rPr lang="tr-TR" sz="2200" dirty="0" err="1" smtClean="0"/>
              <a:t>gizmetlerini</a:t>
            </a:r>
            <a:r>
              <a:rPr lang="tr-TR" sz="2200" dirty="0" smtClean="0"/>
              <a:t> yürütme ve adalet dağıtma; başka bir ifadeyle yasama, yürütme ve yargı olmak üzere üç temel görevi vardır. Bu görevlerin tek elde toplanması doğal olarak gücün de tekelleşmesi sonucunu doğurur. Mutlak monarşide güç </a:t>
            </a:r>
            <a:r>
              <a:rPr lang="tr-TR" sz="2200" dirty="0" err="1" smtClean="0"/>
              <a:t>monarkta</a:t>
            </a:r>
            <a:r>
              <a:rPr lang="tr-TR" sz="2200" dirty="0" smtClean="0"/>
              <a:t> (</a:t>
            </a:r>
            <a:r>
              <a:rPr lang="tr-TR" sz="2200" dirty="0" err="1" smtClean="0"/>
              <a:t>padişah,kral</a:t>
            </a:r>
            <a:r>
              <a:rPr lang="tr-TR" sz="2200" dirty="0" smtClean="0"/>
              <a:t>,…) toplanır. Demokratik toplumlarda ise bu görevler farklı</a:t>
            </a:r>
          </a:p>
          <a:p>
            <a:pPr marL="0" indent="0">
              <a:buNone/>
            </a:pPr>
            <a:r>
              <a:rPr lang="tr-TR" sz="2200" dirty="0"/>
              <a:t>o</a:t>
            </a:r>
            <a:r>
              <a:rPr lang="tr-TR" sz="2200" dirty="0" smtClean="0"/>
              <a:t>rganlar arasında dağıtılmasına </a:t>
            </a:r>
          </a:p>
          <a:p>
            <a:pPr marL="0" indent="0">
              <a:buNone/>
            </a:pPr>
            <a:r>
              <a:rPr lang="tr-TR" sz="2200" dirty="0" smtClean="0"/>
              <a:t>‘’kuvvetler ayrılığı’’ denir.</a:t>
            </a:r>
            <a:endParaRPr lang="tr-TR" dirty="0"/>
          </a:p>
        </p:txBody>
      </p:sp>
      <p:pic>
        <p:nvPicPr>
          <p:cNvPr id="14338" name="Picture 2" descr="http://www.selosepet.com/wp-content/uploads/2016/02/tumblr_meiepjvsUU1rxksy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387" y="3066966"/>
            <a:ext cx="3656934" cy="359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1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19.yy’dan </a:t>
            </a:r>
            <a:r>
              <a:rPr lang="tr-TR" sz="2200" dirty="0" err="1" smtClean="0"/>
              <a:t>itirbaren</a:t>
            </a:r>
            <a:r>
              <a:rPr lang="tr-TR" sz="2200" dirty="0" smtClean="0"/>
              <a:t> modern devletin ortaya </a:t>
            </a:r>
            <a:r>
              <a:rPr lang="tr-TR" sz="2200" dirty="0" err="1" smtClean="0"/>
              <a:t>çıkmasıi</a:t>
            </a:r>
            <a:r>
              <a:rPr lang="tr-TR" sz="2200" dirty="0" smtClean="0"/>
              <a:t> sanayileşme, eğitimin kitleselleşmesi, birey hak ve özgürlüklerin önem kazanması gibi faktörlere bağlı olarak kuvvetler ayrılığı da bütün demokratik toplumların </a:t>
            </a:r>
            <a:r>
              <a:rPr lang="tr-TR" sz="2200" dirty="0" err="1" smtClean="0"/>
              <a:t>anayasalarıda</a:t>
            </a:r>
            <a:r>
              <a:rPr lang="tr-TR" sz="2200" dirty="0" smtClean="0"/>
              <a:t> yer almıştır.</a:t>
            </a:r>
            <a:endParaRPr lang="tr-TR" sz="2200" dirty="0"/>
          </a:p>
        </p:txBody>
      </p:sp>
      <p:pic>
        <p:nvPicPr>
          <p:cNvPr id="16386" name="Picture 2" descr="http://www.egepostasi.com/haber_resim/92-yil-sonra-tbmm-de-bir-ilk--201709231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25675"/>
            <a:ext cx="7620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GELENEKSEL TOPLUMLARDA SİYASET</a:t>
            </a:r>
          </a:p>
          <a:p>
            <a:pPr marL="0" indent="0">
              <a:buNone/>
            </a:pPr>
            <a:r>
              <a:rPr lang="tr-TR" b="1" dirty="0"/>
              <a:t> </a:t>
            </a:r>
            <a:r>
              <a:rPr lang="tr-TR" b="1" dirty="0" smtClean="0"/>
              <a:t>    </a:t>
            </a:r>
            <a:r>
              <a:rPr lang="tr-TR" sz="2200" dirty="0" smtClean="0"/>
              <a:t>Sosyolojik açıdan geleneksel toplum, modern toplumun öncesi toplumdur. Bu açıdan kavramın zaman ve mekan </a:t>
            </a:r>
            <a:r>
              <a:rPr lang="tr-TR" sz="2200" dirty="0"/>
              <a:t>b</a:t>
            </a:r>
            <a:r>
              <a:rPr lang="tr-TR" sz="2200" dirty="0" smtClean="0"/>
              <a:t>ağlamı olduk geniştir. Kavram bu açıdan çok işlevseldir. Bunun için de birçok sosyolog tarafından kullanılmıştır: </a:t>
            </a:r>
            <a:r>
              <a:rPr lang="tr-TR" sz="2200" dirty="0" err="1" smtClean="0"/>
              <a:t>A.Comte’un</a:t>
            </a:r>
            <a:r>
              <a:rPr lang="tr-TR" sz="2200" dirty="0" smtClean="0"/>
              <a:t> Üç Hal Kanuna göre </a:t>
            </a:r>
            <a:r>
              <a:rPr lang="tr-TR" sz="2200" dirty="0" err="1" smtClean="0"/>
              <a:t>dini,metafizik</a:t>
            </a:r>
            <a:r>
              <a:rPr lang="tr-TR" sz="2200" dirty="0" smtClean="0"/>
              <a:t> ve pozitif toplum, </a:t>
            </a:r>
            <a:r>
              <a:rPr lang="tr-TR" sz="2200" dirty="0" err="1" smtClean="0"/>
              <a:t>F.Tonnies’in</a:t>
            </a:r>
            <a:r>
              <a:rPr lang="tr-TR" sz="2200" dirty="0" smtClean="0"/>
              <a:t> cemaat toplumu, cemiyet toplumu, </a:t>
            </a:r>
            <a:r>
              <a:rPr lang="tr-TR" sz="2200" dirty="0" err="1" smtClean="0"/>
              <a:t>E.Durkheim’ın</a:t>
            </a:r>
            <a:r>
              <a:rPr lang="tr-TR" sz="2200" dirty="0" smtClean="0"/>
              <a:t> organik dayanışmaya dayalı toplum.</a:t>
            </a:r>
          </a:p>
          <a:p>
            <a:pPr marL="0" indent="0">
              <a:buNone/>
            </a:pPr>
            <a:endParaRPr lang="tr-TR" sz="2200" b="1" dirty="0"/>
          </a:p>
          <a:p>
            <a:pPr marL="0" indent="0">
              <a:buNone/>
            </a:pPr>
            <a:endParaRPr lang="tr-TR" sz="2200" b="1" dirty="0" smtClean="0"/>
          </a:p>
          <a:p>
            <a:pPr marL="0" indent="0">
              <a:buNone/>
            </a:pPr>
            <a:r>
              <a:rPr lang="tr-TR" sz="2200" b="1" dirty="0"/>
              <a:t> </a:t>
            </a:r>
            <a:r>
              <a:rPr lang="tr-TR" sz="2200" b="1" dirty="0" smtClean="0"/>
              <a:t>   </a:t>
            </a:r>
            <a:endParaRPr lang="tr-TR" dirty="0"/>
          </a:p>
        </p:txBody>
      </p:sp>
    </p:spTree>
    <p:extLst>
      <p:ext uri="{BB962C8B-B14F-4D97-AF65-F5344CB8AC3E}">
        <p14:creationId xmlns:p14="http://schemas.microsoft.com/office/powerpoint/2010/main" val="377744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Geleneksel </a:t>
            </a:r>
            <a:r>
              <a:rPr lang="tr-TR" sz="2200" dirty="0"/>
              <a:t>toplumlarda ekonomi tarıma dayalıdır, dinsel düşünüş egemendir</a:t>
            </a:r>
            <a:r>
              <a:rPr lang="tr-TR" sz="2200" dirty="0" smtClean="0"/>
              <a:t>, bireyselliğin </a:t>
            </a:r>
            <a:r>
              <a:rPr lang="tr-TR" sz="2200" dirty="0"/>
              <a:t>önemi </a:t>
            </a:r>
            <a:r>
              <a:rPr lang="tr-TR" sz="2200" dirty="0" smtClean="0"/>
              <a:t>yoktur. Feodal toplum bir bakıma geleneksel toplum modeli denilebilir.</a:t>
            </a:r>
          </a:p>
          <a:p>
            <a:pPr marL="0" indent="0">
              <a:buNone/>
            </a:pPr>
            <a:endParaRPr lang="tr-TR" sz="2200" dirty="0"/>
          </a:p>
          <a:p>
            <a:pPr marL="0" indent="0">
              <a:buNone/>
            </a:pPr>
            <a:r>
              <a:rPr lang="tr-TR" sz="2200" dirty="0"/>
              <a:t> </a:t>
            </a:r>
            <a:r>
              <a:rPr lang="tr-TR" sz="2200" dirty="0" smtClean="0"/>
              <a:t>     Feodal toplumda siyasal ilişkilerin kabinde yatan kavram hamiliktir. Feodal toplumu oluşturan  üç ana grup: dua edenler, savaşanlar ve çalışanlardır. Bunlar kilise, şövalyelik ve köylükten oluşmaktadır.</a:t>
            </a:r>
            <a:endParaRPr lang="tr-TR" sz="2000" dirty="0"/>
          </a:p>
          <a:p>
            <a:pPr marL="0" indent="0">
              <a:buNone/>
            </a:pPr>
            <a:endParaRPr lang="tr-TR" sz="2200" dirty="0"/>
          </a:p>
        </p:txBody>
      </p:sp>
      <p:pic>
        <p:nvPicPr>
          <p:cNvPr id="17410" name="Picture 2" descr="http://www.odevi.org/dosyalar/icerik/739/1342/17_feodal-si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212976"/>
            <a:ext cx="330458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Siyaset  Nedir ?</a:t>
            </a:r>
          </a:p>
          <a:p>
            <a:pPr marL="0" indent="0">
              <a:buNone/>
            </a:pPr>
            <a:r>
              <a:rPr lang="tr-TR" sz="2200" dirty="0"/>
              <a:t> </a:t>
            </a:r>
            <a:r>
              <a:rPr lang="tr-TR" sz="2200" dirty="0" smtClean="0"/>
              <a:t>    Siyaset Arapça kökenli bir kelime olup seyisinin yaptığı iş yani at bakımı anlamına gelmektedir. Daha açık bir şekilde, bir nesneyi ve bir olayı gözleme ve dikkatle gözetmedir. Politika sözcüğü ise Eski Yunan kökenlidir. Eski Yunan’da ‘’Polis’’ bir devlet şeklinde örgütlenmiş şehir anlamında, politika ise ‘’</a:t>
            </a:r>
            <a:r>
              <a:rPr lang="tr-TR" sz="2200" dirty="0" err="1" smtClean="0"/>
              <a:t>Polis’’e</a:t>
            </a:r>
            <a:r>
              <a:rPr lang="tr-TR" sz="2200" dirty="0" smtClean="0"/>
              <a:t> , yani kent devletine ait işler anlamında kullanılmıştır.</a:t>
            </a:r>
          </a:p>
          <a:p>
            <a:pPr marL="0" indent="0">
              <a:buNone/>
            </a:pPr>
            <a:endParaRPr lang="tr-TR" sz="2200" dirty="0"/>
          </a:p>
          <a:p>
            <a:pPr marL="0" indent="0">
              <a:buNone/>
            </a:pPr>
            <a:r>
              <a:rPr lang="tr-TR" sz="2200" dirty="0" smtClean="0"/>
              <a:t>    Son dönemlerde siyaset ve politika kavramları aynı anlamda kullanılmaktadır.</a:t>
            </a:r>
            <a:endParaRPr lang="tr-TR" sz="2200" dirty="0"/>
          </a:p>
        </p:txBody>
      </p:sp>
    </p:spTree>
    <p:extLst>
      <p:ext uri="{BB962C8B-B14F-4D97-AF65-F5344CB8AC3E}">
        <p14:creationId xmlns:p14="http://schemas.microsoft.com/office/powerpoint/2010/main" val="1766835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Feodal toplumda toprağa dayalı bütün bu ilk ilişkilerinin parçalı bir siyaset yarattığı açıktır. Toprağın </a:t>
            </a:r>
            <a:r>
              <a:rPr lang="tr-TR" sz="2200" dirty="0" err="1" smtClean="0"/>
              <a:t>parçalılığının</a:t>
            </a:r>
            <a:r>
              <a:rPr lang="tr-TR" sz="2200" dirty="0" smtClean="0"/>
              <a:t>, iktidarın parçalığının en önemli göstergesidir. </a:t>
            </a:r>
            <a:r>
              <a:rPr lang="tr-TR" sz="2200" dirty="0"/>
              <a:t>F</a:t>
            </a:r>
            <a:r>
              <a:rPr lang="tr-TR" sz="2200" dirty="0" smtClean="0"/>
              <a:t>eodal beyler hakim oldukları bölgedeki toprak ve bu bölgede yaşayan insanlarında üzerinde tam egemendir. Kralın egemenliğini ise teorik bir hakimiyet olarak görmek mümkündür.</a:t>
            </a:r>
            <a:endParaRPr lang="tr-TR" sz="2200" dirty="0"/>
          </a:p>
        </p:txBody>
      </p:sp>
    </p:spTree>
    <p:extLst>
      <p:ext uri="{BB962C8B-B14F-4D97-AF65-F5344CB8AC3E}">
        <p14:creationId xmlns:p14="http://schemas.microsoft.com/office/powerpoint/2010/main" val="377744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411480" lvl="1" indent="0">
              <a:buNone/>
            </a:pPr>
            <a:r>
              <a:rPr lang="tr-TR" sz="2400" b="1" dirty="0" smtClean="0"/>
              <a:t>MODERN TOPLUMDA SİYASET</a:t>
            </a:r>
          </a:p>
          <a:p>
            <a:pPr marL="411480" lvl="1" indent="0">
              <a:buNone/>
            </a:pPr>
            <a:r>
              <a:rPr lang="tr-TR" sz="2400" b="1" dirty="0"/>
              <a:t> </a:t>
            </a:r>
            <a:r>
              <a:rPr lang="tr-TR" sz="2400" b="1" dirty="0" smtClean="0"/>
              <a:t>   </a:t>
            </a:r>
            <a:r>
              <a:rPr lang="tr-TR" dirty="0" smtClean="0"/>
              <a:t>Sosyolojik olarak modern toplum geleneksel toplumun zıddı olarak kurgulanır. Modern toplumun ortaya çıkmasındaki en önemli aşama kuşkusuz sanayideki gelişmelerdir ki çoğu sosyolog için modern toplum sanayi toplumuyla özdeş bir kavram olarak görülür. Sanayileşme, iş yaşamında bir iş bölümü ve uzmanlaşma yaratmıştır.</a:t>
            </a:r>
            <a:endParaRPr lang="tr-TR" sz="2400" b="1" dirty="0"/>
          </a:p>
        </p:txBody>
      </p:sp>
    </p:spTree>
    <p:extLst>
      <p:ext uri="{BB962C8B-B14F-4D97-AF65-F5344CB8AC3E}">
        <p14:creationId xmlns:p14="http://schemas.microsoft.com/office/powerpoint/2010/main" val="3777441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KAMUSAL ALAN,ÖZEL ALAN</a:t>
            </a:r>
          </a:p>
          <a:p>
            <a:pPr marL="0" indent="0">
              <a:buNone/>
            </a:pPr>
            <a:endParaRPr lang="tr-TR" b="1" dirty="0" smtClean="0"/>
          </a:p>
          <a:p>
            <a:pPr marL="0" indent="0">
              <a:buNone/>
            </a:pPr>
            <a:r>
              <a:rPr lang="tr-TR" b="1" dirty="0"/>
              <a:t> </a:t>
            </a:r>
            <a:r>
              <a:rPr lang="tr-TR" b="1" dirty="0" smtClean="0"/>
              <a:t>   </a:t>
            </a:r>
            <a:r>
              <a:rPr lang="tr-TR" sz="2200" dirty="0" smtClean="0"/>
              <a:t>Modern Batı medeniyetinin kurulduğu mekan kentlerdir. Malikane toprağına bağlı olarak yaşamını sürdüren köylü ne derece bu toprağa bağlı ise kentte yaşayan bir kentli de o kadar özgürdür. Modern toplumsal yaşamdaki ilişkileri </a:t>
            </a:r>
            <a:r>
              <a:rPr lang="tr-TR" sz="2200" dirty="0"/>
              <a:t>g</a:t>
            </a:r>
            <a:r>
              <a:rPr lang="tr-TR" sz="2200" dirty="0" smtClean="0"/>
              <a:t>elenek değiş sözleşmeler belirler. Birey bu toplumsal ilişkilerin merkezindeki özgür öznedir. Bu özne kendi aklıyla karar verir ve yapar.</a:t>
            </a:r>
            <a:endParaRPr lang="tr-TR" b="1" dirty="0"/>
          </a:p>
        </p:txBody>
      </p:sp>
    </p:spTree>
    <p:extLst>
      <p:ext uri="{BB962C8B-B14F-4D97-AF65-F5344CB8AC3E}">
        <p14:creationId xmlns:p14="http://schemas.microsoft.com/office/powerpoint/2010/main" val="3777441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Akıl, bireysel yaşamın ve toplumsal yaşamın kurulmasına rehberlik eden temek ilkedir. Akla dayanmayan bir yasa kabul edilemez. Bireyin yaşamı özel ve kamusal olmak üzere ikiye bölünmüştür.</a:t>
            </a:r>
          </a:p>
          <a:p>
            <a:pPr marL="0" indent="0">
              <a:buNone/>
            </a:pPr>
            <a:endParaRPr lang="tr-TR" sz="2200" dirty="0"/>
          </a:p>
          <a:p>
            <a:pPr marL="0" indent="0">
              <a:buNone/>
            </a:pPr>
            <a:r>
              <a:rPr lang="tr-TR" sz="2200" dirty="0" smtClean="0"/>
              <a:t>     Modern yaşam özel alan ve kamusal alan olmak üzere ikiye ayrılmıştır. Burada kamu, kimi zaman devlet organlarına, kimi zaman medya araçlarına, kimi zaman da doğrudan doğruya halka işaret eden bir kavramdır.</a:t>
            </a:r>
            <a:endParaRPr lang="tr-TR" sz="2200" dirty="0"/>
          </a:p>
        </p:txBody>
      </p:sp>
    </p:spTree>
    <p:extLst>
      <p:ext uri="{BB962C8B-B14F-4D97-AF65-F5344CB8AC3E}">
        <p14:creationId xmlns:p14="http://schemas.microsoft.com/office/powerpoint/2010/main" val="3777441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Özel alanda kendi öznel tercihlerinin ve koşullarını yaşayan birey, kamusal alanda akıl ilkesi çerçevesinde düşünür ve eyler. Akıl, kamusal alanın ilkesidir. </a:t>
            </a:r>
            <a:endParaRPr lang="tr-TR" sz="2200" dirty="0"/>
          </a:p>
          <a:p>
            <a:pPr marL="0" indent="0">
              <a:buNone/>
            </a:pPr>
            <a:r>
              <a:rPr lang="tr-TR" sz="2200" dirty="0" smtClean="0"/>
              <a:t>     </a:t>
            </a:r>
            <a:endParaRPr lang="tr-TR" sz="2200" dirty="0"/>
          </a:p>
        </p:txBody>
      </p:sp>
      <p:pic>
        <p:nvPicPr>
          <p:cNvPr id="18434" name="Picture 2" descr="https://media-cdn.tripadvisor.com/media/photo-s/01/bc/bd/8a/bursa-town-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628800"/>
            <a:ext cx="52387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6048671"/>
          </a:xfrm>
        </p:spPr>
        <p:txBody>
          <a:bodyPr>
            <a:normAutofit/>
          </a:bodyPr>
          <a:lstStyle/>
          <a:p>
            <a:pPr marL="0" indent="0">
              <a:buNone/>
            </a:pPr>
            <a:r>
              <a:rPr lang="tr-TR" sz="2200" dirty="0" smtClean="0"/>
              <a:t>    Modern toplumun öznesi olan birey, çoğu zaman girişimcidir. Girişimci üretimin mümkün olmasını sağlayan kişidir. Girişimcinin üretim faktörlerinin bir araya getirme özgürlüğü engellenemez.</a:t>
            </a:r>
          </a:p>
          <a:p>
            <a:pPr marL="0" indent="0">
              <a:buNone/>
            </a:pPr>
            <a:endParaRPr lang="tr-TR" sz="2200" dirty="0" smtClean="0"/>
          </a:p>
          <a:p>
            <a:pPr marL="0" indent="0">
              <a:buNone/>
            </a:pPr>
            <a:r>
              <a:rPr lang="tr-TR" sz="2200" dirty="0"/>
              <a:t> </a:t>
            </a:r>
            <a:r>
              <a:rPr lang="tr-TR" sz="2200" dirty="0" smtClean="0"/>
              <a:t>   Feodal toplumda iktidar ne kadar merkezileşmemişse modern toplumda iktidar o kadar merkezileşmiştir. Feodal toplumda iktidar ayrıcalığını kral ve ailesi temsil eder. Modern toplumda merkezi iktidarı devlet temsil eder.</a:t>
            </a:r>
          </a:p>
        </p:txBody>
      </p:sp>
    </p:spTree>
    <p:extLst>
      <p:ext uri="{BB962C8B-B14F-4D97-AF65-F5344CB8AC3E}">
        <p14:creationId xmlns:p14="http://schemas.microsoft.com/office/powerpoint/2010/main" val="62783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6048671"/>
          </a:xfrm>
        </p:spPr>
        <p:txBody>
          <a:bodyPr>
            <a:normAutofit/>
          </a:bodyPr>
          <a:lstStyle/>
          <a:p>
            <a:pPr marL="0" indent="0">
              <a:buNone/>
            </a:pPr>
            <a:r>
              <a:rPr lang="tr-TR" sz="2200" dirty="0"/>
              <a:t> </a:t>
            </a:r>
            <a:r>
              <a:rPr lang="tr-TR" sz="2200" dirty="0" smtClean="0"/>
              <a:t>    Fransız Devrimi sonrasında bariz bir şekilde feodal ayrıcalıklarından arınan devlet kavramıyla nesneleşen iktidar ve onu ele geçirme çabası modern siyasetin esasını teşkil etmektedir. Parlamento, seçim, sivil toplum, ideoloji ve kamuoyu gibi kavramlarda onun araçlarıdır.</a:t>
            </a:r>
            <a:endParaRPr lang="tr-TR" sz="2200" dirty="0"/>
          </a:p>
        </p:txBody>
      </p:sp>
      <p:pic>
        <p:nvPicPr>
          <p:cNvPr id="19458" name="Picture 2" descr="C:\Users\tolga\Desktop\fransiz-ihtilali-6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397" y="2276872"/>
            <a:ext cx="4331295" cy="433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25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a:t> </a:t>
            </a:r>
            <a:r>
              <a:rPr lang="tr-TR" sz="2200" dirty="0" smtClean="0"/>
              <a:t>  Politika kavramı bugün o kadar yaygınlaşmıştır ve gündelik dile yerleşmiştir ki başta sadece devlet yöntemiyle ilgili işler anlamına gelen politika kavramı artık neredeyse herhangi bir amaca yönelmiş her türlü planlı eylem, politika ya da siyaset olarak adlandırmaktadır. Bu çerçevede siyaset, belli bir grup insanın birlikte  yada siyaset olarak adlandırılmaktadır. Bu çerçevede siyaset, belli bir grup insanın birlikte yaşamasından kaynaklanan işlerle ilgili olarak karar verme sanatı olarak da </a:t>
            </a:r>
            <a:r>
              <a:rPr lang="tr-TR" sz="2200" dirty="0"/>
              <a:t>t</a:t>
            </a:r>
            <a:r>
              <a:rPr lang="tr-TR" sz="2200" dirty="0" smtClean="0"/>
              <a:t>anımlanabilir.</a:t>
            </a:r>
            <a:endParaRPr lang="tr-TR" sz="2200" dirty="0"/>
          </a:p>
        </p:txBody>
      </p:sp>
      <p:pic>
        <p:nvPicPr>
          <p:cNvPr id="3" name="Picture 2" descr="C:\Users\tolga\Desktop\siyaset-bili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560231"/>
            <a:ext cx="481548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SİYASET BİLİMİ ve SİYASET SOSYOLOJİSİ</a:t>
            </a:r>
          </a:p>
          <a:p>
            <a:pPr marL="0" indent="0">
              <a:buNone/>
            </a:pPr>
            <a:r>
              <a:rPr lang="tr-TR" sz="2200" dirty="0"/>
              <a:t> </a:t>
            </a:r>
            <a:r>
              <a:rPr lang="tr-TR" sz="2200" dirty="0" smtClean="0"/>
              <a:t>    </a:t>
            </a:r>
          </a:p>
          <a:p>
            <a:pPr marL="0" indent="0">
              <a:buNone/>
            </a:pPr>
            <a:r>
              <a:rPr lang="tr-TR" sz="2200" dirty="0"/>
              <a:t> </a:t>
            </a:r>
            <a:r>
              <a:rPr lang="tr-TR" sz="2200" dirty="0" smtClean="0"/>
              <a:t>     Sosyoloji için bireyi etkileyen toplumsal kurumlar içerisinde siyasetin özel bir yeri vardır. Toplumsal bir kurum olarak siyaset hakkında yazılanlar aslında sosyoloji ortaya çıkmadan önceki dönemlerde toplum hakkında yazıların en önemli kaynağını oluşturmaktadır. İster felsefe içerisinde isterse dinsel düşünüş içerisinde olsun ne zaman siyaset konu edilse orada mutlaka toplumla ilgili tespitlerin ve öngörülerin varlığından bahsetmek </a:t>
            </a:r>
            <a:r>
              <a:rPr lang="tr-TR" sz="2200" dirty="0" err="1" smtClean="0"/>
              <a:t>mümkünür</a:t>
            </a:r>
            <a:r>
              <a:rPr lang="tr-TR" sz="2200" dirty="0" smtClean="0"/>
              <a:t>.</a:t>
            </a:r>
            <a:endParaRPr lang="tr-TR" sz="2200" dirty="0"/>
          </a:p>
        </p:txBody>
      </p:sp>
    </p:spTree>
    <p:extLst>
      <p:ext uri="{BB962C8B-B14F-4D97-AF65-F5344CB8AC3E}">
        <p14:creationId xmlns:p14="http://schemas.microsoft.com/office/powerpoint/2010/main" val="116958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Siyaset ve sosyolojinin kesiştiği en önemli kavram iktidardır. Siyaset sosyolojisi, sosyolojinin bir alt dalı, uzmanlık alanıdır; bu alan problem konusu olarak iktidar toplun ilişkilerini seçmiştir. İktidar kavramıyla ilgili olarak devlet, hükümet, siyasi partiler, parlamento, seçim, vatandaşlık, ideoloji, otorite vb. kavramlarının hepsi toplumsal boyutlarıyla siyaset sosyolojisinin  birincil konuları arasında yer alır.</a:t>
            </a:r>
          </a:p>
          <a:p>
            <a:pPr marL="0" indent="0">
              <a:buNone/>
            </a:pPr>
            <a:endParaRPr lang="tr-TR" sz="2200" dirty="0"/>
          </a:p>
          <a:p>
            <a:pPr marL="0" indent="0">
              <a:buNone/>
            </a:pPr>
            <a:endParaRPr lang="tr-TR" sz="2200" dirty="0"/>
          </a:p>
        </p:txBody>
      </p:sp>
      <p:pic>
        <p:nvPicPr>
          <p:cNvPr id="2050" name="Picture 2" descr="C:\Users\tolga\Desktop\s-30080eeacaff362b5cdcd7e702902bb965d0ab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12976"/>
            <a:ext cx="442308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Siyaset sosyolojisinin önde gelen isimlerinden olan Maurice Duverger’e göre; siyaset ve toplum iç içe geçmiş iki alandır ve birbirinden ayrılamaz. Siyaset sosyolojisinde iki temek yaklaşımı vardır:</a:t>
            </a:r>
          </a:p>
          <a:p>
            <a:pPr marL="0" indent="0">
              <a:buNone/>
            </a:pPr>
            <a:endParaRPr lang="tr-TR" sz="2200" dirty="0"/>
          </a:p>
          <a:p>
            <a:pPr marL="0" indent="0">
              <a:buNone/>
            </a:pPr>
            <a:r>
              <a:rPr lang="tr-TR" sz="2200" dirty="0"/>
              <a:t> </a:t>
            </a:r>
            <a:r>
              <a:rPr lang="tr-TR" sz="2200" dirty="0" smtClean="0"/>
              <a:t>  -  Siyaset sosyolojisi devlet bilimidir.</a:t>
            </a:r>
          </a:p>
          <a:p>
            <a:pPr marL="0" indent="0">
              <a:buNone/>
            </a:pPr>
            <a:r>
              <a:rPr lang="tr-TR" sz="2200" dirty="0"/>
              <a:t> </a:t>
            </a:r>
            <a:r>
              <a:rPr lang="tr-TR" sz="2200" dirty="0" smtClean="0"/>
              <a:t>  -  Siyaset sosyolojisi iktidar bilimidir.</a:t>
            </a:r>
          </a:p>
          <a:p>
            <a:pPr marL="0" indent="0">
              <a:buNone/>
            </a:pPr>
            <a:endParaRPr lang="tr-TR" sz="2200" dirty="0"/>
          </a:p>
          <a:p>
            <a:pPr marL="0" indent="0">
              <a:buNone/>
            </a:pPr>
            <a:r>
              <a:rPr lang="tr-TR" sz="2200" dirty="0"/>
              <a:t> </a:t>
            </a:r>
            <a:r>
              <a:rPr lang="tr-TR" sz="2200" dirty="0" smtClean="0"/>
              <a:t>   Duverger buradan hareketle siyaset sosyolojisinin iktidar bilimi olduğu görüşünün devlet bilimi </a:t>
            </a:r>
            <a:r>
              <a:rPr lang="tr-TR" sz="2200" dirty="0" err="1" smtClean="0"/>
              <a:t>oldığı</a:t>
            </a:r>
            <a:r>
              <a:rPr lang="tr-TR" sz="2200" dirty="0" smtClean="0"/>
              <a:t> görüşünden daha işlevsel olduğunu iddia eder. Bunun nedeni siyaset sosyolojisinin iktidarın bilimi olarak kabul eden görüşte iktidar, tüm toplumsal gruplarda karşılaştırmalı olarak incelenebilir.</a:t>
            </a:r>
          </a:p>
        </p:txBody>
      </p:sp>
    </p:spTree>
    <p:extLst>
      <p:ext uri="{BB962C8B-B14F-4D97-AF65-F5344CB8AC3E}">
        <p14:creationId xmlns:p14="http://schemas.microsoft.com/office/powerpoint/2010/main" val="116958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sz="2200" dirty="0" smtClean="0"/>
              <a:t>     Sosyolog </a:t>
            </a:r>
            <a:r>
              <a:rPr lang="tr-TR" sz="2200" dirty="0" err="1" smtClean="0"/>
              <a:t>Bottomore’a</a:t>
            </a:r>
            <a:r>
              <a:rPr lang="tr-TR" sz="2200" dirty="0" smtClean="0"/>
              <a:t> göre ise geniş anlamda iktidar gerçeği aile, dini ortamlar, üniversiteler, sendikalar vb. oluşumlarda belirli düzeylerde vardır. Bu durum siyasetin </a:t>
            </a:r>
            <a:r>
              <a:rPr lang="tr-TR" sz="2200" dirty="0" err="1" smtClean="0"/>
              <a:t>maktro</a:t>
            </a:r>
            <a:r>
              <a:rPr lang="tr-TR" sz="2200" dirty="0" smtClean="0"/>
              <a:t> inceleme alanları açısından gözden uzak tutulmaması gereken önemli bir boyuttur. Ne var ki, siyaset sosyolojisi belirli bir toplumun iktidar gerçekliğini problem alanı olarak seçer.</a:t>
            </a:r>
          </a:p>
          <a:p>
            <a:pPr marL="0" indent="0">
              <a:buNone/>
            </a:pPr>
            <a:endParaRPr lang="tr-TR" sz="2200" dirty="0"/>
          </a:p>
          <a:p>
            <a:pPr marL="0" indent="0">
              <a:buNone/>
            </a:pPr>
            <a:r>
              <a:rPr lang="tr-TR" sz="2200" dirty="0" smtClean="0"/>
              <a:t>     Toplumsal hareketler, örgütlenmeler ve kurumlar siyaset sosyolojisinin inceleme ve araştırma alanı içinde yer alır.</a:t>
            </a:r>
            <a:endParaRPr lang="tr-TR" sz="2200" dirty="0"/>
          </a:p>
        </p:txBody>
      </p:sp>
      <p:pic>
        <p:nvPicPr>
          <p:cNvPr id="3074" name="Picture 2" descr="C:\Users\tolga\Desktop\93848c7d57f1a8353b5252076b34d8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858" y="4077072"/>
            <a:ext cx="5171579" cy="258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8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404664"/>
            <a:ext cx="7745505" cy="5976663"/>
          </a:xfrm>
        </p:spPr>
        <p:txBody>
          <a:bodyPr>
            <a:normAutofit/>
          </a:bodyPr>
          <a:lstStyle/>
          <a:p>
            <a:pPr marL="0" indent="0">
              <a:buNone/>
            </a:pPr>
            <a:r>
              <a:rPr lang="tr-TR" b="1" dirty="0" smtClean="0"/>
              <a:t>Siyasetin Toplumsal Bağlamları</a:t>
            </a:r>
          </a:p>
          <a:p>
            <a:pPr marL="0" indent="0">
              <a:buNone/>
            </a:pPr>
            <a:r>
              <a:rPr lang="tr-TR" b="1" dirty="0"/>
              <a:t> </a:t>
            </a:r>
            <a:r>
              <a:rPr lang="tr-TR" b="1" dirty="0" smtClean="0"/>
              <a:t>  </a:t>
            </a:r>
          </a:p>
          <a:p>
            <a:pPr marL="0" indent="0">
              <a:buNone/>
            </a:pPr>
            <a:r>
              <a:rPr lang="tr-TR" sz="2200" b="1" dirty="0"/>
              <a:t> </a:t>
            </a:r>
            <a:r>
              <a:rPr lang="tr-TR" sz="2200" b="1" dirty="0" smtClean="0"/>
              <a:t>    </a:t>
            </a:r>
            <a:r>
              <a:rPr lang="tr-TR" sz="2200" dirty="0" smtClean="0"/>
              <a:t> Siyaseti belli bir grup insanın birlikte yaşamasından kaynaklanan işlerle ilgili olarak karar verme sanatı şeklinde tanımlamıştık. Dikkat edileceği üzere buradaki tanımda eksik olan bir unsur vardır, o da bu kararı kimin vereceği ile ilgilidir. Tahmin edileceği üzere, her grup ilişkisinde bu sorunun çözümleneceği bir şablon bulmak imkansız olduğu gibi bulunan her çözümün sürekliliğinden bahsetmek de mümkün olmayabilir.</a:t>
            </a:r>
            <a:endParaRPr lang="tr-TR" b="1" dirty="0"/>
          </a:p>
        </p:txBody>
      </p:sp>
    </p:spTree>
    <p:extLst>
      <p:ext uri="{BB962C8B-B14F-4D97-AF65-F5344CB8AC3E}">
        <p14:creationId xmlns:p14="http://schemas.microsoft.com/office/powerpoint/2010/main" val="1169583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646</TotalTime>
  <Words>2040</Words>
  <Application>Microsoft Office PowerPoint</Application>
  <PresentationFormat>Ekran Gösterisi (4:3)</PresentationFormat>
  <Paragraphs>126</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Cilt</vt:lpstr>
      <vt:lpstr>TOPLUMSAL BİR KURUM OLARAK SİYASET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BİR KURUM OLARAK SİYASET</dc:title>
  <dc:creator>tolga tuncel</dc:creator>
  <cp:lastModifiedBy>DOGAN</cp:lastModifiedBy>
  <cp:revision>30</cp:revision>
  <dcterms:created xsi:type="dcterms:W3CDTF">2017-12-24T19:14:36Z</dcterms:created>
  <dcterms:modified xsi:type="dcterms:W3CDTF">2018-02-23T11:06:50Z</dcterms:modified>
</cp:coreProperties>
</file>