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1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3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02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68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9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901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3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8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43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72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3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02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2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96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11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990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72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99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508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38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5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64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36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0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89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26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75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509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185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030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899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80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822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28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061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81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5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1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3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2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98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5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9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4364-E084-47F3-B296-A14C37E7776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6B6E-AA7F-4761-814F-17378E464B8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0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0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8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73488"/>
            <a:ext cx="10515600" cy="109826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>
                <a:latin typeface="+mn-lt"/>
              </a:rPr>
              <a:t>Postembriyonik Gelişim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1377" y="1104408"/>
            <a:ext cx="11783096" cy="54123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b="1" dirty="0" smtClean="0"/>
              <a:t>   Metamorfoz: </a:t>
            </a:r>
          </a:p>
          <a:p>
            <a:pPr algn="just"/>
            <a:r>
              <a:rPr lang="tr-TR" b="1" dirty="0" smtClean="0"/>
              <a:t>Genç hayvanlar, temel olarak ergin hallerin daha küçük versiyonlarıdır, doğrudan gelişim olarak belirtilir.</a:t>
            </a:r>
          </a:p>
          <a:p>
            <a:pPr algn="just"/>
            <a:r>
              <a:rPr lang="tr-TR" b="1" dirty="0" smtClean="0"/>
              <a:t>Embriyonik gelişim ergin organizmanınkinden çok farklı özelliklerle metamorfoz süresinden sonra ortaya çıkan bir larval evre içerir, bu hayvanlar dolaylı gelişim gösterenlerdir.</a:t>
            </a:r>
          </a:p>
          <a:p>
            <a:pPr algn="just"/>
            <a:endParaRPr lang="tr-TR" b="1" dirty="0"/>
          </a:p>
          <a:p>
            <a:pPr algn="just">
              <a:buNone/>
            </a:pPr>
            <a:r>
              <a:rPr lang="tr-TR" b="1" dirty="0"/>
              <a:t> </a:t>
            </a:r>
            <a:r>
              <a:rPr lang="tr-TR" b="1" dirty="0" err="1"/>
              <a:t>Rejenerasyon</a:t>
            </a:r>
            <a:r>
              <a:rPr lang="tr-TR" b="1" dirty="0"/>
              <a:t>:</a:t>
            </a:r>
          </a:p>
          <a:p>
            <a:pPr algn="just"/>
            <a:r>
              <a:rPr lang="tr-TR" b="1" dirty="0"/>
              <a:t>Kaybolan dokuların onarılması için </a:t>
            </a:r>
            <a:r>
              <a:rPr lang="tr-TR" b="1" dirty="0" err="1"/>
              <a:t>postembriyonik</a:t>
            </a:r>
            <a:r>
              <a:rPr lang="tr-TR" b="1" dirty="0"/>
              <a:t> hayatta gelişimin tekrar aktif hale gelmesidir.</a:t>
            </a:r>
          </a:p>
          <a:p>
            <a:pPr algn="just"/>
            <a:r>
              <a:rPr lang="tr-TR" b="1" dirty="0" err="1"/>
              <a:t>Rejenerasyon</a:t>
            </a:r>
            <a:r>
              <a:rPr lang="tr-TR" b="1" dirty="0"/>
              <a:t> aslında tüm türlerde gerçekleşir ve başlıca dört şekilde meydana gelebilir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7701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775" y="373487"/>
            <a:ext cx="10515600" cy="98235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+mn-lt"/>
              </a:rPr>
              <a:t>Postembriyonik Gelişim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1377" y="1155923"/>
            <a:ext cx="11808854" cy="5412302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tr-TR" sz="3200" b="1" dirty="0" smtClean="0"/>
              <a:t>1- Kök hücre aracılı rejenerasyon: </a:t>
            </a:r>
            <a:r>
              <a:rPr lang="tr-TR" sz="3200" dirty="0" smtClean="0"/>
              <a:t>Kök hücreler organizmada kaybedilen belirli organların ya da dokuların yeniden büyümesine izin verir.</a:t>
            </a:r>
          </a:p>
          <a:p>
            <a:pPr marL="514350" indent="-514350" algn="just">
              <a:buNone/>
            </a:pPr>
            <a:r>
              <a:rPr lang="tr-TR" sz="3200" b="1" dirty="0" smtClean="0"/>
              <a:t>2- Epimorfoz: </a:t>
            </a:r>
            <a:r>
              <a:rPr lang="tr-TR" sz="3200" dirty="0" smtClean="0"/>
              <a:t>Ergin yapıların farklılaşmaya giderek, kısmen farklılaşmamış hücreler kitlesi oluşturmak için sonradan tekrar farklılaşmasıyla yeni yapılar oluşturması sırasında gözlenen rejenerasyon formu. </a:t>
            </a:r>
          </a:p>
          <a:p>
            <a:pPr marL="514350" indent="-514350" algn="just">
              <a:buNone/>
            </a:pPr>
            <a:r>
              <a:rPr lang="tr-TR" sz="3200" b="1" dirty="0"/>
              <a:t>3- </a:t>
            </a:r>
            <a:r>
              <a:rPr lang="tr-TR" sz="3200" b="1" dirty="0" err="1"/>
              <a:t>Morfolaksis</a:t>
            </a:r>
            <a:r>
              <a:rPr lang="tr-TR" sz="3200" b="1" dirty="0"/>
              <a:t>: </a:t>
            </a:r>
            <a:r>
              <a:rPr lang="tr-TR" sz="3200" dirty="0"/>
              <a:t>Burada </a:t>
            </a:r>
            <a:r>
              <a:rPr lang="tr-TR" sz="3200" dirty="0" err="1"/>
              <a:t>rejenerasyon</a:t>
            </a:r>
            <a:r>
              <a:rPr lang="tr-TR" sz="3200" dirty="0"/>
              <a:t> </a:t>
            </a:r>
            <a:r>
              <a:rPr lang="tr-TR" sz="3200" dirty="0" err="1"/>
              <a:t>varolan</a:t>
            </a:r>
            <a:r>
              <a:rPr lang="tr-TR" sz="3200" dirty="0"/>
              <a:t>    dokuların yeniden şekillenmesiyle meydana gelir ve yeni büyüme az olur.</a:t>
            </a:r>
          </a:p>
          <a:p>
            <a:pPr marL="514350" indent="-514350" algn="just">
              <a:buNone/>
            </a:pPr>
            <a:r>
              <a:rPr lang="tr-TR" sz="3200" b="1" dirty="0"/>
              <a:t>4- Telafi edici </a:t>
            </a:r>
            <a:r>
              <a:rPr lang="tr-TR" sz="3200" b="1" dirty="0" err="1"/>
              <a:t>rejenerasyon</a:t>
            </a:r>
            <a:r>
              <a:rPr lang="tr-TR" sz="3200" b="1" dirty="0"/>
              <a:t>: </a:t>
            </a:r>
            <a:r>
              <a:rPr lang="tr-TR" sz="3200" dirty="0"/>
              <a:t>Farklılaşmış hücreler bölünür fakat farklılaşma fonksiyonlarını korurlar. Yeni hücreler ne kök hücrelerden ne de ergin hücrelerin başlangıçtaki hücrelere farklılaşmasından oluşmazlar.  </a:t>
            </a:r>
          </a:p>
        </p:txBody>
      </p:sp>
    </p:spTree>
    <p:extLst>
      <p:ext uri="{BB962C8B-B14F-4D97-AF65-F5344CB8AC3E}">
        <p14:creationId xmlns:p14="http://schemas.microsoft.com/office/powerpoint/2010/main" val="229505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+mn-lt"/>
              </a:rPr>
              <a:t>Postembriyonik Gelişim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61682" y="1374863"/>
            <a:ext cx="11525518" cy="5077451"/>
          </a:xfrm>
        </p:spPr>
        <p:txBody>
          <a:bodyPr/>
          <a:lstStyle/>
          <a:p>
            <a:pPr>
              <a:buNone/>
            </a:pPr>
            <a:r>
              <a:rPr lang="tr-TR" sz="3600" b="1" u="sng" dirty="0" smtClean="0"/>
              <a:t>   Yaşlanma: </a:t>
            </a:r>
          </a:p>
          <a:p>
            <a:pPr algn="just"/>
            <a:r>
              <a:rPr lang="tr-TR" sz="3200" b="1" dirty="0" smtClean="0"/>
              <a:t>Hayatta kalmak ve doğurganlık için gerekli fizyolojik fonksiyonların zamana bağlı kötüleşmesi olarak tanımlanır.</a:t>
            </a:r>
          </a:p>
          <a:p>
            <a:pPr algn="just"/>
            <a:r>
              <a:rPr lang="tr-TR" sz="3200" b="1" dirty="0" smtClean="0"/>
              <a:t>Maksimum yaşam süresi, </a:t>
            </a:r>
          </a:p>
          <a:p>
            <a:pPr algn="just"/>
            <a:r>
              <a:rPr lang="tr-TR" sz="3200" b="1" dirty="0" smtClean="0"/>
              <a:t>İnsan için 121 yıl,</a:t>
            </a:r>
          </a:p>
          <a:p>
            <a:pPr algn="just"/>
            <a:r>
              <a:rPr lang="tr-TR" sz="3200" b="1" dirty="0" smtClean="0"/>
              <a:t>Bazı kaplumbağa ve göl balıkları için 150 yıldan fazla,</a:t>
            </a:r>
          </a:p>
          <a:p>
            <a:pPr algn="just"/>
            <a:r>
              <a:rPr lang="tr-TR" sz="3200" b="1" dirty="0" smtClean="0"/>
              <a:t>Evcil köpek için 20 yıldır.</a:t>
            </a:r>
          </a:p>
        </p:txBody>
      </p:sp>
    </p:spTree>
    <p:extLst>
      <p:ext uri="{BB962C8B-B14F-4D97-AF65-F5344CB8AC3E}">
        <p14:creationId xmlns:p14="http://schemas.microsoft.com/office/powerpoint/2010/main" val="146559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 </a:t>
            </a:r>
            <a:br>
              <a:rPr lang="en-US" sz="4000" b="1" dirty="0" smtClean="0">
                <a:latin typeface="+mn-lt"/>
              </a:rPr>
            </a:br>
            <a:r>
              <a:rPr lang="en-US" sz="4000" b="1" dirty="0" err="1">
                <a:latin typeface="+mn-lt"/>
              </a:rPr>
              <a:t>Indüklenmiş</a:t>
            </a:r>
            <a:r>
              <a:rPr lang="en-US" sz="4000" b="1" dirty="0">
                <a:latin typeface="+mn-lt"/>
              </a:rPr>
              <a:t> Pluripotent </a:t>
            </a:r>
            <a:r>
              <a:rPr lang="en-US" sz="4000" b="1" dirty="0" err="1">
                <a:latin typeface="+mn-lt"/>
              </a:rPr>
              <a:t>Kök</a:t>
            </a:r>
            <a:r>
              <a:rPr lang="en-US" sz="4000" b="1" dirty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Hücre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417638"/>
            <a:ext cx="11500834" cy="4983162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/>
              <a:t>Bir hücre için olma bütün dokularındaki hücreleri oluşturabilme özelliğine  sahip  hücreler </a:t>
            </a:r>
            <a:r>
              <a:rPr lang="tr-TR" sz="3200" b="1" dirty="0" err="1"/>
              <a:t>pluripotent</a:t>
            </a:r>
            <a:r>
              <a:rPr lang="tr-TR" sz="3200" b="1" dirty="0"/>
              <a:t> hücrelerdir.</a:t>
            </a:r>
          </a:p>
          <a:p>
            <a:pPr algn="just"/>
            <a:r>
              <a:rPr lang="tr-TR" sz="3200" b="1" dirty="0" err="1"/>
              <a:t>Embriyonik</a:t>
            </a:r>
            <a:r>
              <a:rPr lang="tr-TR" sz="3200" b="1" dirty="0"/>
              <a:t> kök hücre (EKH)'</a:t>
            </a:r>
            <a:r>
              <a:rPr lang="tr-TR" sz="3200" b="1" dirty="0" err="1"/>
              <a:t>ler</a:t>
            </a:r>
            <a:r>
              <a:rPr lang="tr-TR" sz="3200" b="1" dirty="0"/>
              <a:t> bu tip hücrelerdir.</a:t>
            </a:r>
          </a:p>
          <a:p>
            <a:pPr algn="just"/>
            <a:r>
              <a:rPr lang="tr-TR" sz="3200" b="1" dirty="0"/>
              <a:t>2006 yılında </a:t>
            </a:r>
            <a:r>
              <a:rPr lang="tr-TR" sz="3200" b="1" dirty="0" err="1"/>
              <a:t>Takahashi</a:t>
            </a:r>
            <a:r>
              <a:rPr lang="tr-TR" sz="3200" b="1" dirty="0"/>
              <a:t> ve </a:t>
            </a:r>
            <a:r>
              <a:rPr lang="tr-TR" sz="3200" b="1" dirty="0" err="1"/>
              <a:t>Yamanaka’nin</a:t>
            </a:r>
            <a:r>
              <a:rPr lang="tr-TR" sz="3200" b="1" dirty="0"/>
              <a:t> gerçekleştirdiği çalışmalar bu alanda bir ilktir. Somatik bir hücreye gen aktarımı ile  </a:t>
            </a:r>
            <a:r>
              <a:rPr lang="tr-TR" sz="3200" b="1" dirty="0" err="1"/>
              <a:t>pluripotent</a:t>
            </a:r>
            <a:r>
              <a:rPr lang="tr-TR" sz="3200" b="1" dirty="0"/>
              <a:t>  hücreler elde edilmiştir.  </a:t>
            </a:r>
          </a:p>
          <a:p>
            <a:pPr algn="just"/>
            <a:r>
              <a:rPr lang="tr-TR" sz="3200" b="1" dirty="0"/>
              <a:t>Bu hücrelere indüklenmiş </a:t>
            </a:r>
            <a:r>
              <a:rPr lang="tr-TR" sz="3200" b="1" dirty="0" err="1"/>
              <a:t>pluripotent</a:t>
            </a:r>
            <a:r>
              <a:rPr lang="tr-TR" sz="3200" b="1" dirty="0"/>
              <a:t> kök hücre (İPKH) adı verilmiştir.</a:t>
            </a:r>
          </a:p>
        </p:txBody>
      </p:sp>
    </p:spTree>
    <p:extLst>
      <p:ext uri="{BB962C8B-B14F-4D97-AF65-F5344CB8AC3E}">
        <p14:creationId xmlns:p14="http://schemas.microsoft.com/office/powerpoint/2010/main" val="336290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30" y="405931"/>
            <a:ext cx="11515859" cy="5312289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tr-TR" sz="3200" b="1" dirty="0" err="1"/>
              <a:t>İPKH'ler</a:t>
            </a:r>
            <a:r>
              <a:rPr lang="tr-TR" sz="3200" b="1" dirty="0"/>
              <a:t> de </a:t>
            </a:r>
            <a:r>
              <a:rPr lang="tr-TR" sz="3200" b="1" dirty="0" err="1"/>
              <a:t>Embryonik</a:t>
            </a:r>
            <a:r>
              <a:rPr lang="tr-TR" sz="3200" b="1" dirty="0"/>
              <a:t> kök hücre özellikleri göstermektedir.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Bu özelliklere örnekler; 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kültür ortamındaki gelişim evreleri, 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DNA </a:t>
            </a:r>
            <a:r>
              <a:rPr lang="tr-TR" sz="3200" b="1" dirty="0" err="1"/>
              <a:t>metilasyon</a:t>
            </a:r>
            <a:r>
              <a:rPr lang="tr-TR" sz="3200" b="1" dirty="0"/>
              <a:t> modeli, 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Üç </a:t>
            </a:r>
            <a:r>
              <a:rPr lang="tr-TR" sz="3200" b="1" dirty="0" err="1"/>
              <a:t>germ</a:t>
            </a:r>
            <a:r>
              <a:rPr lang="tr-TR" sz="3200" b="1" dirty="0"/>
              <a:t> tabakasına ait hücrelere farklılaşabilme potansiyeli  gibidir.</a:t>
            </a:r>
          </a:p>
        </p:txBody>
      </p:sp>
    </p:spTree>
    <p:extLst>
      <p:ext uri="{BB962C8B-B14F-4D97-AF65-F5344CB8AC3E}">
        <p14:creationId xmlns:p14="http://schemas.microsoft.com/office/powerpoint/2010/main" val="28103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15" y="992635"/>
            <a:ext cx="11760557" cy="529884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sz="3200" b="1" dirty="0"/>
              <a:t> </a:t>
            </a:r>
            <a:r>
              <a:rPr lang="en-US" sz="3200" b="1" dirty="0" err="1"/>
              <a:t>EKH’lerin</a:t>
            </a:r>
            <a:r>
              <a:rPr lang="en-US" sz="3200" b="1" dirty="0"/>
              <a:t> </a:t>
            </a:r>
            <a:r>
              <a:rPr lang="en-US" sz="3200" b="1" dirty="0" err="1"/>
              <a:t>kullanımındaki</a:t>
            </a:r>
            <a:r>
              <a:rPr lang="en-US" sz="3200" b="1" dirty="0"/>
              <a:t> </a:t>
            </a:r>
            <a:r>
              <a:rPr lang="en-US" sz="3200" b="1" dirty="0" err="1"/>
              <a:t>etik</a:t>
            </a:r>
            <a:r>
              <a:rPr lang="en-US" sz="3200" b="1" dirty="0"/>
              <a:t> </a:t>
            </a:r>
            <a:r>
              <a:rPr lang="en-US" sz="3200" b="1" dirty="0" err="1"/>
              <a:t>sorunların</a:t>
            </a:r>
            <a:r>
              <a:rPr lang="en-US" sz="3200" b="1" dirty="0"/>
              <a:t> </a:t>
            </a:r>
            <a:r>
              <a:rPr lang="en-US" sz="3200" b="1" dirty="0" err="1"/>
              <a:t>bu</a:t>
            </a:r>
            <a:r>
              <a:rPr lang="en-US" sz="3200" b="1" dirty="0"/>
              <a:t> </a:t>
            </a:r>
            <a:r>
              <a:rPr lang="en-US" sz="3200" b="1" dirty="0" err="1"/>
              <a:t>şekilde</a:t>
            </a:r>
            <a:r>
              <a:rPr lang="en-US" sz="3200" b="1" dirty="0"/>
              <a:t> </a:t>
            </a:r>
            <a:r>
              <a:rPr lang="en-US" sz="3200" b="1" dirty="0" err="1"/>
              <a:t>aşılması</a:t>
            </a:r>
            <a:r>
              <a:rPr lang="en-US" sz="3200" b="1" dirty="0"/>
              <a:t> </a:t>
            </a:r>
            <a:r>
              <a:rPr lang="en-US" sz="3200" b="1" dirty="0" err="1"/>
              <a:t>mümkün</a:t>
            </a:r>
            <a:r>
              <a:rPr lang="en-US" sz="3200" b="1" dirty="0"/>
              <a:t> </a:t>
            </a:r>
            <a:r>
              <a:rPr lang="en-US" sz="3200" b="1" dirty="0" err="1"/>
              <a:t>olabilecektir</a:t>
            </a:r>
            <a:r>
              <a:rPr lang="en-US" sz="3200" b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3200" b="1" dirty="0" err="1"/>
              <a:t>Organizmadaki</a:t>
            </a:r>
            <a:r>
              <a:rPr lang="en-US" sz="3200" b="1" dirty="0"/>
              <a:t> </a:t>
            </a:r>
            <a:r>
              <a:rPr lang="en-US" sz="3200" b="1" dirty="0" err="1"/>
              <a:t>bütün</a:t>
            </a:r>
            <a:r>
              <a:rPr lang="en-US" sz="3200" b="1" dirty="0"/>
              <a:t> </a:t>
            </a:r>
            <a:r>
              <a:rPr lang="en-US" sz="3200" b="1" dirty="0" err="1"/>
              <a:t>hücrelere</a:t>
            </a:r>
            <a:r>
              <a:rPr lang="en-US" sz="3200" b="1" dirty="0"/>
              <a:t> </a:t>
            </a:r>
            <a:r>
              <a:rPr lang="en-US" sz="3200" b="1" dirty="0" err="1"/>
              <a:t>farklılaşabilme</a:t>
            </a:r>
            <a:r>
              <a:rPr lang="en-US" sz="3200" b="1" dirty="0"/>
              <a:t> </a:t>
            </a:r>
            <a:r>
              <a:rPr lang="en-US" sz="3200" b="1" dirty="0" err="1"/>
              <a:t>özellikleri</a:t>
            </a:r>
            <a:r>
              <a:rPr lang="en-US" sz="3200" b="1" dirty="0"/>
              <a:t> </a:t>
            </a:r>
            <a:r>
              <a:rPr lang="en-US" sz="3200" b="1" dirty="0" err="1"/>
              <a:t>bulunmaktadır</a:t>
            </a:r>
            <a:r>
              <a:rPr lang="en-US" sz="3200" b="1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en-US" sz="3200" b="1" dirty="0"/>
              <a:t>Bu </a:t>
            </a:r>
            <a:r>
              <a:rPr lang="en-US" sz="3200" b="1" dirty="0" err="1"/>
              <a:t>özellikleri</a:t>
            </a:r>
            <a:r>
              <a:rPr lang="en-US" sz="3200" b="1" dirty="0"/>
              <a:t> </a:t>
            </a:r>
            <a:r>
              <a:rPr lang="en-US" sz="3200" b="1" dirty="0" err="1"/>
              <a:t>sebebiyle</a:t>
            </a:r>
            <a:r>
              <a:rPr lang="en-US" sz="3200" b="1" dirty="0"/>
              <a:t> </a:t>
            </a:r>
            <a:r>
              <a:rPr lang="en-US" sz="3200" b="1" dirty="0" err="1"/>
              <a:t>bir</a:t>
            </a:r>
            <a:r>
              <a:rPr lang="en-US" sz="3200" b="1" dirty="0"/>
              <a:t> </a:t>
            </a:r>
            <a:r>
              <a:rPr lang="en-US" sz="3200" b="1" dirty="0" err="1"/>
              <a:t>çok</a:t>
            </a:r>
            <a:r>
              <a:rPr lang="en-US" sz="3200" b="1" dirty="0"/>
              <a:t> </a:t>
            </a:r>
            <a:r>
              <a:rPr lang="en-US" sz="3200" b="1" dirty="0" err="1"/>
              <a:t>hastalıkta</a:t>
            </a:r>
            <a:r>
              <a:rPr lang="en-US" sz="3200" b="1" dirty="0"/>
              <a:t> </a:t>
            </a:r>
            <a:r>
              <a:rPr lang="en-US" sz="3200" b="1" dirty="0" err="1"/>
              <a:t>tedavi</a:t>
            </a:r>
            <a:r>
              <a:rPr lang="en-US" sz="3200" b="1" dirty="0"/>
              <a:t> </a:t>
            </a:r>
            <a:r>
              <a:rPr lang="en-US" sz="3200" b="1" dirty="0" err="1"/>
              <a:t>amaçlı</a:t>
            </a:r>
            <a:r>
              <a:rPr lang="en-US" sz="3200" b="1" dirty="0"/>
              <a:t> </a:t>
            </a:r>
            <a:r>
              <a:rPr lang="en-US" sz="3200" b="1" dirty="0" err="1"/>
              <a:t>kullanılabilir</a:t>
            </a:r>
            <a:r>
              <a:rPr lang="en-US" sz="3200" b="1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en-US" sz="3200" b="1" dirty="0" err="1"/>
              <a:t>Ayrıca</a:t>
            </a:r>
            <a:r>
              <a:rPr lang="en-US" sz="3200" b="1" dirty="0"/>
              <a:t>, </a:t>
            </a:r>
            <a:r>
              <a:rPr lang="en-US" sz="3200" b="1" dirty="0" err="1"/>
              <a:t>otolog</a:t>
            </a:r>
            <a:r>
              <a:rPr lang="en-US" sz="3200" b="1" dirty="0"/>
              <a:t> </a:t>
            </a:r>
            <a:r>
              <a:rPr lang="en-US" sz="3200" b="1" dirty="0" err="1"/>
              <a:t>olmaları</a:t>
            </a:r>
            <a:r>
              <a:rPr lang="en-US" sz="3200" b="1" dirty="0"/>
              <a:t> </a:t>
            </a:r>
            <a:r>
              <a:rPr lang="en-US" sz="3200" b="1" dirty="0" err="1"/>
              <a:t>nedeniyle</a:t>
            </a:r>
            <a:r>
              <a:rPr lang="en-US" sz="3200" b="1" dirty="0"/>
              <a:t> </a:t>
            </a:r>
            <a:r>
              <a:rPr lang="en-US" sz="3200" b="1" dirty="0" err="1"/>
              <a:t>implantasyonlarda</a:t>
            </a:r>
            <a:r>
              <a:rPr lang="en-US" sz="3200" b="1" dirty="0"/>
              <a:t> </a:t>
            </a:r>
            <a:r>
              <a:rPr lang="en-US" sz="3200" b="1" dirty="0" err="1"/>
              <a:t>yaşanan</a:t>
            </a:r>
            <a:r>
              <a:rPr lang="en-US" sz="3200" b="1" dirty="0"/>
              <a:t> </a:t>
            </a:r>
            <a:r>
              <a:rPr lang="en-US" sz="3200" b="1" dirty="0" err="1"/>
              <a:t>immun</a:t>
            </a:r>
            <a:r>
              <a:rPr lang="en-US" sz="3200" b="1" dirty="0"/>
              <a:t> </a:t>
            </a:r>
            <a:r>
              <a:rPr lang="en-US" sz="3200" b="1" dirty="0" err="1"/>
              <a:t>cevap</a:t>
            </a:r>
            <a:r>
              <a:rPr lang="en-US" sz="3200" b="1" dirty="0"/>
              <a:t> </a:t>
            </a:r>
            <a:r>
              <a:rPr lang="en-US" sz="3200" b="1" dirty="0" err="1"/>
              <a:t>riski</a:t>
            </a:r>
            <a:r>
              <a:rPr lang="en-US" sz="3200" b="1" dirty="0"/>
              <a:t> </a:t>
            </a:r>
            <a:r>
              <a:rPr lang="en-US" sz="3200" b="1" dirty="0" err="1"/>
              <a:t>ortadan</a:t>
            </a:r>
            <a:r>
              <a:rPr lang="en-US" sz="3200" b="1" dirty="0"/>
              <a:t> </a:t>
            </a:r>
            <a:r>
              <a:rPr lang="en-US" sz="3200" b="1" dirty="0" err="1"/>
              <a:t>kalkmaktadır</a:t>
            </a:r>
            <a:r>
              <a:rPr lang="en-US" sz="3200" b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3200" b="1" dirty="0"/>
              <a:t>Bu </a:t>
            </a:r>
            <a:r>
              <a:rPr lang="en-US" sz="3200" b="1" dirty="0" err="1"/>
              <a:t>özellikleri</a:t>
            </a:r>
            <a:r>
              <a:rPr lang="en-US" sz="3200" b="1" dirty="0"/>
              <a:t> </a:t>
            </a:r>
            <a:r>
              <a:rPr lang="en-US" sz="3200" b="1" dirty="0" err="1"/>
              <a:t>ile</a:t>
            </a:r>
            <a:r>
              <a:rPr lang="en-US" sz="3200" b="1" dirty="0"/>
              <a:t>, İPKH </a:t>
            </a:r>
            <a:r>
              <a:rPr lang="en-US" sz="3200" b="1" dirty="0" err="1"/>
              <a:t>ile</a:t>
            </a:r>
            <a:r>
              <a:rPr lang="en-US" sz="3200" b="1" dirty="0"/>
              <a:t> </a:t>
            </a:r>
            <a:r>
              <a:rPr lang="en-US" sz="3200" b="1" dirty="0" err="1"/>
              <a:t>hücresel</a:t>
            </a:r>
            <a:r>
              <a:rPr lang="en-US" sz="3200" b="1" dirty="0"/>
              <a:t> </a:t>
            </a:r>
            <a:r>
              <a:rPr lang="en-US" sz="3200" b="1" dirty="0" err="1"/>
              <a:t>tedaviler</a:t>
            </a:r>
            <a:r>
              <a:rPr lang="en-US" sz="3200" b="1" dirty="0"/>
              <a:t> </a:t>
            </a:r>
            <a:r>
              <a:rPr lang="en-US" sz="3200" b="1" dirty="0" err="1"/>
              <a:t>için</a:t>
            </a:r>
            <a:r>
              <a:rPr lang="en-US" sz="3200" b="1" dirty="0"/>
              <a:t> en </a:t>
            </a:r>
            <a:r>
              <a:rPr lang="en-US" sz="3200" b="1" dirty="0" err="1"/>
              <a:t>uygun</a:t>
            </a:r>
            <a:r>
              <a:rPr lang="en-US" sz="3200" b="1" dirty="0"/>
              <a:t> </a:t>
            </a:r>
            <a:r>
              <a:rPr lang="en-US" sz="3200" b="1" dirty="0" err="1"/>
              <a:t>kaynak</a:t>
            </a:r>
            <a:r>
              <a:rPr lang="en-US" sz="3200" b="1" dirty="0"/>
              <a:t> </a:t>
            </a:r>
            <a:r>
              <a:rPr lang="en-US" sz="3200" b="1" dirty="0" err="1"/>
              <a:t>olarak</a:t>
            </a:r>
            <a:r>
              <a:rPr lang="en-US" sz="3200" b="1" dirty="0"/>
              <a:t> </a:t>
            </a:r>
            <a:r>
              <a:rPr lang="en-US" sz="3200" b="1" dirty="0" err="1"/>
              <a:t>karşımıza</a:t>
            </a:r>
            <a:r>
              <a:rPr lang="en-US" sz="3200" b="1" dirty="0"/>
              <a:t> </a:t>
            </a:r>
            <a:r>
              <a:rPr lang="en-US" sz="3200" b="1" dirty="0" err="1"/>
              <a:t>çıkmaktadır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52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4103543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379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Algerian</vt:lpstr>
      <vt:lpstr>Arial</vt:lpstr>
      <vt:lpstr>Calibri</vt:lpstr>
      <vt:lpstr>Calibri Light</vt:lpstr>
      <vt:lpstr>Times New Roman</vt:lpstr>
      <vt:lpstr>1_Office Teması</vt:lpstr>
      <vt:lpstr>2_Office Teması</vt:lpstr>
      <vt:lpstr>3_Office Teması</vt:lpstr>
      <vt:lpstr>Office Teması</vt:lpstr>
      <vt:lpstr>       KÖK HÜCRE</vt:lpstr>
      <vt:lpstr>Postembriyonik Gelişim</vt:lpstr>
      <vt:lpstr>Postembriyonik Gelişim</vt:lpstr>
      <vt:lpstr>Postembriyonik Gelişim</vt:lpstr>
      <vt:lpstr>  Indüklenmiş Pluripotent Kök Hücre </vt:lpstr>
      <vt:lpstr>PowerPoint Sunusu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8</cp:revision>
  <dcterms:created xsi:type="dcterms:W3CDTF">2018-02-27T13:53:02Z</dcterms:created>
  <dcterms:modified xsi:type="dcterms:W3CDTF">2018-02-28T10:55:40Z</dcterms:modified>
</cp:coreProperties>
</file>