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34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17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1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463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23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92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69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966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16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378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5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34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53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81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55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611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067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45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9444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111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7421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66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1682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2724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847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32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5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2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86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79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02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alpha val="98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4FF38-5507-4F97-8E96-8DBC62D9CD25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F5B00-0A44-48BB-B012-77866848076D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65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7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36477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83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94384" y="-1874845"/>
            <a:ext cx="7053542" cy="140053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6213" y="456876"/>
            <a:ext cx="11642501" cy="6046955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tr-TR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Otolog</a:t>
            </a:r>
            <a:r>
              <a:rPr lang="tr-T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Kemik İliği Transplantasyonu</a:t>
            </a:r>
          </a:p>
          <a:p>
            <a:pPr marL="0" indent="0" algn="just">
              <a:buNone/>
            </a:pP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 hastaya hastalığını tedavisine yönelik  uygulamalar yapılır.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aşamada hastalığın tekrarlamasını önlemek amaçtır.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için uygun ilaçlar verilir,  kök hücreleri toplanır ve dondurulur.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 takiben, hastalığının kalan hücrelerini yok etmek için hastaya yüksek dozda ilaç tedavisi uygulanır. 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Sonra, dondurulmuş olarak saklanan sağlıklı kök hücreler hastaya geri transfer edilir.</a:t>
            </a:r>
          </a:p>
        </p:txBody>
      </p:sp>
    </p:spTree>
    <p:extLst>
      <p:ext uri="{BB962C8B-B14F-4D97-AF65-F5344CB8AC3E}">
        <p14:creationId xmlns:p14="http://schemas.microsoft.com/office/powerpoint/2010/main" val="2009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493913"/>
            <a:ext cx="10515600" cy="84433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Allojenik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Kök Hücre Transplantasyonu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3915" y="1183700"/>
            <a:ext cx="11554496" cy="5461799"/>
          </a:xfrm>
        </p:spPr>
        <p:txBody>
          <a:bodyPr>
            <a:noAutofit/>
          </a:bodyPr>
          <a:lstStyle/>
          <a:p>
            <a:pPr indent="-342900" algn="just">
              <a:buFont typeface="Arial"/>
              <a:buChar char="•"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otolog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kök hücre transplantasyonunun yerine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allogenik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kök hücre transplantasyonu tercih edilmektedir.</a:t>
            </a:r>
          </a:p>
          <a:p>
            <a:pPr indent="-342900" algn="just">
              <a:buFont typeface="Arial"/>
              <a:buChar char="•"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işlemde, bağış yapan kişiye kemik iliğinde bulunan kök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hücrelein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periferik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kana çıkmasını sağlayan G-CSF (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Granülosit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Koloni Uyarıcı Faktör) uygulaması yapılır.</a:t>
            </a:r>
          </a:p>
          <a:p>
            <a:pPr indent="-342900" algn="just">
              <a:buFont typeface="Arial"/>
              <a:buChar char="•"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uygulama sonunda vericiden kan alınır.</a:t>
            </a:r>
          </a:p>
          <a:p>
            <a:pPr indent="-342900" algn="just">
              <a:buFont typeface="Arial"/>
              <a:buChar char="•"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belli yöntemlerle ile kök hücreler kan bileşeninden ayrılır.</a:t>
            </a:r>
          </a:p>
          <a:p>
            <a:pPr indent="-342900" algn="just">
              <a:buFont typeface="Arial"/>
              <a:buChar char="•"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edilen kök hücreler hasta bireye transfer edilir.</a:t>
            </a:r>
          </a:p>
        </p:txBody>
      </p:sp>
    </p:spTree>
    <p:extLst>
      <p:ext uri="{BB962C8B-B14F-4D97-AF65-F5344CB8AC3E}">
        <p14:creationId xmlns:p14="http://schemas.microsoft.com/office/powerpoint/2010/main" val="19348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5" y="1336227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burada önemli bir konu;</a:t>
            </a:r>
          </a:p>
          <a:p>
            <a:pPr marL="457200" indent="-45720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Bağışçı ile hasta arasında doku farklılıkları nedeni ile ortaya çıkabilecek (vericiye karşı konakçı) önemli bir hastalıktır.</a:t>
            </a:r>
          </a:p>
          <a:p>
            <a:pPr marL="457200" indent="-45720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hastalık alıcının organlarına ciddi hasar verebilir. </a:t>
            </a:r>
          </a:p>
          <a:p>
            <a:pPr marL="457200" indent="-457200"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bağışçı ve hasta arasındaki doku uyumu  çok önemlidir.</a:t>
            </a:r>
          </a:p>
          <a:p>
            <a:pPr marL="457200" indent="-457200" algn="just"/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20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334850" y="987743"/>
            <a:ext cx="11269013" cy="6092621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 genelinde incelendiğinde; kök hücre nakil sayıları arttırılmasına yönelik çalışmalar yoğun şekilde devam etmektedir.</a:t>
            </a: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ve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rejeneratif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tıp uygulamalarının artırılması ve geliştirilmesini başlıca araştırma konularından biridir.</a:t>
            </a: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 Ulusal  Sağlık Enstitüsü, hemen her yıl için belirlediği araştırma fonunun  büyük bir bölümünü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embroyonik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olmayan kök hücre araştırmalarına ayırmaktadır.</a:t>
            </a:r>
          </a:p>
        </p:txBody>
      </p:sp>
    </p:spTree>
    <p:extLst>
      <p:ext uri="{BB962C8B-B14F-4D97-AF65-F5344CB8AC3E}">
        <p14:creationId xmlns:p14="http://schemas.microsoft.com/office/powerpoint/2010/main" val="27794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6365" y="1825625"/>
            <a:ext cx="11539471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Kuzey Amerika, Avrupa ve Doğu Asya’daki çalışmaların yanı sıra, Ortadoğu’da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rejeneratif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tıp alanında İsrail ve İran nitelikli araştırma ve uygulamalar gerçekleştirilmektedir.</a:t>
            </a: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 de nitelikli araştırmalar yapabilecek potansiyele sahip bir ülke olarak, bu konuda akılcı politikalar izlemesi gerekmektedir.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6264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1541736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5769" y="452719"/>
            <a:ext cx="8276311" cy="1134695"/>
          </a:xfrm>
        </p:spPr>
        <p:txBody>
          <a:bodyPr>
            <a:normAutofit/>
          </a:bodyPr>
          <a:lstStyle/>
          <a:p>
            <a:pPr algn="ctr"/>
            <a:r>
              <a:rPr lang="tr-TR" sz="4000" b="1" u="sng" dirty="0">
                <a:latin typeface="+mn-lt"/>
              </a:rPr>
              <a:t>HÜCRESEL TEDAVİ VE REJENERATİF TIP</a:t>
            </a:r>
            <a:r>
              <a:rPr lang="tr-TR" sz="2800" b="1" dirty="0"/>
              <a:t/>
            </a:r>
            <a:br>
              <a:rPr lang="tr-TR" sz="2800" b="1" dirty="0"/>
            </a:br>
            <a:endParaRPr lang="tr-TR" sz="1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105" y="1432190"/>
            <a:ext cx="11717338" cy="4834185"/>
          </a:xfrm>
        </p:spPr>
        <p:txBody>
          <a:bodyPr>
            <a:normAutofit/>
          </a:bodyPr>
          <a:lstStyle/>
          <a:p>
            <a:r>
              <a:rPr lang="tr-TR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Rejeneratif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tıp, özet olarak canlı fonksiyonel dokular yaratma işlemidir.</a:t>
            </a:r>
          </a:p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Neden ihtiyaç duyarız??</a:t>
            </a:r>
          </a:p>
          <a:p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Hastalık, hasar yaş veya doğuştan bozukluklar nedeniyle dokular fonksiyonlarını yitirebilir. </a:t>
            </a:r>
          </a:p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doku veya organların tamiri veya değişimi için ihtiyaç vardır. </a:t>
            </a:r>
          </a:p>
          <a:p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Rejeneratif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tıp uygulamaları  hücresel tedavi ve doku mühendisliği  yardımıyla gerçekleşir.</a:t>
            </a:r>
          </a:p>
          <a:p>
            <a:pPr marL="0" indent="0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7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2292623" y="136066"/>
            <a:ext cx="8595884" cy="1254811"/>
          </a:xfrm>
        </p:spPr>
        <p:txBody>
          <a:bodyPr/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REJENERATİF TIP İÇİN KÖK HÜCRELER</a:t>
            </a: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373487" y="1628471"/>
            <a:ext cx="11050074" cy="4905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 kaynaklardan elde edilen kök hücreler kullanılabilir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/>
            <a:r>
              <a:rPr lang="tr-TR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Embriyonik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kök hücreler</a:t>
            </a:r>
          </a:p>
          <a:p>
            <a:pPr marL="457200" indent="-457200" algn="just"/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Fetüs kök hücreleri</a:t>
            </a:r>
          </a:p>
          <a:p>
            <a:pPr marL="457200" indent="-457200" algn="just"/>
            <a:r>
              <a:rPr lang="tr-TR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Amniyon</a:t>
            </a:r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sıvından elde edilen kök hücreleri</a:t>
            </a:r>
          </a:p>
          <a:p>
            <a:pPr marL="457200" indent="-457200" algn="just"/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Kordon kanı kök hücreleri</a:t>
            </a:r>
          </a:p>
          <a:p>
            <a:pPr marL="457200" indent="-457200" algn="just"/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Kordon kanı kök hücreleri</a:t>
            </a:r>
          </a:p>
          <a:p>
            <a:pPr marL="457200" indent="-457200" algn="just"/>
            <a:r>
              <a:rPr lang="tr-T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Erişkin kök hücreleri</a:t>
            </a:r>
          </a:p>
        </p:txBody>
      </p:sp>
    </p:spTree>
    <p:extLst>
      <p:ext uri="{BB962C8B-B14F-4D97-AF65-F5344CB8AC3E}">
        <p14:creationId xmlns:p14="http://schemas.microsoft.com/office/powerpoint/2010/main" val="8741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8338" y="436678"/>
            <a:ext cx="11165983" cy="814608"/>
          </a:xfrm>
        </p:spPr>
        <p:txBody>
          <a:bodyPr>
            <a:no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REJENERATİF TIP VE KÖK HÜCRE UYGULAMALARI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8338" y="1161134"/>
            <a:ext cx="10895527" cy="4606389"/>
          </a:xfrm>
        </p:spPr>
        <p:txBody>
          <a:bodyPr vert="horz" lIns="144000" tIns="36000" rIns="180000" bIns="36000" rtlCol="0" anchor="ctr" anchorCtr="0">
            <a:noAutofit/>
          </a:bodyPr>
          <a:lstStyle/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Ortopedi ve Travmatoloji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Kıkırdak doku kayıplarında, bu dokular kıkırdak dokusundan kıkırdak üretme tekniği ile üretilebilmektedir.</a:t>
            </a:r>
          </a:p>
          <a:p>
            <a:pPr algn="just"/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Hastalıkları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Kök hücre nakli ile kornea yüzey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resterasyonu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sağlanarak görme fonksiyonunun kazanılmasına imkan vermektedir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404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10"/>
          <p:cNvSpPr>
            <a:spLocks noGrp="1"/>
          </p:cNvSpPr>
          <p:nvPr>
            <p:ph idx="1"/>
          </p:nvPr>
        </p:nvSpPr>
        <p:spPr>
          <a:xfrm>
            <a:off x="631066" y="656823"/>
            <a:ext cx="10869768" cy="5383369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Estetik ve Plastik cerrahi </a:t>
            </a:r>
          </a:p>
          <a:p>
            <a:pPr marL="457200" indent="-457200" algn="just">
              <a:lnSpc>
                <a:spcPct val="10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uygulamaları ile</a:t>
            </a:r>
          </a:p>
          <a:p>
            <a:pPr marL="457200" indent="-457200" algn="just">
              <a:lnSpc>
                <a:spcPct val="10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 ve ciltteki izlerin tedavisi</a:t>
            </a:r>
          </a:p>
          <a:p>
            <a:pPr marL="457200" indent="-457200" algn="just">
              <a:lnSpc>
                <a:spcPct val="10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meme rekonstrüksiyonu,</a:t>
            </a:r>
          </a:p>
          <a:p>
            <a:pPr marL="457200" indent="-457200" algn="just">
              <a:lnSpc>
                <a:spcPct val="10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 ve vücut dolgusu </a:t>
            </a:r>
          </a:p>
          <a:p>
            <a:pPr marL="457200" indent="-457200" algn="just">
              <a:lnSpc>
                <a:spcPct val="100000"/>
              </a:lnSpc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yanık tedavileri gerçekleştirilmektedir.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gulamalarda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hastaların kendi dokularının kullanılması hastayı alerji gibi yan etkilerden de korumaktadır. </a:t>
            </a:r>
          </a:p>
          <a:p>
            <a:pPr marL="0" indent="0" algn="just">
              <a:buNone/>
            </a:pPr>
            <a:endParaRPr lang="tr-T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8080375" algn="l"/>
              </a:tabLst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8080375" algn="l"/>
              </a:tabLst>
            </a:pPr>
            <a:endParaRPr lang="tr-T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16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Dermatoloji </a:t>
            </a:r>
          </a:p>
          <a:p>
            <a:pPr indent="-34290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yenileme, cilt gençleştirme </a:t>
            </a:r>
          </a:p>
          <a:p>
            <a:pPr indent="-34290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Kırışıklıklar,</a:t>
            </a:r>
          </a:p>
          <a:p>
            <a:pPr indent="-34290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Lekelenmeler,</a:t>
            </a:r>
          </a:p>
          <a:p>
            <a:pPr indent="-342900" algn="just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renginde matlaşma gibi problemlerin tedavisinde kök hücre kullanılabilir.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71424" y="-2689492"/>
            <a:ext cx="7053542" cy="140053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823" y="423624"/>
            <a:ext cx="10805374" cy="5661293"/>
          </a:xfrm>
        </p:spPr>
        <p:txBody>
          <a:bodyPr>
            <a:noAutofit/>
          </a:bodyPr>
          <a:lstStyle/>
          <a:p>
            <a:pPr algn="ctr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Kalp ve Damar </a:t>
            </a:r>
            <a:r>
              <a:rPr lang="tr-T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Cerrahisi</a:t>
            </a:r>
          </a:p>
          <a:p>
            <a:pPr marL="0" indent="0" algn="ctr">
              <a:buNone/>
            </a:pPr>
            <a:endParaRPr lang="tr-TR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Kişinin kendisinden elde edilen hücreler damar tıkanıklarında tedavi olanağı sunar.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hastalıkta ilaç, ozon ya da yüksek basınçlı tedavi uygulanır.</a:t>
            </a: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uygulamaları ile yaraların kapanması ve dolaşımın yeniden sağlanması mümkün olmaktadır.</a:t>
            </a:r>
          </a:p>
        </p:txBody>
      </p:sp>
    </p:spTree>
    <p:extLst>
      <p:ext uri="{BB962C8B-B14F-4D97-AF65-F5344CB8AC3E}">
        <p14:creationId xmlns:p14="http://schemas.microsoft.com/office/powerpoint/2010/main" val="302334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79666" y="-2140853"/>
            <a:ext cx="7053542" cy="140053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9093" y="437881"/>
            <a:ext cx="11436439" cy="5883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600" b="1" u="sng" dirty="0" err="1"/>
              <a:t>Rejeneratif</a:t>
            </a:r>
            <a:r>
              <a:rPr lang="tr-TR" sz="3600" b="1" u="sng" dirty="0"/>
              <a:t> Tıp Teknikleri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PRP-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Plated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Plasma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trombosit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zengin plazma)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PRP tam kanın santrifüj edilmesi ile elde edilen ve tam kandan daha yüksek konsantrasyonda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platelet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yani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trombosit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içeren plazma içeriğidir. </a:t>
            </a:r>
          </a:p>
          <a:p>
            <a:pPr marL="0" indent="0" algn="just">
              <a:buNone/>
            </a:pP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plazmai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içeriğinin  doğrudan hasarlı bölgeye enjeksiyonu ile tamir mekanizmalarının hızlı güçlü ve kalıcı olması sağlanmaya çalışılır.</a:t>
            </a:r>
          </a:p>
        </p:txBody>
      </p:sp>
    </p:spTree>
    <p:extLst>
      <p:ext uri="{BB962C8B-B14F-4D97-AF65-F5344CB8AC3E}">
        <p14:creationId xmlns:p14="http://schemas.microsoft.com/office/powerpoint/2010/main" val="16815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0456" y="528034"/>
            <a:ext cx="11590986" cy="5720367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TRANSPLANTASYON</a:t>
            </a:r>
          </a:p>
          <a:p>
            <a:pPr marL="114300" indent="0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çeşit olabilmektedir</a:t>
            </a:r>
          </a:p>
          <a:p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Otolog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Transplantasyonu yapılacak kök hücreler hastanın kendi kemik iliğinden ya da kanından alınarak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ayrıştırlır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daha sonra dondurulur. Kemoterapi veya radyoterapi gördükten   sonra hücreler hastaya geri verilir.</a:t>
            </a:r>
          </a:p>
          <a:p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Allojenik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Kök hücre kaynağı olarak ikiz kardeş, kardeş, anne, baba, akrabalar, akraba dışı vericiler  kullanılabilir.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28373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633</Words>
  <Application>Microsoft Office PowerPoint</Application>
  <PresentationFormat>Geniş ekran</PresentationFormat>
  <Paragraphs>87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Times New Roman</vt:lpstr>
      <vt:lpstr>1_Office Teması</vt:lpstr>
      <vt:lpstr>2_Office Teması</vt:lpstr>
      <vt:lpstr>Office Teması</vt:lpstr>
      <vt:lpstr>       KÖK HÜCRE</vt:lpstr>
      <vt:lpstr>HÜCRESEL TEDAVİ VE REJENERATİF TIP </vt:lpstr>
      <vt:lpstr>REJENERATİF TIP İÇİN KÖK HÜCRELER</vt:lpstr>
      <vt:lpstr>REJENERATİF TIP VE KÖK HÜCRE UYGULAMALARI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Allojenik Periferik Kök Hücre Transplantasyonu </vt:lpstr>
      <vt:lpstr>PowerPoint Sunusu</vt:lpstr>
      <vt:lpstr>PowerPoint Sunusu</vt:lpstr>
      <vt:lpstr>PowerPoint Sunusu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7</cp:revision>
  <dcterms:created xsi:type="dcterms:W3CDTF">2018-02-27T13:55:03Z</dcterms:created>
  <dcterms:modified xsi:type="dcterms:W3CDTF">2018-02-28T10:56:32Z</dcterms:modified>
</cp:coreProperties>
</file>