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6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92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31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50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466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14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12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70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8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B629-241B-449B-B94D-713C5CF6C59F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468F7-9E9B-41D4-9924-3C41E0F33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88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92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 err="1"/>
              <a:t>Lipozom</a:t>
            </a:r>
            <a:r>
              <a:rPr lang="tr-TR" sz="3600" b="1" dirty="0"/>
              <a:t> aracılığıyla gen aktarımı</a:t>
            </a:r>
            <a:r>
              <a:rPr lang="tr-TR" sz="3600" dirty="0"/>
              <a:t>, PEG sisteminin ilerletilmesiyle oluşmuş bir </a:t>
            </a:r>
            <a:r>
              <a:rPr lang="tr-TR" sz="3600" dirty="0" smtClean="0"/>
              <a:t>teknik olup </a:t>
            </a:r>
            <a:r>
              <a:rPr lang="tr-TR" sz="3600" dirty="0"/>
              <a:t>yabancı DNA </a:t>
            </a:r>
            <a:r>
              <a:rPr lang="tr-TR" sz="3600" dirty="0" err="1"/>
              <a:t>lipozom</a:t>
            </a:r>
            <a:r>
              <a:rPr lang="tr-TR" sz="3600" dirty="0"/>
              <a:t> adı verilen küresel çift tabakalı yağ molekülleriyle kaplanır</a:t>
            </a:r>
            <a:r>
              <a:rPr lang="tr-TR" sz="3600" dirty="0" smtClean="0"/>
              <a:t>.</a:t>
            </a:r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tr-TR" sz="3600" dirty="0" smtClean="0"/>
              <a:t>PEG </a:t>
            </a:r>
            <a:r>
              <a:rPr lang="tr-TR" sz="3600" dirty="0"/>
              <a:t>varlığında konak hücre </a:t>
            </a:r>
            <a:r>
              <a:rPr lang="tr-TR" sz="3600" dirty="0" err="1"/>
              <a:t>protoplastlarının</a:t>
            </a:r>
            <a:r>
              <a:rPr lang="tr-TR" sz="3600" dirty="0"/>
              <a:t> plazma zarları </a:t>
            </a:r>
            <a:r>
              <a:rPr lang="tr-TR" sz="3600" dirty="0" err="1"/>
              <a:t>lipozom</a:t>
            </a:r>
            <a:r>
              <a:rPr lang="tr-TR" sz="3600" dirty="0"/>
              <a:t> </a:t>
            </a:r>
            <a:r>
              <a:rPr lang="tr-TR" sz="3600" dirty="0" smtClean="0"/>
              <a:t>ile birleşir </a:t>
            </a:r>
            <a:r>
              <a:rPr lang="tr-TR" sz="3600" dirty="0"/>
              <a:t>ve birleşme sonucu DNA </a:t>
            </a:r>
            <a:r>
              <a:rPr lang="tr-TR" sz="3600" dirty="0" err="1"/>
              <a:t>stoplazmaya</a:t>
            </a:r>
            <a:r>
              <a:rPr lang="tr-TR" sz="3600" dirty="0"/>
              <a:t> ulaşır daha sonra genoma </a:t>
            </a:r>
            <a:r>
              <a:rPr lang="tr-TR" sz="3600" dirty="0" smtClean="0"/>
              <a:t>girer.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97623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err="1"/>
              <a:t>Membran</a:t>
            </a:r>
            <a:r>
              <a:rPr lang="tr-TR" sz="3600" dirty="0"/>
              <a:t> geçirgenliğini artırmak için uygulanan diğer bir metot </a:t>
            </a:r>
            <a:r>
              <a:rPr lang="tr-TR" sz="3600" b="1" dirty="0" err="1"/>
              <a:t>elektroporasyondur</a:t>
            </a:r>
            <a:r>
              <a:rPr lang="tr-TR" sz="3600" dirty="0"/>
              <a:t>.</a:t>
            </a:r>
          </a:p>
          <a:p>
            <a:pPr marL="0" indent="0" algn="just">
              <a:buNone/>
            </a:pPr>
            <a:r>
              <a:rPr lang="tr-TR" sz="3600" dirty="0"/>
              <a:t>Bu yöntemde hücreler kısa süreli şiddetli elektrik akımına maruz bırakılarak plazma </a:t>
            </a:r>
            <a:r>
              <a:rPr lang="tr-TR" sz="3600" dirty="0" smtClean="0"/>
              <a:t>zarı geçirgenliği </a:t>
            </a:r>
            <a:r>
              <a:rPr lang="tr-TR" sz="3600" dirty="0"/>
              <a:t>artırılır. </a:t>
            </a:r>
            <a:r>
              <a:rPr lang="tr-TR" sz="3600" dirty="0" err="1"/>
              <a:t>Elektroporasyonla</a:t>
            </a:r>
            <a:r>
              <a:rPr lang="tr-TR" sz="3600" dirty="0"/>
              <a:t> transformasyon tekniği çeşitli türlerde ve </a:t>
            </a:r>
            <a:r>
              <a:rPr lang="tr-TR" sz="3600" dirty="0" smtClean="0"/>
              <a:t>hücre tiplerinde </a:t>
            </a:r>
            <a:r>
              <a:rPr lang="tr-TR" sz="3600" dirty="0"/>
              <a:t>başarı sağlamıştır fakat türe özgü </a:t>
            </a:r>
            <a:r>
              <a:rPr lang="tr-TR" sz="3600" dirty="0" err="1"/>
              <a:t>protoplast</a:t>
            </a:r>
            <a:r>
              <a:rPr lang="tr-TR" sz="3600" dirty="0"/>
              <a:t> </a:t>
            </a:r>
            <a:r>
              <a:rPr lang="tr-TR" sz="3600" dirty="0" err="1"/>
              <a:t>rejenerasyon</a:t>
            </a:r>
            <a:r>
              <a:rPr lang="tr-TR" sz="3600" dirty="0"/>
              <a:t> problemi </a:t>
            </a:r>
            <a:r>
              <a:rPr lang="tr-TR" sz="3600" dirty="0" smtClean="0"/>
              <a:t>halen diğer </a:t>
            </a:r>
            <a:r>
              <a:rPr lang="tr-TR" sz="3600" dirty="0"/>
              <a:t>tekniklerin kullanımını </a:t>
            </a:r>
            <a:r>
              <a:rPr lang="tr-TR" sz="3600" dirty="0" smtClean="0"/>
              <a:t>gerektirmektedir.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8287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4909" y="881728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/>
              <a:t>Silikon </a:t>
            </a:r>
            <a:r>
              <a:rPr lang="tr-TR" sz="3600" b="1" dirty="0" err="1"/>
              <a:t>karbit</a:t>
            </a:r>
            <a:r>
              <a:rPr lang="tr-TR" sz="3600" b="1" dirty="0"/>
              <a:t> lifleriyle aktarım yöntemi </a:t>
            </a:r>
            <a:r>
              <a:rPr lang="tr-TR" sz="3600" dirty="0"/>
              <a:t>oldukça basit bir yöntemdir. </a:t>
            </a:r>
            <a:r>
              <a:rPr lang="tr-TR" sz="3600" dirty="0" smtClean="0"/>
              <a:t>Liflerin büyüklükleri</a:t>
            </a:r>
            <a:r>
              <a:rPr lang="tr-TR" sz="3600" dirty="0"/>
              <a:t>, biçimleri ve kimyasal kompozisyonları onlara hücreyi öldürmeden </a:t>
            </a:r>
            <a:r>
              <a:rPr lang="tr-TR" sz="3600" dirty="0" smtClean="0"/>
              <a:t>delme yeteneği </a:t>
            </a:r>
            <a:r>
              <a:rPr lang="tr-TR" sz="3600" dirty="0"/>
              <a:t>sağlamıştır. </a:t>
            </a:r>
            <a:r>
              <a:rPr lang="tr-TR" sz="3600" dirty="0" err="1"/>
              <a:t>Plazmid</a:t>
            </a:r>
            <a:r>
              <a:rPr lang="tr-TR" sz="3600" dirty="0"/>
              <a:t> DNA (markör gen içeren), silikon </a:t>
            </a:r>
            <a:r>
              <a:rPr lang="tr-TR" sz="3600" dirty="0" err="1"/>
              <a:t>karbit</a:t>
            </a:r>
            <a:r>
              <a:rPr lang="tr-TR" sz="3600" dirty="0"/>
              <a:t> lifler ve </a:t>
            </a:r>
            <a:r>
              <a:rPr lang="tr-TR" sz="3600" dirty="0" smtClean="0"/>
              <a:t>bitki hücre </a:t>
            </a:r>
            <a:r>
              <a:rPr lang="tr-TR" sz="3600" dirty="0"/>
              <a:t>kültürü süspansiyonu bir tüpe koyulur ve kuvvetlice karıştırılır daha </a:t>
            </a:r>
            <a:r>
              <a:rPr lang="tr-TR" sz="3600" dirty="0" smtClean="0"/>
              <a:t>sonra hidrodinamik </a:t>
            </a:r>
            <a:r>
              <a:rPr lang="tr-TR" sz="3600" dirty="0"/>
              <a:t>kuvvetler silikon lifleri ve DNA’yı hüre içine sokar. Hızlı, ucuz, </a:t>
            </a:r>
            <a:r>
              <a:rPr lang="tr-TR" sz="3600" dirty="0" smtClean="0"/>
              <a:t>çoğu hücre </a:t>
            </a:r>
            <a:r>
              <a:rPr lang="tr-TR" sz="3600" dirty="0"/>
              <a:t>çeşidinde çalışılabilmesi ve ayarlaması kolay olması bu tekniğin </a:t>
            </a:r>
            <a:r>
              <a:rPr lang="tr-TR" sz="3600" dirty="0" smtClean="0"/>
              <a:t>avantajıdır.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70149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b="1" dirty="0"/>
              <a:t>Mikroenjeksiyon tekniği </a:t>
            </a:r>
            <a:r>
              <a:rPr lang="tr-TR" sz="3600" dirty="0"/>
              <a:t>tatmin edici </a:t>
            </a:r>
            <a:r>
              <a:rPr lang="tr-TR" sz="3600" dirty="0" smtClean="0"/>
              <a:t>bir transformasyon </a:t>
            </a:r>
            <a:r>
              <a:rPr lang="tr-TR" sz="3600" dirty="0"/>
              <a:t>başarısına sahip </a:t>
            </a:r>
            <a:r>
              <a:rPr lang="tr-TR" sz="3600" dirty="0" smtClean="0"/>
              <a:t>olmasına rağmen </a:t>
            </a:r>
            <a:r>
              <a:rPr lang="tr-TR" sz="3600" dirty="0"/>
              <a:t>(%20-50) zahmetli, deneyim gerektiren, özel ekipmanlar gerektiren ve </a:t>
            </a:r>
            <a:r>
              <a:rPr lang="tr-TR" sz="3600" dirty="0" smtClean="0"/>
              <a:t>çok zaman </a:t>
            </a:r>
            <a:r>
              <a:rPr lang="tr-TR" sz="3600" dirty="0"/>
              <a:t>alıcı bir yöntemdir. Bu teknikle DNA’yı direkt </a:t>
            </a:r>
            <a:r>
              <a:rPr lang="tr-TR" sz="3600" dirty="0" err="1"/>
              <a:t>protoplast</a:t>
            </a:r>
            <a:r>
              <a:rPr lang="tr-TR" sz="3600" dirty="0"/>
              <a:t> </a:t>
            </a:r>
            <a:r>
              <a:rPr lang="tr-TR" sz="3600" dirty="0" smtClean="0"/>
              <a:t>veya </a:t>
            </a:r>
            <a:r>
              <a:rPr lang="tr-TR" sz="3600" dirty="0" err="1"/>
              <a:t>embriyonik</a:t>
            </a:r>
            <a:r>
              <a:rPr lang="tr-TR" sz="3600" dirty="0"/>
              <a:t> hücre </a:t>
            </a:r>
            <a:r>
              <a:rPr lang="tr-TR" sz="3600" dirty="0" smtClean="0"/>
              <a:t>kültürü içine </a:t>
            </a:r>
            <a:r>
              <a:rPr lang="tr-TR" sz="3600" dirty="0"/>
              <a:t>sokmak için </a:t>
            </a:r>
            <a:r>
              <a:rPr lang="tr-TR" sz="3600" dirty="0" smtClean="0"/>
              <a:t>ince cam </a:t>
            </a:r>
            <a:r>
              <a:rPr lang="tr-TR" sz="3600" dirty="0"/>
              <a:t>bir enjektör kullanılır.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55891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070" y="468773"/>
            <a:ext cx="11452123" cy="5981187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 err="1"/>
              <a:t>E</a:t>
            </a:r>
            <a:r>
              <a:rPr lang="tr-TR" sz="3600" b="1" dirty="0" err="1" smtClean="0"/>
              <a:t>lektroforez</a:t>
            </a:r>
            <a:r>
              <a:rPr lang="tr-TR" sz="3600" dirty="0" smtClean="0"/>
              <a:t> </a:t>
            </a:r>
            <a:r>
              <a:rPr lang="tr-TR" sz="3600" dirty="0"/>
              <a:t>tekniğinde negatif yüklü yabancı DNA’nın</a:t>
            </a:r>
          </a:p>
          <a:p>
            <a:pPr marL="0" indent="0" algn="just">
              <a:buNone/>
            </a:pPr>
            <a:r>
              <a:rPr lang="tr-TR" sz="3600" dirty="0"/>
              <a:t>elektrik alanında zorla konak hücreye girmesi </a:t>
            </a:r>
            <a:r>
              <a:rPr lang="tr-TR" sz="3600" dirty="0" smtClean="0"/>
              <a:t>sağlanmıştır.</a:t>
            </a:r>
            <a:r>
              <a:rPr lang="tr-TR" sz="3600" dirty="0"/>
              <a:t> </a:t>
            </a:r>
            <a:r>
              <a:rPr lang="tr-TR" sz="3600" dirty="0" err="1" smtClean="0"/>
              <a:t>Meristematik</a:t>
            </a:r>
            <a:r>
              <a:rPr lang="tr-TR" sz="3600" dirty="0" smtClean="0"/>
              <a:t> </a:t>
            </a:r>
            <a:r>
              <a:rPr lang="tr-TR" sz="3600" dirty="0"/>
              <a:t>bitki hücreleri iki tüp arasına koyulur ve DNA </a:t>
            </a:r>
            <a:r>
              <a:rPr lang="tr-TR" sz="3600" dirty="0" err="1"/>
              <a:t>ağarla</a:t>
            </a:r>
            <a:r>
              <a:rPr lang="tr-TR" sz="3600" dirty="0"/>
              <a:t> karıştırılır </a:t>
            </a:r>
            <a:r>
              <a:rPr lang="tr-TR" sz="3600" dirty="0" smtClean="0"/>
              <a:t>daha sonra </a:t>
            </a:r>
            <a:r>
              <a:rPr lang="tr-TR" sz="3600" dirty="0"/>
              <a:t>ucu açık olan tüpe dökülür ve sadece ağar anottaki tüpe dökülür. Optimize </a:t>
            </a:r>
            <a:r>
              <a:rPr lang="tr-TR" sz="3600" dirty="0" smtClean="0"/>
              <a:t>edilmiş elektrik </a:t>
            </a:r>
            <a:r>
              <a:rPr lang="tr-TR" sz="3600" dirty="0"/>
              <a:t>alanında DNA hücrelere doğru </a:t>
            </a:r>
            <a:r>
              <a:rPr lang="tr-TR" sz="3600" dirty="0" err="1"/>
              <a:t>ağardan</a:t>
            </a:r>
            <a:r>
              <a:rPr lang="tr-TR" sz="3600" dirty="0"/>
              <a:t> geçer ve hücre duvarının </a:t>
            </a:r>
            <a:r>
              <a:rPr lang="tr-TR" sz="3600" dirty="0" smtClean="0"/>
              <a:t>selüloz yapısını </a:t>
            </a:r>
            <a:r>
              <a:rPr lang="tr-TR" sz="3600" dirty="0"/>
              <a:t>geçerek hücrenin içine girer. Bu teknikle hayatta kalan hücre oranı </a:t>
            </a:r>
            <a:r>
              <a:rPr lang="tr-TR" sz="3600" dirty="0" smtClean="0"/>
              <a:t>ortalama %55 </a:t>
            </a:r>
            <a:r>
              <a:rPr lang="tr-TR" sz="3600" dirty="0"/>
              <a:t>ve yaşayan hücrelerdeki marker gen ekspresyonu %57 olarak bulunmuştur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5317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b="1" dirty="0" err="1"/>
              <a:t>Desikasyon</a:t>
            </a:r>
            <a:r>
              <a:rPr lang="tr-TR" sz="3600" dirty="0"/>
              <a:t> yöntemiyle kuru embriyolar yabancı DNA içeren besi yeri </a:t>
            </a:r>
            <a:r>
              <a:rPr lang="tr-TR" sz="3600" dirty="0" smtClean="0"/>
              <a:t>ile karıştırılabilir </a:t>
            </a:r>
            <a:r>
              <a:rPr lang="tr-TR" sz="3600" dirty="0"/>
              <a:t>ve DNA embriyo içine </a:t>
            </a:r>
            <a:r>
              <a:rPr lang="tr-TR" sz="3600" dirty="0" err="1"/>
              <a:t>rehidrasyon</a:t>
            </a:r>
            <a:r>
              <a:rPr lang="tr-TR" sz="3600" dirty="0"/>
              <a:t> sırasında alınabilir. Seleksiyon </a:t>
            </a:r>
            <a:r>
              <a:rPr lang="tr-TR" sz="3600" dirty="0" smtClean="0"/>
              <a:t>ajanı içeren </a:t>
            </a:r>
            <a:r>
              <a:rPr lang="tr-TR" sz="3600" dirty="0"/>
              <a:t>ortamda yabancı DNA içeren embriyoların gelişebilmesiyle </a:t>
            </a:r>
            <a:r>
              <a:rPr lang="tr-TR" sz="3600" dirty="0" err="1"/>
              <a:t>transforme</a:t>
            </a:r>
            <a:r>
              <a:rPr lang="tr-TR" sz="3600" dirty="0"/>
              <a:t> </a:t>
            </a:r>
            <a:r>
              <a:rPr lang="tr-TR" sz="3600" dirty="0" smtClean="0"/>
              <a:t>bitkiler seçilebilir</a:t>
            </a:r>
            <a:r>
              <a:rPr lang="tr-TR" sz="3600" dirty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7173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88990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102163"/>
            <a:ext cx="10515600" cy="772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ÖKARYOTLAR ARASI GENET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MADDE NAKL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4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GEN AKTARIMI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/>
              <a:t>Bazı </a:t>
            </a:r>
            <a:r>
              <a:rPr lang="tr-TR" sz="3600" dirty="0"/>
              <a:t>özel DNA </a:t>
            </a:r>
            <a:r>
              <a:rPr lang="tr-TR" sz="3600" dirty="0" smtClean="0"/>
              <a:t>dizilerinin, farklı hücrelerin </a:t>
            </a:r>
            <a:r>
              <a:rPr lang="tr-TR" sz="3600" dirty="0"/>
              <a:t>genetik yapılarına eklenmesine </a:t>
            </a:r>
            <a:r>
              <a:rPr lang="tr-TR" sz="3600" dirty="0" smtClean="0"/>
              <a:t>gen </a:t>
            </a:r>
            <a:r>
              <a:rPr lang="tr-TR" sz="3600" dirty="0"/>
              <a:t>aktarımı denilmektedir. Genetik transformasyon olarak da adlandırılabilen </a:t>
            </a:r>
            <a:r>
              <a:rPr lang="tr-TR" sz="3600" dirty="0" smtClean="0"/>
              <a:t>bu yöntemin </a:t>
            </a:r>
            <a:r>
              <a:rPr lang="tr-TR" sz="3600" dirty="0"/>
              <a:t>aşamaları yabancı DNA’nın bir vektör (taşıyıcı) aracılığıyla genom </a:t>
            </a:r>
            <a:r>
              <a:rPr lang="tr-TR" sz="3600" dirty="0" smtClean="0"/>
              <a:t>içine yerleştirilmesi</a:t>
            </a:r>
            <a:r>
              <a:rPr lang="tr-TR" sz="3600" dirty="0"/>
              <a:t>, genin ifadesi ve kazanılan yeni özelliklerin yavru döllere aktarımıdır.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5280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DNA Aktarım Teknikleri</a:t>
            </a:r>
            <a:br>
              <a:rPr lang="tr-TR" b="1" dirty="0" smtClean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/>
              <a:t>Konak </a:t>
            </a:r>
            <a:r>
              <a:rPr lang="tr-TR" sz="3600" dirty="0"/>
              <a:t>hücreye aktarılmak için izole edilen DNA’nın iletiminde biyolojik ve </a:t>
            </a:r>
            <a:r>
              <a:rPr lang="tr-TR" sz="3600" dirty="0" smtClean="0"/>
              <a:t>fiziksel olmak </a:t>
            </a:r>
            <a:r>
              <a:rPr lang="tr-TR" sz="3600" dirty="0"/>
              <a:t>üzere iki aktarım sistemi kullanılmaktadır.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868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Biyolojik Aktarım Sistemleri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Bitki transformasyonunda </a:t>
            </a:r>
            <a:r>
              <a:rPr lang="tr-TR" sz="3600" dirty="0" err="1"/>
              <a:t>Agrobacterium</a:t>
            </a:r>
            <a:r>
              <a:rPr lang="tr-TR" sz="3600" dirty="0"/>
              <a:t> </a:t>
            </a:r>
            <a:r>
              <a:rPr lang="tr-TR" sz="3600" dirty="0" err="1"/>
              <a:t>tumefaciens</a:t>
            </a:r>
            <a:r>
              <a:rPr lang="tr-TR" sz="3600" dirty="0"/>
              <a:t> ve </a:t>
            </a:r>
            <a:r>
              <a:rPr lang="tr-TR" sz="3600" dirty="0" err="1"/>
              <a:t>Agrobacterium</a:t>
            </a:r>
            <a:r>
              <a:rPr lang="tr-TR" sz="3600" dirty="0"/>
              <a:t> </a:t>
            </a:r>
            <a:r>
              <a:rPr lang="tr-TR" sz="3600" dirty="0" err="1" smtClean="0"/>
              <a:t>rhizogenes</a:t>
            </a:r>
            <a:r>
              <a:rPr lang="tr-TR" sz="3600" dirty="0"/>
              <a:t> </a:t>
            </a:r>
            <a:r>
              <a:rPr lang="tr-TR" sz="3600" dirty="0" smtClean="0"/>
              <a:t>olmak </a:t>
            </a:r>
            <a:r>
              <a:rPr lang="tr-TR" sz="3600" dirty="0"/>
              <a:t>üzere 2 bakteri türü kullanılmakta olup bu bakteriler kök boğazı uruna ve </a:t>
            </a:r>
            <a:r>
              <a:rPr lang="tr-TR" sz="3600" dirty="0" smtClean="0"/>
              <a:t>saçak kök </a:t>
            </a:r>
            <a:r>
              <a:rPr lang="tr-TR" sz="3600" dirty="0"/>
              <a:t>oluşumuna neden olurlar. Ayrıca bu bakteriler kendi DNA’larının bir kısmını </a:t>
            </a:r>
            <a:r>
              <a:rPr lang="tr-TR" sz="3600" dirty="0" smtClean="0"/>
              <a:t>bitki genomuna </a:t>
            </a:r>
            <a:r>
              <a:rPr lang="tr-TR" sz="3600" dirty="0"/>
              <a:t>katmak gibi özel bir yeteneğe sahiptirler.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203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Bu bakteriler tümör oluşumunda anahtar rol oynayan büyük bir </a:t>
            </a:r>
            <a:r>
              <a:rPr lang="tr-TR" sz="3600" dirty="0" err="1"/>
              <a:t>megaplazmid</a:t>
            </a:r>
            <a:r>
              <a:rPr lang="tr-TR" sz="3600" dirty="0"/>
              <a:t> </a:t>
            </a:r>
            <a:r>
              <a:rPr lang="tr-TR" sz="3600" dirty="0" smtClean="0"/>
              <a:t>içerirler (yaklaşık </a:t>
            </a:r>
            <a:r>
              <a:rPr lang="tr-TR" sz="3600" dirty="0"/>
              <a:t>250kbp) ve bunlara Ti (</a:t>
            </a:r>
            <a:r>
              <a:rPr lang="tr-TR" sz="3600" dirty="0" err="1"/>
              <a:t>tumor-inducing</a:t>
            </a:r>
            <a:r>
              <a:rPr lang="tr-TR" sz="3600" dirty="0"/>
              <a:t>) </a:t>
            </a:r>
            <a:r>
              <a:rPr lang="tr-TR" sz="3600" dirty="0" err="1"/>
              <a:t>plazmidi</a:t>
            </a:r>
            <a:r>
              <a:rPr lang="tr-TR" sz="3600" dirty="0"/>
              <a:t> veya </a:t>
            </a:r>
            <a:r>
              <a:rPr lang="tr-TR" sz="3600" dirty="0" err="1"/>
              <a:t>Ri</a:t>
            </a:r>
            <a:r>
              <a:rPr lang="tr-TR" sz="3600" dirty="0"/>
              <a:t> (</a:t>
            </a:r>
            <a:r>
              <a:rPr lang="tr-TR" sz="3600" dirty="0" err="1" smtClean="0"/>
              <a:t>root-inducing</a:t>
            </a:r>
            <a:r>
              <a:rPr lang="tr-TR" sz="3600" dirty="0" smtClean="0"/>
              <a:t>) </a:t>
            </a:r>
            <a:r>
              <a:rPr lang="tr-TR" sz="3600" dirty="0" err="1" smtClean="0"/>
              <a:t>plazmid</a:t>
            </a:r>
            <a:r>
              <a:rPr lang="tr-TR" sz="3600" dirty="0" smtClean="0"/>
              <a:t> </a:t>
            </a:r>
            <a:r>
              <a:rPr lang="tr-TR" sz="3600" dirty="0"/>
              <a:t>adı verilir. Bitki dokusunun bakteriyel enfeksiyonu sırasında Ti veya </a:t>
            </a:r>
            <a:r>
              <a:rPr lang="tr-TR" sz="3600" dirty="0" err="1" smtClean="0"/>
              <a:t>Ri</a:t>
            </a:r>
            <a:r>
              <a:rPr lang="tr-TR" sz="3600" dirty="0"/>
              <a:t> </a:t>
            </a:r>
            <a:r>
              <a:rPr lang="tr-TR" sz="3600" dirty="0" err="1" smtClean="0"/>
              <a:t>plazmidinin</a:t>
            </a:r>
            <a:r>
              <a:rPr lang="tr-TR" sz="3600" dirty="0" smtClean="0"/>
              <a:t> </a:t>
            </a:r>
            <a:r>
              <a:rPr lang="tr-TR" sz="3600" dirty="0"/>
              <a:t>hareketli kısmı olan T-DNA (transfer DNA), bitki hücresinin </a:t>
            </a:r>
            <a:r>
              <a:rPr lang="tr-TR" sz="3600" dirty="0" smtClean="0"/>
              <a:t>çekirdeğine aktarılarak </a:t>
            </a:r>
            <a:r>
              <a:rPr lang="tr-TR" sz="3600" dirty="0"/>
              <a:t>kromozomuna katılır.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22004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2394" y="645755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sz="3600" dirty="0"/>
              <a:t>T-DNA transferi ve bitki çekirdek ekspresyonu yapıldıktan sonra bitki hücreleri </a:t>
            </a:r>
            <a:r>
              <a:rPr lang="tr-TR" sz="3600" dirty="0" smtClean="0"/>
              <a:t>eklenen T-DNA </a:t>
            </a:r>
            <a:r>
              <a:rPr lang="tr-TR" sz="3600" dirty="0"/>
              <a:t>çeşidine göre değişen çeşitli </a:t>
            </a:r>
            <a:r>
              <a:rPr lang="tr-TR" sz="3600" dirty="0" err="1"/>
              <a:t>opinleri</a:t>
            </a:r>
            <a:r>
              <a:rPr lang="tr-TR" sz="3600" dirty="0"/>
              <a:t> sentezlerler ve üretirler. Üretilen </a:t>
            </a:r>
            <a:r>
              <a:rPr lang="tr-TR" sz="3600" dirty="0" smtClean="0"/>
              <a:t>bu </a:t>
            </a:r>
            <a:r>
              <a:rPr lang="tr-TR" sz="3600" dirty="0" err="1" smtClean="0"/>
              <a:t>opinler</a:t>
            </a:r>
            <a:r>
              <a:rPr lang="tr-TR" sz="3600" dirty="0" smtClean="0"/>
              <a:t> </a:t>
            </a:r>
            <a:r>
              <a:rPr lang="tr-TR" sz="3600" dirty="0" err="1"/>
              <a:t>Agrobacterium</a:t>
            </a:r>
            <a:r>
              <a:rPr lang="tr-TR" sz="3600" dirty="0"/>
              <a:t> için C ve N kaynağı olarak </a:t>
            </a:r>
            <a:r>
              <a:rPr lang="tr-TR" sz="3600" dirty="0" smtClean="0"/>
              <a:t>kullanılmaktadır. 30 </a:t>
            </a:r>
            <a:r>
              <a:rPr lang="tr-TR" sz="3600" dirty="0" err="1"/>
              <a:t>kb’lık</a:t>
            </a:r>
            <a:r>
              <a:rPr lang="tr-TR" sz="3600" dirty="0"/>
              <a:t> </a:t>
            </a:r>
            <a:r>
              <a:rPr lang="tr-TR" sz="3600" dirty="0" err="1"/>
              <a:t>vir</a:t>
            </a:r>
            <a:r>
              <a:rPr lang="tr-TR" sz="3600" dirty="0"/>
              <a:t> bölgesi T-DNA transferi ve transfer </a:t>
            </a:r>
            <a:r>
              <a:rPr lang="tr-TR" sz="3600" dirty="0" smtClean="0"/>
              <a:t>etkisinin artırılmasında </a:t>
            </a:r>
            <a:r>
              <a:rPr lang="tr-TR" sz="3600" dirty="0"/>
              <a:t>gerekli 7 </a:t>
            </a:r>
            <a:r>
              <a:rPr lang="tr-TR" sz="3600" dirty="0" err="1"/>
              <a:t>operonun</a:t>
            </a:r>
            <a:r>
              <a:rPr lang="tr-TR" sz="3600" dirty="0"/>
              <a:t> (</a:t>
            </a:r>
            <a:r>
              <a:rPr lang="tr-TR" sz="3600" dirty="0" err="1"/>
              <a:t>virA,B,C,D,E,G</a:t>
            </a:r>
            <a:r>
              <a:rPr lang="tr-TR" sz="3600" dirty="0"/>
              <a:t> ve H) organize olduğu yerdir. </a:t>
            </a:r>
            <a:r>
              <a:rPr lang="tr-TR" sz="3600" dirty="0" smtClean="0"/>
              <a:t>Ayrıca bakteri </a:t>
            </a:r>
            <a:r>
              <a:rPr lang="tr-TR" sz="3600" dirty="0"/>
              <a:t>kromozomunda bazı genlerin (</a:t>
            </a:r>
            <a:r>
              <a:rPr lang="tr-TR" sz="3600" dirty="0" err="1"/>
              <a:t>örn</a:t>
            </a:r>
            <a:r>
              <a:rPr lang="tr-TR" sz="3600" dirty="0"/>
              <a:t>; </a:t>
            </a:r>
            <a:r>
              <a:rPr lang="tr-TR" sz="3600" dirty="0" err="1"/>
              <a:t>chvA</a:t>
            </a:r>
            <a:r>
              <a:rPr lang="tr-TR" sz="3600" dirty="0"/>
              <a:t>, </a:t>
            </a:r>
            <a:r>
              <a:rPr lang="tr-TR" sz="3600" dirty="0" err="1"/>
              <a:t>chvB</a:t>
            </a:r>
            <a:r>
              <a:rPr lang="tr-TR" sz="3600" dirty="0"/>
              <a:t>, </a:t>
            </a:r>
            <a:r>
              <a:rPr lang="tr-TR" sz="3600" dirty="0" err="1"/>
              <a:t>chvE</a:t>
            </a:r>
            <a:r>
              <a:rPr lang="tr-TR" sz="3600" dirty="0"/>
              <a:t> vb.) </a:t>
            </a:r>
            <a:r>
              <a:rPr lang="tr-TR" sz="3600" dirty="0" smtClean="0"/>
              <a:t>bakteri </a:t>
            </a:r>
            <a:r>
              <a:rPr lang="tr-TR" sz="3600" dirty="0" err="1" smtClean="0"/>
              <a:t>kolonizasyonunda</a:t>
            </a:r>
            <a:r>
              <a:rPr lang="tr-TR" sz="3600" dirty="0" smtClean="0"/>
              <a:t> </a:t>
            </a:r>
            <a:r>
              <a:rPr lang="tr-TR" sz="3600" dirty="0"/>
              <a:t>ve </a:t>
            </a:r>
            <a:r>
              <a:rPr lang="tr-TR" sz="3600" dirty="0" err="1"/>
              <a:t>Agrobacterium’un</a:t>
            </a:r>
            <a:r>
              <a:rPr lang="tr-TR" sz="3600" dirty="0"/>
              <a:t> bitkiye tutunmasında görev </a:t>
            </a:r>
            <a:r>
              <a:rPr lang="tr-TR" sz="3600" dirty="0" smtClean="0"/>
              <a:t>aldıkları gösterilmiştir.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5455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Fiziksel Aktarım Yöntemleri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4742" y="1393005"/>
            <a:ext cx="11373464" cy="4811149"/>
          </a:xfrm>
        </p:spPr>
        <p:txBody>
          <a:bodyPr>
            <a:noAutofit/>
          </a:bodyPr>
          <a:lstStyle/>
          <a:p>
            <a:pPr marL="0" indent="0" algn="just"/>
            <a:r>
              <a:rPr lang="tr-TR" sz="3600" b="1" dirty="0" err="1"/>
              <a:t>Biyolistik</a:t>
            </a:r>
            <a:r>
              <a:rPr lang="tr-TR" sz="3600" b="1" dirty="0"/>
              <a:t> (partikül bombardımanı, </a:t>
            </a:r>
            <a:r>
              <a:rPr lang="tr-TR" sz="3600" b="1" dirty="0" err="1"/>
              <a:t>mikroprojektil</a:t>
            </a:r>
            <a:r>
              <a:rPr lang="tr-TR" sz="3600" b="1" dirty="0"/>
              <a:t> </a:t>
            </a:r>
            <a:r>
              <a:rPr lang="tr-TR" sz="3600" b="1" dirty="0" smtClean="0"/>
              <a:t>bombardımanı) </a:t>
            </a:r>
            <a:r>
              <a:rPr lang="tr-TR" sz="3600" dirty="0" smtClean="0"/>
              <a:t>yönteminin bakterilere </a:t>
            </a:r>
            <a:r>
              <a:rPr lang="tr-TR" sz="3600" dirty="0"/>
              <a:t>bağımlılığı ve vektör gereksinimi yoktur. DNA’nın bitki hücresine </a:t>
            </a:r>
            <a:r>
              <a:rPr lang="tr-TR" sz="3600" dirty="0" smtClean="0"/>
              <a:t>girişine kadar </a:t>
            </a:r>
            <a:r>
              <a:rPr lang="tr-TR" sz="3600" dirty="0"/>
              <a:t>biyolojik sınırlamalar olmadığından </a:t>
            </a:r>
            <a:r>
              <a:rPr lang="tr-TR" sz="3600" dirty="0" err="1"/>
              <a:t>biyolistik</a:t>
            </a:r>
            <a:r>
              <a:rPr lang="tr-TR" sz="3600" dirty="0"/>
              <a:t> yöntemi hücre tipi, tür ve </a:t>
            </a:r>
            <a:r>
              <a:rPr lang="tr-TR" sz="3600" dirty="0" err="1" smtClean="0"/>
              <a:t>genotiple</a:t>
            </a:r>
            <a:r>
              <a:rPr lang="tr-TR" sz="3600" dirty="0"/>
              <a:t> </a:t>
            </a:r>
            <a:r>
              <a:rPr lang="tr-TR" sz="3600" dirty="0" smtClean="0"/>
              <a:t>sınırlanmayan </a:t>
            </a:r>
            <a:r>
              <a:rPr lang="tr-TR" sz="3600" dirty="0"/>
              <a:t>çok yönlü ve etkili bir transformasyon metodudur. </a:t>
            </a:r>
            <a:endParaRPr lang="tr-TR" sz="3600" dirty="0" smtClean="0"/>
          </a:p>
          <a:p>
            <a:pPr marL="0" indent="0" algn="just">
              <a:buNone/>
            </a:pPr>
            <a:r>
              <a:rPr lang="tr-TR" sz="3600" dirty="0" smtClean="0"/>
              <a:t>Vektör </a:t>
            </a:r>
            <a:r>
              <a:rPr lang="tr-TR" sz="3600" dirty="0" err="1" smtClean="0"/>
              <a:t>gereksinimiolmadığından</a:t>
            </a:r>
            <a:r>
              <a:rPr lang="tr-TR" sz="3600" dirty="0" smtClean="0"/>
              <a:t> </a:t>
            </a:r>
            <a:r>
              <a:rPr lang="tr-TR" sz="3600" dirty="0"/>
              <a:t>istenilen büyüklükte ve düzenlemede </a:t>
            </a:r>
            <a:r>
              <a:rPr lang="tr-TR" sz="3600" dirty="0" err="1"/>
              <a:t>transgenler</a:t>
            </a:r>
            <a:r>
              <a:rPr lang="tr-TR" sz="3600" dirty="0"/>
              <a:t> aktarılabilir ve </a:t>
            </a:r>
            <a:r>
              <a:rPr lang="tr-TR" sz="3600" dirty="0" smtClean="0"/>
              <a:t>çoklu gen </a:t>
            </a:r>
            <a:r>
              <a:rPr lang="tr-TR" sz="3600" dirty="0"/>
              <a:t>transformasyonları sağlanabilir.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3078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600" dirty="0" err="1"/>
              <a:t>Agrobacterium</a:t>
            </a:r>
            <a:r>
              <a:rPr lang="tr-TR" sz="3600" dirty="0"/>
              <a:t> ve partikül bombardımanı transformasyon sistemleri en </a:t>
            </a:r>
            <a:r>
              <a:rPr lang="tr-TR" sz="3600" dirty="0" smtClean="0"/>
              <a:t>yaygın kullanılan </a:t>
            </a:r>
            <a:r>
              <a:rPr lang="tr-TR" sz="3600" dirty="0"/>
              <a:t>metotlar olmasına rağmen alternatif metotlar da bulunmaktadır. </a:t>
            </a:r>
            <a:r>
              <a:rPr lang="tr-TR" sz="3600" b="1" dirty="0" err="1" smtClean="0"/>
              <a:t>Polyethyleneglycol</a:t>
            </a:r>
            <a:r>
              <a:rPr lang="tr-TR" sz="3600" dirty="0" smtClean="0"/>
              <a:t> </a:t>
            </a:r>
            <a:r>
              <a:rPr lang="tr-TR" sz="3600" dirty="0"/>
              <a:t>(PEG) aracılığıyla gen aktarımında </a:t>
            </a:r>
            <a:r>
              <a:rPr lang="tr-TR" sz="3600" dirty="0" err="1"/>
              <a:t>protoplastlara</a:t>
            </a:r>
            <a:r>
              <a:rPr lang="tr-TR" sz="3600" dirty="0"/>
              <a:t> gen aktarımında kullanılan </a:t>
            </a:r>
            <a:r>
              <a:rPr lang="tr-TR" sz="3600" dirty="0" smtClean="0"/>
              <a:t>en yaygın </a:t>
            </a:r>
            <a:r>
              <a:rPr lang="tr-TR" sz="3600" dirty="0"/>
              <a:t>ve en eski metot </a:t>
            </a:r>
            <a:r>
              <a:rPr lang="tr-TR" sz="3600" dirty="0" err="1"/>
              <a:t>protoplastları</a:t>
            </a:r>
            <a:r>
              <a:rPr lang="tr-TR" sz="3600" dirty="0"/>
              <a:t> DNA ile birlikte PEG ile muamele etmektir.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8801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687</Words>
  <Application>Microsoft Office PowerPoint</Application>
  <PresentationFormat>Geniş ekran</PresentationFormat>
  <Paragraphs>26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B452 Ökaryot Genetiği</vt:lpstr>
      <vt:lpstr>6. HAFTA KONU(LAR)</vt:lpstr>
      <vt:lpstr>GEN AKTARIMI</vt:lpstr>
      <vt:lpstr>DNA Aktarım Teknikleri </vt:lpstr>
      <vt:lpstr>Biyolojik Aktarım Sistemleri</vt:lpstr>
      <vt:lpstr>PowerPoint Sunusu</vt:lpstr>
      <vt:lpstr>PowerPoint Sunusu</vt:lpstr>
      <vt:lpstr>Fiziksel Aktarım Yöntemleri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7</cp:revision>
  <dcterms:created xsi:type="dcterms:W3CDTF">2017-12-10T19:27:34Z</dcterms:created>
  <dcterms:modified xsi:type="dcterms:W3CDTF">2017-12-10T23:10:23Z</dcterms:modified>
</cp:coreProperties>
</file>