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2" r:id="rId2"/>
    <p:sldId id="258" r:id="rId3"/>
    <p:sldId id="273" r:id="rId4"/>
    <p:sldId id="274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533400" y="473075"/>
            <a:ext cx="8153400" cy="53943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37E5-A860-473E-87D8-9B507EF2F2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5199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48922A-20E1-469C-AF20-0D101860DB36}" type="datetimeFigureOut">
              <a:rPr lang="tr-TR" smtClean="0"/>
              <a:pPr/>
              <a:t>14.02.2018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401B9-1771-407D-AFAE-38E931015627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3447" y="714356"/>
            <a:ext cx="8229600" cy="3125778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ZTM321 </a:t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MAKİNE ELEMANLARI </a:t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11.hafta</a:t>
            </a:r>
            <a:endParaRPr lang="tr-TR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7356" y="4286256"/>
            <a:ext cx="5334000" cy="175260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tr-TR" sz="3000" dirty="0" smtClean="0"/>
          </a:p>
          <a:p>
            <a:pPr eaLnBrk="1" hangingPunct="1">
              <a:spcBef>
                <a:spcPct val="0"/>
              </a:spcBef>
            </a:pPr>
            <a:r>
              <a:rPr lang="tr-TR" sz="3000" dirty="0" smtClean="0"/>
              <a:t>Prof. Dr. Ramazan ÖZTÜRK</a:t>
            </a:r>
          </a:p>
          <a:p>
            <a:pPr algn="l"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78AA4-A817-45CB-9250-D1581B4C0EAA}" type="slidenum">
              <a:rPr lang="tr-TR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6600"/>
            <a:ext cx="8229600" cy="24304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2000" dirty="0" smtClean="0">
                <a:latin typeface="Arial" charset="0"/>
              </a:rPr>
              <a:t>    </a:t>
            </a:r>
            <a:r>
              <a:rPr lang="tr-TR" sz="2000" dirty="0" smtClean="0"/>
              <a:t>Tek profilli vidanın </a:t>
            </a:r>
            <a:r>
              <a:rPr lang="tr-TR" sz="2000" dirty="0" err="1" smtClean="0"/>
              <a:t>hatvesi</a:t>
            </a:r>
            <a:r>
              <a:rPr lang="tr-TR" sz="2000" dirty="0" smtClean="0"/>
              <a:t> h ve ağız sayısı </a:t>
            </a:r>
            <a:r>
              <a:rPr lang="tr-TR" sz="2000" dirty="0" err="1" smtClean="0"/>
              <a:t>zo</a:t>
            </a:r>
            <a:r>
              <a:rPr lang="tr-TR" sz="2000" dirty="0" smtClean="0"/>
              <a:t> ise, çok ağızlı vidanın </a:t>
            </a:r>
            <a:r>
              <a:rPr lang="tr-TR" sz="2000" dirty="0" err="1" smtClean="0"/>
              <a:t>hatvesi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h</a:t>
            </a:r>
            <a:r>
              <a:rPr lang="tr-TR" sz="2000" baseline="-25000" dirty="0" err="1" smtClean="0"/>
              <a:t>t</a:t>
            </a:r>
            <a:r>
              <a:rPr lang="tr-TR" sz="2000" dirty="0" smtClean="0"/>
              <a:t>=</a:t>
            </a:r>
            <a:r>
              <a:rPr lang="tr-TR" sz="2000" dirty="0" err="1" smtClean="0"/>
              <a:t>z</a:t>
            </a:r>
            <a:r>
              <a:rPr lang="tr-TR" sz="2000" baseline="-25000" dirty="0" err="1" smtClean="0"/>
              <a:t>o</a:t>
            </a:r>
            <a:r>
              <a:rPr lang="tr-TR" sz="2000" dirty="0" smtClean="0"/>
              <a:t>.h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/>
              <a:t>    olmaktadır. Metrik vidalar genellikle bağlamada; </a:t>
            </a:r>
            <a:r>
              <a:rPr lang="tr-TR" sz="2000" dirty="0" err="1" smtClean="0"/>
              <a:t>whitworth</a:t>
            </a:r>
            <a:r>
              <a:rPr lang="tr-TR" sz="2000" dirty="0" smtClean="0"/>
              <a:t> vidalar boru bağlantılarında; trapez, testere ve kare vidalar hareket iletiminde kullanılır.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3BD09-C134-439A-B122-D7F1E1770A3F}" type="slidenum">
              <a:rPr lang="tr-TR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5029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4"/>
          <p:cNvGraphicFramePr>
            <a:graphicFrameLocks noGrp="1" noChangeAspect="1"/>
          </p:cNvGraphicFramePr>
          <p:nvPr>
            <p:ph/>
          </p:nvPr>
        </p:nvGraphicFramePr>
        <p:xfrm>
          <a:off x="1142976" y="428604"/>
          <a:ext cx="6143668" cy="4982377"/>
        </p:xfrm>
        <a:graphic>
          <a:graphicData uri="http://schemas.openxmlformats.org/presentationml/2006/ole">
            <p:oleObj spid="_x0000_s4099" name="Image" r:id="rId3" imgW="3931928" imgH="4818898" progId="">
              <p:embed/>
            </p:oleObj>
          </a:graphicData>
        </a:graphic>
      </p:graphicFrame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345B7-02EB-407B-970D-E17CF3742ECF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786050" y="6429396"/>
            <a:ext cx="357190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00034" y="564357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AKKURT, M. 1990. </a:t>
            </a:r>
            <a:r>
              <a:rPr lang="tr-TR" dirty="0" err="1" smtClean="0"/>
              <a:t>Makina</a:t>
            </a:r>
            <a:r>
              <a:rPr lang="tr-TR" dirty="0" smtClean="0"/>
              <a:t> Elemanları Cilt II. Birsen yayınevi, İstanbul, 288 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5384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700"/>
            <a:ext cx="8229600" cy="33670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Standart bir vidada, çapa göre </a:t>
            </a:r>
            <a:r>
              <a:rPr lang="tr-TR" sz="2000" dirty="0" err="1" smtClean="0"/>
              <a:t>hatve</a:t>
            </a:r>
            <a:r>
              <a:rPr lang="tr-TR" sz="2000" dirty="0" smtClean="0"/>
              <a:t> standart ölçülerdir. </a:t>
            </a:r>
            <a:r>
              <a:rPr lang="tr-TR" sz="2000" dirty="0" err="1" smtClean="0"/>
              <a:t>Hatveye</a:t>
            </a:r>
            <a:r>
              <a:rPr lang="tr-TR" sz="2000" dirty="0" smtClean="0"/>
              <a:t> göre vidanın t, t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ve r değerleri bellidir. Bu durumda vidanın diş dibi ve ortalama çapı;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	d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= d-2t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; d2=d-t</a:t>
            </a:r>
            <a:r>
              <a:rPr lang="tr-TR" sz="2000" baseline="-25000" dirty="0" smtClean="0"/>
              <a:t>2</a:t>
            </a:r>
            <a:endParaRPr lang="tr-TR" sz="2000" dirty="0" smtClean="0"/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/>
              <a:t>     bağıntıları ile hesaplanır. Genellikle d=D ve d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=D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alınır.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Şekil 5.9 da ISO metrik (a), </a:t>
            </a:r>
            <a:r>
              <a:rPr lang="tr-TR" sz="2000" dirty="0" err="1" smtClean="0"/>
              <a:t>whitworth</a:t>
            </a:r>
            <a:r>
              <a:rPr lang="tr-TR" sz="2000" dirty="0" smtClean="0"/>
              <a:t> (b), trapez (c), testere (d), kare (e) vidaların profilleri verilmiştir. Metrik vidalar normal ve ince diş olmaktadır.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5FC6D-8D24-40A7-8DA2-D87091ED1D88}" type="slidenum">
              <a:rPr lang="tr-TR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8810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tr-TR" sz="4000" b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BAĞLAMA VE HAREKET CİVATALARI</a:t>
            </a:r>
            <a:r>
              <a:rPr lang="tr-TR" sz="40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2359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tr-TR" sz="2000" b="1" dirty="0" smtClean="0">
                <a:latin typeface="Arial" charset="0"/>
              </a:rPr>
              <a:t>    </a:t>
            </a:r>
            <a:r>
              <a:rPr lang="tr-TR" sz="2000" b="1" dirty="0" smtClean="0"/>
              <a:t>Bağlama </a:t>
            </a:r>
            <a:r>
              <a:rPr lang="tr-TR" sz="2000" b="1" dirty="0" err="1" smtClean="0"/>
              <a:t>Civataları</a:t>
            </a:r>
            <a:endParaRPr lang="tr-TR" sz="2000" b="1" dirty="0" smtClean="0"/>
          </a:p>
          <a:p>
            <a:pPr eaLnBrk="1" hangingPunct="1">
              <a:lnSpc>
                <a:spcPct val="90000"/>
              </a:lnSpc>
            </a:pPr>
            <a:endParaRPr lang="tr-TR" sz="2000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b="1" dirty="0" smtClean="0"/>
              <a:t> Özellikleri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/>
              <a:t>    </a:t>
            </a:r>
            <a:r>
              <a:rPr lang="tr-TR" sz="2000" dirty="0" err="1" smtClean="0"/>
              <a:t>Civatalar</a:t>
            </a:r>
            <a:r>
              <a:rPr lang="tr-TR" sz="2000" dirty="0" smtClean="0"/>
              <a:t> en çok kullanılan, çözülebilen bağlama elemanlarıdır. </a:t>
            </a:r>
            <a:r>
              <a:rPr lang="tr-TR" sz="2000" dirty="0" err="1" smtClean="0"/>
              <a:t>Civata</a:t>
            </a:r>
            <a:r>
              <a:rPr lang="tr-TR" sz="2000" dirty="0" smtClean="0"/>
              <a:t> ve somun olmak üzere iki eleman sistemi oluşturur. </a:t>
            </a:r>
            <a:r>
              <a:rPr lang="tr-TR" sz="2000" dirty="0" err="1" smtClean="0"/>
              <a:t>Civatanın</a:t>
            </a:r>
            <a:r>
              <a:rPr lang="tr-TR" sz="2000" dirty="0" smtClean="0"/>
              <a:t> dış yüzeyinde, somunun ise iç yüzeyinde vida bulunur.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75BB0-8E2A-4ACC-970D-444D3EBD2FF7}" type="slidenum">
              <a:rPr lang="tr-TR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8819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civata somun ile ilgili görsel sonucu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142985"/>
            <a:ext cx="69532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071538" y="5643578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http://tr.</a:t>
            </a:r>
            <a:r>
              <a:rPr lang="tr-TR" dirty="0" err="1" smtClean="0"/>
              <a:t>beallindustry</a:t>
            </a:r>
            <a:r>
              <a:rPr lang="tr-TR" dirty="0" smtClean="0"/>
              <a:t>.com/bar-</a:t>
            </a:r>
            <a:r>
              <a:rPr lang="tr-TR" dirty="0" err="1" smtClean="0"/>
              <a:t>and</a:t>
            </a:r>
            <a:r>
              <a:rPr lang="tr-TR" dirty="0" smtClean="0"/>
              <a:t>-profile/</a:t>
            </a:r>
            <a:r>
              <a:rPr lang="tr-TR" dirty="0" err="1" smtClean="0"/>
              <a:t>stainless</a:t>
            </a:r>
            <a:r>
              <a:rPr lang="tr-TR" dirty="0" smtClean="0"/>
              <a:t>-</a:t>
            </a:r>
            <a:r>
              <a:rPr lang="tr-TR" dirty="0" err="1" smtClean="0"/>
              <a:t>steel</a:t>
            </a:r>
            <a:r>
              <a:rPr lang="tr-TR" dirty="0" smtClean="0"/>
              <a:t>-bar/</a:t>
            </a:r>
            <a:r>
              <a:rPr lang="tr-TR" dirty="0" err="1" smtClean="0"/>
              <a:t>stainless</a:t>
            </a:r>
            <a:r>
              <a:rPr lang="tr-TR" dirty="0" smtClean="0"/>
              <a:t>-</a:t>
            </a:r>
            <a:r>
              <a:rPr lang="tr-TR" dirty="0" err="1" smtClean="0"/>
              <a:t>steel</a:t>
            </a:r>
            <a:r>
              <a:rPr lang="tr-TR" dirty="0" smtClean="0"/>
              <a:t>-</a:t>
            </a:r>
            <a:r>
              <a:rPr lang="tr-TR" dirty="0" err="1" smtClean="0"/>
              <a:t>bolt</a:t>
            </a:r>
            <a:r>
              <a:rPr lang="tr-TR" dirty="0" smtClean="0"/>
              <a:t>-</a:t>
            </a:r>
            <a:r>
              <a:rPr lang="tr-TR" dirty="0" err="1" smtClean="0"/>
              <a:t>and</a:t>
            </a:r>
            <a:r>
              <a:rPr lang="tr-TR" dirty="0" smtClean="0"/>
              <a:t>-</a:t>
            </a:r>
            <a:r>
              <a:rPr lang="tr-TR" dirty="0" err="1" smtClean="0"/>
              <a:t>nut</a:t>
            </a:r>
            <a:r>
              <a:rPr lang="tr-TR" dirty="0" smtClean="0"/>
              <a:t>.html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İlgili resi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2092298" cy="33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İlgili resi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26052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Resim" descr="İlgili resim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357430"/>
            <a:ext cx="238295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1000100" y="557214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https://www.alibaba.com/product-detail/ratchet-spanner-set-ratchet-wrench-set_60174861970.html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tr-TR" sz="2200" b="1" dirty="0">
                <a:solidFill>
                  <a:schemeClr val="tx1"/>
                </a:solidFill>
              </a:rPr>
              <a:t>Vidaların Özellikleri</a:t>
            </a:r>
            <a:r>
              <a:rPr lang="tr-TR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36003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tr-TR" sz="2000" b="1" dirty="0" smtClean="0">
                <a:latin typeface="Arial" charset="0"/>
              </a:rPr>
              <a:t>    </a:t>
            </a:r>
            <a:r>
              <a:rPr lang="tr-TR" sz="2000" b="1" dirty="0" smtClean="0"/>
              <a:t>Teorik Esaslar ve Sınıflandırma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Vida silindirik veya konik elemanların dış ve iç yüzeyleri üzerine açılan helis şeklinde kanaldır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Teorik olarak helisi (vida dişini); çap (d), </a:t>
            </a:r>
            <a:r>
              <a:rPr lang="tr-TR" sz="2000" dirty="0" err="1" smtClean="0"/>
              <a:t>hatve</a:t>
            </a:r>
            <a:r>
              <a:rPr lang="tr-TR" sz="2000" dirty="0" smtClean="0"/>
              <a:t> (h) ve helis açısı (β) olmak üzere üç faktör tayin eder .Bilindiği gibi helis eğrisinin açılımı bir üçgen meydana getirir. Helisin üç faktörü arasında;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tan β =h/(π.d</a:t>
            </a:r>
            <a:r>
              <a:rPr lang="tr-TR" sz="2000" dirty="0" smtClean="0"/>
              <a:t>)</a:t>
            </a:r>
            <a:endParaRPr lang="tr-TR" sz="2000" dirty="0" smtClean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E46A85-E2CD-4CD4-84A5-BA4DC0F2DA88}" type="slidenum">
              <a:rPr lang="tr-TR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244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4"/>
          <p:cNvGraphicFramePr>
            <a:graphicFrameLocks noGrp="1" noChangeAspect="1"/>
          </p:cNvGraphicFramePr>
          <p:nvPr>
            <p:ph/>
          </p:nvPr>
        </p:nvGraphicFramePr>
        <p:xfrm>
          <a:off x="571472" y="1285860"/>
          <a:ext cx="7993063" cy="3030538"/>
        </p:xfrm>
        <a:graphic>
          <a:graphicData uri="http://schemas.openxmlformats.org/presentationml/2006/ole">
            <p:oleObj spid="_x0000_s2051" name="Image" r:id="rId3" imgW="4727457" imgH="1792000" progId="">
              <p:embed/>
            </p:oleObj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E030E-7539-4756-BF0B-429D14852F82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214678" y="428625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28596" y="4786323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AKKURT, M. 1990. </a:t>
            </a:r>
            <a:r>
              <a:rPr lang="tr-TR" dirty="0" err="1" smtClean="0"/>
              <a:t>Makina</a:t>
            </a:r>
            <a:r>
              <a:rPr lang="tr-TR" dirty="0" smtClean="0"/>
              <a:t> Elemanları Cilt II. Birsen yayınevi, İstanbul, 288 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4584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279082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tr-TR" sz="2000" dirty="0" smtClean="0"/>
              <a:t>Vidayı bu üç faktör karakterize eder. Ancak vida bir kanal olduğundan, burada üç çap söz konusudur. </a:t>
            </a:r>
            <a:endParaRPr lang="tr-TR" sz="2000" dirty="0" smtClean="0">
              <a:latin typeface="Arial" charset="0"/>
            </a:endParaRPr>
          </a:p>
          <a:p>
            <a:pPr eaLnBrk="1" hangingPunct="1"/>
            <a:endParaRPr lang="tr-TR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000" dirty="0" smtClean="0"/>
              <a:t>    Bunlar, </a:t>
            </a:r>
            <a:endParaRPr lang="tr-TR" sz="200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tr-TR" sz="2000" dirty="0" smtClean="0">
              <a:latin typeface="Arial" charset="0"/>
            </a:endParaRPr>
          </a:p>
          <a:p>
            <a:pPr marL="0" indent="0" eaLnBrk="1" hangingPunct="1">
              <a:buNone/>
            </a:pPr>
            <a:r>
              <a:rPr lang="tr-TR" sz="2000" dirty="0" smtClean="0"/>
              <a:t>              diş başı çapı-nominal çap	-d</a:t>
            </a:r>
          </a:p>
          <a:p>
            <a:pPr marL="0" indent="0" eaLnBrk="1" hangingPunct="1">
              <a:buNone/>
            </a:pPr>
            <a:r>
              <a:rPr lang="tr-TR" sz="2000" dirty="0" smtClean="0"/>
              <a:t>	diş dibi çapı			-d</a:t>
            </a:r>
            <a:r>
              <a:rPr lang="tr-TR" sz="2000" baseline="-25000" dirty="0" smtClean="0"/>
              <a:t>1</a:t>
            </a:r>
          </a:p>
          <a:p>
            <a:pPr marL="0" indent="0" eaLnBrk="1" hangingPunct="1">
              <a:buNone/>
            </a:pPr>
            <a:r>
              <a:rPr lang="tr-TR" sz="2000" dirty="0" smtClean="0">
                <a:latin typeface="Arial" charset="0"/>
              </a:rPr>
              <a:t> 	</a:t>
            </a:r>
            <a:r>
              <a:rPr lang="tr-TR" sz="2000" dirty="0" smtClean="0"/>
              <a:t>ortalama çap-profil çapı	-d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olmaktadır.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26D533-5763-48B3-A577-EDD666EC6B70}" type="slidenum">
              <a:rPr lang="tr-TR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8716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12875"/>
            <a:ext cx="8153400" cy="38163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Her çap için </a:t>
            </a:r>
            <a:r>
              <a:rPr lang="tr-TR" sz="2000" dirty="0" err="1" smtClean="0"/>
              <a:t>hatvenin</a:t>
            </a:r>
            <a:r>
              <a:rPr lang="tr-TR" sz="2000" dirty="0" smtClean="0"/>
              <a:t> değeri aynı olduğundan;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tan β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=h/(π.d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); tan β2 =h/(π.d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)	; tan β</a:t>
            </a:r>
            <a:r>
              <a:rPr lang="tr-TR" sz="2000" baseline="-25000" dirty="0" smtClean="0"/>
              <a:t>d</a:t>
            </a:r>
            <a:r>
              <a:rPr lang="tr-TR" sz="2000" dirty="0" smtClean="0"/>
              <a:t> =h/(π.d)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/>
              <a:t>    farklı çaplar için farklı helis açıları elde edilir.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Hesaplamalarda, vidanın helis açısı olarak, ortalama çapa karşılık gelen helis açısı alınır. Yani;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tr-TR" sz="2000" dirty="0" smtClean="0"/>
              <a:t>	tan β</a:t>
            </a:r>
            <a:r>
              <a:rPr lang="tr-TR" sz="2000" baseline="-25000" dirty="0" smtClean="0"/>
              <a:t>1</a:t>
            </a:r>
            <a:r>
              <a:rPr lang="tr-TR" sz="2000" dirty="0" smtClean="0"/>
              <a:t> = tan β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 =h/(π.d</a:t>
            </a:r>
            <a:r>
              <a:rPr lang="tr-TR" sz="2000" baseline="-25000" dirty="0" smtClean="0"/>
              <a:t>2</a:t>
            </a:r>
            <a:r>
              <a:rPr lang="tr-TR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tr-TR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2000" dirty="0" smtClean="0"/>
              <a:t>    olur. </a:t>
            </a:r>
            <a:r>
              <a:rPr lang="tr-TR" sz="2000" dirty="0" err="1" smtClean="0"/>
              <a:t>Hatve</a:t>
            </a:r>
            <a:r>
              <a:rPr lang="tr-TR" sz="2000" dirty="0" smtClean="0"/>
              <a:t>, </a:t>
            </a:r>
            <a:r>
              <a:rPr lang="tr-TR" sz="2000" dirty="0" err="1" smtClean="0"/>
              <a:t>civatanın</a:t>
            </a:r>
            <a:r>
              <a:rPr lang="tr-TR" sz="2000" dirty="0" smtClean="0"/>
              <a:t> bir dönüşünde alınan </a:t>
            </a:r>
            <a:r>
              <a:rPr lang="tr-TR" sz="2000" dirty="0" err="1" smtClean="0"/>
              <a:t>eksenel</a:t>
            </a:r>
            <a:r>
              <a:rPr lang="tr-TR" sz="2000" dirty="0" smtClean="0"/>
              <a:t> yol olup adım olarak da adlandırılır ve h ile gösterilir.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C2701-1627-43C5-AABC-B9833271CB55}" type="slidenum">
              <a:rPr lang="tr-TR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443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513"/>
            <a:ext cx="8153400" cy="4248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Vidaların sınıflandırılması; profil, helis yönü ve ağız sayısı bakımından yapılabilir: 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Profil bakımından; Üçgen (metrik ve </a:t>
            </a:r>
            <a:r>
              <a:rPr lang="tr-TR" sz="2000" dirty="0" err="1" smtClean="0"/>
              <a:t>whitwort</a:t>
            </a:r>
            <a:r>
              <a:rPr lang="tr-TR" sz="2000" dirty="0" smtClean="0"/>
              <a:t>) trapez testere ( c ), yuvarlak (d) ve kare (e) vidaları vardır. 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2000" dirty="0" smtClean="0"/>
              <a:t>    Vidanın tepe açısı α ise;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Vidanın tepe açısı; metrik vidalarda α =60</a:t>
            </a:r>
            <a:r>
              <a:rPr lang="tr-TR" sz="2000" baseline="30000" dirty="0" smtClean="0"/>
              <a:t>0</a:t>
            </a:r>
            <a:r>
              <a:rPr lang="tr-TR" sz="2000" dirty="0" smtClean="0"/>
              <a:t>; </a:t>
            </a:r>
            <a:r>
              <a:rPr lang="tr-TR" sz="2000" dirty="0" err="1" smtClean="0"/>
              <a:t>Whitworth</a:t>
            </a:r>
            <a:r>
              <a:rPr lang="tr-TR" sz="2000" dirty="0" smtClean="0"/>
              <a:t> vidalarda α=55; trapez, testere ve yuvarlak vidalarda α =30</a:t>
            </a:r>
            <a:r>
              <a:rPr lang="tr-TR" sz="2000" baseline="30000" dirty="0" smtClean="0"/>
              <a:t>0</a:t>
            </a:r>
            <a:r>
              <a:rPr lang="tr-TR" sz="2000" dirty="0" smtClean="0"/>
              <a:t> ve kare vidalarda α =0</a:t>
            </a:r>
            <a:r>
              <a:rPr lang="tr-TR" sz="2000" baseline="30000" dirty="0" smtClean="0"/>
              <a:t>o</a:t>
            </a:r>
            <a:r>
              <a:rPr lang="tr-TR" sz="2000" dirty="0" smtClean="0"/>
              <a:t> </a:t>
            </a:r>
            <a:r>
              <a:rPr lang="tr-TR" sz="2000" dirty="0" err="1" smtClean="0"/>
              <a:t>dir</a:t>
            </a:r>
            <a:r>
              <a:rPr lang="tr-TR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000" dirty="0" smtClean="0"/>
              <a:t>Helis yönün bakımından vidalar sağ ve sol olabilir. Ağız sayısı bakımından tek ağızlı ve çok ağızlı vida tipleri vardır.).</a:t>
            </a:r>
          </a:p>
          <a:p>
            <a:pPr eaLnBrk="1" hangingPunct="1">
              <a:lnSpc>
                <a:spcPct val="80000"/>
              </a:lnSpc>
            </a:pPr>
            <a:endParaRPr lang="tr-TR" sz="2000" dirty="0" smtClean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37077-6402-44A6-A280-9F942F989C7A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88086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365</Words>
  <Application>Microsoft Office PowerPoint</Application>
  <PresentationFormat>Ekran Gösterisi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4" baseType="lpstr">
      <vt:lpstr>Akış</vt:lpstr>
      <vt:lpstr>Image</vt:lpstr>
      <vt:lpstr>ZTM321  MAKİNE ELEMANLARI   11.hafta</vt:lpstr>
      <vt:lpstr>BAĞLAMA VE HAREKET CİVATALARI </vt:lpstr>
      <vt:lpstr>Slayt 3</vt:lpstr>
      <vt:lpstr>Slayt 4</vt:lpstr>
      <vt:lpstr>Vidaların Özellikleri 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ACAR</dc:creator>
  <cp:lastModifiedBy>Ramazan ÖZTÜRK</cp:lastModifiedBy>
  <cp:revision>8</cp:revision>
  <dcterms:created xsi:type="dcterms:W3CDTF">2017-11-21T20:04:43Z</dcterms:created>
  <dcterms:modified xsi:type="dcterms:W3CDTF">2018-02-14T07:07:38Z</dcterms:modified>
</cp:coreProperties>
</file>