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7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1" r:id="rId29"/>
    <p:sldId id="283" r:id="rId30"/>
    <p:sldId id="284" r:id="rId31"/>
    <p:sldId id="286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7E5BC80-1184-4187-A38A-BB8228D3606B}" type="datetimeFigureOut">
              <a:rPr lang="tr-TR" smtClean="0"/>
              <a:pPr/>
              <a:t>14.12.2017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9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Düz Bağlayıcı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Oval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Oval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6A68F22-4DCE-4B14-8232-EE0C32F7966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BC80-1184-4187-A38A-BB8228D3606B}" type="datetimeFigureOut">
              <a:rPr lang="tr-TR" smtClean="0"/>
              <a:pPr/>
              <a:t>14.12.2017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8F22-4DCE-4B14-8232-EE0C32F7966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BC80-1184-4187-A38A-BB8228D3606B}" type="datetimeFigureOut">
              <a:rPr lang="tr-TR" smtClean="0"/>
              <a:pPr/>
              <a:t>14.12.2017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8F22-4DCE-4B14-8232-EE0C32F7966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7E5BC80-1184-4187-A38A-BB8228D3606B}" type="datetimeFigureOut">
              <a:rPr lang="tr-TR" smtClean="0"/>
              <a:pPr/>
              <a:t>14.12.2017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6A68F22-4DCE-4B14-8232-EE0C32F7966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7E5BC80-1184-4187-A38A-BB8228D3606B}" type="datetimeFigureOut">
              <a:rPr lang="tr-TR" smtClean="0"/>
              <a:pPr/>
              <a:t>14.12.2017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Oval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Oval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Düz Bağlayıcı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6A68F22-4DCE-4B14-8232-EE0C32F7966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BC80-1184-4187-A38A-BB8228D3606B}" type="datetimeFigureOut">
              <a:rPr lang="tr-TR" smtClean="0"/>
              <a:pPr/>
              <a:t>14.12.2017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8F22-4DCE-4B14-8232-EE0C32F7966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BC80-1184-4187-A38A-BB8228D3606B}" type="datetimeFigureOut">
              <a:rPr lang="tr-TR" smtClean="0"/>
              <a:pPr/>
              <a:t>14.12.2017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8F22-4DCE-4B14-8232-EE0C32F7966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7E5BC80-1184-4187-A38A-BB8228D3606B}" type="datetimeFigureOut">
              <a:rPr lang="tr-TR" smtClean="0"/>
              <a:pPr/>
              <a:t>14.12.2017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6A68F22-4DCE-4B14-8232-EE0C32F7966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BC80-1184-4187-A38A-BB8228D3606B}" type="datetimeFigureOut">
              <a:rPr lang="tr-TR" smtClean="0"/>
              <a:pPr/>
              <a:t>14.12.2017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8F22-4DCE-4B14-8232-EE0C32F7966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7E5BC80-1184-4187-A38A-BB8228D3606B}" type="datetimeFigureOut">
              <a:rPr lang="tr-TR" smtClean="0"/>
              <a:pPr/>
              <a:t>14.12.2017</a:t>
            </a:fld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6A68F22-4DCE-4B14-8232-EE0C32F7966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22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7E5BC80-1184-4187-A38A-BB8228D3606B}" type="datetimeFigureOut">
              <a:rPr lang="tr-TR" smtClean="0"/>
              <a:pPr/>
              <a:t>14.12.2017</a:t>
            </a:fld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6A68F22-4DCE-4B14-8232-EE0C32F7966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7E5BC80-1184-4187-A38A-BB8228D3606B}" type="datetimeFigureOut">
              <a:rPr lang="tr-TR" smtClean="0"/>
              <a:pPr/>
              <a:t>14.12.2017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6A68F22-4DCE-4B14-8232-EE0C32F79662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  <p:sldLayoutId id="2147484454" r:id="rId2"/>
    <p:sldLayoutId id="2147484455" r:id="rId3"/>
    <p:sldLayoutId id="2147484456" r:id="rId4"/>
    <p:sldLayoutId id="2147484457" r:id="rId5"/>
    <p:sldLayoutId id="2147484458" r:id="rId6"/>
    <p:sldLayoutId id="2147484459" r:id="rId7"/>
    <p:sldLayoutId id="2147484460" r:id="rId8"/>
    <p:sldLayoutId id="2147484461" r:id="rId9"/>
    <p:sldLayoutId id="2147484462" r:id="rId10"/>
    <p:sldLayoutId id="214748446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214414" y="2143116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ORTA VE GEÇ ÇOCUKLUKTA </a:t>
            </a: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BEDENSEL </a:t>
            </a:r>
            <a:r>
              <a:rPr lang="tr-T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GELİŞİM </a:t>
            </a: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</a:t>
            </a:r>
            <a:r>
              <a:rPr lang="tr-T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6-12 yaş)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571472" y="1214422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Gelişim yaşam boyu sürer; ancak çocukluk döneminde diğer tüm dönemlere oranla açıkça daha fazla görülebilir.</a:t>
            </a:r>
          </a:p>
        </p:txBody>
      </p:sp>
      <p:pic>
        <p:nvPicPr>
          <p:cNvPr id="8" name="7 Resim" descr="14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2571744"/>
            <a:ext cx="7000924" cy="3539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500034" y="2786058"/>
            <a:ext cx="78581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Vücutta 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sürekli değişim ve dolayısıyla motor becerilerde ilerleme orta ve geç çocukluğun en belirgin özelliğidir. Çocukların bu dönemde vücutları üzerindeki kontroller artar ve uzun süre oturup dikkatlerini odaklayıp sürdürebilirler.</a:t>
            </a:r>
          </a:p>
          <a:p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571472" y="857232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Kalp 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atış hızı, yetişkin kalbine yakın bir ritme yaklaşırken, solunum sistemi hızla gelişir. </a:t>
            </a:r>
          </a:p>
        </p:txBody>
      </p:sp>
      <p:pic>
        <p:nvPicPr>
          <p:cNvPr id="6" name="5 Resim" descr="02-AKC~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3571876"/>
            <a:ext cx="2673983" cy="2428868"/>
          </a:xfrm>
          <a:prstGeom prst="rect">
            <a:avLst/>
          </a:prstGeom>
        </p:spPr>
      </p:pic>
      <p:pic>
        <p:nvPicPr>
          <p:cNvPr id="7" name="6 Resim" descr="2042330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714356"/>
            <a:ext cx="2500330" cy="2805651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4357686" y="3786190"/>
            <a:ext cx="38576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Akciğerin 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ve diğer solunum organlarının gelişmesi, bu yaş çocuklarının bedensel etkinliklerini giderek daha çok kolaylaştırır. </a:t>
            </a:r>
            <a:endParaRPr lang="tr-TR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571472" y="2928934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Koşmak, atlamak, zıplamak, tırmanmak, kaymak, yarışmak bu yaş çocuklarının sıkça görünen aktivitelerindendir.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500034" y="2857496"/>
            <a:ext cx="7858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Özellikle 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4. ve 5. sınıfa giden çocuklar ince motor kaslarının giderek yetkinleşmesi ile el işleri, güzel sanatlar ve müzik 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enstrümanı 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çalmaya ilgi duyarlar. </a:t>
            </a:r>
          </a:p>
          <a:p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500034" y="428604"/>
            <a:ext cx="78581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Bu dönemde çocuklar süt dişlerini döküp yeni dişler çıkarırlar.</a:t>
            </a:r>
          </a:p>
          <a:p>
            <a:endParaRPr lang="tr-T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tr-T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tr-T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tr-T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tr-T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tr-T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tr-T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Tiroid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bezinin işlevi çok önemlidir, eğer yeterince salgı üretmezse, çocuğun bedensel ve zihinsel gelişimi yavaşlar, çocuk edilgen ve tembel olur. </a:t>
            </a:r>
          </a:p>
        </p:txBody>
      </p:sp>
      <p:pic>
        <p:nvPicPr>
          <p:cNvPr id="9" name="8 Resim" descr="troid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2000240"/>
            <a:ext cx="2822590" cy="2124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5500694" y="500042"/>
            <a:ext cx="292895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Beyin 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kütlesi bir yetişkinin boyutlarına ulaşsa da pek çok yapısı ve bölümleri gelişimini sürdürmeye devam 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eder.</a:t>
            </a:r>
          </a:p>
          <a:p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Beyin büyümesi özellikle planlama, akıl yürütme, sosyal yargılama, ahlaki kararlar verme gibi faaliyetleri kontrol eden ön loblarda (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frontal lobes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) olur.</a:t>
            </a:r>
          </a:p>
          <a:p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5 Resim" descr="JCAARSJ6OCAOM32W7CAA5ST19CAOQLE2UCATK5VW0CACV5DJSCAW9W76BCAQHUKMWCAURM7JHCALV4BTSCAUGC32JCAGD3LVECA0FIH98CASCAASUCA5VI5SICASFDKC1CAGZ448BCAVAH8B9CAOQKNW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4528548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4429124" y="928670"/>
            <a:ext cx="38576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3-4 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yaşındaki çocuk duran bir topa rastgele vurur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10-11 yaşlarındaki bir çocuk ise topu belli bir doğrultuda belli bir yöne fırlatmak için şut atar. </a:t>
            </a:r>
          </a:p>
          <a:p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8 Resim" descr="51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3500438"/>
            <a:ext cx="4400013" cy="2497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714348" y="2571744"/>
            <a:ext cx="7929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Doğaları gereği 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hareket etme ihtiyacı duyarlar. 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Koşup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atlamak, zıplamaktan çok oturmaktan bitkinlik duyarlar. Pasif durumlar bu dönem çocukları için sıkıcıdır ve gelişmeyi önleyici özellikler içerir. </a:t>
            </a:r>
          </a:p>
          <a:p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428596" y="4071942"/>
            <a:ext cx="792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6 yaşındakiler çekiçle bir şey çakabilir, ayakkabısının bağcıklarını bağlayabilirler. </a:t>
            </a:r>
          </a:p>
          <a:p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7 yaşındaki çocuklar kalemi parmaklarıyla tutabilirler, yazı yazabilirler.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gelisim surecleri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357430"/>
            <a:ext cx="7429552" cy="3887662"/>
          </a:xfrm>
        </p:spPr>
      </p:pic>
      <p:sp>
        <p:nvSpPr>
          <p:cNvPr id="5" name="4 Metin kutusu"/>
          <p:cNvSpPr txBox="1"/>
          <p:nvPr/>
        </p:nvSpPr>
        <p:spPr>
          <a:xfrm>
            <a:off x="571472" y="571480"/>
            <a:ext cx="771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Biyolojik, bilişsel ve toplumsal-duygusal süreçlerin birbiriyle etkileşimleri ile insanın doğum öncesinden ölüme kadar uzanan yaşam dönemlerini meydana gelir.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571472" y="4429132"/>
            <a:ext cx="792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8-10 yaşlarında parmaklar üzerinde kontrol artar yazı ve çizgiler düzelir. </a:t>
            </a:r>
          </a:p>
          <a:p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10-12 yaşlarında çocuklar ellerini bir yetişkin gibi kullanmaya başlarlar. </a:t>
            </a:r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6 Resim" descr="Resim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142984"/>
            <a:ext cx="3561806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714348" y="3643314"/>
            <a:ext cx="3929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Fiziksel gelişim tüm gelişim alanlarının başlangıcıdır. Çocuğun fiziksel gelişimi onun diğer gelişim alanlarını etkiler.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4786314" y="642918"/>
            <a:ext cx="39290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Egzersizlerin büyüme çağındaki çocukların gelişmesinde önemli bir katkı sağladığı bugün net olarak bilinmektedir.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4500562" y="3571876"/>
            <a:ext cx="39290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Oyun oynayan çocuk büyük ve küçük kaslarını çalıştırarak, kan dolaşımını hızlandırır, duygusal anlamda rahatlar ve sosyalleşir.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500034" y="500042"/>
            <a:ext cx="39290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Çocukların bedensel gelişimini destekleyen sportif etkinlikler ve fiziki efor gerektiren oyunlar gibi etkinliklerin, çocukların tüm gelişim alanlarına sayısız yararı vardır.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500034" y="3357562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Bu dönemde iyi düzenlenmiş bir fiziksel aktivite programı çocuğun spor ile günlük aktiviteleri arasında bir denge sağlanmalıdır.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714348" y="2214554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Kemik ve kasların gelişiminde aşırı olmayan fiziksel aktivitenin olumlu sonuçları bildirilmiştir.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4286248" y="3214686"/>
            <a:ext cx="39290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Bu gelişim süreci bireyin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psiko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-motor, duygusal, toplumsal ve zihinsel yaşamını da etkiler. Böylece bireyin kişilik gelişiminin de temeli oluşur. Bu nedenle bireyin yaşamında fiziksel gelişimin katkısı büyüktür.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500034" y="500042"/>
            <a:ext cx="3929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Fiziksel gelişim baştan ayağa ve merkezden dışa doğru ilkesine uygun olan bir süreçtir.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4572000" y="4000504"/>
            <a:ext cx="36433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Televizyon ve bilgisayar karşısında geçirilen uzun sürelerin ve düşük etkinlik düzeyinin </a:t>
            </a:r>
            <a:r>
              <a:rPr lang="tr-T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obeziteyle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ilişkisi bilinmektedir.</a:t>
            </a:r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714348" y="571480"/>
            <a:ext cx="37147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Çağımızın sağlık problemlerinin başında </a:t>
            </a:r>
            <a:r>
              <a:rPr lang="tr-T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obezite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gelmektedir. Aşırı kilolu olma durumu boy ve kilonun belli orantı ile hesaplanan vücut kitle endeksi ile belirlenen bir durumdur.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etin kutusu"/>
          <p:cNvSpPr txBox="1"/>
          <p:nvPr/>
        </p:nvSpPr>
        <p:spPr>
          <a:xfrm>
            <a:off x="1500166" y="785794"/>
            <a:ext cx="6143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Bu dönemde çocuklarda </a:t>
            </a:r>
            <a:r>
              <a:rPr lang="tr-T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disleksi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tr-T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disgrafi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ve </a:t>
            </a:r>
            <a:r>
              <a:rPr lang="tr-T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diskalkuli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türlerinde öğrenme güçlüğü görülebilmektedir. </a:t>
            </a:r>
          </a:p>
        </p:txBody>
      </p:sp>
      <p:pic>
        <p:nvPicPr>
          <p:cNvPr id="6" name="5 Resim" descr="123456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2500306"/>
            <a:ext cx="3786214" cy="2504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etin kutusu"/>
          <p:cNvSpPr txBox="1"/>
          <p:nvPr/>
        </p:nvSpPr>
        <p:spPr>
          <a:xfrm>
            <a:off x="4143372" y="714356"/>
            <a:ext cx="4357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Dikkat eksikliği </a:t>
            </a:r>
            <a:r>
              <a:rPr lang="tr-T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Hiperaktivite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Bozukluğu (DEHB) okul öncesi dönem ve okul çağı çocuklarında belirgin hale gelen bir bozukluktur.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etin kutusu"/>
          <p:cNvSpPr txBox="1"/>
          <p:nvPr/>
        </p:nvSpPr>
        <p:spPr>
          <a:xfrm>
            <a:off x="357158" y="428604"/>
            <a:ext cx="564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Duygusal ve Davranışsal Bozukluklar</a:t>
            </a:r>
          </a:p>
        </p:txBody>
      </p:sp>
      <p:sp>
        <p:nvSpPr>
          <p:cNvPr id="11" name="10 Metin kutusu"/>
          <p:cNvSpPr txBox="1"/>
          <p:nvPr/>
        </p:nvSpPr>
        <p:spPr>
          <a:xfrm>
            <a:off x="3643306" y="1714488"/>
            <a:ext cx="507206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yerinde oturmamak, </a:t>
            </a:r>
          </a:p>
          <a:p>
            <a:pPr>
              <a:buFont typeface="Arial" pitchFamily="34" charset="0"/>
              <a:buChar char="•"/>
            </a:pP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sınıfta dolaşmak, </a:t>
            </a:r>
          </a:p>
          <a:p>
            <a:pPr>
              <a:buFont typeface="Arial" pitchFamily="34" charset="0"/>
              <a:buChar char="•"/>
            </a:pP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arkadaşlarını rahatsız etmek,</a:t>
            </a:r>
          </a:p>
          <a:p>
            <a:pPr>
              <a:buFont typeface="Arial" pitchFamily="34" charset="0"/>
              <a:buChar char="•"/>
            </a:pP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vurmak ya da dövüşmek, </a:t>
            </a:r>
          </a:p>
          <a:p>
            <a:pPr>
              <a:buFont typeface="Arial" pitchFamily="34" charset="0"/>
              <a:buChar char="•"/>
            </a:pP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öğretmeni umursamamak, </a:t>
            </a:r>
          </a:p>
          <a:p>
            <a:pPr>
              <a:buFont typeface="Arial" pitchFamily="34" charset="0"/>
              <a:buChar char="•"/>
            </a:pP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sürekli olarak şikayette bulunmak,</a:t>
            </a:r>
          </a:p>
          <a:p>
            <a:pPr>
              <a:buFont typeface="Arial" pitchFamily="34" charset="0"/>
              <a:buChar char="•"/>
            </a:pP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çalmak, </a:t>
            </a:r>
          </a:p>
          <a:p>
            <a:pPr>
              <a:buFont typeface="Arial" pitchFamily="34" charset="0"/>
              <a:buChar char="•"/>
            </a:pP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eşyalara zarar vermek, </a:t>
            </a:r>
          </a:p>
          <a:p>
            <a:pPr>
              <a:buFont typeface="Arial" pitchFamily="34" charset="0"/>
              <a:buChar char="•"/>
            </a:pP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söz dinlememek, </a:t>
            </a:r>
          </a:p>
          <a:p>
            <a:pPr>
              <a:buFont typeface="Arial" pitchFamily="34" charset="0"/>
              <a:buChar char="•"/>
            </a:pP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tartışmak ve karşılık vermek,</a:t>
            </a:r>
          </a:p>
          <a:p>
            <a:pPr>
              <a:buFont typeface="Arial" pitchFamily="34" charset="0"/>
              <a:buChar char="•"/>
            </a:pP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gerçekleri çarpıtmak, </a:t>
            </a:r>
          </a:p>
          <a:p>
            <a:pPr>
              <a:buFont typeface="Arial" pitchFamily="34" charset="0"/>
              <a:buChar char="•"/>
            </a:pP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öfke nöbetleri, </a:t>
            </a:r>
          </a:p>
          <a:p>
            <a:pPr>
              <a:buFont typeface="Arial" pitchFamily="34" charset="0"/>
              <a:buChar char="•"/>
            </a:pP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verilen görevleri tamamlamama, vs.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Metin kutusu"/>
          <p:cNvSpPr txBox="1"/>
          <p:nvPr/>
        </p:nvSpPr>
        <p:spPr>
          <a:xfrm>
            <a:off x="571472" y="2285992"/>
            <a:ext cx="8429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Otistik Spektrum, yaşamın ilk üç yılında ortaya çıkan ve sosyal ilişkilerde yetersizlikler, iletişimde anormallikler ve sınırlı, tekrarlayıcı ve </a:t>
            </a:r>
            <a:r>
              <a:rPr lang="tr-T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streotip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davranış örüntüleri içeren gelişimsel bozukluktur.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3000364" y="928670"/>
            <a:ext cx="39290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Çocukluk dönemi doğumdan itibaren 11-12 yaşına kadar süren  zamanı kapsar. </a:t>
            </a:r>
            <a:endParaRPr lang="tr-T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tr-T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0-2 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yaş bebeklik, </a:t>
            </a:r>
            <a:endParaRPr lang="tr-T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2-6 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yaş ilk çocukluk, </a:t>
            </a:r>
            <a:endParaRPr lang="tr-T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6-12 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yaş orta ve geç 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çocukluk</a:t>
            </a:r>
          </a:p>
          <a:p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olarak 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kabul edilir. </a:t>
            </a:r>
            <a:r>
              <a:rPr lang="tr-TR" sz="2400" b="1" dirty="0"/>
              <a:t> </a:t>
            </a:r>
          </a:p>
        </p:txBody>
      </p:sp>
      <p:pic>
        <p:nvPicPr>
          <p:cNvPr id="8" name="7 Resim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4714884"/>
            <a:ext cx="5643602" cy="2025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Metin kutusu"/>
          <p:cNvSpPr txBox="1"/>
          <p:nvPr/>
        </p:nvSpPr>
        <p:spPr>
          <a:xfrm>
            <a:off x="571472" y="2571744"/>
            <a:ext cx="8429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9-12 yaşları arasında çoğu çocuk çocukluktan ergenliğe hızlı bir dönüşüm içine girer. Genellikle kızlarda ergenlik 10-11 yaşlarında erkeklerde de 11 ya da 12 yaşlarında başlar. Bu süreçte genel fiziksel büyüme artarak devam eder. </a:t>
            </a:r>
          </a:p>
        </p:txBody>
      </p:sp>
      <p:sp>
        <p:nvSpPr>
          <p:cNvPr id="9" name="8 Metin kutusu"/>
          <p:cNvSpPr txBox="1"/>
          <p:nvPr/>
        </p:nvSpPr>
        <p:spPr>
          <a:xfrm>
            <a:off x="428596" y="4143380"/>
            <a:ext cx="8429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Bedensel gelişim bilişsel ve toplumsal-duygusal süreçlerle daima etkileşim halindedir.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357158" y="71412"/>
          <a:ext cx="7786742" cy="6643740"/>
        </p:xfrm>
        <a:graphic>
          <a:graphicData uri="http://schemas.openxmlformats.org/drawingml/2006/table">
            <a:tbl>
              <a:tblPr/>
              <a:tblGrid>
                <a:gridCol w="1710740"/>
                <a:gridCol w="4647242"/>
                <a:gridCol w="1428760"/>
              </a:tblGrid>
              <a:tr h="195405">
                <a:tc>
                  <a:txBody>
                    <a:bodyPr/>
                    <a:lstStyle/>
                    <a:p>
                      <a:pPr>
                        <a:tabLst>
                          <a:tab pos="1350645" algn="l"/>
                          <a:tab pos="4410710" algn="l"/>
                        </a:tabLst>
                      </a:pPr>
                      <a:r>
                        <a:rPr lang="tr-TR" sz="800" b="1" u="sng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KAYNAKÇA </a:t>
                      </a:r>
                      <a:endParaRPr lang="tr-TR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50645" algn="l"/>
                          <a:tab pos="4410710" algn="l"/>
                        </a:tabLst>
                      </a:pPr>
                      <a:endParaRPr lang="tr-TR" sz="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50645" algn="l"/>
                          <a:tab pos="4410710" algn="l"/>
                        </a:tabLst>
                      </a:pPr>
                      <a:endParaRPr lang="tr-TR" sz="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405">
                <a:tc>
                  <a:txBody>
                    <a:bodyPr/>
                    <a:lstStyle/>
                    <a:p>
                      <a:pPr>
                        <a:tabLst>
                          <a:tab pos="1350645" algn="l"/>
                          <a:tab pos="4410710" algn="l"/>
                        </a:tabLs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ARI, Ramazan       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50645" algn="l"/>
                          <a:tab pos="4410710" algn="l"/>
                        </a:tabLs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"Gelişim ve Öğrenme"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50645" algn="l"/>
                          <a:tab pos="4410710" algn="l"/>
                        </a:tabLs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Kasım 2003, Konya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405">
                <a:tc>
                  <a:txBody>
                    <a:bodyPr/>
                    <a:lstStyle/>
                    <a:p>
                      <a:pPr>
                        <a:tabLst>
                          <a:tab pos="1350645" algn="l"/>
                          <a:tab pos="4410710" algn="l"/>
                        </a:tabLs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AYDIN, Ayhan          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50645" algn="l"/>
                          <a:tab pos="4410710" algn="l"/>
                        </a:tabLs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"Gelişim ve Öğrenme Psikolojisi"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50645" algn="l"/>
                          <a:tab pos="4410710" algn="l"/>
                        </a:tabLs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Eylül 2006,  Ankara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0808">
                <a:tc>
                  <a:txBody>
                    <a:bodyPr/>
                    <a:lstStyle/>
                    <a:p>
                      <a:pPr>
                        <a:tabLst>
                          <a:tab pos="1350645" algn="l"/>
                          <a:tab pos="4410710" algn="l"/>
                        </a:tabLs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DUMAN,  Gökhan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50645" algn="l"/>
                          <a:tab pos="4410710" algn="l"/>
                        </a:tabLs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"Okul Öncesi Dönemde Hareket Gelişimi ve Önemi" Eğitimci Öğretmen Dergisi Sayı 20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50645" algn="l"/>
                          <a:tab pos="4410710" algn="l"/>
                        </a:tabLs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Mayıs 2013, Ankara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0808">
                <a:tc>
                  <a:txBody>
                    <a:bodyPr/>
                    <a:lstStyle/>
                    <a:p>
                      <a:pPr>
                        <a:tabLst>
                          <a:tab pos="1350645" algn="l"/>
                          <a:tab pos="4410710" algn="l"/>
                        </a:tabLs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ERGÜN, Dr. Mustafa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50645" algn="l"/>
                          <a:tab pos="4410710" algn="l"/>
                        </a:tabLs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"Çocukluk Döneminde Bedensel, Bilişsel ve Sosyal Gelişim"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tabLst>
                          <a:tab pos="1350645" algn="l"/>
                          <a:tab pos="4410710" algn="l"/>
                        </a:tabLs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Afyon Kocatepe Üniversitesi Sanal Kütüphane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50645" algn="l"/>
                          <a:tab pos="4410710" algn="l"/>
                        </a:tabLst>
                      </a:pPr>
                      <a:endParaRPr lang="tr-TR" sz="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0808">
                <a:tc>
                  <a:txBody>
                    <a:bodyPr/>
                    <a:lstStyle/>
                    <a:p>
                      <a:pPr>
                        <a:tabLst>
                          <a:tab pos="1350645" algn="l"/>
                          <a:tab pos="4410710" algn="l"/>
                        </a:tabLs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ERİPEK, Prof. Dr. Süleyman (Ed.),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50645" algn="l"/>
                          <a:tab pos="4410710" algn="l"/>
                        </a:tabLs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"Özel Eğitim  Ünite 1-12"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tabLst>
                          <a:tab pos="1350645" algn="l"/>
                          <a:tab pos="4410710" algn="l"/>
                        </a:tabLs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T.C. Anadolu Üniversitesi Yayınları No:1018, 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50645" algn="l"/>
                          <a:tab pos="4410710" algn="l"/>
                        </a:tabLs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1998, Eskişehir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77020">
                <a:tc>
                  <a:txBody>
                    <a:bodyPr/>
                    <a:lstStyle/>
                    <a:p>
                      <a:pPr>
                        <a:tabLst>
                          <a:tab pos="1350645" algn="l"/>
                          <a:tab pos="4410710" algn="l"/>
                        </a:tabLst>
                      </a:pPr>
                      <a:r>
                        <a:rPr lang="tr-TR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GELATT, H.B.</a:t>
                      </a:r>
                      <a:endParaRPr lang="tr-TR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50645" algn="l"/>
                          <a:tab pos="4410710" algn="l"/>
                        </a:tabLst>
                      </a:pPr>
                      <a:r>
                        <a:rPr lang="tr-TR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"Gelişim Psikolojisi, Kuramlar, Yöntemler ve Yaşamın İlk Yılları" </a:t>
                      </a:r>
                      <a:endParaRPr lang="tr-TR" sz="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tabLst>
                          <a:tab pos="1350645" algn="l"/>
                          <a:tab pos="4410710" algn="l"/>
                        </a:tabLst>
                      </a:pPr>
                      <a:r>
                        <a:rPr lang="tr-TR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Ankara Üniversitesi Eğitim Bilimleri Fakültesi Dergisi C26,S2</a:t>
                      </a:r>
                      <a:endParaRPr lang="tr-TR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50645" algn="l"/>
                          <a:tab pos="4410710" algn="l"/>
                        </a:tabLst>
                      </a:pPr>
                      <a:r>
                        <a:rPr lang="tr-TR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		</a:t>
                      </a:r>
                      <a:r>
                        <a:rPr lang="tr-TR" sz="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1993</a:t>
                      </a:r>
                      <a:endParaRPr lang="tr-TR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0808">
                <a:tc>
                  <a:txBody>
                    <a:bodyPr/>
                    <a:lstStyle/>
                    <a:p>
                      <a:pPr>
                        <a:tabLst>
                          <a:tab pos="1350645" algn="l"/>
                          <a:tab pos="4410710" algn="l"/>
                        </a:tabLs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HELLESVİG-GASKELL, Karen    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50645" algn="l"/>
                          <a:tab pos="4410710" algn="l"/>
                        </a:tabLs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"Physical Development of 7 to 12 Years Olds"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/>
                      <a:r>
                        <a:rPr lang="tr-TR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Globalpost America's World News 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50645" algn="l"/>
                          <a:tab pos="4410710" algn="l"/>
                        </a:tabLst>
                      </a:pPr>
                      <a:endParaRPr lang="tr-TR" sz="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0808">
                <a:tc>
                  <a:txBody>
                    <a:bodyPr/>
                    <a:lstStyle/>
                    <a:p>
                      <a:pPr>
                        <a:tabLst>
                          <a:tab pos="1350645" algn="l"/>
                          <a:tab pos="4410710" algn="l"/>
                        </a:tabLs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KICHURA, Venice,              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50645" algn="l"/>
                          <a:tab pos="4410710" algn="l"/>
                        </a:tabLs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"Late Childhood Physical Development" eHow.com: Discover the expert in you.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50645" algn="l"/>
                          <a:tab pos="4410710" algn="l"/>
                        </a:tabLst>
                      </a:pPr>
                      <a:endParaRPr lang="tr-TR" sz="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0808">
                <a:tc>
                  <a:txBody>
                    <a:bodyPr/>
                    <a:lstStyle/>
                    <a:p>
                      <a:pPr>
                        <a:tabLst>
                          <a:tab pos="1350645" algn="l"/>
                          <a:tab pos="4410710" algn="l"/>
                        </a:tabLs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NALÇAKAN, Dr. Mesut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50645" algn="l"/>
                          <a:tab pos="4410710" algn="l"/>
                        </a:tabLs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"Çocuk ve Spor",  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tabLst>
                          <a:tab pos="1350645" algn="l"/>
                          <a:tab pos="4410710" algn="l"/>
                        </a:tabLs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Popüler Medikal www.populermedikal.com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50645" algn="l"/>
                          <a:tab pos="4410710" algn="l"/>
                        </a:tabLst>
                      </a:pPr>
                      <a:endParaRPr lang="tr-TR" sz="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0808">
                <a:tc>
                  <a:txBody>
                    <a:bodyPr/>
                    <a:lstStyle/>
                    <a:p>
                      <a:pPr>
                        <a:tabLst>
                          <a:tab pos="1350645" algn="l"/>
                          <a:tab pos="4410710" algn="l"/>
                        </a:tabLs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ÖNER, Pınar&amp;ÖNER, Özgür&amp;AYSEV, Ayla  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50645" algn="l"/>
                          <a:tab pos="4410710" algn="l"/>
                        </a:tabLs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"Dikkat Eksikliği Hiperaktivite Bozukluğu" 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tabLst>
                          <a:tab pos="1350645" algn="l"/>
                          <a:tab pos="4410710" algn="l"/>
                        </a:tabLs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Sürekli Tıp Eğitimi Dergisi, Cilt 12, Sayı 3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50645" algn="l"/>
                          <a:tab pos="4410710" algn="l"/>
                        </a:tabLs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2003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405">
                <a:tc>
                  <a:txBody>
                    <a:bodyPr/>
                    <a:lstStyle/>
                    <a:p>
                      <a:pPr>
                        <a:tabLst>
                          <a:tab pos="1350645" algn="l"/>
                          <a:tab pos="4410710" algn="l"/>
                        </a:tabLs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SANTROCK, John W.  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50645" algn="l"/>
                          <a:tab pos="4410710" algn="l"/>
                        </a:tabLs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"Yaşam Boyu Gelişim, Gelişim Psikolojisi"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50645" algn="l"/>
                          <a:tab pos="4410710" algn="l"/>
                        </a:tabLs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Ekim 2012,   Ankara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0808">
                <a:tc>
                  <a:txBody>
                    <a:bodyPr/>
                    <a:lstStyle/>
                    <a:p>
                      <a:pPr>
                        <a:tabLst>
                          <a:tab pos="1350645" algn="l"/>
                          <a:tab pos="4410710" algn="l"/>
                        </a:tabLs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SENEMOĞLU, Prof. Dr. Nuray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50645" algn="l"/>
                          <a:tab pos="4410710" algn="l"/>
                        </a:tabLs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"Gelişim Öğrenme ve Öğretim Kuramdan Uygulamaya"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50645" algn="l"/>
                          <a:tab pos="4410710" algn="l"/>
                        </a:tabLs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Eylül 2007, Ankara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0808">
                <a:tc>
                  <a:txBody>
                    <a:bodyPr/>
                    <a:lstStyle/>
                    <a:p>
                      <a:pPr>
                        <a:tabLst>
                          <a:tab pos="1350645" algn="l"/>
                          <a:tab pos="4410710" algn="l"/>
                        </a:tabLs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SEVİM, Prof. Dr. Yaşar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50645" algn="l"/>
                          <a:tab pos="4410710" algn="l"/>
                        </a:tabLst>
                      </a:pPr>
                      <a:r>
                        <a:rPr lang="tr-TR" sz="800">
                          <a:latin typeface="Calibri"/>
                          <a:ea typeface="Times New Roman"/>
                          <a:cs typeface="Times New Roman"/>
                        </a:rPr>
                        <a:t>"Çocuk ve Gençlerde Spor"</a:t>
                      </a:r>
                    </a:p>
                    <a:p>
                      <a:pPr>
                        <a:tabLst>
                          <a:tab pos="1350645" algn="l"/>
                          <a:tab pos="4410710" algn="l"/>
                        </a:tabLst>
                      </a:pPr>
                      <a:r>
                        <a:rPr lang="tr-TR" sz="800">
                          <a:latin typeface="Calibri"/>
                          <a:ea typeface="Times New Roman"/>
                          <a:cs typeface="Times New Roman"/>
                        </a:rPr>
                        <a:t>www.tbf.org.tr</a:t>
                      </a:r>
                    </a:p>
                  </a:txBody>
                  <a:tcPr marL="48898" marR="488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50645" algn="l"/>
                          <a:tab pos="4410710" algn="l"/>
                        </a:tabLst>
                      </a:pPr>
                      <a:endParaRPr lang="tr-TR" sz="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0808">
                <a:tc>
                  <a:txBody>
                    <a:bodyPr/>
                    <a:lstStyle/>
                    <a:p>
                      <a:pPr>
                        <a:tabLst>
                          <a:tab pos="1350645" algn="l"/>
                          <a:tab pos="4410710" algn="l"/>
                        </a:tabLs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TOHUM OTİZM VAKFI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50645" algn="l"/>
                          <a:tab pos="4410710" algn="l"/>
                        </a:tabLst>
                      </a:pPr>
                      <a:r>
                        <a:rPr lang="tr-TR" sz="800">
                          <a:latin typeface="Calibri"/>
                          <a:ea typeface="Times New Roman"/>
                          <a:cs typeface="Times New Roman"/>
                        </a:rPr>
                        <a:t>"Türkiye'de Otizm Spektrum Bozuklukları ve Özel Eğitim Otizm Spektrum Bozuklukları Raporu"</a:t>
                      </a:r>
                    </a:p>
                  </a:txBody>
                  <a:tcPr marL="48898" marR="488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50645" algn="l"/>
                          <a:tab pos="4410710" algn="l"/>
                        </a:tabLs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2010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6212">
                <a:tc>
                  <a:txBody>
                    <a:bodyPr/>
                    <a:lstStyle/>
                    <a:p>
                      <a:pPr>
                        <a:tabLst>
                          <a:tab pos="1350645" algn="l"/>
                          <a:tab pos="4410710" algn="l"/>
                        </a:tabLs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ULUTAŞDEMİR, Nilgün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50645" algn="l"/>
                          <a:tab pos="4410710" algn="l"/>
                        </a:tabLst>
                      </a:pPr>
                      <a:r>
                        <a:rPr lang="tr-TR" sz="800">
                          <a:latin typeface="Calibri"/>
                          <a:ea typeface="Times New Roman"/>
                          <a:cs typeface="Times New Roman"/>
                        </a:rPr>
                        <a:t>"Engelli Çocuklarda İletişim ve Oyunun Önemi" </a:t>
                      </a:r>
                    </a:p>
                    <a:p>
                      <a:pPr>
                        <a:tabLst>
                          <a:tab pos="1350645" algn="l"/>
                          <a:tab pos="4410710" algn="l"/>
                        </a:tabLst>
                      </a:pPr>
                      <a:r>
                        <a:rPr lang="tr-TR" sz="800">
                          <a:latin typeface="Calibri"/>
                          <a:ea typeface="Times New Roman"/>
                          <a:cs typeface="Times New Roman"/>
                        </a:rPr>
                        <a:t>Fırat Üniversitesi, Fırat Sağlık Hizmetleri Dergisi (E-Dergi), Cilt 7, Sayı 21</a:t>
                      </a:r>
                    </a:p>
                  </a:txBody>
                  <a:tcPr marL="48898" marR="488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50645" algn="l"/>
                          <a:tab pos="4410710" algn="l"/>
                        </a:tabLst>
                      </a:pPr>
                      <a:r>
                        <a:rPr lang="tr-TR" sz="800">
                          <a:latin typeface="Calibri"/>
                          <a:ea typeface="Times New Roman"/>
                          <a:cs typeface="Times New Roman"/>
                        </a:rPr>
                        <a:t>Aralık 2012, Elazığ</a:t>
                      </a:r>
                    </a:p>
                  </a:txBody>
                  <a:tcPr marL="48898" marR="488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0808">
                <a:tc>
                  <a:txBody>
                    <a:bodyPr/>
                    <a:lstStyle/>
                    <a:p>
                      <a:pPr>
                        <a:tabLst>
                          <a:tab pos="1350645" algn="l"/>
                          <a:tab pos="4410710" algn="l"/>
                        </a:tabLs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ZEMBAR, M.J.&amp;BLUME, L.B.,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50645" algn="l"/>
                          <a:tab pos="4410710" algn="l"/>
                        </a:tabLs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"Developmental Milestones in Middle Childhood"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tabLst>
                          <a:tab pos="1350645" algn="l"/>
                          <a:tab pos="4410710" algn="l"/>
                        </a:tabLst>
                      </a:pPr>
                      <a:r>
                        <a:rPr lang="tr-TR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education.com-Bringing Learning To Life</a:t>
                      </a:r>
                      <a:endParaRPr lang="tr-T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50645" algn="l"/>
                          <a:tab pos="4410710" algn="l"/>
                        </a:tabLst>
                      </a:pPr>
                      <a:r>
                        <a:rPr lang="tr-TR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Jul,2010</a:t>
                      </a:r>
                      <a:endParaRPr lang="tr-TR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898" marR="488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571472" y="500042"/>
            <a:ext cx="3929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Büyüme; organizmadaki hücre sayılarının ve hücrelerin büyüklüğünün artarak vücut hacim ve kütlesinin artması, </a:t>
            </a:r>
          </a:p>
        </p:txBody>
      </p:sp>
      <p:pic>
        <p:nvPicPr>
          <p:cNvPr id="12" name="11 Resim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9" y="3000372"/>
            <a:ext cx="4714908" cy="2428892"/>
          </a:xfrm>
          <a:prstGeom prst="rect">
            <a:avLst/>
          </a:prstGeom>
        </p:spPr>
      </p:pic>
      <p:sp>
        <p:nvSpPr>
          <p:cNvPr id="13" name="12 Metin kutusu"/>
          <p:cNvSpPr txBox="1"/>
          <p:nvPr/>
        </p:nvSpPr>
        <p:spPr>
          <a:xfrm>
            <a:off x="5214942" y="3357562"/>
            <a:ext cx="33575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Gelişme 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ise; hücre ve dokuların yapı ve bileşimindeki değişimlerle biyolojik işlevlerin kazanılması, bedensel olgunlaşma olarak ifade edilebilir.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3929058" y="571480"/>
            <a:ext cx="4357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Orta ve geç çocukluk döneminde 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iskelet 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yapısındaki gelişmeler, kas sistemindeki ve motor becerilerdeki gelişmeler önem kazanır.</a:t>
            </a:r>
          </a:p>
        </p:txBody>
      </p:sp>
      <p:pic>
        <p:nvPicPr>
          <p:cNvPr id="7" name="6 İçerik Yer Tutucusu" descr="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42852"/>
            <a:ext cx="3357586" cy="65066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1928794" y="2357430"/>
            <a:ext cx="4357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Orta ve geç çocukluk dönemi çocuğun okuma-yazma ve hesap yapma ile ilgili becerilerini geliştirdiği bir dönemdir.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571472" y="2071678"/>
            <a:ext cx="7643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Orta ve geç çocukluk 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dönemi çocuğun kendisi 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için önemli olan yetişkinleri 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model 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alarak cinsiyetine uygun rolü geliştirmek gibi </a:t>
            </a:r>
            <a:r>
              <a:rPr lang="tr-T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Havighurst'un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gelişim görevleri dediği becerileri edinmesi beklenen süreçtir. </a:t>
            </a:r>
          </a:p>
          <a:p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857224" y="3214686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Orta ve geç çocukluk dönemi Freud'un 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kuramına göre </a:t>
            </a:r>
            <a:r>
              <a:rPr lang="tr-T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latent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(gizil) diye adlandırılan cinsellikle ilgili konuların bir önceki 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döneme oranla geri 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planda kaldığı 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ve oyun 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oynamanın ön plana çıktığı  ergenlik öncesi  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geçiş dönemidir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2143108" y="2643182"/>
            <a:ext cx="4286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Erikson'un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gelişimi 8 aşama ile tanımladığı kuramında 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“beceri” ya 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da 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“aşağılık duygusu” 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dönemine </a:t>
            </a:r>
            <a:r>
              <a:rPr lang="tr-T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tekabul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eden 4. dönemdir.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213</TotalTime>
  <Words>1178</Words>
  <Application>Microsoft Office PowerPoint</Application>
  <PresentationFormat>Ekran Gösterisi (4:3)</PresentationFormat>
  <Paragraphs>126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2" baseType="lpstr">
      <vt:lpstr>Cumba</vt:lpstr>
      <vt:lpstr>ORTA VE GEÇ ÇOCUKLUKTA  BEDENSEL GELİŞİM  (6-12 yaş)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ORTA VE GEÇ ÇOCUKLUKTA BEDENSEL GELİŞİM  (6-12 yaş)</dc:title>
  <dc:creator>bulent</dc:creator>
  <cp:lastModifiedBy>SAMSUNG</cp:lastModifiedBy>
  <cp:revision>54</cp:revision>
  <dcterms:created xsi:type="dcterms:W3CDTF">2013-10-29T17:24:33Z</dcterms:created>
  <dcterms:modified xsi:type="dcterms:W3CDTF">2017-12-13T21:23:12Z</dcterms:modified>
</cp:coreProperties>
</file>