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30"/>
  </p:notesMasterIdLst>
  <p:sldIdLst>
    <p:sldId id="256" r:id="rId5"/>
    <p:sldId id="260" r:id="rId6"/>
    <p:sldId id="290" r:id="rId7"/>
    <p:sldId id="257" r:id="rId8"/>
    <p:sldId id="261" r:id="rId9"/>
    <p:sldId id="262" r:id="rId10"/>
    <p:sldId id="263" r:id="rId11"/>
    <p:sldId id="265" r:id="rId12"/>
    <p:sldId id="287" r:id="rId13"/>
    <p:sldId id="288" r:id="rId14"/>
    <p:sldId id="289" r:id="rId15"/>
    <p:sldId id="275" r:id="rId16"/>
    <p:sldId id="266" r:id="rId17"/>
    <p:sldId id="267" r:id="rId18"/>
    <p:sldId id="274" r:id="rId19"/>
    <p:sldId id="278" r:id="rId20"/>
    <p:sldId id="277" r:id="rId21"/>
    <p:sldId id="276" r:id="rId22"/>
    <p:sldId id="279" r:id="rId23"/>
    <p:sldId id="270" r:id="rId24"/>
    <p:sldId id="271" r:id="rId25"/>
    <p:sldId id="258" r:id="rId26"/>
    <p:sldId id="259" r:id="rId27"/>
    <p:sldId id="272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69104-CD95-4FC4-AEBB-1FBE174F37D2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5706-C1ED-4C0A-B3F0-98FDC82CA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737E55-08C2-4C39-A3DB-3E90C6FDB16D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66763"/>
            <a:ext cx="4356100" cy="32670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5100"/>
            <a:ext cx="5032375" cy="38580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The sidewall sampling tool can be used to obtain small plugs from the formation.  The tool is run on a </a:t>
            </a:r>
            <a:r>
              <a:rPr lang="en-US" altLang="en-US" dirty="0" err="1" smtClean="0"/>
              <a:t>wireline</a:t>
            </a:r>
            <a:r>
              <a:rPr lang="en-US" altLang="en-US" dirty="0" smtClean="0"/>
              <a:t> after the hole has been drilled.  Some 20 to 30 bullets are fired from each gun at different depths.  The hollow bullet will penetrate the formation and a rock sample will be trapped inside the steel cylinder.  When the tool is pulled upwards, wires connected to the gun pull the bullet and sample from the borehole wall.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Sidewall cores are useful for identifying hydrocarbons zones, when viewed under UV light.  Qualitative inspection of porosity is possible; however, the cores may have been crushed during the collection process, so quantitative sampling of porosity is questionable.</a:t>
            </a:r>
          </a:p>
        </p:txBody>
      </p:sp>
    </p:spTree>
    <p:extLst>
      <p:ext uri="{BB962C8B-B14F-4D97-AF65-F5344CB8AC3E}">
        <p14:creationId xmlns:p14="http://schemas.microsoft.com/office/powerpoint/2010/main" val="171426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FC9F62-5C58-4D66-A603-590C17B81A3A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66763"/>
            <a:ext cx="4356100" cy="3267075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5100"/>
            <a:ext cx="5032375" cy="38580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 newer wireline tool actually drills a plug out of the borehole wall, thus avoiding crushing of the sample.  Up to 20 samples can be individually cut and are stored inside the tool.</a:t>
            </a:r>
          </a:p>
        </p:txBody>
      </p:sp>
    </p:spTree>
    <p:extLst>
      <p:ext uri="{BB962C8B-B14F-4D97-AF65-F5344CB8AC3E}">
        <p14:creationId xmlns:p14="http://schemas.microsoft.com/office/powerpoint/2010/main" val="79976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794398-A9F3-4662-81C8-E1590E65E19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237731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C1E01E-28E0-4DE3-A781-6C63959885F6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40873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6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1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C5B8-5EA5-42DE-8007-601D03BBA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60E4-C2F4-48EF-9553-2159C2336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90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0FCE1-0CBF-4135-AA19-EE5D0FF1F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2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6AFAE-9969-4C11-AA85-2E0A9E81FA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4BDD6-5895-47B0-9419-212423DE61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53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D508-2748-4D50-BAE8-4AB46D1335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00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5BF62-5858-483F-861B-7D209305DA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5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2" y="272659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4709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2F0C1-5802-41C8-942B-13E636121C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1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817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FD84-42F3-4055-95A0-BD7C6D308A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75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0597D-AD36-4920-AE8A-E8021BA6E8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35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5041"/>
            <a:ext cx="2057400" cy="585073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5041"/>
            <a:ext cx="5969000" cy="585073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44093-3D8E-4067-8436-B7E06CDB1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1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C5B8-5EA5-42DE-8007-601D03BBA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6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60E4-C2F4-48EF-9553-2159C2336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4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0FCE1-0CBF-4135-AA19-EE5D0FF1F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6AFAE-9969-4C11-AA85-2E0A9E81FA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23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4BDD6-5895-47B0-9419-212423DE61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79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D508-2748-4D50-BAE8-4AB46D1335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50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5BF62-5858-483F-861B-7D209305DA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3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0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2" y="272657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4707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2F0C1-5802-41C8-942B-13E636121C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3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817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FD84-42F3-4055-95A0-BD7C6D308A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6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0597D-AD36-4920-AE8A-E8021BA6E8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15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5039"/>
            <a:ext cx="2057400" cy="585073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5039"/>
            <a:ext cx="5969000" cy="585073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44093-3D8E-4067-8436-B7E06CDB1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28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C5B8-5EA5-42DE-8007-601D03BBA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5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60E4-C2F4-48EF-9553-2159C2336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19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0FCE1-0CBF-4135-AA19-EE5D0FF1F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8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6AFAE-9969-4C11-AA85-2E0A9E81FA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2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4BDD6-5895-47B0-9419-212423DE61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8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D508-2748-4D50-BAE8-4AB46D1335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6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05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5BF62-5858-483F-861B-7D209305DA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93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2F0C1-5802-41C8-942B-13E636121C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75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FD84-42F3-4055-95A0-BD7C6D308A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79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0597D-AD36-4920-AE8A-E8021BA6E8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88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44093-3D8E-4067-8436-B7E06CDB14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1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2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5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0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09ED-5AD4-4AB8-92F9-5486AE401A78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333EF-5736-4F90-B140-40D590998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9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2D174D-7403-4E17-9211-23174F39CB9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2D174D-7403-4E17-9211-23174F39CB9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2D174D-7403-4E17-9211-23174F39CB9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0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2014%20kasa\SONDAJ%20TEKN&#304;&#286;&#304;NE%20G&#304;R&#304;&#350;\Ders%20ppt\K&#246;m&#252;r%20sondaj&#305;%20videolar&#305;\MOV02337.MPG" TargetMode="External"/><Relationship Id="rId1" Type="http://schemas.microsoft.com/office/2007/relationships/media" Target="file:///D:\2014%20kasa\SONDAJ%20TEKN&#304;&#286;&#304;NE%20G&#304;R&#304;&#350;\Ders%20ppt\K&#246;m&#252;r%20sondaj&#305;%20videolar&#305;\MOV02337.MPG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2014%20kasa\SONDAJ%20TEKN&#304;&#286;&#304;NE%20G&#304;R&#304;&#350;\Ders%20ppt\K&#246;m&#252;r%20sondaj&#305;%20videolar&#305;\MOV02339.MPG" TargetMode="External"/><Relationship Id="rId1" Type="http://schemas.microsoft.com/office/2007/relationships/media" Target="file:///D:\2014%20kasa\SONDAJ%20TEKN&#304;&#286;&#304;NE%20G&#304;R&#304;&#350;\Ders%20ppt\K&#246;m&#252;r%20sondaj&#305;%20videolar&#305;\MOV02339.MPG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file:///D:\2014%20kasa\SONDAJ%20TEKN&#304;&#286;&#304;NE%20G&#304;R&#304;&#350;\video\SWC_bit\MVI_0418.MOV" TargetMode="External"/><Relationship Id="rId1" Type="http://schemas.microsoft.com/office/2007/relationships/media" Target="file:///D:\2014%20kasa\SONDAJ%20TEKN&#304;&#286;&#304;NE%20G&#304;R&#304;&#350;\video\SWC_bit\MVI_0418.MOV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file:///D:\2014%20kasa\SONDAJ%20TEKN&#304;&#286;&#304;NE%20G&#304;R&#304;&#350;\video\SWC_bit\MVI_0432.MOV" TargetMode="External"/><Relationship Id="rId1" Type="http://schemas.microsoft.com/office/2007/relationships/media" Target="file:///D:\2014%20kasa\SONDAJ%20TEKN&#304;&#286;&#304;NE%20G&#304;R&#304;&#350;\video\SWC_bit\MVI_0432.MOV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tr/url?sa=i&amp;rct=j&amp;q=&amp;esrc=s&amp;frm=1&amp;source=images&amp;cd=&amp;cad=rja&amp;docid=KzmCsJK-AJQ6oM&amp;tbnid=bdCzvstND88b7M:&amp;ved=0CAUQjRw&amp;url=http://www.simtesas.com/elmasli-portkronlar.php.htm&amp;ei=T3BpUub8Noaw0AWH-IC4Aw&amp;bvm=bv.55123115,d.bGE&amp;psig=AFQjCNF62O-CK7wifZu5ST-7MeX9TS1NuQ&amp;ust=1382728121150262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2014%20kasa\SONDAJ%20TEKN&#304;&#286;&#304;NE%20G&#304;R&#304;&#350;\Ders%20ppt\K&#246;m&#252;r%20sondaj&#305;%20videolar&#305;\MOV02340.MPG" TargetMode="External"/><Relationship Id="rId1" Type="http://schemas.microsoft.com/office/2007/relationships/media" Target="file:///D:\2014%20kasa\SONDAJ%20TEKN&#304;&#286;&#304;NE%20G&#304;R&#304;&#350;\Ders%20ppt\K&#246;m&#252;r%20sondaj&#305;%20videolar&#305;\MOV02340.MP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2014%20kasa\SONDAJ%20TEKN&#304;&#286;&#304;NE%20G&#304;R&#304;&#350;\Ders%20ppt\K&#246;m&#252;r%20sondaj&#305;%20videolar&#305;\MOV02336.MPG" TargetMode="External"/><Relationship Id="rId1" Type="http://schemas.microsoft.com/office/2007/relationships/media" Target="file:///D:\2014%20kasa\SONDAJ%20TEKN&#304;&#286;&#304;NE%20G&#304;R&#304;&#350;\Ders%20ppt\K&#246;m&#252;r%20sondaj&#305;%20videolar&#305;\MOV02336.MP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err="1"/>
              <a:t>Karotlu</a:t>
            </a:r>
            <a:r>
              <a:rPr lang="tr-TR" b="1" dirty="0"/>
              <a:t> Sondaj </a:t>
            </a:r>
            <a:r>
              <a:rPr lang="tr-TR" b="1" dirty="0" smtClean="0"/>
              <a:t>Ekipmanları 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MOV02337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1600" y="693782"/>
            <a:ext cx="7272808" cy="545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MOV02339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7992888" cy="599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Konvensiyonel</a:t>
            </a:r>
            <a:r>
              <a:rPr lang="tr-TR" b="1" dirty="0" smtClean="0"/>
              <a:t> ve </a:t>
            </a:r>
            <a:r>
              <a:rPr lang="tr-TR" b="1" dirty="0" err="1" smtClean="0"/>
              <a:t>Wire-line</a:t>
            </a:r>
            <a:r>
              <a:rPr lang="tr-TR" b="1" dirty="0" smtClean="0"/>
              <a:t> </a:t>
            </a:r>
            <a:r>
              <a:rPr lang="tr-TR" b="1" dirty="0" err="1" smtClean="0"/>
              <a:t>Karotlu</a:t>
            </a:r>
            <a:r>
              <a:rPr lang="tr-TR" b="1" dirty="0" smtClean="0"/>
              <a:t> Sondaj Tekniklerinin Karşılaştırılması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tr-TR" b="1" dirty="0" smtClean="0"/>
              <a:t>1</a:t>
            </a:r>
            <a:r>
              <a:rPr lang="tr-TR" b="1" dirty="0"/>
              <a:t>. </a:t>
            </a:r>
            <a:r>
              <a:rPr lang="tr-TR" dirty="0" err="1"/>
              <a:t>Wire-line</a:t>
            </a:r>
            <a:r>
              <a:rPr lang="tr-TR" dirty="0"/>
              <a:t> </a:t>
            </a:r>
            <a:r>
              <a:rPr lang="tr-TR" dirty="0" err="1"/>
              <a:t>karotlu</a:t>
            </a:r>
            <a:r>
              <a:rPr lang="tr-TR" dirty="0"/>
              <a:t> sondaj, sığ kuyularda dahi </a:t>
            </a:r>
            <a:r>
              <a:rPr lang="tr-TR" dirty="0" err="1"/>
              <a:t>konvensiyonel</a:t>
            </a:r>
            <a:r>
              <a:rPr lang="tr-TR" dirty="0"/>
              <a:t> sondaja oranla daha yüksek verim sağlamaktadır</a:t>
            </a:r>
            <a:endParaRPr lang="en-US" dirty="0"/>
          </a:p>
          <a:p>
            <a:pPr algn="just"/>
            <a:r>
              <a:rPr lang="tr-TR" b="1" dirty="0"/>
              <a:t>2. </a:t>
            </a:r>
            <a:r>
              <a:rPr lang="tr-TR" dirty="0" err="1"/>
              <a:t>Wire-line</a:t>
            </a:r>
            <a:r>
              <a:rPr lang="tr-TR" dirty="0"/>
              <a:t> </a:t>
            </a:r>
            <a:r>
              <a:rPr lang="tr-TR" dirty="0" err="1"/>
              <a:t>karotlu</a:t>
            </a:r>
            <a:r>
              <a:rPr lang="tr-TR" dirty="0"/>
              <a:t> sondaj, yatırım maliyetlerini daha kısa sürede amorti etmektedir</a:t>
            </a:r>
            <a:endParaRPr lang="en-US" dirty="0"/>
          </a:p>
          <a:p>
            <a:pPr algn="just"/>
            <a:r>
              <a:rPr lang="tr-TR" b="1" dirty="0"/>
              <a:t>3. </a:t>
            </a:r>
            <a:r>
              <a:rPr lang="tr-TR" dirty="0" err="1"/>
              <a:t>Konvensiyonel</a:t>
            </a:r>
            <a:r>
              <a:rPr lang="tr-TR" dirty="0"/>
              <a:t> sondajda, karot alım işlemleri için takımın kuyuya indirilmesi ve kuyudan çıkarılması nedeniyle oluşabilecek kuyu bozulmaları ve yıkıntıları jeolojik şartlara bağlı olarak önemli bir faktör olabilir</a:t>
            </a:r>
            <a:endParaRPr lang="en-US" dirty="0"/>
          </a:p>
          <a:p>
            <a:pPr algn="just"/>
            <a:r>
              <a:rPr lang="tr-TR" b="1" dirty="0"/>
              <a:t>4. </a:t>
            </a:r>
            <a:r>
              <a:rPr lang="tr-TR" dirty="0"/>
              <a:t>Kullanım kolaylığı, daha hafif ekipman sayesinde güvenlik ve </a:t>
            </a:r>
            <a:r>
              <a:rPr lang="tr-TR" dirty="0" err="1"/>
              <a:t>sondör</a:t>
            </a:r>
            <a:r>
              <a:rPr lang="tr-TR" dirty="0"/>
              <a:t> yorulması azalmaktadır</a:t>
            </a:r>
            <a:endParaRPr lang="en-US" dirty="0"/>
          </a:p>
          <a:p>
            <a:pPr algn="just"/>
            <a:r>
              <a:rPr lang="tr-TR" b="1" dirty="0"/>
              <a:t>5. </a:t>
            </a:r>
            <a:r>
              <a:rPr lang="tr-TR" dirty="0"/>
              <a:t>Birim zamanda yapılan ilerleme miktarı daha fazladır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1817688" y="1671644"/>
            <a:ext cx="3221037" cy="4302125"/>
            <a:chOff x="1145" y="1053"/>
            <a:chExt cx="2029" cy="2710"/>
          </a:xfrm>
        </p:grpSpPr>
        <p:sp>
          <p:nvSpPr>
            <p:cNvPr id="355331" name="Freeform 3"/>
            <p:cNvSpPr>
              <a:spLocks/>
            </p:cNvSpPr>
            <p:nvPr/>
          </p:nvSpPr>
          <p:spPr bwMode="auto">
            <a:xfrm>
              <a:off x="1865" y="1189"/>
              <a:ext cx="576" cy="256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2430"/>
                </a:cxn>
                <a:cxn ang="0">
                  <a:pos x="42" y="2484"/>
                </a:cxn>
                <a:cxn ang="0">
                  <a:pos x="114" y="2532"/>
                </a:cxn>
                <a:cxn ang="0">
                  <a:pos x="312" y="2561"/>
                </a:cxn>
                <a:cxn ang="0">
                  <a:pos x="480" y="2538"/>
                </a:cxn>
                <a:cxn ang="0">
                  <a:pos x="549" y="2498"/>
                </a:cxn>
                <a:cxn ang="0">
                  <a:pos x="576" y="2462"/>
                </a:cxn>
                <a:cxn ang="0">
                  <a:pos x="576" y="2016"/>
                </a:cxn>
                <a:cxn ang="0">
                  <a:pos x="234" y="2016"/>
                </a:cxn>
                <a:cxn ang="0">
                  <a:pos x="234" y="1734"/>
                </a:cxn>
                <a:cxn ang="0">
                  <a:pos x="576" y="1734"/>
                </a:cxn>
                <a:cxn ang="0">
                  <a:pos x="576" y="1356"/>
                </a:cxn>
                <a:cxn ang="0">
                  <a:pos x="234" y="1356"/>
                </a:cxn>
                <a:cxn ang="0">
                  <a:pos x="234" y="1092"/>
                </a:cxn>
                <a:cxn ang="0">
                  <a:pos x="576" y="1092"/>
                </a:cxn>
                <a:cxn ang="0">
                  <a:pos x="576" y="660"/>
                </a:cxn>
                <a:cxn ang="0">
                  <a:pos x="234" y="660"/>
                </a:cxn>
                <a:cxn ang="0">
                  <a:pos x="234" y="420"/>
                </a:cxn>
                <a:cxn ang="0">
                  <a:pos x="576" y="420"/>
                </a:cxn>
                <a:cxn ang="0">
                  <a:pos x="576" y="152"/>
                </a:cxn>
                <a:cxn ang="0">
                  <a:pos x="533" y="84"/>
                </a:cxn>
                <a:cxn ang="0">
                  <a:pos x="426" y="21"/>
                </a:cxn>
                <a:cxn ang="0">
                  <a:pos x="329" y="6"/>
                </a:cxn>
                <a:cxn ang="0">
                  <a:pos x="186" y="12"/>
                </a:cxn>
                <a:cxn ang="0">
                  <a:pos x="42" y="78"/>
                </a:cxn>
                <a:cxn ang="0">
                  <a:pos x="0" y="156"/>
                </a:cxn>
              </a:cxnLst>
              <a:rect l="0" t="0" r="r" b="b"/>
              <a:pathLst>
                <a:path w="576" h="2561">
                  <a:moveTo>
                    <a:pt x="0" y="156"/>
                  </a:moveTo>
                  <a:lnTo>
                    <a:pt x="0" y="2430"/>
                  </a:lnTo>
                  <a:cubicBezTo>
                    <a:pt x="14" y="2450"/>
                    <a:pt x="28" y="2464"/>
                    <a:pt x="42" y="2484"/>
                  </a:cubicBezTo>
                  <a:cubicBezTo>
                    <a:pt x="56" y="2504"/>
                    <a:pt x="91" y="2522"/>
                    <a:pt x="114" y="2532"/>
                  </a:cubicBezTo>
                  <a:cubicBezTo>
                    <a:pt x="181" y="2561"/>
                    <a:pt x="223" y="2560"/>
                    <a:pt x="312" y="2561"/>
                  </a:cubicBezTo>
                  <a:cubicBezTo>
                    <a:pt x="382" y="2560"/>
                    <a:pt x="441" y="2553"/>
                    <a:pt x="480" y="2538"/>
                  </a:cubicBezTo>
                  <a:cubicBezTo>
                    <a:pt x="519" y="2523"/>
                    <a:pt x="533" y="2511"/>
                    <a:pt x="549" y="2498"/>
                  </a:cubicBezTo>
                  <a:lnTo>
                    <a:pt x="576" y="2462"/>
                  </a:lnTo>
                  <a:lnTo>
                    <a:pt x="576" y="2016"/>
                  </a:lnTo>
                  <a:lnTo>
                    <a:pt x="234" y="2016"/>
                  </a:lnTo>
                  <a:lnTo>
                    <a:pt x="234" y="1734"/>
                  </a:lnTo>
                  <a:lnTo>
                    <a:pt x="576" y="1734"/>
                  </a:lnTo>
                  <a:lnTo>
                    <a:pt x="576" y="1356"/>
                  </a:lnTo>
                  <a:lnTo>
                    <a:pt x="234" y="1356"/>
                  </a:lnTo>
                  <a:lnTo>
                    <a:pt x="234" y="1092"/>
                  </a:lnTo>
                  <a:lnTo>
                    <a:pt x="576" y="1092"/>
                  </a:lnTo>
                  <a:lnTo>
                    <a:pt x="576" y="660"/>
                  </a:lnTo>
                  <a:lnTo>
                    <a:pt x="234" y="660"/>
                  </a:lnTo>
                  <a:lnTo>
                    <a:pt x="234" y="420"/>
                  </a:lnTo>
                  <a:lnTo>
                    <a:pt x="576" y="420"/>
                  </a:lnTo>
                  <a:lnTo>
                    <a:pt x="576" y="152"/>
                  </a:lnTo>
                  <a:cubicBezTo>
                    <a:pt x="565" y="119"/>
                    <a:pt x="551" y="108"/>
                    <a:pt x="533" y="84"/>
                  </a:cubicBezTo>
                  <a:cubicBezTo>
                    <a:pt x="506" y="64"/>
                    <a:pt x="460" y="34"/>
                    <a:pt x="426" y="21"/>
                  </a:cubicBezTo>
                  <a:cubicBezTo>
                    <a:pt x="392" y="8"/>
                    <a:pt x="376" y="4"/>
                    <a:pt x="329" y="6"/>
                  </a:cubicBezTo>
                  <a:cubicBezTo>
                    <a:pt x="282" y="8"/>
                    <a:pt x="248" y="0"/>
                    <a:pt x="186" y="12"/>
                  </a:cubicBezTo>
                  <a:cubicBezTo>
                    <a:pt x="124" y="24"/>
                    <a:pt x="61" y="52"/>
                    <a:pt x="42" y="78"/>
                  </a:cubicBezTo>
                  <a:cubicBezTo>
                    <a:pt x="23" y="104"/>
                    <a:pt x="0" y="122"/>
                    <a:pt x="0" y="15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1372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000000"/>
                </a:solidFill>
              </a:endParaRPr>
            </a:p>
          </p:txBody>
        </p:sp>
        <p:sp>
          <p:nvSpPr>
            <p:cNvPr id="98321" name="Freeform 4"/>
            <p:cNvSpPr>
              <a:spLocks/>
            </p:cNvSpPr>
            <p:nvPr/>
          </p:nvSpPr>
          <p:spPr bwMode="auto">
            <a:xfrm>
              <a:off x="2116" y="1637"/>
              <a:ext cx="408" cy="187"/>
            </a:xfrm>
            <a:custGeom>
              <a:avLst/>
              <a:gdLst>
                <a:gd name="T0" fmla="*/ 73 w 408"/>
                <a:gd name="T1" fmla="*/ 66 h 187"/>
                <a:gd name="T2" fmla="*/ 408 w 408"/>
                <a:gd name="T3" fmla="*/ 66 h 187"/>
                <a:gd name="T4" fmla="*/ 408 w 408"/>
                <a:gd name="T5" fmla="*/ 0 h 187"/>
                <a:gd name="T6" fmla="*/ 0 w 408"/>
                <a:gd name="T7" fmla="*/ 0 h 187"/>
                <a:gd name="T8" fmla="*/ 0 w 408"/>
                <a:gd name="T9" fmla="*/ 186 h 187"/>
                <a:gd name="T10" fmla="*/ 408 w 408"/>
                <a:gd name="T11" fmla="*/ 187 h 187"/>
                <a:gd name="T12" fmla="*/ 408 w 408"/>
                <a:gd name="T13" fmla="*/ 123 h 187"/>
                <a:gd name="T14" fmla="*/ 73 w 408"/>
                <a:gd name="T15" fmla="*/ 123 h 187"/>
                <a:gd name="T16" fmla="*/ 73 w 408"/>
                <a:gd name="T17" fmla="*/ 66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"/>
                <a:gd name="T28" fmla="*/ 0 h 187"/>
                <a:gd name="T29" fmla="*/ 408 w 408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" h="187">
                  <a:moveTo>
                    <a:pt x="73" y="66"/>
                  </a:moveTo>
                  <a:lnTo>
                    <a:pt x="408" y="66"/>
                  </a:lnTo>
                  <a:lnTo>
                    <a:pt x="408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408" y="187"/>
                  </a:lnTo>
                  <a:lnTo>
                    <a:pt x="408" y="123"/>
                  </a:lnTo>
                  <a:lnTo>
                    <a:pt x="73" y="123"/>
                  </a:lnTo>
                  <a:lnTo>
                    <a:pt x="73" y="66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8322" name="Freeform 5"/>
            <p:cNvSpPr>
              <a:spLocks/>
            </p:cNvSpPr>
            <p:nvPr/>
          </p:nvSpPr>
          <p:spPr bwMode="auto">
            <a:xfrm>
              <a:off x="2116" y="2320"/>
              <a:ext cx="408" cy="187"/>
            </a:xfrm>
            <a:custGeom>
              <a:avLst/>
              <a:gdLst>
                <a:gd name="T0" fmla="*/ 73 w 408"/>
                <a:gd name="T1" fmla="*/ 66 h 187"/>
                <a:gd name="T2" fmla="*/ 408 w 408"/>
                <a:gd name="T3" fmla="*/ 66 h 187"/>
                <a:gd name="T4" fmla="*/ 408 w 408"/>
                <a:gd name="T5" fmla="*/ 0 h 187"/>
                <a:gd name="T6" fmla="*/ 0 w 408"/>
                <a:gd name="T7" fmla="*/ 0 h 187"/>
                <a:gd name="T8" fmla="*/ 0 w 408"/>
                <a:gd name="T9" fmla="*/ 186 h 187"/>
                <a:gd name="T10" fmla="*/ 408 w 408"/>
                <a:gd name="T11" fmla="*/ 187 h 187"/>
                <a:gd name="T12" fmla="*/ 408 w 408"/>
                <a:gd name="T13" fmla="*/ 123 h 187"/>
                <a:gd name="T14" fmla="*/ 73 w 408"/>
                <a:gd name="T15" fmla="*/ 123 h 187"/>
                <a:gd name="T16" fmla="*/ 73 w 408"/>
                <a:gd name="T17" fmla="*/ 66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"/>
                <a:gd name="T28" fmla="*/ 0 h 187"/>
                <a:gd name="T29" fmla="*/ 408 w 408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" h="187">
                  <a:moveTo>
                    <a:pt x="73" y="66"/>
                  </a:moveTo>
                  <a:lnTo>
                    <a:pt x="408" y="66"/>
                  </a:lnTo>
                  <a:lnTo>
                    <a:pt x="408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408" y="187"/>
                  </a:lnTo>
                  <a:lnTo>
                    <a:pt x="408" y="123"/>
                  </a:lnTo>
                  <a:lnTo>
                    <a:pt x="73" y="123"/>
                  </a:lnTo>
                  <a:lnTo>
                    <a:pt x="73" y="66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8323" name="Freeform 6"/>
            <p:cNvSpPr>
              <a:spLocks/>
            </p:cNvSpPr>
            <p:nvPr/>
          </p:nvSpPr>
          <p:spPr bwMode="auto">
            <a:xfrm>
              <a:off x="2053" y="1667"/>
              <a:ext cx="46" cy="126"/>
            </a:xfrm>
            <a:custGeom>
              <a:avLst/>
              <a:gdLst>
                <a:gd name="T0" fmla="*/ 0 w 46"/>
                <a:gd name="T1" fmla="*/ 0 h 126"/>
                <a:gd name="T2" fmla="*/ 46 w 46"/>
                <a:gd name="T3" fmla="*/ 0 h 126"/>
                <a:gd name="T4" fmla="*/ 46 w 46"/>
                <a:gd name="T5" fmla="*/ 126 h 126"/>
                <a:gd name="T6" fmla="*/ 0 w 46"/>
                <a:gd name="T7" fmla="*/ 126 h 126"/>
                <a:gd name="T8" fmla="*/ 0 w 4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26"/>
                <a:gd name="T17" fmla="*/ 46 w 4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26">
                  <a:moveTo>
                    <a:pt x="0" y="0"/>
                  </a:moveTo>
                  <a:lnTo>
                    <a:pt x="46" y="0"/>
                  </a:lnTo>
                  <a:lnTo>
                    <a:pt x="46" y="12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8324" name="Freeform 7"/>
            <p:cNvSpPr>
              <a:spLocks/>
            </p:cNvSpPr>
            <p:nvPr/>
          </p:nvSpPr>
          <p:spPr bwMode="auto">
            <a:xfrm>
              <a:off x="2053" y="2351"/>
              <a:ext cx="46" cy="126"/>
            </a:xfrm>
            <a:custGeom>
              <a:avLst/>
              <a:gdLst>
                <a:gd name="T0" fmla="*/ 0 w 46"/>
                <a:gd name="T1" fmla="*/ 0 h 126"/>
                <a:gd name="T2" fmla="*/ 46 w 46"/>
                <a:gd name="T3" fmla="*/ 0 h 126"/>
                <a:gd name="T4" fmla="*/ 46 w 46"/>
                <a:gd name="T5" fmla="*/ 126 h 126"/>
                <a:gd name="T6" fmla="*/ 0 w 46"/>
                <a:gd name="T7" fmla="*/ 126 h 126"/>
                <a:gd name="T8" fmla="*/ 0 w 4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26"/>
                <a:gd name="T17" fmla="*/ 46 w 4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26">
                  <a:moveTo>
                    <a:pt x="0" y="0"/>
                  </a:moveTo>
                  <a:lnTo>
                    <a:pt x="46" y="0"/>
                  </a:lnTo>
                  <a:lnTo>
                    <a:pt x="46" y="12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8325" name="Group 8"/>
            <p:cNvGrpSpPr>
              <a:grpSpLocks/>
            </p:cNvGrpSpPr>
            <p:nvPr/>
          </p:nvGrpSpPr>
          <p:grpSpPr bwMode="auto">
            <a:xfrm>
              <a:off x="2053" y="2834"/>
              <a:ext cx="993" cy="435"/>
              <a:chOff x="2348" y="2845"/>
              <a:chExt cx="993" cy="435"/>
            </a:xfrm>
          </p:grpSpPr>
          <p:sp>
            <p:nvSpPr>
              <p:cNvPr id="98333" name="Freeform 9"/>
              <p:cNvSpPr>
                <a:spLocks/>
              </p:cNvSpPr>
              <p:nvPr/>
            </p:nvSpPr>
            <p:spPr bwMode="auto">
              <a:xfrm>
                <a:off x="2933" y="2973"/>
                <a:ext cx="408" cy="202"/>
              </a:xfrm>
              <a:custGeom>
                <a:avLst/>
                <a:gdLst>
                  <a:gd name="T0" fmla="*/ 73 w 408"/>
                  <a:gd name="T1" fmla="*/ 193 h 186"/>
                  <a:gd name="T2" fmla="*/ 408 w 408"/>
                  <a:gd name="T3" fmla="*/ 193 h 186"/>
                  <a:gd name="T4" fmla="*/ 405 w 408"/>
                  <a:gd name="T5" fmla="*/ 128 h 186"/>
                  <a:gd name="T6" fmla="*/ 399 w 408"/>
                  <a:gd name="T7" fmla="*/ 76 h 186"/>
                  <a:gd name="T8" fmla="*/ 385 w 408"/>
                  <a:gd name="T9" fmla="*/ 26 h 186"/>
                  <a:gd name="T10" fmla="*/ 369 w 408"/>
                  <a:gd name="T11" fmla="*/ 0 h 186"/>
                  <a:gd name="T12" fmla="*/ 0 w 408"/>
                  <a:gd name="T13" fmla="*/ 0 h 186"/>
                  <a:gd name="T14" fmla="*/ 0 w 408"/>
                  <a:gd name="T15" fmla="*/ 540 h 186"/>
                  <a:gd name="T16" fmla="*/ 372 w 408"/>
                  <a:gd name="T17" fmla="*/ 540 h 186"/>
                  <a:gd name="T18" fmla="*/ 385 w 408"/>
                  <a:gd name="T19" fmla="*/ 497 h 186"/>
                  <a:gd name="T20" fmla="*/ 394 w 408"/>
                  <a:gd name="T21" fmla="*/ 468 h 186"/>
                  <a:gd name="T22" fmla="*/ 403 w 408"/>
                  <a:gd name="T23" fmla="*/ 416 h 186"/>
                  <a:gd name="T24" fmla="*/ 408 w 408"/>
                  <a:gd name="T25" fmla="*/ 366 h 186"/>
                  <a:gd name="T26" fmla="*/ 73 w 408"/>
                  <a:gd name="T27" fmla="*/ 366 h 186"/>
                  <a:gd name="T28" fmla="*/ 73 w 408"/>
                  <a:gd name="T29" fmla="*/ 193 h 1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8"/>
                  <a:gd name="T46" fmla="*/ 0 h 186"/>
                  <a:gd name="T47" fmla="*/ 408 w 408"/>
                  <a:gd name="T48" fmla="*/ 186 h 1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8" h="186">
                    <a:moveTo>
                      <a:pt x="73" y="66"/>
                    </a:moveTo>
                    <a:lnTo>
                      <a:pt x="408" y="66"/>
                    </a:lnTo>
                    <a:cubicBezTo>
                      <a:pt x="408" y="66"/>
                      <a:pt x="406" y="51"/>
                      <a:pt x="405" y="44"/>
                    </a:cubicBezTo>
                    <a:cubicBezTo>
                      <a:pt x="404" y="37"/>
                      <a:pt x="402" y="32"/>
                      <a:pt x="399" y="26"/>
                    </a:cubicBezTo>
                    <a:cubicBezTo>
                      <a:pt x="396" y="20"/>
                      <a:pt x="390" y="13"/>
                      <a:pt x="385" y="9"/>
                    </a:cubicBezTo>
                    <a:lnTo>
                      <a:pt x="369" y="0"/>
                    </a:lnTo>
                    <a:lnTo>
                      <a:pt x="0" y="0"/>
                    </a:lnTo>
                    <a:lnTo>
                      <a:pt x="0" y="186"/>
                    </a:lnTo>
                    <a:lnTo>
                      <a:pt x="372" y="186"/>
                    </a:lnTo>
                    <a:cubicBezTo>
                      <a:pt x="372" y="186"/>
                      <a:pt x="385" y="171"/>
                      <a:pt x="385" y="171"/>
                    </a:cubicBezTo>
                    <a:cubicBezTo>
                      <a:pt x="385" y="171"/>
                      <a:pt x="391" y="164"/>
                      <a:pt x="394" y="159"/>
                    </a:cubicBezTo>
                    <a:cubicBezTo>
                      <a:pt x="397" y="154"/>
                      <a:pt x="401" y="149"/>
                      <a:pt x="403" y="143"/>
                    </a:cubicBezTo>
                    <a:lnTo>
                      <a:pt x="408" y="123"/>
                    </a:lnTo>
                    <a:lnTo>
                      <a:pt x="73" y="123"/>
                    </a:lnTo>
                    <a:lnTo>
                      <a:pt x="73" y="66"/>
                    </a:lnTo>
                    <a:close/>
                  </a:path>
                </a:pathLst>
              </a:custGeom>
              <a:solidFill>
                <a:srgbClr val="006600"/>
              </a:solidFill>
              <a:ln w="254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34" name="Freeform 10"/>
              <p:cNvSpPr>
                <a:spLocks/>
              </p:cNvSpPr>
              <p:nvPr/>
            </p:nvSpPr>
            <p:spPr bwMode="auto">
              <a:xfrm>
                <a:off x="2715" y="2868"/>
                <a:ext cx="228" cy="111"/>
              </a:xfrm>
              <a:custGeom>
                <a:avLst/>
                <a:gdLst>
                  <a:gd name="T0" fmla="*/ 0 w 231"/>
                  <a:gd name="T1" fmla="*/ 0 h 81"/>
                  <a:gd name="T2" fmla="*/ 102 w 231"/>
                  <a:gd name="T3" fmla="*/ 513 h 81"/>
                  <a:gd name="T4" fmla="*/ 144 w 231"/>
                  <a:gd name="T5" fmla="*/ 1277 h 81"/>
                  <a:gd name="T6" fmla="*/ 167 w 231"/>
                  <a:gd name="T7" fmla="*/ 2151 h 81"/>
                  <a:gd name="T8" fmla="*/ 192 w 231"/>
                  <a:gd name="T9" fmla="*/ 486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"/>
                  <a:gd name="T16" fmla="*/ 0 h 81"/>
                  <a:gd name="T17" fmla="*/ 231 w 231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" h="81">
                    <a:moveTo>
                      <a:pt x="0" y="0"/>
                    </a:moveTo>
                    <a:cubicBezTo>
                      <a:pt x="44" y="1"/>
                      <a:pt x="77" y="2"/>
                      <a:pt x="116" y="9"/>
                    </a:cubicBezTo>
                    <a:cubicBezTo>
                      <a:pt x="132" y="17"/>
                      <a:pt x="152" y="18"/>
                      <a:pt x="170" y="21"/>
                    </a:cubicBezTo>
                    <a:cubicBezTo>
                      <a:pt x="178" y="25"/>
                      <a:pt x="186" y="31"/>
                      <a:pt x="194" y="36"/>
                    </a:cubicBezTo>
                    <a:cubicBezTo>
                      <a:pt x="207" y="52"/>
                      <a:pt x="224" y="60"/>
                      <a:pt x="231" y="81"/>
                    </a:cubicBezTo>
                  </a:path>
                </a:pathLst>
              </a:custGeom>
              <a:solidFill>
                <a:srgbClr val="006600"/>
              </a:solidFill>
              <a:ln w="254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35" name="Freeform 11"/>
              <p:cNvSpPr>
                <a:spLocks/>
              </p:cNvSpPr>
              <p:nvPr/>
            </p:nvSpPr>
            <p:spPr bwMode="auto">
              <a:xfrm flipV="1">
                <a:off x="2715" y="3174"/>
                <a:ext cx="231" cy="81"/>
              </a:xfrm>
              <a:custGeom>
                <a:avLst/>
                <a:gdLst>
                  <a:gd name="T0" fmla="*/ 0 w 231"/>
                  <a:gd name="T1" fmla="*/ 0 h 81"/>
                  <a:gd name="T2" fmla="*/ 116 w 231"/>
                  <a:gd name="T3" fmla="*/ 9 h 81"/>
                  <a:gd name="T4" fmla="*/ 170 w 231"/>
                  <a:gd name="T5" fmla="*/ 21 h 81"/>
                  <a:gd name="T6" fmla="*/ 194 w 231"/>
                  <a:gd name="T7" fmla="*/ 36 h 81"/>
                  <a:gd name="T8" fmla="*/ 231 w 231"/>
                  <a:gd name="T9" fmla="*/ 8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"/>
                  <a:gd name="T16" fmla="*/ 0 h 81"/>
                  <a:gd name="T17" fmla="*/ 231 w 231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" h="81">
                    <a:moveTo>
                      <a:pt x="0" y="0"/>
                    </a:moveTo>
                    <a:cubicBezTo>
                      <a:pt x="44" y="1"/>
                      <a:pt x="77" y="2"/>
                      <a:pt x="116" y="9"/>
                    </a:cubicBezTo>
                    <a:cubicBezTo>
                      <a:pt x="132" y="17"/>
                      <a:pt x="152" y="18"/>
                      <a:pt x="170" y="21"/>
                    </a:cubicBezTo>
                    <a:cubicBezTo>
                      <a:pt x="178" y="25"/>
                      <a:pt x="186" y="31"/>
                      <a:pt x="194" y="36"/>
                    </a:cubicBezTo>
                    <a:cubicBezTo>
                      <a:pt x="207" y="52"/>
                      <a:pt x="224" y="60"/>
                      <a:pt x="231" y="81"/>
                    </a:cubicBezTo>
                  </a:path>
                </a:pathLst>
              </a:custGeom>
              <a:solidFill>
                <a:srgbClr val="006600"/>
              </a:solidFill>
              <a:ln w="254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36" name="Oval 12"/>
              <p:cNvSpPr>
                <a:spLocks noChangeArrowheads="1"/>
              </p:cNvSpPr>
              <p:nvPr/>
            </p:nvSpPr>
            <p:spPr bwMode="auto">
              <a:xfrm>
                <a:off x="2676" y="3233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254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tr-TR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37" name="Oval 13"/>
              <p:cNvSpPr>
                <a:spLocks noChangeArrowheads="1"/>
              </p:cNvSpPr>
              <p:nvPr/>
            </p:nvSpPr>
            <p:spPr bwMode="auto">
              <a:xfrm>
                <a:off x="2676" y="2845"/>
                <a:ext cx="47" cy="47"/>
              </a:xfrm>
              <a:prstGeom prst="ellipse">
                <a:avLst/>
              </a:prstGeom>
              <a:solidFill>
                <a:srgbClr val="006600"/>
              </a:solidFill>
              <a:ln w="254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tr-TR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338" name="Freeform 14"/>
              <p:cNvSpPr>
                <a:spLocks/>
              </p:cNvSpPr>
              <p:nvPr/>
            </p:nvSpPr>
            <p:spPr bwMode="auto">
              <a:xfrm>
                <a:off x="2348" y="3012"/>
                <a:ext cx="580" cy="108"/>
              </a:xfrm>
              <a:custGeom>
                <a:avLst/>
                <a:gdLst>
                  <a:gd name="T0" fmla="*/ 0 w 46"/>
                  <a:gd name="T1" fmla="*/ 0 h 126"/>
                  <a:gd name="T2" fmla="*/ 2147483647 w 46"/>
                  <a:gd name="T3" fmla="*/ 0 h 126"/>
                  <a:gd name="T4" fmla="*/ 2147483647 w 46"/>
                  <a:gd name="T5" fmla="*/ 18 h 126"/>
                  <a:gd name="T6" fmla="*/ 0 w 46"/>
                  <a:gd name="T7" fmla="*/ 18 h 126"/>
                  <a:gd name="T8" fmla="*/ 0 w 46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26"/>
                  <a:gd name="T17" fmla="*/ 46 w 46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26">
                    <a:moveTo>
                      <a:pt x="0" y="0"/>
                    </a:moveTo>
                    <a:lnTo>
                      <a:pt x="46" y="0"/>
                    </a:lnTo>
                    <a:lnTo>
                      <a:pt x="46" y="126"/>
                    </a:lnTo>
                    <a:lnTo>
                      <a:pt x="0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254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8326" name="Group 15"/>
            <p:cNvGrpSpPr>
              <a:grpSpLocks/>
            </p:cNvGrpSpPr>
            <p:nvPr/>
          </p:nvGrpSpPr>
          <p:grpSpPr bwMode="auto">
            <a:xfrm>
              <a:off x="2125" y="1053"/>
              <a:ext cx="56" cy="140"/>
              <a:chOff x="2363" y="1166"/>
              <a:chExt cx="56" cy="140"/>
            </a:xfrm>
          </p:grpSpPr>
          <p:sp>
            <p:nvSpPr>
              <p:cNvPr id="98331" name="Line 16"/>
              <p:cNvSpPr>
                <a:spLocks noChangeShapeType="1"/>
              </p:cNvSpPr>
              <p:nvPr/>
            </p:nvSpPr>
            <p:spPr bwMode="auto">
              <a:xfrm flipV="1">
                <a:off x="2363" y="1166"/>
                <a:ext cx="0" cy="14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32" name="Line 17"/>
              <p:cNvSpPr>
                <a:spLocks noChangeShapeType="1"/>
              </p:cNvSpPr>
              <p:nvPr/>
            </p:nvSpPr>
            <p:spPr bwMode="auto">
              <a:xfrm flipV="1">
                <a:off x="2419" y="1166"/>
                <a:ext cx="0" cy="14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327" name="Freeform 18" descr="Cork"/>
            <p:cNvSpPr>
              <a:spLocks/>
            </p:cNvSpPr>
            <p:nvPr/>
          </p:nvSpPr>
          <p:spPr bwMode="auto">
            <a:xfrm>
              <a:off x="2759" y="1321"/>
              <a:ext cx="415" cy="2442"/>
            </a:xfrm>
            <a:custGeom>
              <a:avLst/>
              <a:gdLst>
                <a:gd name="T0" fmla="*/ 0 w 427"/>
                <a:gd name="T1" fmla="*/ 0 h 2466"/>
                <a:gd name="T2" fmla="*/ 1 w 427"/>
                <a:gd name="T3" fmla="*/ 1443 h 2466"/>
                <a:gd name="T4" fmla="*/ 225 w 427"/>
                <a:gd name="T5" fmla="*/ 1443 h 2466"/>
                <a:gd name="T6" fmla="*/ 225 w 427"/>
                <a:gd name="T7" fmla="*/ 1551 h 2466"/>
                <a:gd name="T8" fmla="*/ 1 w 427"/>
                <a:gd name="T9" fmla="*/ 1551 h 2466"/>
                <a:gd name="T10" fmla="*/ 1 w 427"/>
                <a:gd name="T11" fmla="*/ 1574 h 2466"/>
                <a:gd name="T12" fmla="*/ 225 w 427"/>
                <a:gd name="T13" fmla="*/ 1574 h 2466"/>
                <a:gd name="T14" fmla="*/ 225 w 427"/>
                <a:gd name="T15" fmla="*/ 1677 h 2466"/>
                <a:gd name="T16" fmla="*/ 1 w 427"/>
                <a:gd name="T17" fmla="*/ 1677 h 2466"/>
                <a:gd name="T18" fmla="*/ 1 w 427"/>
                <a:gd name="T19" fmla="*/ 2171 h 2466"/>
                <a:gd name="T20" fmla="*/ 294 w 427"/>
                <a:gd name="T21" fmla="*/ 2171 h 2466"/>
                <a:gd name="T22" fmla="*/ 294 w 427"/>
                <a:gd name="T23" fmla="*/ 0 h 2466"/>
                <a:gd name="T24" fmla="*/ 0 w 427"/>
                <a:gd name="T25" fmla="*/ 0 h 24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7"/>
                <a:gd name="T40" fmla="*/ 0 h 2466"/>
                <a:gd name="T41" fmla="*/ 427 w 427"/>
                <a:gd name="T42" fmla="*/ 2466 h 24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7" h="2466">
                  <a:moveTo>
                    <a:pt x="0" y="0"/>
                  </a:moveTo>
                  <a:lnTo>
                    <a:pt x="1" y="1638"/>
                  </a:lnTo>
                  <a:lnTo>
                    <a:pt x="327" y="1638"/>
                  </a:lnTo>
                  <a:lnTo>
                    <a:pt x="327" y="1761"/>
                  </a:lnTo>
                  <a:lnTo>
                    <a:pt x="1" y="1761"/>
                  </a:lnTo>
                  <a:lnTo>
                    <a:pt x="1" y="1787"/>
                  </a:lnTo>
                  <a:lnTo>
                    <a:pt x="327" y="1787"/>
                  </a:lnTo>
                  <a:lnTo>
                    <a:pt x="327" y="1904"/>
                  </a:lnTo>
                  <a:lnTo>
                    <a:pt x="1" y="1904"/>
                  </a:lnTo>
                  <a:lnTo>
                    <a:pt x="1" y="2466"/>
                  </a:lnTo>
                  <a:lnTo>
                    <a:pt x="427" y="2466"/>
                  </a:lnTo>
                  <a:lnTo>
                    <a:pt x="427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8328" name="Freeform 19"/>
            <p:cNvSpPr>
              <a:spLocks/>
            </p:cNvSpPr>
            <p:nvPr/>
          </p:nvSpPr>
          <p:spPr bwMode="auto">
            <a:xfrm>
              <a:off x="2746" y="1291"/>
              <a:ext cx="327" cy="2466"/>
            </a:xfrm>
            <a:custGeom>
              <a:avLst/>
              <a:gdLst>
                <a:gd name="T0" fmla="*/ 0 w 327"/>
                <a:gd name="T1" fmla="*/ 0 h 2466"/>
                <a:gd name="T2" fmla="*/ 1 w 327"/>
                <a:gd name="T3" fmla="*/ 1638 h 2466"/>
                <a:gd name="T4" fmla="*/ 327 w 327"/>
                <a:gd name="T5" fmla="*/ 1638 h 2466"/>
                <a:gd name="T6" fmla="*/ 327 w 327"/>
                <a:gd name="T7" fmla="*/ 1761 h 2466"/>
                <a:gd name="T8" fmla="*/ 1 w 327"/>
                <a:gd name="T9" fmla="*/ 1761 h 2466"/>
                <a:gd name="T10" fmla="*/ 1 w 327"/>
                <a:gd name="T11" fmla="*/ 1787 h 2466"/>
                <a:gd name="T12" fmla="*/ 327 w 327"/>
                <a:gd name="T13" fmla="*/ 1787 h 2466"/>
                <a:gd name="T14" fmla="*/ 327 w 327"/>
                <a:gd name="T15" fmla="*/ 1904 h 2466"/>
                <a:gd name="T16" fmla="*/ 1 w 327"/>
                <a:gd name="T17" fmla="*/ 1904 h 2466"/>
                <a:gd name="T18" fmla="*/ 1 w 327"/>
                <a:gd name="T19" fmla="*/ 2466 h 2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7"/>
                <a:gd name="T31" fmla="*/ 0 h 2466"/>
                <a:gd name="T32" fmla="*/ 327 w 327"/>
                <a:gd name="T33" fmla="*/ 2466 h 24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7" h="2466">
                  <a:moveTo>
                    <a:pt x="0" y="0"/>
                  </a:moveTo>
                  <a:lnTo>
                    <a:pt x="1" y="1638"/>
                  </a:lnTo>
                  <a:lnTo>
                    <a:pt x="327" y="1638"/>
                  </a:lnTo>
                  <a:lnTo>
                    <a:pt x="327" y="1761"/>
                  </a:lnTo>
                  <a:lnTo>
                    <a:pt x="1" y="1761"/>
                  </a:lnTo>
                  <a:lnTo>
                    <a:pt x="1" y="1787"/>
                  </a:lnTo>
                  <a:lnTo>
                    <a:pt x="327" y="1787"/>
                  </a:lnTo>
                  <a:lnTo>
                    <a:pt x="327" y="1904"/>
                  </a:lnTo>
                  <a:lnTo>
                    <a:pt x="1" y="1904"/>
                  </a:lnTo>
                  <a:lnTo>
                    <a:pt x="1" y="2466"/>
                  </a:lnTo>
                </a:path>
              </a:pathLst>
            </a:cu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8329" name="Rectangle 20" descr="Cork"/>
            <p:cNvSpPr>
              <a:spLocks noChangeArrowheads="1"/>
            </p:cNvSpPr>
            <p:nvPr/>
          </p:nvSpPr>
          <p:spPr bwMode="auto">
            <a:xfrm>
              <a:off x="1145" y="1333"/>
              <a:ext cx="384" cy="240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tr-TR" altLang="en-US">
                <a:solidFill>
                  <a:srgbClr val="000000"/>
                </a:solidFill>
              </a:endParaRPr>
            </a:p>
          </p:txBody>
        </p:sp>
        <p:sp>
          <p:nvSpPr>
            <p:cNvPr id="98330" name="Line 21"/>
            <p:cNvSpPr>
              <a:spLocks noChangeShapeType="1"/>
            </p:cNvSpPr>
            <p:nvPr/>
          </p:nvSpPr>
          <p:spPr bwMode="auto">
            <a:xfrm>
              <a:off x="1529" y="1333"/>
              <a:ext cx="0" cy="240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55350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067800" cy="1143000"/>
          </a:xfrm>
        </p:spPr>
        <p:txBody>
          <a:bodyPr/>
          <a:lstStyle/>
          <a:p>
            <a:pPr eaLnBrk="1" hangingPunct="1"/>
            <a:r>
              <a:rPr lang="tr-TR" altLang="en-US" sz="4000" smtClean="0"/>
              <a:t>YAN DUVAR ÖRNEKLEME TABANCASI</a:t>
            </a:r>
            <a:endParaRPr lang="en-US" altLang="en-US" sz="4000" smtClean="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027495" y="2420938"/>
            <a:ext cx="3781425" cy="2133600"/>
            <a:chOff x="2537" y="1525"/>
            <a:chExt cx="2382" cy="1344"/>
          </a:xfrm>
        </p:grpSpPr>
        <p:sp>
          <p:nvSpPr>
            <p:cNvPr id="98315" name="Text Box 24"/>
            <p:cNvSpPr txBox="1">
              <a:spLocks noChangeArrowheads="1"/>
            </p:cNvSpPr>
            <p:nvPr/>
          </p:nvSpPr>
          <p:spPr bwMode="auto">
            <a:xfrm>
              <a:off x="3305" y="1525"/>
              <a:ext cx="16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b="1">
                  <a:solidFill>
                    <a:srgbClr val="006600"/>
                  </a:solidFill>
                  <a:latin typeface="Arial" charset="0"/>
                </a:rPr>
                <a:t>Karot kurşunları</a:t>
              </a:r>
              <a:endParaRPr lang="en-US" altLang="en-US" b="1">
                <a:solidFill>
                  <a:srgbClr val="006600"/>
                </a:solidFill>
                <a:latin typeface="Arial" charset="0"/>
              </a:endParaRPr>
            </a:p>
          </p:txBody>
        </p:sp>
        <p:grpSp>
          <p:nvGrpSpPr>
            <p:cNvPr id="98316" name="Group 25"/>
            <p:cNvGrpSpPr>
              <a:grpSpLocks/>
            </p:cNvGrpSpPr>
            <p:nvPr/>
          </p:nvGrpSpPr>
          <p:grpSpPr bwMode="auto">
            <a:xfrm>
              <a:off x="2537" y="1717"/>
              <a:ext cx="1200" cy="1152"/>
              <a:chOff x="2832" y="1728"/>
              <a:chExt cx="1200" cy="1152"/>
            </a:xfrm>
          </p:grpSpPr>
          <p:sp>
            <p:nvSpPr>
              <p:cNvPr id="98317" name="Line 26" descr="Narrow vertical"/>
              <p:cNvSpPr>
                <a:spLocks noChangeShapeType="1"/>
              </p:cNvSpPr>
              <p:nvPr/>
            </p:nvSpPr>
            <p:spPr bwMode="auto">
              <a:xfrm flipH="1">
                <a:off x="2880" y="1728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18" name="Line 27" descr="Narrow vertical"/>
              <p:cNvSpPr>
                <a:spLocks noChangeShapeType="1"/>
              </p:cNvSpPr>
              <p:nvPr/>
            </p:nvSpPr>
            <p:spPr bwMode="auto">
              <a:xfrm flipH="1">
                <a:off x="2832" y="1824"/>
                <a:ext cx="912" cy="62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319" name="Line 28" descr="Narrow vertical"/>
              <p:cNvSpPr>
                <a:spLocks noChangeShapeType="1"/>
              </p:cNvSpPr>
              <p:nvPr/>
            </p:nvSpPr>
            <p:spPr bwMode="auto">
              <a:xfrm flipH="1">
                <a:off x="2832" y="1872"/>
                <a:ext cx="1200" cy="100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865694" y="4630758"/>
            <a:ext cx="2851151" cy="461964"/>
            <a:chOff x="3065" y="2917"/>
            <a:chExt cx="1796" cy="291"/>
          </a:xfrm>
        </p:grpSpPr>
        <p:sp>
          <p:nvSpPr>
            <p:cNvPr id="98313" name="Text Box 30"/>
            <p:cNvSpPr txBox="1">
              <a:spLocks noChangeArrowheads="1"/>
            </p:cNvSpPr>
            <p:nvPr/>
          </p:nvSpPr>
          <p:spPr bwMode="auto">
            <a:xfrm>
              <a:off x="3593" y="2917"/>
              <a:ext cx="12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b="1">
                  <a:solidFill>
                    <a:srgbClr val="000000"/>
                  </a:solidFill>
                  <a:latin typeface="Arial" charset="0"/>
                </a:rPr>
                <a:t>Karot örneği</a:t>
              </a:r>
              <a:endParaRPr lang="en-US" alt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314" name="Line 31"/>
            <p:cNvSpPr>
              <a:spLocks noChangeShapeType="1"/>
            </p:cNvSpPr>
            <p:nvPr/>
          </p:nvSpPr>
          <p:spPr bwMode="auto">
            <a:xfrm flipH="1">
              <a:off x="3065" y="3061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830766" y="3833828"/>
            <a:ext cx="3629025" cy="461964"/>
            <a:chOff x="3043" y="2415"/>
            <a:chExt cx="2286" cy="291"/>
          </a:xfrm>
        </p:grpSpPr>
        <p:sp>
          <p:nvSpPr>
            <p:cNvPr id="98311" name="Text Box 33"/>
            <p:cNvSpPr txBox="1">
              <a:spLocks noChangeArrowheads="1"/>
            </p:cNvSpPr>
            <p:nvPr/>
          </p:nvSpPr>
          <p:spPr bwMode="auto">
            <a:xfrm>
              <a:off x="3520" y="2415"/>
              <a:ext cx="18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b="1">
                  <a:solidFill>
                    <a:srgbClr val="000000"/>
                  </a:solidFill>
                  <a:latin typeface="Arial" charset="0"/>
                </a:rPr>
                <a:t>Formasyon kayası</a:t>
              </a:r>
              <a:endParaRPr lang="en-US" alt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8312" name="Line 34"/>
            <p:cNvSpPr>
              <a:spLocks noChangeShapeType="1"/>
            </p:cNvSpPr>
            <p:nvPr/>
          </p:nvSpPr>
          <p:spPr bwMode="auto">
            <a:xfrm flipH="1">
              <a:off x="3043" y="2559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4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2819401" y="1755781"/>
            <a:ext cx="2733675" cy="4340225"/>
            <a:chOff x="1776" y="1106"/>
            <a:chExt cx="1722" cy="2734"/>
          </a:xfrm>
        </p:grpSpPr>
        <p:sp>
          <p:nvSpPr>
            <p:cNvPr id="357379" name="Freeform 3"/>
            <p:cNvSpPr>
              <a:spLocks/>
            </p:cNvSpPr>
            <p:nvPr/>
          </p:nvSpPr>
          <p:spPr bwMode="auto">
            <a:xfrm>
              <a:off x="2420" y="1242"/>
              <a:ext cx="576" cy="256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2430"/>
                </a:cxn>
                <a:cxn ang="0">
                  <a:pos x="42" y="2484"/>
                </a:cxn>
                <a:cxn ang="0">
                  <a:pos x="114" y="2532"/>
                </a:cxn>
                <a:cxn ang="0">
                  <a:pos x="312" y="2561"/>
                </a:cxn>
                <a:cxn ang="0">
                  <a:pos x="480" y="2538"/>
                </a:cxn>
                <a:cxn ang="0">
                  <a:pos x="549" y="2498"/>
                </a:cxn>
                <a:cxn ang="0">
                  <a:pos x="576" y="2462"/>
                </a:cxn>
                <a:cxn ang="0">
                  <a:pos x="575" y="1278"/>
                </a:cxn>
                <a:cxn ang="0">
                  <a:pos x="426" y="1278"/>
                </a:cxn>
                <a:cxn ang="0">
                  <a:pos x="426" y="2234"/>
                </a:cxn>
                <a:cxn ang="0">
                  <a:pos x="224" y="2234"/>
                </a:cxn>
                <a:cxn ang="0">
                  <a:pos x="224" y="660"/>
                </a:cxn>
                <a:cxn ang="0">
                  <a:pos x="576" y="660"/>
                </a:cxn>
                <a:cxn ang="0">
                  <a:pos x="576" y="152"/>
                </a:cxn>
                <a:cxn ang="0">
                  <a:pos x="533" y="84"/>
                </a:cxn>
                <a:cxn ang="0">
                  <a:pos x="426" y="21"/>
                </a:cxn>
                <a:cxn ang="0">
                  <a:pos x="329" y="6"/>
                </a:cxn>
                <a:cxn ang="0">
                  <a:pos x="186" y="12"/>
                </a:cxn>
                <a:cxn ang="0">
                  <a:pos x="42" y="78"/>
                </a:cxn>
                <a:cxn ang="0">
                  <a:pos x="0" y="156"/>
                </a:cxn>
              </a:cxnLst>
              <a:rect l="0" t="0" r="r" b="b"/>
              <a:pathLst>
                <a:path w="576" h="2561">
                  <a:moveTo>
                    <a:pt x="0" y="156"/>
                  </a:moveTo>
                  <a:lnTo>
                    <a:pt x="0" y="2430"/>
                  </a:lnTo>
                  <a:cubicBezTo>
                    <a:pt x="14" y="2450"/>
                    <a:pt x="28" y="2464"/>
                    <a:pt x="42" y="2484"/>
                  </a:cubicBezTo>
                  <a:cubicBezTo>
                    <a:pt x="56" y="2504"/>
                    <a:pt x="91" y="2522"/>
                    <a:pt x="114" y="2532"/>
                  </a:cubicBezTo>
                  <a:cubicBezTo>
                    <a:pt x="181" y="2561"/>
                    <a:pt x="223" y="2560"/>
                    <a:pt x="312" y="2561"/>
                  </a:cubicBezTo>
                  <a:cubicBezTo>
                    <a:pt x="382" y="2560"/>
                    <a:pt x="441" y="2553"/>
                    <a:pt x="480" y="2538"/>
                  </a:cubicBezTo>
                  <a:cubicBezTo>
                    <a:pt x="519" y="2523"/>
                    <a:pt x="533" y="2511"/>
                    <a:pt x="549" y="2498"/>
                  </a:cubicBezTo>
                  <a:lnTo>
                    <a:pt x="576" y="2462"/>
                  </a:lnTo>
                  <a:lnTo>
                    <a:pt x="575" y="1278"/>
                  </a:lnTo>
                  <a:lnTo>
                    <a:pt x="426" y="1278"/>
                  </a:lnTo>
                  <a:lnTo>
                    <a:pt x="426" y="2234"/>
                  </a:lnTo>
                  <a:lnTo>
                    <a:pt x="224" y="2234"/>
                  </a:lnTo>
                  <a:lnTo>
                    <a:pt x="224" y="660"/>
                  </a:lnTo>
                  <a:lnTo>
                    <a:pt x="576" y="660"/>
                  </a:lnTo>
                  <a:lnTo>
                    <a:pt x="576" y="152"/>
                  </a:lnTo>
                  <a:cubicBezTo>
                    <a:pt x="565" y="119"/>
                    <a:pt x="551" y="108"/>
                    <a:pt x="533" y="84"/>
                  </a:cubicBezTo>
                  <a:cubicBezTo>
                    <a:pt x="506" y="64"/>
                    <a:pt x="460" y="34"/>
                    <a:pt x="426" y="21"/>
                  </a:cubicBezTo>
                  <a:cubicBezTo>
                    <a:pt x="392" y="8"/>
                    <a:pt x="376" y="4"/>
                    <a:pt x="329" y="6"/>
                  </a:cubicBezTo>
                  <a:cubicBezTo>
                    <a:pt x="282" y="8"/>
                    <a:pt x="248" y="0"/>
                    <a:pt x="186" y="12"/>
                  </a:cubicBezTo>
                  <a:cubicBezTo>
                    <a:pt x="124" y="24"/>
                    <a:pt x="61" y="52"/>
                    <a:pt x="42" y="78"/>
                  </a:cubicBezTo>
                  <a:cubicBezTo>
                    <a:pt x="23" y="104"/>
                    <a:pt x="0" y="122"/>
                    <a:pt x="0" y="15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10196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2400">
                <a:solidFill>
                  <a:srgbClr val="000000"/>
                </a:solidFill>
              </a:endParaRPr>
            </a:p>
          </p:txBody>
        </p:sp>
        <p:grpSp>
          <p:nvGrpSpPr>
            <p:cNvPr id="99343" name="Group 4"/>
            <p:cNvGrpSpPr>
              <a:grpSpLocks/>
            </p:cNvGrpSpPr>
            <p:nvPr/>
          </p:nvGrpSpPr>
          <p:grpSpPr bwMode="auto">
            <a:xfrm>
              <a:off x="2678" y="1106"/>
              <a:ext cx="56" cy="140"/>
              <a:chOff x="2363" y="1166"/>
              <a:chExt cx="56" cy="140"/>
            </a:xfrm>
          </p:grpSpPr>
          <p:sp>
            <p:nvSpPr>
              <p:cNvPr id="99359" name="Line 5"/>
              <p:cNvSpPr>
                <a:spLocks noChangeShapeType="1"/>
              </p:cNvSpPr>
              <p:nvPr/>
            </p:nvSpPr>
            <p:spPr bwMode="auto">
              <a:xfrm flipV="1">
                <a:off x="2363" y="1166"/>
                <a:ext cx="0" cy="14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60" name="Line 6"/>
              <p:cNvSpPr>
                <a:spLocks noChangeShapeType="1"/>
              </p:cNvSpPr>
              <p:nvPr/>
            </p:nvSpPr>
            <p:spPr bwMode="auto">
              <a:xfrm flipV="1">
                <a:off x="2419" y="1166"/>
                <a:ext cx="0" cy="14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344" name="Freeform 7" descr="Cork"/>
            <p:cNvSpPr>
              <a:spLocks/>
            </p:cNvSpPr>
            <p:nvPr/>
          </p:nvSpPr>
          <p:spPr bwMode="auto">
            <a:xfrm>
              <a:off x="3072" y="1344"/>
              <a:ext cx="426" cy="2466"/>
            </a:xfrm>
            <a:custGeom>
              <a:avLst/>
              <a:gdLst>
                <a:gd name="T0" fmla="*/ 0 w 426"/>
                <a:gd name="T1" fmla="*/ 2466 h 2466"/>
                <a:gd name="T2" fmla="*/ 0 w 426"/>
                <a:gd name="T3" fmla="*/ 1172 h 2466"/>
                <a:gd name="T4" fmla="*/ 324 w 426"/>
                <a:gd name="T5" fmla="*/ 1172 h 2466"/>
                <a:gd name="T6" fmla="*/ 324 w 426"/>
                <a:gd name="T7" fmla="*/ 1020 h 2466"/>
                <a:gd name="T8" fmla="*/ 0 w 426"/>
                <a:gd name="T9" fmla="*/ 1019 h 2466"/>
                <a:gd name="T10" fmla="*/ 0 w 426"/>
                <a:gd name="T11" fmla="*/ 732 h 2466"/>
                <a:gd name="T12" fmla="*/ 323 w 426"/>
                <a:gd name="T13" fmla="*/ 732 h 2466"/>
                <a:gd name="T14" fmla="*/ 323 w 426"/>
                <a:gd name="T15" fmla="*/ 563 h 2466"/>
                <a:gd name="T16" fmla="*/ 0 w 426"/>
                <a:gd name="T17" fmla="*/ 562 h 2466"/>
                <a:gd name="T18" fmla="*/ 0 w 426"/>
                <a:gd name="T19" fmla="*/ 0 h 2466"/>
                <a:gd name="T20" fmla="*/ 426 w 426"/>
                <a:gd name="T21" fmla="*/ 0 h 2466"/>
                <a:gd name="T22" fmla="*/ 426 w 426"/>
                <a:gd name="T23" fmla="*/ 2466 h 2466"/>
                <a:gd name="T24" fmla="*/ 0 w 426"/>
                <a:gd name="T25" fmla="*/ 2466 h 24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6"/>
                <a:gd name="T40" fmla="*/ 0 h 2466"/>
                <a:gd name="T41" fmla="*/ 426 w 426"/>
                <a:gd name="T42" fmla="*/ 2466 h 24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6" h="2466">
                  <a:moveTo>
                    <a:pt x="0" y="2466"/>
                  </a:moveTo>
                  <a:lnTo>
                    <a:pt x="0" y="1172"/>
                  </a:lnTo>
                  <a:lnTo>
                    <a:pt x="324" y="1172"/>
                  </a:lnTo>
                  <a:lnTo>
                    <a:pt x="324" y="1020"/>
                  </a:lnTo>
                  <a:lnTo>
                    <a:pt x="0" y="1019"/>
                  </a:lnTo>
                  <a:lnTo>
                    <a:pt x="0" y="732"/>
                  </a:lnTo>
                  <a:lnTo>
                    <a:pt x="323" y="732"/>
                  </a:lnTo>
                  <a:lnTo>
                    <a:pt x="323" y="563"/>
                  </a:lnTo>
                  <a:lnTo>
                    <a:pt x="0" y="562"/>
                  </a:lnTo>
                  <a:lnTo>
                    <a:pt x="0" y="0"/>
                  </a:lnTo>
                  <a:lnTo>
                    <a:pt x="426" y="0"/>
                  </a:lnTo>
                  <a:lnTo>
                    <a:pt x="426" y="2466"/>
                  </a:lnTo>
                  <a:lnTo>
                    <a:pt x="0" y="2466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345" name="Rectangle 8"/>
            <p:cNvSpPr>
              <a:spLocks noChangeArrowheads="1"/>
            </p:cNvSpPr>
            <p:nvPr/>
          </p:nvSpPr>
          <p:spPr bwMode="auto">
            <a:xfrm>
              <a:off x="2643" y="2186"/>
              <a:ext cx="279" cy="64"/>
            </a:xfrm>
            <a:prstGeom prst="rect">
              <a:avLst/>
            </a:prstGeom>
            <a:solidFill>
              <a:srgbClr val="006600"/>
            </a:solidFill>
            <a:ln w="254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tr-TR" altLang="en-US">
                <a:solidFill>
                  <a:srgbClr val="000000"/>
                </a:solidFill>
              </a:endParaRPr>
            </a:p>
          </p:txBody>
        </p:sp>
        <p:sp>
          <p:nvSpPr>
            <p:cNvPr id="99346" name="Line 9"/>
            <p:cNvSpPr>
              <a:spLocks noChangeShapeType="1"/>
            </p:cNvSpPr>
            <p:nvPr/>
          </p:nvSpPr>
          <p:spPr bwMode="auto">
            <a:xfrm>
              <a:off x="2424" y="1411"/>
              <a:ext cx="567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347" name="Line 10"/>
            <p:cNvSpPr>
              <a:spLocks noChangeShapeType="1"/>
            </p:cNvSpPr>
            <p:nvPr/>
          </p:nvSpPr>
          <p:spPr bwMode="auto">
            <a:xfrm>
              <a:off x="2424" y="3684"/>
              <a:ext cx="579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348" name="Freeform 11"/>
            <p:cNvSpPr>
              <a:spLocks/>
            </p:cNvSpPr>
            <p:nvPr/>
          </p:nvSpPr>
          <p:spPr bwMode="auto">
            <a:xfrm>
              <a:off x="2673" y="2084"/>
              <a:ext cx="160" cy="322"/>
            </a:xfrm>
            <a:custGeom>
              <a:avLst/>
              <a:gdLst>
                <a:gd name="T0" fmla="*/ 138 w 160"/>
                <a:gd name="T1" fmla="*/ 43 h 322"/>
                <a:gd name="T2" fmla="*/ 135 w 160"/>
                <a:gd name="T3" fmla="*/ 25 h 322"/>
                <a:gd name="T4" fmla="*/ 126 w 160"/>
                <a:gd name="T5" fmla="*/ 13 h 322"/>
                <a:gd name="T6" fmla="*/ 113 w 160"/>
                <a:gd name="T7" fmla="*/ 3 h 322"/>
                <a:gd name="T8" fmla="*/ 90 w 160"/>
                <a:gd name="T9" fmla="*/ 1 h 322"/>
                <a:gd name="T10" fmla="*/ 60 w 160"/>
                <a:gd name="T11" fmla="*/ 7 h 322"/>
                <a:gd name="T12" fmla="*/ 30 w 160"/>
                <a:gd name="T13" fmla="*/ 25 h 322"/>
                <a:gd name="T14" fmla="*/ 14 w 160"/>
                <a:gd name="T15" fmla="*/ 54 h 322"/>
                <a:gd name="T16" fmla="*/ 3 w 160"/>
                <a:gd name="T17" fmla="*/ 115 h 322"/>
                <a:gd name="T18" fmla="*/ 0 w 160"/>
                <a:gd name="T19" fmla="*/ 207 h 322"/>
                <a:gd name="T20" fmla="*/ 20 w 160"/>
                <a:gd name="T21" fmla="*/ 291 h 322"/>
                <a:gd name="T22" fmla="*/ 50 w 160"/>
                <a:gd name="T23" fmla="*/ 316 h 322"/>
                <a:gd name="T24" fmla="*/ 81 w 160"/>
                <a:gd name="T25" fmla="*/ 321 h 322"/>
                <a:gd name="T26" fmla="*/ 120 w 160"/>
                <a:gd name="T27" fmla="*/ 310 h 322"/>
                <a:gd name="T28" fmla="*/ 152 w 160"/>
                <a:gd name="T29" fmla="*/ 253 h 322"/>
                <a:gd name="T30" fmla="*/ 159 w 160"/>
                <a:gd name="T31" fmla="*/ 172 h 3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0"/>
                <a:gd name="T49" fmla="*/ 0 h 322"/>
                <a:gd name="T50" fmla="*/ 160 w 160"/>
                <a:gd name="T51" fmla="*/ 322 h 3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0" h="322">
                  <a:moveTo>
                    <a:pt x="138" y="43"/>
                  </a:moveTo>
                  <a:lnTo>
                    <a:pt x="135" y="25"/>
                  </a:lnTo>
                  <a:lnTo>
                    <a:pt x="126" y="13"/>
                  </a:lnTo>
                  <a:cubicBezTo>
                    <a:pt x="122" y="10"/>
                    <a:pt x="119" y="5"/>
                    <a:pt x="113" y="3"/>
                  </a:cubicBezTo>
                  <a:cubicBezTo>
                    <a:pt x="107" y="1"/>
                    <a:pt x="99" y="0"/>
                    <a:pt x="90" y="1"/>
                  </a:cubicBezTo>
                  <a:cubicBezTo>
                    <a:pt x="78" y="1"/>
                    <a:pt x="69" y="3"/>
                    <a:pt x="60" y="7"/>
                  </a:cubicBezTo>
                  <a:cubicBezTo>
                    <a:pt x="51" y="11"/>
                    <a:pt x="35" y="17"/>
                    <a:pt x="30" y="25"/>
                  </a:cubicBezTo>
                  <a:cubicBezTo>
                    <a:pt x="25" y="33"/>
                    <a:pt x="19" y="40"/>
                    <a:pt x="14" y="54"/>
                  </a:cubicBezTo>
                  <a:cubicBezTo>
                    <a:pt x="9" y="68"/>
                    <a:pt x="5" y="90"/>
                    <a:pt x="3" y="115"/>
                  </a:cubicBezTo>
                  <a:cubicBezTo>
                    <a:pt x="1" y="140"/>
                    <a:pt x="0" y="192"/>
                    <a:pt x="0" y="207"/>
                  </a:cubicBezTo>
                  <a:cubicBezTo>
                    <a:pt x="0" y="222"/>
                    <a:pt x="12" y="280"/>
                    <a:pt x="20" y="291"/>
                  </a:cubicBezTo>
                  <a:cubicBezTo>
                    <a:pt x="28" y="302"/>
                    <a:pt x="44" y="312"/>
                    <a:pt x="50" y="316"/>
                  </a:cubicBezTo>
                  <a:cubicBezTo>
                    <a:pt x="56" y="320"/>
                    <a:pt x="68" y="322"/>
                    <a:pt x="81" y="321"/>
                  </a:cubicBezTo>
                  <a:cubicBezTo>
                    <a:pt x="94" y="320"/>
                    <a:pt x="100" y="320"/>
                    <a:pt x="120" y="310"/>
                  </a:cubicBezTo>
                  <a:cubicBezTo>
                    <a:pt x="140" y="300"/>
                    <a:pt x="142" y="271"/>
                    <a:pt x="152" y="253"/>
                  </a:cubicBezTo>
                  <a:cubicBezTo>
                    <a:pt x="160" y="232"/>
                    <a:pt x="158" y="189"/>
                    <a:pt x="159" y="1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349" name="Freeform 12"/>
            <p:cNvSpPr>
              <a:spLocks/>
            </p:cNvSpPr>
            <p:nvPr/>
          </p:nvSpPr>
          <p:spPr bwMode="auto">
            <a:xfrm>
              <a:off x="2870" y="1935"/>
              <a:ext cx="448" cy="561"/>
            </a:xfrm>
            <a:custGeom>
              <a:avLst/>
              <a:gdLst>
                <a:gd name="T0" fmla="*/ 391 w 448"/>
                <a:gd name="T1" fmla="*/ 0 h 561"/>
                <a:gd name="T2" fmla="*/ 447 w 448"/>
                <a:gd name="T3" fmla="*/ 0 h 561"/>
                <a:gd name="T4" fmla="*/ 447 w 448"/>
                <a:gd name="T5" fmla="*/ 122 h 561"/>
                <a:gd name="T6" fmla="*/ 53 w 448"/>
                <a:gd name="T7" fmla="*/ 122 h 561"/>
                <a:gd name="T8" fmla="*/ 53 w 448"/>
                <a:gd name="T9" fmla="*/ 455 h 561"/>
                <a:gd name="T10" fmla="*/ 448 w 448"/>
                <a:gd name="T11" fmla="*/ 455 h 561"/>
                <a:gd name="T12" fmla="*/ 448 w 448"/>
                <a:gd name="T13" fmla="*/ 561 h 561"/>
                <a:gd name="T14" fmla="*/ 379 w 448"/>
                <a:gd name="T15" fmla="*/ 561 h 561"/>
                <a:gd name="T16" fmla="*/ 315 w 448"/>
                <a:gd name="T17" fmla="*/ 512 h 561"/>
                <a:gd name="T18" fmla="*/ 0 w 448"/>
                <a:gd name="T19" fmla="*/ 512 h 561"/>
                <a:gd name="T20" fmla="*/ 0 w 448"/>
                <a:gd name="T21" fmla="*/ 62 h 561"/>
                <a:gd name="T22" fmla="*/ 307 w 448"/>
                <a:gd name="T23" fmla="*/ 62 h 561"/>
                <a:gd name="T24" fmla="*/ 391 w 448"/>
                <a:gd name="T25" fmla="*/ 0 h 5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1"/>
                <a:gd name="T41" fmla="*/ 448 w 448"/>
                <a:gd name="T42" fmla="*/ 561 h 5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1">
                  <a:moveTo>
                    <a:pt x="391" y="0"/>
                  </a:moveTo>
                  <a:lnTo>
                    <a:pt x="447" y="0"/>
                  </a:lnTo>
                  <a:lnTo>
                    <a:pt x="447" y="122"/>
                  </a:lnTo>
                  <a:lnTo>
                    <a:pt x="53" y="122"/>
                  </a:lnTo>
                  <a:lnTo>
                    <a:pt x="53" y="455"/>
                  </a:lnTo>
                  <a:lnTo>
                    <a:pt x="448" y="455"/>
                  </a:lnTo>
                  <a:lnTo>
                    <a:pt x="448" y="561"/>
                  </a:lnTo>
                  <a:lnTo>
                    <a:pt x="379" y="561"/>
                  </a:lnTo>
                  <a:lnTo>
                    <a:pt x="315" y="512"/>
                  </a:lnTo>
                  <a:lnTo>
                    <a:pt x="0" y="512"/>
                  </a:lnTo>
                  <a:lnTo>
                    <a:pt x="0" y="62"/>
                  </a:lnTo>
                  <a:lnTo>
                    <a:pt x="307" y="62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350" name="Rectangle 13" descr="Cork"/>
            <p:cNvSpPr>
              <a:spLocks noChangeArrowheads="1"/>
            </p:cNvSpPr>
            <p:nvPr/>
          </p:nvSpPr>
          <p:spPr bwMode="auto">
            <a:xfrm>
              <a:off x="2681" y="2648"/>
              <a:ext cx="129" cy="33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tr-TR" altLang="en-US">
                <a:solidFill>
                  <a:srgbClr val="000000"/>
                </a:solidFill>
              </a:endParaRPr>
            </a:p>
          </p:txBody>
        </p:sp>
        <p:sp>
          <p:nvSpPr>
            <p:cNvPr id="99351" name="Rectangle 14" descr="Cork"/>
            <p:cNvSpPr>
              <a:spLocks noChangeArrowheads="1"/>
            </p:cNvSpPr>
            <p:nvPr/>
          </p:nvSpPr>
          <p:spPr bwMode="auto">
            <a:xfrm>
              <a:off x="2681" y="3094"/>
              <a:ext cx="129" cy="33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tr-TR" altLang="en-US">
                <a:solidFill>
                  <a:srgbClr val="000000"/>
                </a:solidFill>
              </a:endParaRPr>
            </a:p>
          </p:txBody>
        </p:sp>
        <p:sp>
          <p:nvSpPr>
            <p:cNvPr id="99352" name="Freeform 15" descr="Wide upward diagonal"/>
            <p:cNvSpPr>
              <a:spLocks/>
            </p:cNvSpPr>
            <p:nvPr/>
          </p:nvSpPr>
          <p:spPr bwMode="auto">
            <a:xfrm>
              <a:off x="3072" y="1344"/>
              <a:ext cx="324" cy="2466"/>
            </a:xfrm>
            <a:custGeom>
              <a:avLst/>
              <a:gdLst>
                <a:gd name="T0" fmla="*/ 0 w 324"/>
                <a:gd name="T1" fmla="*/ 2466 h 2466"/>
                <a:gd name="T2" fmla="*/ 0 w 324"/>
                <a:gd name="T3" fmla="*/ 1172 h 2466"/>
                <a:gd name="T4" fmla="*/ 324 w 324"/>
                <a:gd name="T5" fmla="*/ 1172 h 2466"/>
                <a:gd name="T6" fmla="*/ 324 w 324"/>
                <a:gd name="T7" fmla="*/ 1020 h 2466"/>
                <a:gd name="T8" fmla="*/ 0 w 324"/>
                <a:gd name="T9" fmla="*/ 1019 h 2466"/>
                <a:gd name="T10" fmla="*/ 0 w 324"/>
                <a:gd name="T11" fmla="*/ 732 h 2466"/>
                <a:gd name="T12" fmla="*/ 323 w 324"/>
                <a:gd name="T13" fmla="*/ 732 h 2466"/>
                <a:gd name="T14" fmla="*/ 323 w 324"/>
                <a:gd name="T15" fmla="*/ 563 h 2466"/>
                <a:gd name="T16" fmla="*/ 0 w 324"/>
                <a:gd name="T17" fmla="*/ 562 h 2466"/>
                <a:gd name="T18" fmla="*/ 0 w 324"/>
                <a:gd name="T19" fmla="*/ 0 h 2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4"/>
                <a:gd name="T31" fmla="*/ 0 h 2466"/>
                <a:gd name="T32" fmla="*/ 324 w 324"/>
                <a:gd name="T33" fmla="*/ 2466 h 24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4" h="2466">
                  <a:moveTo>
                    <a:pt x="0" y="2466"/>
                  </a:moveTo>
                  <a:lnTo>
                    <a:pt x="0" y="1172"/>
                  </a:lnTo>
                  <a:lnTo>
                    <a:pt x="324" y="1172"/>
                  </a:lnTo>
                  <a:lnTo>
                    <a:pt x="324" y="1020"/>
                  </a:lnTo>
                  <a:lnTo>
                    <a:pt x="0" y="1019"/>
                  </a:lnTo>
                  <a:lnTo>
                    <a:pt x="0" y="732"/>
                  </a:lnTo>
                  <a:lnTo>
                    <a:pt x="323" y="732"/>
                  </a:lnTo>
                  <a:lnTo>
                    <a:pt x="323" y="563"/>
                  </a:lnTo>
                  <a:lnTo>
                    <a:pt x="0" y="56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353" name="Rectangle 16" descr="Cork"/>
            <p:cNvSpPr>
              <a:spLocks noChangeArrowheads="1"/>
            </p:cNvSpPr>
            <p:nvPr/>
          </p:nvSpPr>
          <p:spPr bwMode="auto">
            <a:xfrm>
              <a:off x="1776" y="1344"/>
              <a:ext cx="528" cy="249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tr-TR" altLang="en-US">
                <a:solidFill>
                  <a:srgbClr val="000000"/>
                </a:solidFill>
              </a:endParaRPr>
            </a:p>
          </p:txBody>
        </p:sp>
        <p:sp>
          <p:nvSpPr>
            <p:cNvPr id="99354" name="Line 17"/>
            <p:cNvSpPr>
              <a:spLocks noChangeShapeType="1"/>
            </p:cNvSpPr>
            <p:nvPr/>
          </p:nvSpPr>
          <p:spPr bwMode="auto">
            <a:xfrm>
              <a:off x="2304" y="1344"/>
              <a:ext cx="0" cy="2496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9355" name="Group 18"/>
            <p:cNvGrpSpPr>
              <a:grpSpLocks/>
            </p:cNvGrpSpPr>
            <p:nvPr/>
          </p:nvGrpSpPr>
          <p:grpSpPr bwMode="auto">
            <a:xfrm>
              <a:off x="2916" y="1926"/>
              <a:ext cx="448" cy="561"/>
              <a:chOff x="3648" y="3216"/>
              <a:chExt cx="448" cy="561"/>
            </a:xfrm>
          </p:grpSpPr>
          <p:sp>
            <p:nvSpPr>
              <p:cNvPr id="99357" name="Rectangle 19"/>
              <p:cNvSpPr>
                <a:spLocks noChangeArrowheads="1"/>
              </p:cNvSpPr>
              <p:nvPr/>
            </p:nvSpPr>
            <p:spPr bwMode="auto">
              <a:xfrm>
                <a:off x="3648" y="3312"/>
                <a:ext cx="432" cy="38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tr-TR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358" name="Freeform 20"/>
              <p:cNvSpPr>
                <a:spLocks/>
              </p:cNvSpPr>
              <p:nvPr/>
            </p:nvSpPr>
            <p:spPr bwMode="auto">
              <a:xfrm>
                <a:off x="3648" y="3216"/>
                <a:ext cx="448" cy="561"/>
              </a:xfrm>
              <a:custGeom>
                <a:avLst/>
                <a:gdLst>
                  <a:gd name="T0" fmla="*/ 391 w 448"/>
                  <a:gd name="T1" fmla="*/ 0 h 561"/>
                  <a:gd name="T2" fmla="*/ 447 w 448"/>
                  <a:gd name="T3" fmla="*/ 0 h 561"/>
                  <a:gd name="T4" fmla="*/ 447 w 448"/>
                  <a:gd name="T5" fmla="*/ 122 h 561"/>
                  <a:gd name="T6" fmla="*/ 53 w 448"/>
                  <a:gd name="T7" fmla="*/ 122 h 561"/>
                  <a:gd name="T8" fmla="*/ 53 w 448"/>
                  <a:gd name="T9" fmla="*/ 455 h 561"/>
                  <a:gd name="T10" fmla="*/ 448 w 448"/>
                  <a:gd name="T11" fmla="*/ 455 h 561"/>
                  <a:gd name="T12" fmla="*/ 448 w 448"/>
                  <a:gd name="T13" fmla="*/ 561 h 561"/>
                  <a:gd name="T14" fmla="*/ 379 w 448"/>
                  <a:gd name="T15" fmla="*/ 561 h 561"/>
                  <a:gd name="T16" fmla="*/ 315 w 448"/>
                  <a:gd name="T17" fmla="*/ 512 h 561"/>
                  <a:gd name="T18" fmla="*/ 0 w 448"/>
                  <a:gd name="T19" fmla="*/ 512 h 561"/>
                  <a:gd name="T20" fmla="*/ 0 w 448"/>
                  <a:gd name="T21" fmla="*/ 62 h 561"/>
                  <a:gd name="T22" fmla="*/ 307 w 448"/>
                  <a:gd name="T23" fmla="*/ 62 h 561"/>
                  <a:gd name="T24" fmla="*/ 391 w 448"/>
                  <a:gd name="T25" fmla="*/ 0 h 5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8"/>
                  <a:gd name="T40" fmla="*/ 0 h 561"/>
                  <a:gd name="T41" fmla="*/ 448 w 448"/>
                  <a:gd name="T42" fmla="*/ 561 h 5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8" h="561">
                    <a:moveTo>
                      <a:pt x="391" y="0"/>
                    </a:moveTo>
                    <a:lnTo>
                      <a:pt x="447" y="0"/>
                    </a:lnTo>
                    <a:lnTo>
                      <a:pt x="447" y="122"/>
                    </a:lnTo>
                    <a:lnTo>
                      <a:pt x="53" y="122"/>
                    </a:lnTo>
                    <a:lnTo>
                      <a:pt x="53" y="455"/>
                    </a:lnTo>
                    <a:lnTo>
                      <a:pt x="448" y="455"/>
                    </a:lnTo>
                    <a:lnTo>
                      <a:pt x="448" y="561"/>
                    </a:lnTo>
                    <a:lnTo>
                      <a:pt x="379" y="561"/>
                    </a:lnTo>
                    <a:lnTo>
                      <a:pt x="315" y="512"/>
                    </a:lnTo>
                    <a:lnTo>
                      <a:pt x="0" y="512"/>
                    </a:lnTo>
                    <a:lnTo>
                      <a:pt x="0" y="62"/>
                    </a:lnTo>
                    <a:lnTo>
                      <a:pt x="307" y="62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006600"/>
              </a:solidFill>
              <a:ln w="254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356" name="Freeform 21"/>
            <p:cNvSpPr>
              <a:spLocks/>
            </p:cNvSpPr>
            <p:nvPr/>
          </p:nvSpPr>
          <p:spPr bwMode="auto">
            <a:xfrm>
              <a:off x="2934" y="1920"/>
              <a:ext cx="448" cy="561"/>
            </a:xfrm>
            <a:custGeom>
              <a:avLst/>
              <a:gdLst>
                <a:gd name="T0" fmla="*/ 391 w 448"/>
                <a:gd name="T1" fmla="*/ 0 h 561"/>
                <a:gd name="T2" fmla="*/ 447 w 448"/>
                <a:gd name="T3" fmla="*/ 0 h 561"/>
                <a:gd name="T4" fmla="*/ 447 w 448"/>
                <a:gd name="T5" fmla="*/ 122 h 561"/>
                <a:gd name="T6" fmla="*/ 53 w 448"/>
                <a:gd name="T7" fmla="*/ 122 h 561"/>
                <a:gd name="T8" fmla="*/ 53 w 448"/>
                <a:gd name="T9" fmla="*/ 455 h 561"/>
                <a:gd name="T10" fmla="*/ 448 w 448"/>
                <a:gd name="T11" fmla="*/ 455 h 561"/>
                <a:gd name="T12" fmla="*/ 448 w 448"/>
                <a:gd name="T13" fmla="*/ 561 h 561"/>
                <a:gd name="T14" fmla="*/ 379 w 448"/>
                <a:gd name="T15" fmla="*/ 561 h 561"/>
                <a:gd name="T16" fmla="*/ 315 w 448"/>
                <a:gd name="T17" fmla="*/ 512 h 561"/>
                <a:gd name="T18" fmla="*/ 0 w 448"/>
                <a:gd name="T19" fmla="*/ 512 h 561"/>
                <a:gd name="T20" fmla="*/ 0 w 448"/>
                <a:gd name="T21" fmla="*/ 62 h 561"/>
                <a:gd name="T22" fmla="*/ 307 w 448"/>
                <a:gd name="T23" fmla="*/ 62 h 561"/>
                <a:gd name="T24" fmla="*/ 391 w 448"/>
                <a:gd name="T25" fmla="*/ 0 h 5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1"/>
                <a:gd name="T41" fmla="*/ 448 w 448"/>
                <a:gd name="T42" fmla="*/ 561 h 5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1">
                  <a:moveTo>
                    <a:pt x="391" y="0"/>
                  </a:moveTo>
                  <a:lnTo>
                    <a:pt x="447" y="0"/>
                  </a:lnTo>
                  <a:lnTo>
                    <a:pt x="447" y="122"/>
                  </a:lnTo>
                  <a:lnTo>
                    <a:pt x="53" y="122"/>
                  </a:lnTo>
                  <a:lnTo>
                    <a:pt x="53" y="455"/>
                  </a:lnTo>
                  <a:lnTo>
                    <a:pt x="448" y="455"/>
                  </a:lnTo>
                  <a:lnTo>
                    <a:pt x="448" y="561"/>
                  </a:lnTo>
                  <a:lnTo>
                    <a:pt x="379" y="561"/>
                  </a:lnTo>
                  <a:lnTo>
                    <a:pt x="315" y="512"/>
                  </a:lnTo>
                  <a:lnTo>
                    <a:pt x="0" y="512"/>
                  </a:lnTo>
                  <a:lnTo>
                    <a:pt x="0" y="62"/>
                  </a:lnTo>
                  <a:lnTo>
                    <a:pt x="307" y="62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57398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pPr eaLnBrk="1" hangingPunct="1"/>
            <a:r>
              <a:rPr lang="tr-TR" altLang="en-US" sz="4000" smtClean="0"/>
              <a:t>YAN DUVAR KAROT ALMA ALETİ</a:t>
            </a:r>
            <a:endParaRPr lang="en-US" altLang="en-US" sz="4000" smtClean="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410200" y="2895600"/>
            <a:ext cx="2624138" cy="990600"/>
            <a:chOff x="3408" y="1824"/>
            <a:chExt cx="1653" cy="624"/>
          </a:xfrm>
        </p:grpSpPr>
        <p:sp>
          <p:nvSpPr>
            <p:cNvPr id="99339" name="Text Box 24"/>
            <p:cNvSpPr txBox="1">
              <a:spLocks noChangeArrowheads="1"/>
            </p:cNvSpPr>
            <p:nvPr/>
          </p:nvSpPr>
          <p:spPr bwMode="auto">
            <a:xfrm>
              <a:off x="3651" y="1824"/>
              <a:ext cx="14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b="1">
                  <a:solidFill>
                    <a:srgbClr val="006600"/>
                  </a:solidFill>
                  <a:latin typeface="Arial" charset="0"/>
                </a:rPr>
                <a:t>Karot matkabı</a:t>
              </a:r>
              <a:endParaRPr lang="en-US" altLang="en-US" b="1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99340" name="Line 25"/>
            <p:cNvSpPr>
              <a:spLocks noChangeShapeType="1"/>
            </p:cNvSpPr>
            <p:nvPr/>
          </p:nvSpPr>
          <p:spPr bwMode="auto">
            <a:xfrm flipH="1">
              <a:off x="3408" y="2016"/>
              <a:ext cx="33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9341" name="Line 26"/>
            <p:cNvSpPr>
              <a:spLocks noChangeShapeType="1"/>
            </p:cNvSpPr>
            <p:nvPr/>
          </p:nvSpPr>
          <p:spPr bwMode="auto">
            <a:xfrm flipH="1">
              <a:off x="3408" y="2112"/>
              <a:ext cx="384" cy="33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419600" y="3505211"/>
            <a:ext cx="3278188" cy="1757365"/>
            <a:chOff x="2784" y="2208"/>
            <a:chExt cx="2065" cy="1107"/>
          </a:xfrm>
        </p:grpSpPr>
        <p:sp>
          <p:nvSpPr>
            <p:cNvPr id="99334" name="Text Box 28"/>
            <p:cNvSpPr txBox="1">
              <a:spLocks noChangeArrowheads="1"/>
            </p:cNvSpPr>
            <p:nvPr/>
          </p:nvSpPr>
          <p:spPr bwMode="auto">
            <a:xfrm>
              <a:off x="3935" y="3024"/>
              <a:ext cx="9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b="1">
                  <a:solidFill>
                    <a:srgbClr val="000000"/>
                  </a:solidFill>
                  <a:latin typeface="Arial" charset="0"/>
                </a:rPr>
                <a:t>Örnekler</a:t>
              </a:r>
              <a:endParaRPr lang="en-US" altLang="en-US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9335" name="Group 29"/>
            <p:cNvGrpSpPr>
              <a:grpSpLocks/>
            </p:cNvGrpSpPr>
            <p:nvPr/>
          </p:nvGrpSpPr>
          <p:grpSpPr bwMode="auto">
            <a:xfrm>
              <a:off x="2784" y="2208"/>
              <a:ext cx="1152" cy="1056"/>
              <a:chOff x="2784" y="2208"/>
              <a:chExt cx="1152" cy="1056"/>
            </a:xfrm>
          </p:grpSpPr>
          <p:sp>
            <p:nvSpPr>
              <p:cNvPr id="99336" name="Line 30"/>
              <p:cNvSpPr>
                <a:spLocks noChangeShapeType="1"/>
              </p:cNvSpPr>
              <p:nvPr/>
            </p:nvSpPr>
            <p:spPr bwMode="auto">
              <a:xfrm flipH="1" flipV="1">
                <a:off x="3264" y="2208"/>
                <a:ext cx="576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37" name="Line 31"/>
              <p:cNvSpPr>
                <a:spLocks noChangeShapeType="1"/>
              </p:cNvSpPr>
              <p:nvPr/>
            </p:nvSpPr>
            <p:spPr bwMode="auto">
              <a:xfrm flipH="1" flipV="1">
                <a:off x="2784" y="2880"/>
                <a:ext cx="1104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338" name="Line 32"/>
              <p:cNvSpPr>
                <a:spLocks noChangeShapeType="1"/>
              </p:cNvSpPr>
              <p:nvPr/>
            </p:nvSpPr>
            <p:spPr bwMode="auto">
              <a:xfrm flipH="1">
                <a:off x="2832" y="326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64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orebit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1" b="10159"/>
          <a:stretch>
            <a:fillRect/>
          </a:stretch>
        </p:blipFill>
        <p:spPr bwMode="auto">
          <a:xfrm>
            <a:off x="488953" y="557213"/>
            <a:ext cx="4112683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33" y="1406133"/>
            <a:ext cx="4453467" cy="395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94574" y="5849546"/>
            <a:ext cx="4375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en-US" sz="2400" b="1" dirty="0" smtClean="0">
                <a:solidFill>
                  <a:srgbClr val="000000"/>
                </a:solidFill>
              </a:rPr>
              <a:t>Döner (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Rotary</a:t>
            </a:r>
            <a:r>
              <a:rPr lang="tr-TR" altLang="en-US" sz="2400" b="1" dirty="0" smtClean="0">
                <a:solidFill>
                  <a:srgbClr val="000000"/>
                </a:solidFill>
              </a:rPr>
              <a:t>)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sidewall </a:t>
            </a:r>
            <a:r>
              <a:rPr lang="tr-TR" altLang="en-US" sz="2400" b="1" dirty="0" smtClean="0">
                <a:solidFill>
                  <a:srgbClr val="000000"/>
                </a:solidFill>
              </a:rPr>
              <a:t>aleti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0E4-C2F4-48EF-9553-2159C2336C1E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MVI_0418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3568" y="1054076"/>
            <a:ext cx="7632848" cy="572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0E4-C2F4-48EF-9553-2159C2336C1E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MVI_0432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0193" y="764704"/>
            <a:ext cx="8346051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E4EB-31D5-4F6B-8007-32BC0152B9E5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220" name="Picture 4" descr="Corebit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 r="1369" b="10159"/>
          <a:stretch>
            <a:fillRect/>
          </a:stretch>
        </p:blipFill>
        <p:spPr bwMode="auto">
          <a:xfrm>
            <a:off x="2863853" y="372666"/>
            <a:ext cx="4184649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79184" y="5748339"/>
            <a:ext cx="5122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Sidetrack </a:t>
            </a:r>
            <a:r>
              <a:rPr lang="tr-TR" altLang="en-US" sz="2400" b="1" dirty="0" smtClean="0">
                <a:solidFill>
                  <a:srgbClr val="000000"/>
                </a:solidFill>
              </a:rPr>
              <a:t>karot sistemi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BF62-5858-483F-861B-7D209305DAFD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2 Resim" descr="IMG_0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36EA-7DB9-499E-B23F-0FA4349272DC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0" y="506017"/>
            <a:ext cx="8729133" cy="56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080001" y="561975"/>
            <a:ext cx="999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en-US" dirty="0" smtClean="0">
                <a:solidFill>
                  <a:srgbClr val="000000"/>
                </a:solidFill>
              </a:rPr>
              <a:t>üst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1" y="5838825"/>
            <a:ext cx="1253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en-US" dirty="0" smtClean="0">
                <a:solidFill>
                  <a:srgbClr val="000000"/>
                </a:solidFill>
              </a:rPr>
              <a:t>alt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623733" y="5686425"/>
            <a:ext cx="1253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en-US" dirty="0" smtClean="0">
                <a:solidFill>
                  <a:srgbClr val="000000"/>
                </a:solidFill>
              </a:rPr>
              <a:t>alt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25601" y="561975"/>
            <a:ext cx="999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en-US" dirty="0" smtClean="0">
                <a:solidFill>
                  <a:srgbClr val="FFFFFF"/>
                </a:solidFill>
              </a:rPr>
              <a:t>üst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 flipV="1">
            <a:off x="3894667" y="590552"/>
            <a:ext cx="254000" cy="50768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 flipV="1">
            <a:off x="2895601" y="571502"/>
            <a:ext cx="287867" cy="53054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 flipV="1">
            <a:off x="1964268" y="838202"/>
            <a:ext cx="270933" cy="4810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 flipV="1">
            <a:off x="8043336" y="533402"/>
            <a:ext cx="220133" cy="53244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 flipV="1">
            <a:off x="6654801" y="542925"/>
            <a:ext cx="237067" cy="5600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 flipV="1">
            <a:off x="5503336" y="866775"/>
            <a:ext cx="270933" cy="52768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2235200" y="561977"/>
            <a:ext cx="558800" cy="5057775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217336" y="523875"/>
            <a:ext cx="575733" cy="5334000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5842000" y="552452"/>
            <a:ext cx="711200" cy="5572125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7010400" y="552450"/>
            <a:ext cx="863600" cy="5562600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4448" cy="1143000"/>
          </a:xfrm>
        </p:spPr>
        <p:txBody>
          <a:bodyPr/>
          <a:lstStyle/>
          <a:p>
            <a:r>
              <a:rPr lang="tr-TR" b="1" dirty="0"/>
              <a:t>Segman (</a:t>
            </a:r>
            <a:r>
              <a:rPr lang="tr-TR" b="1" dirty="0" err="1"/>
              <a:t>Karot</a:t>
            </a:r>
            <a:r>
              <a:rPr lang="tr-TR" b="1" dirty="0"/>
              <a:t> </a:t>
            </a:r>
            <a:r>
              <a:rPr lang="tr-TR" b="1" dirty="0" smtClean="0"/>
              <a:t>tutucu) =</a:t>
            </a:r>
            <a:r>
              <a:rPr lang="tr-TR" b="1" dirty="0" err="1" smtClean="0"/>
              <a:t>Keçir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15326"/>
            <a:ext cx="7272808" cy="26897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Sondaj çalışmalarında alınan </a:t>
            </a:r>
            <a:r>
              <a:rPr lang="tr-TR" dirty="0" err="1"/>
              <a:t>karotun</a:t>
            </a:r>
            <a:r>
              <a:rPr lang="tr-TR" dirty="0"/>
              <a:t> tabandan koparılmasını ve </a:t>
            </a:r>
            <a:r>
              <a:rPr lang="tr-TR" dirty="0" err="1"/>
              <a:t>karotiyer</a:t>
            </a:r>
            <a:r>
              <a:rPr lang="tr-TR" dirty="0"/>
              <a:t> kuyu dışarısına çıkartılırken </a:t>
            </a:r>
            <a:r>
              <a:rPr lang="tr-TR" dirty="0" err="1"/>
              <a:t>karotun</a:t>
            </a:r>
            <a:r>
              <a:rPr lang="tr-TR" dirty="0"/>
              <a:t> </a:t>
            </a:r>
            <a:r>
              <a:rPr lang="tr-TR" dirty="0" err="1"/>
              <a:t>karotiyer</a:t>
            </a:r>
            <a:r>
              <a:rPr lang="tr-TR" dirty="0"/>
              <a:t> içerisinde kalmasını sağlayan ekipmana segman denilmektedir.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25826"/>
            <a:ext cx="3240359" cy="303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Portkron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Karotiyer</a:t>
            </a:r>
            <a:r>
              <a:rPr lang="tr-TR" dirty="0"/>
              <a:t> ile matkabı birbirine bağlayan ekipmandır. </a:t>
            </a:r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6148" name="Picture 4" descr="http://www.simtesas.com/bilezikelmasliportkronlar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6"/>
            <a:ext cx="2736304" cy="32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5577" y="4509120"/>
            <a:ext cx="17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 err="1" smtClean="0"/>
              <a:t>Vidyeli</a:t>
            </a:r>
            <a:r>
              <a:rPr lang="tr-TR" dirty="0" smtClean="0"/>
              <a:t> </a:t>
            </a:r>
            <a:r>
              <a:rPr lang="tr-TR" dirty="0" err="1" smtClean="0"/>
              <a:t>portkron</a:t>
            </a:r>
            <a:endParaRPr lang="en-US" dirty="0"/>
          </a:p>
        </p:txBody>
      </p:sp>
      <p:sp>
        <p:nvSpPr>
          <p:cNvPr id="7" name="Metin kutusu 6"/>
          <p:cNvSpPr txBox="1"/>
          <p:nvPr/>
        </p:nvSpPr>
        <p:spPr>
          <a:xfrm>
            <a:off x="5926824" y="393305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 smtClean="0"/>
              <a:t>Elmaslı </a:t>
            </a:r>
            <a:r>
              <a:rPr lang="tr-TR" dirty="0" err="1" smtClean="0"/>
              <a:t>portkron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85" y="343077"/>
            <a:ext cx="6073875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87" y="3151592"/>
            <a:ext cx="4025900" cy="33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125633" y="3801666"/>
            <a:ext cx="268605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tr-TR" altLang="en-US" sz="2400" dirty="0" smtClean="0">
                <a:solidFill>
                  <a:srgbClr val="000000"/>
                </a:solidFill>
              </a:rPr>
              <a:t>Karot matkapları genellikle </a:t>
            </a:r>
            <a:r>
              <a:rPr lang="en-US" altLang="en-US" sz="2400" dirty="0" smtClean="0">
                <a:solidFill>
                  <a:srgbClr val="000000"/>
                </a:solidFill>
              </a:rPr>
              <a:t>1.75 </a:t>
            </a:r>
            <a:r>
              <a:rPr lang="tr-TR" altLang="en-US" sz="2400" dirty="0" smtClean="0">
                <a:solidFill>
                  <a:srgbClr val="000000"/>
                </a:solidFill>
              </a:rPr>
              <a:t>-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5.25 </a:t>
            </a:r>
            <a:r>
              <a:rPr lang="en-US" altLang="en-US" sz="2400" dirty="0" smtClean="0">
                <a:solidFill>
                  <a:srgbClr val="000000"/>
                </a:solidFill>
              </a:rPr>
              <a:t>in</a:t>
            </a:r>
            <a:r>
              <a:rPr lang="tr-TR" altLang="en-US" sz="2400" dirty="0" smtClean="0">
                <a:solidFill>
                  <a:srgbClr val="000000"/>
                </a:solidFill>
              </a:rPr>
              <a:t>ç çapındadır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328744"/>
            <a:ext cx="3947584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8" y="763193"/>
            <a:ext cx="3735916" cy="535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42944" y="4376738"/>
            <a:ext cx="39412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r-TR" altLang="en-US" sz="2400" dirty="0" smtClean="0">
                <a:solidFill>
                  <a:srgbClr val="000000"/>
                </a:solidFill>
              </a:rPr>
              <a:t>Elmas parçaları döner karot matkabı üzerine yerleştirilir. Parçalar </a:t>
            </a:r>
            <a:r>
              <a:rPr lang="en-US" altLang="en-US" sz="2400" dirty="0" smtClean="0">
                <a:solidFill>
                  <a:srgbClr val="000000"/>
                </a:solidFill>
              </a:rPr>
              <a:t>tungsten </a:t>
            </a:r>
            <a:r>
              <a:rPr lang="en-US" altLang="en-US" sz="2400" dirty="0">
                <a:solidFill>
                  <a:srgbClr val="000000"/>
                </a:solidFill>
              </a:rPr>
              <a:t>carbide </a:t>
            </a:r>
            <a:r>
              <a:rPr lang="tr-TR" altLang="en-US" sz="2400" dirty="0" smtClean="0">
                <a:solidFill>
                  <a:srgbClr val="000000"/>
                </a:solidFill>
              </a:rPr>
              <a:t>veya</a:t>
            </a:r>
            <a:r>
              <a:rPr lang="en-US" altLang="en-US" sz="2400" dirty="0" smtClean="0">
                <a:solidFill>
                  <a:srgbClr val="000000"/>
                </a:solidFill>
              </a:rPr>
              <a:t> PDC</a:t>
            </a:r>
            <a:r>
              <a:rPr lang="tr-TR" altLang="en-US" sz="2400" dirty="0" smtClean="0">
                <a:solidFill>
                  <a:srgbClr val="000000"/>
                </a:solidFill>
              </a:rPr>
              <a:t> olabilir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737" y="914400"/>
            <a:ext cx="6800851" cy="685800"/>
          </a:xfrm>
        </p:spPr>
        <p:txBody>
          <a:bodyPr/>
          <a:lstStyle/>
          <a:p>
            <a:pPr eaLnBrk="1" hangingPunct="1"/>
            <a:r>
              <a:rPr lang="tr-TR" altLang="en-US" sz="3600" dirty="0" smtClean="0"/>
              <a:t>TÜM KAROT ANALİZLERİ</a:t>
            </a:r>
            <a:r>
              <a:rPr lang="en-US" altLang="en-US" sz="3600" dirty="0" smtClean="0"/>
              <a:t> vs. </a:t>
            </a:r>
            <a:br>
              <a:rPr lang="en-US" altLang="en-US" sz="3600" dirty="0" smtClean="0"/>
            </a:br>
            <a:r>
              <a:rPr lang="tr-TR" altLang="en-US" sz="3600" dirty="0" smtClean="0"/>
              <a:t>(TAPA) </a:t>
            </a:r>
            <a:r>
              <a:rPr lang="en-US" altLang="en-US" sz="3600" dirty="0" smtClean="0"/>
              <a:t>PLUGS </a:t>
            </a:r>
            <a:r>
              <a:rPr lang="tr-TR" altLang="en-US" sz="3600" dirty="0" smtClean="0"/>
              <a:t>VEYA YAN DUVAR KAROTLARI</a:t>
            </a:r>
            <a:endParaRPr lang="en-US" altLang="en-US" sz="3600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86000"/>
            <a:ext cx="7620000" cy="3581400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buFontTx/>
              <a:buNone/>
            </a:pPr>
            <a:r>
              <a:rPr lang="tr-TR" altLang="en-US" u="sng" smtClean="0">
                <a:solidFill>
                  <a:srgbClr val="993300"/>
                </a:solidFill>
              </a:rPr>
              <a:t>TÜM KAROT</a:t>
            </a:r>
            <a:endParaRPr lang="en-US" altLang="en-US" u="sng" smtClean="0">
              <a:solidFill>
                <a:srgbClr val="993300"/>
              </a:solidFill>
            </a:endParaRPr>
          </a:p>
          <a:p>
            <a:pPr eaLnBrk="1" hangingPunct="1">
              <a:spcAft>
                <a:spcPct val="50000"/>
              </a:spcAft>
            </a:pPr>
            <a:r>
              <a:rPr lang="tr-TR" altLang="en-US" smtClean="0"/>
              <a:t>Büyük örnekler alınmasını sağlar</a:t>
            </a:r>
            <a:endParaRPr lang="en-US" altLang="en-US" smtClean="0"/>
          </a:p>
          <a:p>
            <a:pPr eaLnBrk="1" hangingPunct="1">
              <a:spcAft>
                <a:spcPct val="50000"/>
              </a:spcAft>
            </a:pPr>
            <a:r>
              <a:rPr lang="tr-TR" altLang="en-US" smtClean="0"/>
              <a:t>Formasyonu daha iyi ve tutarlı temsil etme</a:t>
            </a:r>
            <a:endParaRPr lang="en-US" altLang="en-US" smtClean="0"/>
          </a:p>
          <a:p>
            <a:pPr eaLnBrk="1" hangingPunct="1"/>
            <a:r>
              <a:rPr lang="tr-TR" altLang="en-US" smtClean="0"/>
              <a:t>Heterojen kayalar veya daha karmaşık litolojiler için daha iyidir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36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001000" cy="46482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tr-TR" altLang="en-US" sz="2800" dirty="0" smtClean="0"/>
              <a:t>Daha küçük örnekler</a:t>
            </a:r>
            <a:endParaRPr lang="en-US" altLang="en-US" sz="2800" dirty="0" smtClean="0"/>
          </a:p>
          <a:p>
            <a:pPr eaLnBrk="1" hangingPunct="1">
              <a:spcAft>
                <a:spcPct val="25000"/>
              </a:spcAft>
            </a:pPr>
            <a:r>
              <a:rPr lang="tr-TR" altLang="en-US" sz="2800" dirty="0" smtClean="0"/>
              <a:t>Heterojen formasyonları daha az temsil eder</a:t>
            </a:r>
            <a:endParaRPr lang="en-US" altLang="en-US" sz="2800" dirty="0" smtClean="0"/>
          </a:p>
          <a:p>
            <a:pPr eaLnBrk="1" hangingPunct="1"/>
            <a:r>
              <a:rPr lang="tr-TR" altLang="en-US" sz="2800" dirty="0" smtClean="0"/>
              <a:t>Düşük gözenekli formasyon’ </a:t>
            </a:r>
            <a:r>
              <a:rPr lang="tr-TR" altLang="en-US" sz="2800" dirty="0" err="1" smtClean="0"/>
              <a:t>larda</a:t>
            </a:r>
            <a:r>
              <a:rPr lang="en-US" altLang="en-US" sz="2800" dirty="0" smtClean="0"/>
              <a:t>, </a:t>
            </a:r>
            <a:r>
              <a:rPr lang="tr-TR" altLang="en-US" sz="2800" dirty="0" smtClean="0"/>
              <a:t>karot tapalarından elde edilen </a:t>
            </a:r>
            <a:r>
              <a:rPr lang="en-US" altLang="en-US" sz="2800" dirty="0" smtClean="0">
                <a:sym typeface="Symbol" pitchFamily="18" charset="2"/>
              </a:rPr>
              <a:t></a:t>
            </a:r>
            <a:r>
              <a:rPr lang="tr-TR" altLang="en-US" sz="2800" dirty="0" smtClean="0">
                <a:sym typeface="Symbol" pitchFamily="18" charset="2"/>
              </a:rPr>
              <a:t>, tüm </a:t>
            </a:r>
            <a:r>
              <a:rPr lang="tr-TR" altLang="en-US" sz="2800" dirty="0" err="1" smtClean="0">
                <a:sym typeface="Symbol" pitchFamily="18" charset="2"/>
              </a:rPr>
              <a:t>karottan</a:t>
            </a:r>
            <a:r>
              <a:rPr lang="tr-TR" altLang="en-US" sz="2800" dirty="0" smtClean="0">
                <a:sym typeface="Symbol" pitchFamily="18" charset="2"/>
              </a:rPr>
              <a:t> elde edilen </a:t>
            </a:r>
            <a:r>
              <a:rPr lang="en-US" altLang="en-US" sz="2800" dirty="0" smtClean="0">
                <a:sym typeface="Symbol" pitchFamily="18" charset="2"/>
              </a:rPr>
              <a:t> </a:t>
            </a:r>
            <a:r>
              <a:rPr lang="tr-TR" altLang="en-US" sz="2800" dirty="0" smtClean="0">
                <a:sym typeface="Symbol" pitchFamily="18" charset="2"/>
              </a:rPr>
              <a:t>’ dan</a:t>
            </a:r>
            <a:r>
              <a:rPr lang="en-US" altLang="en-US" sz="2800" dirty="0" smtClean="0">
                <a:sym typeface="Symbol" pitchFamily="18" charset="2"/>
              </a:rPr>
              <a:t> </a:t>
            </a:r>
            <a:r>
              <a:rPr lang="tr-TR" altLang="en-US" sz="2800" dirty="0" smtClean="0">
                <a:sym typeface="Symbol" pitchFamily="18" charset="2"/>
              </a:rPr>
              <a:t>elde edilen değerden büyük olma eğilimindedir</a:t>
            </a:r>
            <a:endParaRPr lang="en-US" altLang="en-US" sz="2800" dirty="0" smtClean="0">
              <a:sym typeface="Symbol" pitchFamily="18" charset="2"/>
            </a:endParaRPr>
          </a:p>
          <a:p>
            <a:pPr eaLnBrk="1" hangingPunct="1"/>
            <a:r>
              <a:rPr lang="tr-TR" altLang="en-US" sz="2800" dirty="0" smtClean="0">
                <a:sym typeface="Symbol" pitchFamily="18" charset="2"/>
              </a:rPr>
              <a:t>Çatlaklı hazne kayalarda yönü olmayan etkiler</a:t>
            </a:r>
            <a:endParaRPr lang="en-US" altLang="en-US" sz="2800" dirty="0" smtClean="0">
              <a:sym typeface="Symbol" pitchFamily="18" charset="2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127133" y="11589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609600" y="3048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dirty="0">
                <a:solidFill>
                  <a:srgbClr val="000000"/>
                </a:solidFill>
              </a:rPr>
              <a:t>TÜM KAROT ANALİZLERİ</a:t>
            </a:r>
            <a:r>
              <a:rPr lang="en-US" altLang="en-US" dirty="0">
                <a:solidFill>
                  <a:srgbClr val="000000"/>
                </a:solidFill>
              </a:rPr>
              <a:t> vs.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tr-TR" altLang="en-US" dirty="0" smtClean="0">
                <a:solidFill>
                  <a:srgbClr val="000000"/>
                </a:solidFill>
              </a:rPr>
              <a:t>TAPA (</a:t>
            </a:r>
            <a:r>
              <a:rPr lang="en-US" altLang="en-US" dirty="0" smtClean="0">
                <a:solidFill>
                  <a:srgbClr val="000000"/>
                </a:solidFill>
              </a:rPr>
              <a:t>PLUG</a:t>
            </a:r>
            <a:r>
              <a:rPr lang="tr-TR" altLang="en-US" dirty="0" smtClean="0">
                <a:solidFill>
                  <a:srgbClr val="000000"/>
                </a:solidFill>
              </a:rPr>
              <a:t>)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tr-TR" altLang="en-US" dirty="0">
                <a:solidFill>
                  <a:srgbClr val="000000"/>
                </a:solidFill>
              </a:rPr>
              <a:t>VEYA YAN DUVAR KAROTLARI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38200" y="1447801"/>
            <a:ext cx="8084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sz="2800" b="1" u="sng" dirty="0" smtClean="0">
                <a:solidFill>
                  <a:srgbClr val="800000"/>
                </a:solidFill>
                <a:latin typeface="Arial" charset="0"/>
              </a:rPr>
              <a:t>TAPA (</a:t>
            </a:r>
            <a:r>
              <a:rPr lang="en-US" altLang="en-US" sz="2800" b="1" u="sng" dirty="0" smtClean="0">
                <a:solidFill>
                  <a:srgbClr val="800000"/>
                </a:solidFill>
                <a:latin typeface="Arial" charset="0"/>
              </a:rPr>
              <a:t>PLUGS</a:t>
            </a:r>
            <a:r>
              <a:rPr lang="tr-TR" altLang="en-US" sz="2800" b="1" u="sng" dirty="0" smtClean="0">
                <a:solidFill>
                  <a:srgbClr val="800000"/>
                </a:solidFill>
                <a:latin typeface="Arial" charset="0"/>
              </a:rPr>
              <a:t>)</a:t>
            </a:r>
            <a:r>
              <a:rPr lang="en-US" altLang="en-US" sz="2800" b="1" u="sng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tr-TR" altLang="en-US" sz="2800" b="1" u="sng" dirty="0">
                <a:solidFill>
                  <a:srgbClr val="800000"/>
                </a:solidFill>
                <a:latin typeface="Arial" charset="0"/>
              </a:rPr>
              <a:t>VEYA YAN DUVAR KAROTLARI</a:t>
            </a:r>
            <a:endParaRPr lang="en-US" altLang="en-US" sz="2800" b="1" u="sng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0E4-C2F4-48EF-9553-2159C2336C1E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MOV02340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7544" y="243986"/>
            <a:ext cx="8280920" cy="621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TAKIM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1. Su başlığı</a:t>
            </a:r>
            <a:endParaRPr lang="en-US" dirty="0"/>
          </a:p>
          <a:p>
            <a:r>
              <a:rPr lang="tr-TR" dirty="0"/>
              <a:t>2. </a:t>
            </a:r>
            <a:r>
              <a:rPr lang="tr-TR" dirty="0" err="1" smtClean="0"/>
              <a:t>Tij</a:t>
            </a:r>
            <a:endParaRPr lang="tr-TR" dirty="0" smtClean="0"/>
          </a:p>
          <a:p>
            <a:r>
              <a:rPr lang="tr-TR" dirty="0" smtClean="0"/>
              <a:t>3. </a:t>
            </a:r>
            <a:r>
              <a:rPr lang="tr-TR" dirty="0" err="1" smtClean="0"/>
              <a:t>Karotiyer</a:t>
            </a:r>
            <a:r>
              <a:rPr lang="tr-TR" dirty="0" smtClean="0"/>
              <a:t> başlığı</a:t>
            </a:r>
            <a:endParaRPr lang="en-US" dirty="0"/>
          </a:p>
          <a:p>
            <a:r>
              <a:rPr lang="tr-TR" dirty="0"/>
              <a:t>3. </a:t>
            </a:r>
            <a:r>
              <a:rPr lang="tr-TR" dirty="0" err="1"/>
              <a:t>Karotiyer</a:t>
            </a:r>
            <a:endParaRPr lang="en-US" dirty="0"/>
          </a:p>
          <a:p>
            <a:r>
              <a:rPr lang="tr-TR" dirty="0"/>
              <a:t>4. </a:t>
            </a:r>
            <a:r>
              <a:rPr lang="tr-TR" dirty="0" err="1"/>
              <a:t>Portkron</a:t>
            </a:r>
            <a:endParaRPr lang="en-US" dirty="0"/>
          </a:p>
          <a:p>
            <a:r>
              <a:rPr lang="tr-TR" dirty="0"/>
              <a:t>5. Matkap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43" y="548680"/>
            <a:ext cx="1381100" cy="59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330"/>
            <a:ext cx="8229600" cy="1143000"/>
          </a:xfrm>
        </p:spPr>
        <p:txBody>
          <a:bodyPr/>
          <a:lstStyle/>
          <a:p>
            <a:r>
              <a:rPr lang="tr-TR" dirty="0" smtClean="0"/>
              <a:t>KAROTİYER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407" y="980728"/>
            <a:ext cx="6779096" cy="4525963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/>
              <a:t>Tek Tüplü </a:t>
            </a:r>
            <a:r>
              <a:rPr lang="tr-TR" b="1" dirty="0" err="1"/>
              <a:t>Karotiyerler</a:t>
            </a:r>
            <a:endParaRPr lang="en-US" dirty="0"/>
          </a:p>
          <a:p>
            <a:pPr algn="just"/>
            <a:r>
              <a:rPr lang="tr-TR" dirty="0"/>
              <a:t>Tek tüplü </a:t>
            </a:r>
            <a:r>
              <a:rPr lang="tr-TR" dirty="0" err="1"/>
              <a:t>karotiyerler</a:t>
            </a:r>
            <a:r>
              <a:rPr lang="tr-TR" dirty="0"/>
              <a:t>, su ile temas ettiğinde sudan etkilenmeyen homojen, sert ve kolay karot alınabilen formasyonlarda kullanılmaktadırlar.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Tek </a:t>
            </a:r>
            <a:r>
              <a:rPr lang="tr-TR" dirty="0"/>
              <a:t>tüplü </a:t>
            </a:r>
            <a:r>
              <a:rPr lang="tr-TR" dirty="0" err="1"/>
              <a:t>karotiyerler</a:t>
            </a:r>
            <a:r>
              <a:rPr lang="tr-TR" dirty="0"/>
              <a:t>, </a:t>
            </a:r>
            <a:r>
              <a:rPr lang="tr-TR" dirty="0" err="1"/>
              <a:t>karotiyer</a:t>
            </a:r>
            <a:r>
              <a:rPr lang="tr-TR" dirty="0"/>
              <a:t> başlığı ve tüpten meydana gelmektedir.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 </a:t>
            </a:r>
            <a:r>
              <a:rPr lang="tr-TR" dirty="0"/>
              <a:t>ve G serisi olmak üzere güncel kullanım alanı olan iki tip tek tüplü </a:t>
            </a:r>
            <a:r>
              <a:rPr lang="tr-TR" dirty="0" err="1"/>
              <a:t>karotiyer</a:t>
            </a:r>
            <a:r>
              <a:rPr lang="tr-TR" dirty="0"/>
              <a:t> bulunmaktadır.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64704"/>
            <a:ext cx="1296144" cy="54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542200"/>
            <a:ext cx="4608512" cy="13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Çift Tüplü </a:t>
            </a:r>
            <a:r>
              <a:rPr lang="tr-TR" b="1" dirty="0" err="1" smtClean="0"/>
              <a:t>Karotiyerler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6"/>
            <a:ext cx="6131024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dirty="0" smtClean="0"/>
              <a:t>Çift </a:t>
            </a:r>
            <a:r>
              <a:rPr lang="tr-TR" dirty="0"/>
              <a:t>tüplü </a:t>
            </a:r>
            <a:r>
              <a:rPr lang="tr-TR" dirty="0" err="1"/>
              <a:t>karotiyerler</a:t>
            </a:r>
            <a:r>
              <a:rPr lang="tr-TR" dirty="0"/>
              <a:t>, su ile temas ettiğinde dağılan heterojen ve zor karot alınabilen formasyonlarda kullanılmakta, başlık ve iç içe iki tüpten oluşmaktadır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en-US" dirty="0" err="1"/>
              <a:t>Gövdesi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içe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tüpten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tüp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döner</a:t>
            </a:r>
            <a:r>
              <a:rPr lang="en-US" dirty="0"/>
              <a:t>. </a:t>
            </a:r>
            <a:r>
              <a:rPr lang="en-US" dirty="0" err="1"/>
              <a:t>Sondaj</a:t>
            </a:r>
            <a:r>
              <a:rPr lang="en-US" dirty="0"/>
              <a:t> </a:t>
            </a:r>
            <a:r>
              <a:rPr lang="en-US" dirty="0" err="1"/>
              <a:t>sıvısı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tüpün</a:t>
            </a:r>
            <a:r>
              <a:rPr lang="en-US" dirty="0"/>
              <a:t> </a:t>
            </a:r>
            <a:r>
              <a:rPr lang="en-US" dirty="0" err="1"/>
              <a:t>arasından</a:t>
            </a:r>
            <a:r>
              <a:rPr lang="en-US" dirty="0"/>
              <a:t> </a:t>
            </a:r>
            <a:r>
              <a:rPr lang="en-US" dirty="0" err="1"/>
              <a:t>dolaşır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karotla</a:t>
            </a:r>
            <a:r>
              <a:rPr lang="en-US" dirty="0"/>
              <a:t> </a:t>
            </a:r>
            <a:r>
              <a:rPr lang="en-US" dirty="0" err="1"/>
              <a:t>sondaj</a:t>
            </a:r>
            <a:r>
              <a:rPr lang="en-US" dirty="0"/>
              <a:t> </a:t>
            </a:r>
            <a:r>
              <a:rPr lang="en-US" dirty="0" err="1"/>
              <a:t>sıvısının</a:t>
            </a:r>
            <a:r>
              <a:rPr lang="en-US" dirty="0"/>
              <a:t> </a:t>
            </a:r>
            <a:r>
              <a:rPr lang="en-US" dirty="0" err="1"/>
              <a:t>irtibatı</a:t>
            </a:r>
            <a:r>
              <a:rPr lang="en-US" dirty="0"/>
              <a:t> en </a:t>
            </a:r>
            <a:r>
              <a:rPr lang="en-US" dirty="0" err="1"/>
              <a:t>aza</a:t>
            </a:r>
            <a:r>
              <a:rPr lang="en-US" dirty="0"/>
              <a:t> </a:t>
            </a:r>
            <a:r>
              <a:rPr lang="en-US" dirty="0" err="1"/>
              <a:t>indirilmiştir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suya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dayanıklı</a:t>
            </a:r>
            <a:r>
              <a:rPr lang="en-US" dirty="0"/>
              <a:t> </a:t>
            </a:r>
            <a:r>
              <a:rPr lang="en-US" dirty="0" err="1"/>
              <a:t>kayaçlarda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edilirler</a:t>
            </a:r>
            <a:r>
              <a:rPr lang="en-US" dirty="0"/>
              <a:t>. </a:t>
            </a:r>
            <a:r>
              <a:rPr lang="tr-TR" dirty="0" smtClean="0"/>
              <a:t>Dolayısıyla</a:t>
            </a:r>
            <a:r>
              <a:rPr lang="tr-TR" dirty="0"/>
              <a:t>, çift tüplü </a:t>
            </a:r>
            <a:r>
              <a:rPr lang="tr-TR" dirty="0" err="1"/>
              <a:t>karotiyerler</a:t>
            </a:r>
            <a:r>
              <a:rPr lang="tr-TR" dirty="0"/>
              <a:t> ile yapılan sondajlarda karot yüzdesi yüksek olmaktadır.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T </a:t>
            </a:r>
            <a:r>
              <a:rPr lang="tr-TR" dirty="0"/>
              <a:t>ve M serisi olmak üzere güncel kullanım alanı olan iki tip çift tüplü </a:t>
            </a:r>
            <a:r>
              <a:rPr lang="tr-TR" dirty="0" err="1"/>
              <a:t>karotiyer</a:t>
            </a:r>
            <a:r>
              <a:rPr lang="tr-TR" dirty="0"/>
              <a:t> bulunmaktadır.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124746"/>
            <a:ext cx="216623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tüplü</a:t>
            </a:r>
            <a:r>
              <a:rPr lang="en-US" dirty="0"/>
              <a:t> </a:t>
            </a:r>
            <a:r>
              <a:rPr lang="en-US" dirty="0" err="1"/>
              <a:t>karotiyer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İç</a:t>
            </a:r>
            <a:r>
              <a:rPr lang="en-US" sz="2800" dirty="0"/>
              <a:t> </a:t>
            </a:r>
            <a:r>
              <a:rPr lang="en-US" sz="2800" dirty="0" err="1"/>
              <a:t>içe</a:t>
            </a:r>
            <a:r>
              <a:rPr lang="en-US" sz="2800" dirty="0"/>
              <a:t> </a:t>
            </a:r>
            <a:r>
              <a:rPr lang="en-US" sz="2800" dirty="0" err="1"/>
              <a:t>üç</a:t>
            </a:r>
            <a:r>
              <a:rPr lang="en-US" sz="2800" dirty="0"/>
              <a:t> </a:t>
            </a:r>
            <a:r>
              <a:rPr lang="en-US" sz="2800" dirty="0" err="1"/>
              <a:t>tüpten</a:t>
            </a:r>
            <a:r>
              <a:rPr lang="en-US" sz="2800" dirty="0"/>
              <a:t> </a:t>
            </a:r>
            <a:r>
              <a:rPr lang="en-US" sz="2800" dirty="0" err="1"/>
              <a:t>oluşur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en </a:t>
            </a:r>
            <a:r>
              <a:rPr lang="en-US" sz="2800" dirty="0" err="1"/>
              <a:t>içteki</a:t>
            </a:r>
            <a:r>
              <a:rPr lang="en-US" sz="2800" dirty="0"/>
              <a:t> </a:t>
            </a:r>
            <a:r>
              <a:rPr lang="en-US" sz="2800" dirty="0" err="1"/>
              <a:t>tüp</a:t>
            </a:r>
            <a:r>
              <a:rPr lang="en-US" sz="2800" dirty="0"/>
              <a:t> </a:t>
            </a:r>
            <a:r>
              <a:rPr lang="en-US" sz="2800" dirty="0" err="1"/>
              <a:t>kesinlikle</a:t>
            </a:r>
            <a:r>
              <a:rPr lang="en-US" sz="2800" dirty="0"/>
              <a:t> </a:t>
            </a:r>
            <a:r>
              <a:rPr lang="en-US" sz="2800" dirty="0" err="1"/>
              <a:t>dönmez</a:t>
            </a:r>
            <a:r>
              <a:rPr lang="en-US" sz="2800" dirty="0"/>
              <a:t>. </a:t>
            </a:r>
            <a:r>
              <a:rPr lang="en-US" sz="2800" dirty="0" err="1"/>
              <a:t>Özellikle</a:t>
            </a:r>
            <a:r>
              <a:rPr lang="en-US" sz="2800" dirty="0"/>
              <a:t> </a:t>
            </a:r>
            <a:r>
              <a:rPr lang="en-US" sz="2800" dirty="0" err="1"/>
              <a:t>yumuşak</a:t>
            </a:r>
            <a:r>
              <a:rPr lang="en-US" sz="2800" dirty="0"/>
              <a:t> </a:t>
            </a:r>
            <a:r>
              <a:rPr lang="en-US" sz="2800" dirty="0" err="1"/>
              <a:t>ortamlarda</a:t>
            </a:r>
            <a:r>
              <a:rPr lang="en-US" sz="2800" dirty="0"/>
              <a:t> </a:t>
            </a:r>
            <a:r>
              <a:rPr lang="en-US" sz="2800" dirty="0" err="1"/>
              <a:t>tercih</a:t>
            </a:r>
            <a:r>
              <a:rPr lang="en-US" sz="2800" dirty="0"/>
              <a:t> </a:t>
            </a:r>
            <a:r>
              <a:rPr lang="en-US" sz="2800" dirty="0" err="1"/>
              <a:t>edilirler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5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Wire-Line</a:t>
            </a:r>
            <a:r>
              <a:rPr lang="tr-TR" b="1" dirty="0"/>
              <a:t> </a:t>
            </a:r>
            <a:r>
              <a:rPr lang="tr-TR" b="1" dirty="0" err="1"/>
              <a:t>Karotiyerler</a:t>
            </a:r>
            <a:r>
              <a:rPr lang="tr-TR" b="1" dirty="0"/>
              <a:t>(QWL</a:t>
            </a:r>
            <a:r>
              <a:rPr lang="tr-TR" b="1" dirty="0" smtClean="0"/>
              <a:t>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6"/>
            <a:ext cx="555496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 err="1"/>
              <a:t>Wireline</a:t>
            </a:r>
            <a:r>
              <a:rPr lang="tr-TR" dirty="0"/>
              <a:t> </a:t>
            </a:r>
            <a:r>
              <a:rPr lang="tr-TR" dirty="0" err="1"/>
              <a:t>karotiyerler</a:t>
            </a:r>
            <a:r>
              <a:rPr lang="tr-TR" dirty="0"/>
              <a:t>, genellikle derin </a:t>
            </a:r>
            <a:r>
              <a:rPr lang="tr-TR" dirty="0" err="1"/>
              <a:t>karotlu</a:t>
            </a:r>
            <a:r>
              <a:rPr lang="tr-TR" dirty="0"/>
              <a:t> sondaj kuyularında, zamandan tasarruf sağlamak için kullanılmaktadır.</a:t>
            </a:r>
            <a:endParaRPr lang="en-US" dirty="0"/>
          </a:p>
          <a:p>
            <a:pPr algn="just"/>
            <a:r>
              <a:rPr lang="tr-TR" dirty="0" err="1"/>
              <a:t>Wire-line</a:t>
            </a:r>
            <a:r>
              <a:rPr lang="tr-TR" dirty="0"/>
              <a:t> </a:t>
            </a:r>
            <a:r>
              <a:rPr lang="tr-TR" dirty="0" err="1"/>
              <a:t>karotiyerler</a:t>
            </a:r>
            <a:r>
              <a:rPr lang="tr-TR" dirty="0"/>
              <a:t>, çift tüplü </a:t>
            </a:r>
            <a:r>
              <a:rPr lang="tr-TR" dirty="0" err="1"/>
              <a:t>karotiyerlerin</a:t>
            </a:r>
            <a:r>
              <a:rPr lang="tr-TR" dirty="0"/>
              <a:t> benzeridir. Fakat bu tip </a:t>
            </a:r>
            <a:r>
              <a:rPr lang="tr-TR" dirty="0" err="1"/>
              <a:t>karotiyerlerde</a:t>
            </a:r>
            <a:r>
              <a:rPr lang="tr-TR" dirty="0"/>
              <a:t>, iç tüp komple bir birim durumundadır. </a:t>
            </a:r>
            <a:endParaRPr lang="tr-TR" dirty="0" smtClean="0"/>
          </a:p>
          <a:p>
            <a:pPr algn="just"/>
            <a:r>
              <a:rPr lang="tr-TR" dirty="0" smtClean="0"/>
              <a:t>En </a:t>
            </a:r>
            <a:r>
              <a:rPr lang="tr-TR" dirty="0"/>
              <a:t>çok kullanılan </a:t>
            </a:r>
            <a:r>
              <a:rPr lang="tr-TR" dirty="0" err="1"/>
              <a:t>wire-line</a:t>
            </a:r>
            <a:r>
              <a:rPr lang="tr-TR" dirty="0"/>
              <a:t> </a:t>
            </a:r>
            <a:r>
              <a:rPr lang="tr-TR" dirty="0" err="1"/>
              <a:t>karotiyerler</a:t>
            </a:r>
            <a:r>
              <a:rPr lang="tr-TR" dirty="0"/>
              <a:t> Q serisidir. Farklı serilerde bulunmaktadır.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098" name="Picture 2" descr="Resim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3"/>
            <a:ext cx="2789200" cy="562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3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MOV02336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3568" y="476672"/>
            <a:ext cx="7946668" cy="596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676</Words>
  <Application>Microsoft Office PowerPoint</Application>
  <PresentationFormat>Ekran Gösterisi (4:3)</PresentationFormat>
  <Paragraphs>79</Paragraphs>
  <Slides>25</Slides>
  <Notes>4</Notes>
  <HiddenSlides>0</HiddenSlides>
  <MMClips>6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Ofis Teması</vt:lpstr>
      <vt:lpstr>Default Design</vt:lpstr>
      <vt:lpstr>2_Default Design</vt:lpstr>
      <vt:lpstr>3_Default Design</vt:lpstr>
      <vt:lpstr>Karotlu Sondaj Ekipmanları </vt:lpstr>
      <vt:lpstr>PowerPoint Sunusu</vt:lpstr>
      <vt:lpstr>PowerPoint Sunusu</vt:lpstr>
      <vt:lpstr>TAKIM</vt:lpstr>
      <vt:lpstr>KAROTİYER</vt:lpstr>
      <vt:lpstr>Çift Tüplü Karotiyerler</vt:lpstr>
      <vt:lpstr>Üç tüplü karotiyer</vt:lpstr>
      <vt:lpstr>Wire-Line Karotiyerler(QWL)</vt:lpstr>
      <vt:lpstr>PowerPoint Sunusu</vt:lpstr>
      <vt:lpstr>PowerPoint Sunusu</vt:lpstr>
      <vt:lpstr>PowerPoint Sunusu</vt:lpstr>
      <vt:lpstr>Konvensiyonel ve Wire-line Karotlu Sondaj Tekniklerinin Karşılaştırılması</vt:lpstr>
      <vt:lpstr>YAN DUVAR ÖRNEKLEME TABANCASI</vt:lpstr>
      <vt:lpstr>YAN DUVAR KAROT ALMA ALETİ</vt:lpstr>
      <vt:lpstr>PowerPoint Sunusu</vt:lpstr>
      <vt:lpstr>PowerPoint Sunusu</vt:lpstr>
      <vt:lpstr>PowerPoint Sunusu</vt:lpstr>
      <vt:lpstr>PowerPoint Sunusu</vt:lpstr>
      <vt:lpstr>PowerPoint Sunusu</vt:lpstr>
      <vt:lpstr>Segman (Karot tutucu) =Keçir</vt:lpstr>
      <vt:lpstr>Portkron</vt:lpstr>
      <vt:lpstr>PowerPoint Sunusu</vt:lpstr>
      <vt:lpstr>PowerPoint Sunusu</vt:lpstr>
      <vt:lpstr>TÜM KAROT ANALİZLERİ vs.  (TAPA) PLUGS VEYA YAN DUVAR KAROTLARI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Karotlu Sondaj Ekipmanları</dc:title>
  <dc:creator>moonstar</dc:creator>
  <cp:lastModifiedBy>Ayyıldız</cp:lastModifiedBy>
  <cp:revision>56</cp:revision>
  <dcterms:created xsi:type="dcterms:W3CDTF">2013-10-24T18:06:19Z</dcterms:created>
  <dcterms:modified xsi:type="dcterms:W3CDTF">2016-11-10T12:25:37Z</dcterms:modified>
</cp:coreProperties>
</file>