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1" r:id="rId7"/>
    <p:sldId id="267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9639-55A4-4E73-AF06-E30288A65CB3}" type="datetimeFigureOut">
              <a:rPr lang="tr-TR" smtClean="0"/>
              <a:pPr/>
              <a:t>5.3.2018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390B-61BF-49D0-85A9-7AF7FD8CD7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TIBBİ DOKÜMANTASYON </a:t>
            </a:r>
          </a:p>
          <a:p>
            <a:r>
              <a:rPr lang="tr-TR" dirty="0" smtClean="0"/>
              <a:t>TANIMLAR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208912" cy="4608512"/>
          </a:xfrm>
        </p:spPr>
        <p:txBody>
          <a:bodyPr>
            <a:normAutofit/>
          </a:bodyPr>
          <a:lstStyle/>
          <a:p>
            <a:pPr algn="just"/>
            <a:r>
              <a:rPr lang="tr-TR" dirty="0">
                <a:solidFill>
                  <a:schemeClr val="tx1"/>
                </a:solidFill>
              </a:rPr>
              <a:t>Sağlık kuruluşunda ayakta veya yatarak tedavi </a:t>
            </a:r>
            <a:r>
              <a:rPr lang="tr-TR" dirty="0" smtClean="0">
                <a:solidFill>
                  <a:schemeClr val="tx1"/>
                </a:solidFill>
              </a:rPr>
              <a:t>edilen hastaların </a:t>
            </a:r>
            <a:r>
              <a:rPr lang="tr-TR" dirty="0">
                <a:solidFill>
                  <a:schemeClr val="tx1"/>
                </a:solidFill>
              </a:rPr>
              <a:t>tanı ve tedavileri süresince ilgili </a:t>
            </a:r>
            <a:r>
              <a:rPr lang="tr-TR" dirty="0" smtClean="0">
                <a:solidFill>
                  <a:schemeClr val="tx1"/>
                </a:solidFill>
              </a:rPr>
              <a:t>bölümler tarafından </a:t>
            </a:r>
            <a:r>
              <a:rPr lang="tr-TR" dirty="0">
                <a:solidFill>
                  <a:schemeClr val="tx1"/>
                </a:solidFill>
              </a:rPr>
              <a:t>oluşturulan kâğıda yazılmış kayıtlar, resim, </a:t>
            </a:r>
            <a:r>
              <a:rPr lang="tr-TR" dirty="0" smtClean="0">
                <a:solidFill>
                  <a:schemeClr val="tx1"/>
                </a:solidFill>
              </a:rPr>
              <a:t>film, cihaz </a:t>
            </a:r>
            <a:r>
              <a:rPr lang="tr-TR" dirty="0">
                <a:solidFill>
                  <a:schemeClr val="tx1"/>
                </a:solidFill>
              </a:rPr>
              <a:t>/ bilgisayar çıktısı olarak bulunan veya </a:t>
            </a:r>
            <a:r>
              <a:rPr lang="tr-TR" dirty="0" smtClean="0">
                <a:solidFill>
                  <a:schemeClr val="tx1"/>
                </a:solidFill>
              </a:rPr>
              <a:t>elektronik ortamda </a:t>
            </a:r>
            <a:r>
              <a:rPr lang="tr-TR" dirty="0">
                <a:solidFill>
                  <a:schemeClr val="tx1"/>
                </a:solidFill>
              </a:rPr>
              <a:t>saklanan her türlü belgeye </a:t>
            </a:r>
            <a:r>
              <a:rPr lang="tr-TR" i="1" dirty="0">
                <a:solidFill>
                  <a:schemeClr val="tx1"/>
                </a:solidFill>
              </a:rPr>
              <a:t>tıbbi doküman veya </a:t>
            </a:r>
            <a:r>
              <a:rPr lang="tr-TR" i="1" dirty="0" smtClean="0">
                <a:solidFill>
                  <a:schemeClr val="tx1"/>
                </a:solidFill>
              </a:rPr>
              <a:t>tıbbi kayıt </a:t>
            </a:r>
            <a:r>
              <a:rPr lang="tr-TR" i="1" dirty="0">
                <a:solidFill>
                  <a:schemeClr val="tx1"/>
                </a:solidFill>
              </a:rPr>
              <a:t>adı verilir.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208912" cy="460851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827584" y="2060848"/>
            <a:ext cx="7128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/>
              <a:t>Tıbbi dokümanlar sağlık hizmetlerinin kısa sürede ve </a:t>
            </a:r>
            <a:r>
              <a:rPr lang="tr-TR" sz="3200" dirty="0" smtClean="0"/>
              <a:t>doğru bir </a:t>
            </a:r>
            <a:r>
              <a:rPr lang="tr-TR" sz="3200" dirty="0"/>
              <a:t>biçimde planlı yürütülmesi için gereklidir.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208912" cy="460851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755576" y="1700808"/>
            <a:ext cx="80648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/>
              <a:t>Tıp kitapları, tıp dergileri, hasta dosyaları, tıbbi indeksler</a:t>
            </a:r>
            <a:r>
              <a:rPr lang="tr-TR" sz="3200" dirty="0" smtClean="0"/>
              <a:t>, tıbbi </a:t>
            </a:r>
            <a:r>
              <a:rPr lang="tr-TR" sz="3200" dirty="0"/>
              <a:t>tezler, tıbbi bildiriler, tıbbi patentler, tıbbi kataloglar </a:t>
            </a:r>
            <a:r>
              <a:rPr lang="tr-TR" sz="3200" dirty="0" smtClean="0"/>
              <a:t>ve her </a:t>
            </a:r>
            <a:r>
              <a:rPr lang="tr-TR" sz="3200" dirty="0"/>
              <a:t>tür tıbbi başvuru kaynakları tıbbi </a:t>
            </a:r>
            <a:r>
              <a:rPr lang="tr-TR" sz="3200" dirty="0" smtClean="0"/>
              <a:t>dokümantasyon</a:t>
            </a:r>
            <a:endParaRPr lang="tr-TR" sz="3200" dirty="0"/>
          </a:p>
          <a:p>
            <a:r>
              <a:rPr lang="tr-TR" sz="3200" dirty="0"/>
              <a:t>kapsamındadır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208912" cy="460851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403648" y="2564904"/>
            <a:ext cx="60486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/>
              <a:t>Tıbbi kayıtlar hekimin ve hasta bakımının yol haritasıdır</a:t>
            </a:r>
            <a:r>
              <a:rPr lang="tr-TR" sz="3200" dirty="0" smtClean="0"/>
              <a:t>.</a:t>
            </a:r>
          </a:p>
          <a:p>
            <a:pPr algn="ctr"/>
            <a:r>
              <a:rPr lang="tr-TR" sz="3200" dirty="0"/>
              <a:t>“örgütün </a:t>
            </a:r>
            <a:r>
              <a:rPr lang="tr-TR" sz="3200" dirty="0" smtClean="0"/>
              <a:t>belleğidir”</a:t>
            </a:r>
          </a:p>
          <a:p>
            <a:endParaRPr lang="tr-TR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208912" cy="460851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43000" y="260648"/>
            <a:ext cx="9001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dirty="0" smtClean="0">
              <a:solidFill>
                <a:srgbClr val="C00000"/>
              </a:solidFill>
            </a:endParaRPr>
          </a:p>
          <a:p>
            <a:pPr algn="ctr"/>
            <a:r>
              <a:rPr lang="tr-TR" dirty="0" smtClean="0">
                <a:solidFill>
                  <a:srgbClr val="C00000"/>
                </a:solidFill>
              </a:rPr>
              <a:t>Kayıt </a:t>
            </a:r>
            <a:r>
              <a:rPr lang="tr-TR" dirty="0">
                <a:solidFill>
                  <a:srgbClr val="C00000"/>
                </a:solidFill>
              </a:rPr>
              <a:t>tutmanın </a:t>
            </a:r>
            <a:r>
              <a:rPr lang="tr-TR" dirty="0" smtClean="0">
                <a:solidFill>
                  <a:srgbClr val="C00000"/>
                </a:solidFill>
              </a:rPr>
              <a:t>nedenleri</a:t>
            </a:r>
            <a:endParaRPr lang="tr-TR" dirty="0"/>
          </a:p>
          <a:p>
            <a:pPr algn="ctr"/>
            <a:r>
              <a:rPr lang="tr-TR" dirty="0">
                <a:solidFill>
                  <a:srgbClr val="C00000"/>
                </a:solidFill>
              </a:rPr>
              <a:t>Neden kayıt tutuyoruz</a:t>
            </a:r>
            <a:r>
              <a:rPr lang="tr-TR" dirty="0" smtClean="0">
                <a:solidFill>
                  <a:srgbClr val="C00000"/>
                </a:solidFill>
              </a:rPr>
              <a:t>?</a:t>
            </a:r>
          </a:p>
          <a:p>
            <a:pPr algn="ctr"/>
            <a:endParaRPr lang="tr-TR" dirty="0">
              <a:solidFill>
                <a:srgbClr val="C00000"/>
              </a:solidFill>
            </a:endParaRPr>
          </a:p>
          <a:p>
            <a:r>
              <a:rPr lang="tr-TR" dirty="0"/>
              <a:t>• </a:t>
            </a:r>
            <a:r>
              <a:rPr lang="tr-TR" sz="2000" dirty="0"/>
              <a:t>Kayıtlar yasal belgelerdir ve kayıt tutmak yasal bir zorunluluktur.</a:t>
            </a:r>
          </a:p>
          <a:p>
            <a:r>
              <a:rPr lang="tr-TR" sz="2000" dirty="0"/>
              <a:t>• Kayıt tutmakla; hastalar, kurum çalışanları ve kurum korunur</a:t>
            </a:r>
            <a:r>
              <a:rPr lang="tr-TR" sz="2000" dirty="0" smtClean="0"/>
              <a:t>. Yalnızca </a:t>
            </a:r>
            <a:r>
              <a:rPr lang="tr-TR" sz="2000" dirty="0"/>
              <a:t>istenilen bilgilerin toplanmasını sağlar.</a:t>
            </a:r>
          </a:p>
          <a:p>
            <a:r>
              <a:rPr lang="tr-TR" sz="2000" dirty="0"/>
              <a:t>• Bilginin unutulmasını önler.</a:t>
            </a:r>
          </a:p>
          <a:p>
            <a:r>
              <a:rPr lang="tr-TR" sz="2000" dirty="0"/>
              <a:t>• Birden çok bireyin bilgiye ulaşmasını sağlar.</a:t>
            </a:r>
          </a:p>
          <a:p>
            <a:r>
              <a:rPr lang="tr-TR" sz="2000" dirty="0"/>
              <a:t>• Bilginin toplanmasını hızlandırır.</a:t>
            </a:r>
          </a:p>
          <a:p>
            <a:r>
              <a:rPr lang="tr-TR" sz="2000" dirty="0"/>
              <a:t>• Yanlışlıkları önler.</a:t>
            </a:r>
          </a:p>
          <a:p>
            <a:r>
              <a:rPr lang="tr-TR" sz="2000" dirty="0"/>
              <a:t>• Bilgiler birleştirilerek ve işlenerek daha sağlam </a:t>
            </a:r>
            <a:r>
              <a:rPr lang="tr-TR" sz="2000" dirty="0" smtClean="0"/>
              <a:t>bilgiye/sonuca ulaşılır</a:t>
            </a:r>
            <a:r>
              <a:rPr lang="tr-TR" sz="2000" dirty="0"/>
              <a:t>.</a:t>
            </a:r>
          </a:p>
          <a:p>
            <a:r>
              <a:rPr lang="tr-TR" sz="2000" dirty="0"/>
              <a:t>• Ekonomik yararları vardır.</a:t>
            </a:r>
          </a:p>
          <a:p>
            <a:r>
              <a:rPr lang="tr-TR" sz="2000" dirty="0"/>
              <a:t>• Epidemiyolojik veri sağlar.</a:t>
            </a:r>
          </a:p>
          <a:p>
            <a:r>
              <a:rPr lang="tr-TR" sz="2000" dirty="0" smtClean="0"/>
              <a:t> </a:t>
            </a:r>
            <a:endParaRPr lang="tr-T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496944" cy="5184576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43000" y="260648"/>
            <a:ext cx="9001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dirty="0">
                <a:solidFill>
                  <a:srgbClr val="C00000"/>
                </a:solidFill>
              </a:rPr>
              <a:t>Kayıt tutmanın </a:t>
            </a:r>
            <a:r>
              <a:rPr lang="tr-TR" dirty="0" smtClean="0">
                <a:solidFill>
                  <a:srgbClr val="C00000"/>
                </a:solidFill>
              </a:rPr>
              <a:t>nedenleri</a:t>
            </a:r>
            <a:endParaRPr lang="tr-TR" dirty="0"/>
          </a:p>
          <a:p>
            <a:pPr algn="ctr"/>
            <a:r>
              <a:rPr lang="tr-TR" dirty="0">
                <a:solidFill>
                  <a:srgbClr val="C00000"/>
                </a:solidFill>
              </a:rPr>
              <a:t>Neden kayıt tutuyoruz?</a:t>
            </a:r>
          </a:p>
          <a:p>
            <a:r>
              <a:rPr lang="tr-TR" dirty="0" smtClean="0"/>
              <a:t> </a:t>
            </a:r>
            <a:endParaRPr lang="tr-TR" sz="2000" dirty="0"/>
          </a:p>
          <a:p>
            <a:r>
              <a:rPr lang="tr-TR" sz="2000" dirty="0"/>
              <a:t>• Sağlık istatistikleri çıkarmamızı sağlar.</a:t>
            </a:r>
          </a:p>
          <a:p>
            <a:r>
              <a:rPr lang="tr-TR" sz="2000" dirty="0"/>
              <a:t>• Hastanın değerlendirilmesini sağlar ve tıbbi karar vermede </a:t>
            </a:r>
            <a:r>
              <a:rPr lang="tr-TR" sz="2000" dirty="0" smtClean="0"/>
              <a:t>yardımcı olur </a:t>
            </a:r>
            <a:r>
              <a:rPr lang="tr-TR" sz="2000" dirty="0"/>
              <a:t>(Hastanın eski verilerine göre yeni veriler </a:t>
            </a:r>
            <a:r>
              <a:rPr lang="tr-TR" sz="2000" dirty="0" smtClean="0"/>
              <a:t>karşılaştırıldığında anlam kazanmaktadır</a:t>
            </a:r>
            <a:r>
              <a:rPr lang="tr-TR" sz="2000" dirty="0"/>
              <a:t>).</a:t>
            </a:r>
          </a:p>
          <a:p>
            <a:r>
              <a:rPr lang="tr-TR" sz="2000" dirty="0"/>
              <a:t>• Personelin niteliğinin değerlendirilmesini sağlar.</a:t>
            </a:r>
          </a:p>
          <a:p>
            <a:r>
              <a:rPr lang="tr-TR" sz="2000" dirty="0"/>
              <a:t>• Kurumlaşmayı sağlar.</a:t>
            </a:r>
          </a:p>
          <a:p>
            <a:r>
              <a:rPr lang="tr-TR" sz="2000" dirty="0"/>
              <a:t>• Yönetime destek olur.</a:t>
            </a:r>
          </a:p>
          <a:p>
            <a:r>
              <a:rPr lang="tr-TR" sz="2000" dirty="0"/>
              <a:t>• Kalite iyileştirme aracıdır.</a:t>
            </a:r>
          </a:p>
          <a:p>
            <a:r>
              <a:rPr lang="tr-TR" sz="2000" dirty="0"/>
              <a:t>• İletişim aracıdır.</a:t>
            </a:r>
          </a:p>
          <a:p>
            <a:r>
              <a:rPr lang="tr-TR" sz="2000" dirty="0"/>
              <a:t>• Mesleğin profesyonelleşmesi için gereklidir.</a:t>
            </a:r>
          </a:p>
        </p:txBody>
      </p:sp>
    </p:spTree>
    <p:extLst>
      <p:ext uri="{BB962C8B-B14F-4D97-AF65-F5344CB8AC3E}">
        <p14:creationId xmlns:p14="http://schemas.microsoft.com/office/powerpoint/2010/main" val="227949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208912" cy="4608512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611560" y="980728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Kurumlarda sağlık kaydı </a:t>
            </a:r>
            <a:r>
              <a:rPr lang="tr-TR" sz="2400" dirty="0" smtClean="0"/>
              <a:t>tutulmasının nedenleri </a:t>
            </a:r>
            <a:r>
              <a:rPr lang="tr-TR" sz="2400" dirty="0"/>
              <a:t>yedi başlık altında </a:t>
            </a:r>
            <a:r>
              <a:rPr lang="tr-TR" sz="2400" dirty="0" smtClean="0"/>
              <a:t>incelenebilir</a:t>
            </a:r>
          </a:p>
          <a:p>
            <a:endParaRPr lang="tr-TR" sz="2400" dirty="0"/>
          </a:p>
          <a:p>
            <a:r>
              <a:rPr lang="tr-TR" sz="2400" smtClean="0"/>
              <a:t>1. İletişim </a:t>
            </a:r>
            <a:r>
              <a:rPr lang="tr-TR" sz="2400" dirty="0"/>
              <a:t>amacı</a:t>
            </a:r>
          </a:p>
          <a:p>
            <a:r>
              <a:rPr lang="tr-TR" sz="2400" dirty="0"/>
              <a:t>2. Hasta bakımında süreklilik</a:t>
            </a:r>
          </a:p>
          <a:p>
            <a:r>
              <a:rPr lang="tr-TR" sz="2400" dirty="0"/>
              <a:t>3. Hasta bakımını değerlendirme</a:t>
            </a:r>
          </a:p>
          <a:p>
            <a:r>
              <a:rPr lang="tr-TR" sz="2400" dirty="0"/>
              <a:t>4. Hukuksal amaç</a:t>
            </a:r>
          </a:p>
          <a:p>
            <a:r>
              <a:rPr lang="tr-TR" sz="2400" dirty="0"/>
              <a:t>5. İstatistik amaç</a:t>
            </a:r>
          </a:p>
          <a:p>
            <a:r>
              <a:rPr lang="tr-TR" sz="2400" dirty="0"/>
              <a:t>6. Araştırma ve eğitim amacı</a:t>
            </a:r>
          </a:p>
          <a:p>
            <a:r>
              <a:rPr lang="tr-TR" sz="2400" dirty="0"/>
              <a:t>7. Tarihsel amaçtır 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301</Words>
  <Application>Microsoft Office PowerPoint</Application>
  <PresentationFormat>Ekran Gösterisi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Zeynep Köksal</cp:lastModifiedBy>
  <cp:revision>7</cp:revision>
  <dcterms:created xsi:type="dcterms:W3CDTF">2013-10-04T16:34:33Z</dcterms:created>
  <dcterms:modified xsi:type="dcterms:W3CDTF">2018-03-05T19:19:04Z</dcterms:modified>
</cp:coreProperties>
</file>