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1"/>
  </p:sldMasterIdLst>
  <p:notesMasterIdLst>
    <p:notesMasterId r:id="rId42"/>
  </p:notesMasterIdLst>
  <p:handoutMasterIdLst>
    <p:handoutMasterId r:id="rId43"/>
  </p:handoutMasterIdLst>
  <p:sldIdLst>
    <p:sldId id="464" r:id="rId2"/>
    <p:sldId id="454" r:id="rId3"/>
    <p:sldId id="460" r:id="rId4"/>
    <p:sldId id="455" r:id="rId5"/>
    <p:sldId id="456" r:id="rId6"/>
    <p:sldId id="457" r:id="rId7"/>
    <p:sldId id="461" r:id="rId8"/>
    <p:sldId id="462" r:id="rId9"/>
    <p:sldId id="268" r:id="rId10"/>
    <p:sldId id="439" r:id="rId11"/>
    <p:sldId id="404" r:id="rId12"/>
    <p:sldId id="287" r:id="rId13"/>
    <p:sldId id="296" r:id="rId14"/>
    <p:sldId id="298" r:id="rId15"/>
    <p:sldId id="299" r:id="rId16"/>
    <p:sldId id="300" r:id="rId17"/>
    <p:sldId id="301" r:id="rId18"/>
    <p:sldId id="302" r:id="rId19"/>
    <p:sldId id="412" r:id="rId20"/>
    <p:sldId id="306" r:id="rId21"/>
    <p:sldId id="411" r:id="rId22"/>
    <p:sldId id="309" r:id="rId23"/>
    <p:sldId id="310" r:id="rId24"/>
    <p:sldId id="316" r:id="rId25"/>
    <p:sldId id="317" r:id="rId26"/>
    <p:sldId id="318" r:id="rId27"/>
    <p:sldId id="319" r:id="rId28"/>
    <p:sldId id="326" r:id="rId29"/>
    <p:sldId id="335" r:id="rId30"/>
    <p:sldId id="336" r:id="rId31"/>
    <p:sldId id="337" r:id="rId32"/>
    <p:sldId id="344" r:id="rId33"/>
    <p:sldId id="345" r:id="rId34"/>
    <p:sldId id="346" r:id="rId35"/>
    <p:sldId id="357" r:id="rId36"/>
    <p:sldId id="358" r:id="rId37"/>
    <p:sldId id="359" r:id="rId38"/>
    <p:sldId id="360" r:id="rId39"/>
    <p:sldId id="415" r:id="rId40"/>
    <p:sldId id="453" r:id="rId4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9966"/>
    <a:srgbClr val="FF66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autoAdjust="0"/>
  </p:normalViewPr>
  <p:slideViewPr>
    <p:cSldViewPr>
      <p:cViewPr varScale="1">
        <p:scale>
          <a:sx n="79" d="100"/>
          <a:sy n="79" d="100"/>
        </p:scale>
        <p:origin x="11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tr-TR"/>
          </a:p>
        </p:txBody>
      </p:sp>
      <p:sp>
        <p:nvSpPr>
          <p:cNvPr id="151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tr-TR"/>
          </a:p>
        </p:txBody>
      </p:sp>
      <p:sp>
        <p:nvSpPr>
          <p:cNvPr id="151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tr-TR"/>
          </a:p>
        </p:txBody>
      </p:sp>
      <p:sp>
        <p:nvSpPr>
          <p:cNvPr id="151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2AA4BAA2-7DE0-47A2-9C17-FF3D89187AEA}" type="slidenum">
              <a:rPr lang="tr-TR"/>
              <a:pPr>
                <a:defRPr/>
              </a:pPr>
              <a:t>‹#›</a:t>
            </a:fld>
            <a:endParaRPr lang="tr-TR"/>
          </a:p>
        </p:txBody>
      </p:sp>
    </p:spTree>
    <p:extLst>
      <p:ext uri="{BB962C8B-B14F-4D97-AF65-F5344CB8AC3E}">
        <p14:creationId xmlns:p14="http://schemas.microsoft.com/office/powerpoint/2010/main" val="33504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BE0B79D-705D-4477-8D6C-E89C399460E1}" type="datetimeFigureOut">
              <a:rPr lang="tr-TR"/>
              <a:pPr>
                <a:defRPr/>
              </a:pPr>
              <a:t>4.3.2018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9F791FCC-E487-40ED-AD92-9D72F583172D}" type="slidenum">
              <a:rPr lang="tr-TR"/>
              <a:pPr>
                <a:defRPr/>
              </a:pPr>
              <a:t>‹#›</a:t>
            </a:fld>
            <a:endParaRPr lang="tr-TR"/>
          </a:p>
        </p:txBody>
      </p:sp>
    </p:spTree>
    <p:extLst>
      <p:ext uri="{BB962C8B-B14F-4D97-AF65-F5344CB8AC3E}">
        <p14:creationId xmlns:p14="http://schemas.microsoft.com/office/powerpoint/2010/main" val="19522651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Arial" charset="0"/>
      </a:defRPr>
    </a:lvl1pPr>
    <a:lvl2pPr marL="457200" algn="l" rtl="0" fontAlgn="base">
      <a:spcBef>
        <a:spcPct val="30000"/>
      </a:spcBef>
      <a:spcAft>
        <a:spcPct val="0"/>
      </a:spcAft>
      <a:defRPr sz="1200" kern="1200">
        <a:solidFill>
          <a:schemeClr val="tx1"/>
        </a:solidFill>
        <a:latin typeface="+mn-lt"/>
        <a:ea typeface="+mn-ea"/>
        <a:cs typeface="Arial" charset="0"/>
      </a:defRPr>
    </a:lvl2pPr>
    <a:lvl3pPr marL="914400" algn="l" rtl="0" fontAlgn="base">
      <a:spcBef>
        <a:spcPct val="30000"/>
      </a:spcBef>
      <a:spcAft>
        <a:spcPct val="0"/>
      </a:spcAft>
      <a:defRPr sz="1200" kern="1200">
        <a:solidFill>
          <a:schemeClr val="tx1"/>
        </a:solidFill>
        <a:latin typeface="+mn-lt"/>
        <a:ea typeface="+mn-ea"/>
        <a:cs typeface="Arial" charset="0"/>
      </a:defRPr>
    </a:lvl3pPr>
    <a:lvl4pPr marL="1371600" algn="l" rtl="0" fontAlgn="base">
      <a:spcBef>
        <a:spcPct val="30000"/>
      </a:spcBef>
      <a:spcAft>
        <a:spcPct val="0"/>
      </a:spcAft>
      <a:defRPr sz="1200" kern="1200">
        <a:solidFill>
          <a:schemeClr val="tx1"/>
        </a:solidFill>
        <a:latin typeface="+mn-lt"/>
        <a:ea typeface="+mn-ea"/>
        <a:cs typeface="Arial" charset="0"/>
      </a:defRPr>
    </a:lvl4pPr>
    <a:lvl5pPr marL="1828800" algn="l" rtl="0" fontAlgn="base">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9F791FCC-E487-40ED-AD92-9D72F583172D}" type="slidenum">
              <a:rPr lang="tr-TR" smtClean="0"/>
              <a:pPr>
                <a:defRPr/>
              </a:pPr>
              <a:t>1</a:t>
            </a:fld>
            <a:endParaRPr lang="tr-TR"/>
          </a:p>
        </p:txBody>
      </p:sp>
    </p:spTree>
    <p:extLst>
      <p:ext uri="{BB962C8B-B14F-4D97-AF65-F5344CB8AC3E}">
        <p14:creationId xmlns:p14="http://schemas.microsoft.com/office/powerpoint/2010/main" val="434972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82946" name="Group 2"/>
          <p:cNvGrpSpPr>
            <a:grpSpLocks/>
          </p:cNvGrpSpPr>
          <p:nvPr/>
        </p:nvGrpSpPr>
        <p:grpSpPr bwMode="auto">
          <a:xfrm>
            <a:off x="0" y="0"/>
            <a:ext cx="9144000" cy="6858000"/>
            <a:chOff x="0" y="0"/>
            <a:chExt cx="5760" cy="4320"/>
          </a:xfrm>
        </p:grpSpPr>
        <p:sp>
          <p:nvSpPr>
            <p:cNvPr id="82947"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tr-TR" sz="2400">
                <a:latin typeface="Times New Roman" pitchFamily="18" charset="0"/>
              </a:endParaRPr>
            </a:p>
          </p:txBody>
        </p:sp>
        <p:sp>
          <p:nvSpPr>
            <p:cNvPr id="82948"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tr-TR" sz="2400">
                <a:latin typeface="Times New Roman" pitchFamily="18" charset="0"/>
              </a:endParaRPr>
            </a:p>
          </p:txBody>
        </p:sp>
        <p:grpSp>
          <p:nvGrpSpPr>
            <p:cNvPr id="82949" name="Group 5"/>
            <p:cNvGrpSpPr>
              <a:grpSpLocks/>
            </p:cNvGrpSpPr>
            <p:nvPr/>
          </p:nvGrpSpPr>
          <p:grpSpPr bwMode="auto">
            <a:xfrm>
              <a:off x="0" y="672"/>
              <a:ext cx="1806" cy="1989"/>
              <a:chOff x="0" y="672"/>
              <a:chExt cx="1806" cy="1989"/>
            </a:xfrm>
          </p:grpSpPr>
          <p:sp>
            <p:nvSpPr>
              <p:cNvPr id="82950"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tr-TR" sz="2400">
                  <a:latin typeface="Times New Roman" pitchFamily="18" charset="0"/>
                </a:endParaRPr>
              </a:p>
            </p:txBody>
          </p:sp>
          <p:sp>
            <p:nvSpPr>
              <p:cNvPr id="82951"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tr-TR" sz="2400">
                  <a:latin typeface="Times New Roman" pitchFamily="18" charset="0"/>
                </a:endParaRPr>
              </a:p>
            </p:txBody>
          </p:sp>
          <p:sp>
            <p:nvSpPr>
              <p:cNvPr id="82952"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tr-TR" sz="2400">
                  <a:latin typeface="Times New Roman" pitchFamily="18" charset="0"/>
                </a:endParaRPr>
              </a:p>
            </p:txBody>
          </p:sp>
          <p:sp>
            <p:nvSpPr>
              <p:cNvPr id="82953"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tr-TR" sz="2400">
                  <a:latin typeface="Times New Roman" pitchFamily="18" charset="0"/>
                </a:endParaRPr>
              </a:p>
            </p:txBody>
          </p:sp>
          <p:sp>
            <p:nvSpPr>
              <p:cNvPr id="82954"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tr-TR" sz="2400">
                  <a:latin typeface="Times New Roman" pitchFamily="18" charset="0"/>
                </a:endParaRPr>
              </a:p>
            </p:txBody>
          </p:sp>
          <p:sp>
            <p:nvSpPr>
              <p:cNvPr id="82955"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tr-TR" sz="2400">
                  <a:latin typeface="Times New Roman" pitchFamily="18" charset="0"/>
                </a:endParaRPr>
              </a:p>
            </p:txBody>
          </p:sp>
          <p:sp>
            <p:nvSpPr>
              <p:cNvPr id="82956"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tr-TR" sz="2400">
                  <a:latin typeface="Times New Roman" pitchFamily="18" charset="0"/>
                </a:endParaRPr>
              </a:p>
            </p:txBody>
          </p:sp>
          <p:sp>
            <p:nvSpPr>
              <p:cNvPr id="82957"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tr-TR" sz="2400">
                  <a:latin typeface="Times New Roman" pitchFamily="18" charset="0"/>
                </a:endParaRPr>
              </a:p>
            </p:txBody>
          </p:sp>
          <p:sp>
            <p:nvSpPr>
              <p:cNvPr id="82958"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tr-TR" sz="2400">
                  <a:latin typeface="Times New Roman" pitchFamily="18" charset="0"/>
                </a:endParaRPr>
              </a:p>
            </p:txBody>
          </p:sp>
          <p:sp>
            <p:nvSpPr>
              <p:cNvPr id="82959"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tr-TR" sz="2400">
                  <a:latin typeface="Times New Roman" pitchFamily="18" charset="0"/>
                </a:endParaRPr>
              </a:p>
            </p:txBody>
          </p:sp>
        </p:grpSp>
      </p:grpSp>
      <p:sp>
        <p:nvSpPr>
          <p:cNvPr id="82960" name="Rectangle 16"/>
          <p:cNvSpPr>
            <a:spLocks noGrp="1" noChangeArrowheads="1"/>
          </p:cNvSpPr>
          <p:nvPr>
            <p:ph type="dt" sz="half" idx="2"/>
          </p:nvPr>
        </p:nvSpPr>
        <p:spPr>
          <a:xfrm>
            <a:off x="457200" y="6248400"/>
            <a:ext cx="2133600" cy="457200"/>
          </a:xfrm>
        </p:spPr>
        <p:txBody>
          <a:bodyPr/>
          <a:lstStyle>
            <a:lvl1pPr>
              <a:defRPr/>
            </a:lvl1pPr>
          </a:lstStyle>
          <a:p>
            <a:fld id="{FF785A5F-525A-46D8-9C3C-B109B654616F}" type="datetime1">
              <a:rPr lang="tr-TR" smtClean="0"/>
              <a:t>4.3.2018</a:t>
            </a:fld>
            <a:endParaRPr lang="tr-TR"/>
          </a:p>
        </p:txBody>
      </p:sp>
      <p:sp>
        <p:nvSpPr>
          <p:cNvPr id="82961" name="Rectangle 17"/>
          <p:cNvSpPr>
            <a:spLocks noGrp="1" noChangeArrowheads="1"/>
          </p:cNvSpPr>
          <p:nvPr>
            <p:ph type="ftr" sz="quarter" idx="3"/>
          </p:nvPr>
        </p:nvSpPr>
        <p:spPr/>
        <p:txBody>
          <a:bodyPr/>
          <a:lstStyle>
            <a:lvl1pPr>
              <a:defRPr/>
            </a:lvl1pPr>
          </a:lstStyle>
          <a:p>
            <a:endParaRPr lang="tr-TR"/>
          </a:p>
        </p:txBody>
      </p:sp>
      <p:sp>
        <p:nvSpPr>
          <p:cNvPr id="82962" name="Rectangle 18"/>
          <p:cNvSpPr>
            <a:spLocks noGrp="1" noChangeArrowheads="1"/>
          </p:cNvSpPr>
          <p:nvPr>
            <p:ph type="sldNum" sz="quarter" idx="4"/>
          </p:nvPr>
        </p:nvSpPr>
        <p:spPr/>
        <p:txBody>
          <a:bodyPr/>
          <a:lstStyle>
            <a:lvl1pPr>
              <a:defRPr/>
            </a:lvl1pPr>
          </a:lstStyle>
          <a:p>
            <a:fld id="{646EBB87-4C66-40D7-9A01-AFFFA1471FC2}" type="slidenum">
              <a:rPr lang="tr-TR"/>
              <a:pPr/>
              <a:t>‹#›</a:t>
            </a:fld>
            <a:endParaRPr lang="tr-TR"/>
          </a:p>
        </p:txBody>
      </p:sp>
      <p:sp>
        <p:nvSpPr>
          <p:cNvPr id="8296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tr-TR"/>
              <a:t>Asıl başlık stili için tıklatın</a:t>
            </a:r>
          </a:p>
        </p:txBody>
      </p:sp>
      <p:sp>
        <p:nvSpPr>
          <p:cNvPr id="8296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tr-TR"/>
              <a:t>Asıl alt başlık stilini düzenlemek için tıklatın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83D9E20E-6B84-4569-BA32-78536F0C021B}" type="slidenum">
              <a:rPr lang="tr-TR"/>
              <a:pPr/>
              <a:t>‹#›</a:t>
            </a:fld>
            <a:endParaRPr lang="tr-TR"/>
          </a:p>
        </p:txBody>
      </p:sp>
      <p:sp>
        <p:nvSpPr>
          <p:cNvPr id="6" name="5 Veri Yer Tutucusu"/>
          <p:cNvSpPr>
            <a:spLocks noGrp="1"/>
          </p:cNvSpPr>
          <p:nvPr>
            <p:ph type="dt" sz="half" idx="12"/>
          </p:nvPr>
        </p:nvSpPr>
        <p:spPr/>
        <p:txBody>
          <a:bodyPr/>
          <a:lstStyle>
            <a:lvl1pPr>
              <a:defRPr/>
            </a:lvl1pPr>
          </a:lstStyle>
          <a:p>
            <a:fld id="{B31AEF57-60D0-4B56-8137-339EF74D7368}" type="datetime1">
              <a:rPr lang="tr-TR" smtClean="0"/>
              <a:t>4.3.2018</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457200"/>
            <a:ext cx="2057400" cy="54102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457200"/>
            <a:ext cx="60198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D55A71E5-152F-4192-8E01-E171AB826F25}" type="slidenum">
              <a:rPr lang="tr-TR"/>
              <a:pPr/>
              <a:t>‹#›</a:t>
            </a:fld>
            <a:endParaRPr lang="tr-TR"/>
          </a:p>
        </p:txBody>
      </p:sp>
      <p:sp>
        <p:nvSpPr>
          <p:cNvPr id="6" name="5 Veri Yer Tutucusu"/>
          <p:cNvSpPr>
            <a:spLocks noGrp="1"/>
          </p:cNvSpPr>
          <p:nvPr>
            <p:ph type="dt" sz="half" idx="12"/>
          </p:nvPr>
        </p:nvSpPr>
        <p:spPr/>
        <p:txBody>
          <a:bodyPr/>
          <a:lstStyle>
            <a:lvl1pPr>
              <a:defRPr/>
            </a:lvl1pPr>
          </a:lstStyle>
          <a:p>
            <a:fld id="{5B75D71C-D67A-4E7D-A1C8-DA3D9CC8AECA}" type="datetime1">
              <a:rPr lang="tr-TR" smtClean="0"/>
              <a:t>4.3.2018</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6262F00A-0004-4334-94DA-1DCBC56ED247}" type="slidenum">
              <a:rPr lang="tr-TR"/>
              <a:pPr/>
              <a:t>‹#›</a:t>
            </a:fld>
            <a:endParaRPr lang="tr-TR"/>
          </a:p>
        </p:txBody>
      </p:sp>
      <p:sp>
        <p:nvSpPr>
          <p:cNvPr id="6" name="5 Veri Yer Tutucusu"/>
          <p:cNvSpPr>
            <a:spLocks noGrp="1"/>
          </p:cNvSpPr>
          <p:nvPr>
            <p:ph type="dt" sz="half" idx="12"/>
          </p:nvPr>
        </p:nvSpPr>
        <p:spPr/>
        <p:txBody>
          <a:bodyPr/>
          <a:lstStyle>
            <a:lvl1pPr>
              <a:defRPr/>
            </a:lvl1pPr>
          </a:lstStyle>
          <a:p>
            <a:fld id="{66344510-AEEC-45E3-9ECB-E327B2D90937}" type="datetime1">
              <a:rPr lang="tr-TR" smtClean="0"/>
              <a:t>4.3.2018</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C15ACA4C-EAC2-4644-BFC8-6508DF514213}" type="slidenum">
              <a:rPr lang="tr-TR"/>
              <a:pPr/>
              <a:t>‹#›</a:t>
            </a:fld>
            <a:endParaRPr lang="tr-TR"/>
          </a:p>
        </p:txBody>
      </p:sp>
      <p:sp>
        <p:nvSpPr>
          <p:cNvPr id="6" name="5 Veri Yer Tutucusu"/>
          <p:cNvSpPr>
            <a:spLocks noGrp="1"/>
          </p:cNvSpPr>
          <p:nvPr>
            <p:ph type="dt" sz="half" idx="12"/>
          </p:nvPr>
        </p:nvSpPr>
        <p:spPr/>
        <p:txBody>
          <a:bodyPr/>
          <a:lstStyle>
            <a:lvl1pPr>
              <a:defRPr/>
            </a:lvl1pPr>
          </a:lstStyle>
          <a:p>
            <a:fld id="{0632441E-C854-483B-8FA0-B298EBBE596C}" type="datetime1">
              <a:rPr lang="tr-TR" smtClean="0"/>
              <a:t>4.3.2018</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39716938-0C5B-4D08-B6B9-30BD11F0ED35}" type="slidenum">
              <a:rPr lang="tr-TR"/>
              <a:pPr/>
              <a:t>‹#›</a:t>
            </a:fld>
            <a:endParaRPr lang="tr-TR"/>
          </a:p>
        </p:txBody>
      </p:sp>
      <p:sp>
        <p:nvSpPr>
          <p:cNvPr id="7" name="6 Veri Yer Tutucusu"/>
          <p:cNvSpPr>
            <a:spLocks noGrp="1"/>
          </p:cNvSpPr>
          <p:nvPr>
            <p:ph type="dt" sz="half" idx="12"/>
          </p:nvPr>
        </p:nvSpPr>
        <p:spPr/>
        <p:txBody>
          <a:bodyPr/>
          <a:lstStyle>
            <a:lvl1pPr>
              <a:defRPr/>
            </a:lvl1pPr>
          </a:lstStyle>
          <a:p>
            <a:fld id="{266AD9F5-6822-417F-AC5A-70FC33DE466A}" type="datetime1">
              <a:rPr lang="tr-TR" smtClean="0"/>
              <a:t>4.3.2018</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Altbilgi Yer Tutucusu"/>
          <p:cNvSpPr>
            <a:spLocks noGrp="1"/>
          </p:cNvSpPr>
          <p:nvPr>
            <p:ph type="ftr" sz="quarter" idx="10"/>
          </p:nvPr>
        </p:nvSpPr>
        <p:spPr/>
        <p:txBody>
          <a:bodyPr/>
          <a:lstStyle>
            <a:lvl1pPr>
              <a:defRPr/>
            </a:lvl1pPr>
          </a:lstStyle>
          <a:p>
            <a:endParaRPr lang="tr-TR"/>
          </a:p>
        </p:txBody>
      </p:sp>
      <p:sp>
        <p:nvSpPr>
          <p:cNvPr id="8" name="7 Slayt Numarası Yer Tutucusu"/>
          <p:cNvSpPr>
            <a:spLocks noGrp="1"/>
          </p:cNvSpPr>
          <p:nvPr>
            <p:ph type="sldNum" sz="quarter" idx="11"/>
          </p:nvPr>
        </p:nvSpPr>
        <p:spPr/>
        <p:txBody>
          <a:bodyPr/>
          <a:lstStyle>
            <a:lvl1pPr>
              <a:defRPr/>
            </a:lvl1pPr>
          </a:lstStyle>
          <a:p>
            <a:fld id="{F96E717E-82E2-4AED-BAAD-D0DD2A7AB88A}" type="slidenum">
              <a:rPr lang="tr-TR"/>
              <a:pPr/>
              <a:t>‹#›</a:t>
            </a:fld>
            <a:endParaRPr lang="tr-TR"/>
          </a:p>
        </p:txBody>
      </p:sp>
      <p:sp>
        <p:nvSpPr>
          <p:cNvPr id="9" name="8 Veri Yer Tutucusu"/>
          <p:cNvSpPr>
            <a:spLocks noGrp="1"/>
          </p:cNvSpPr>
          <p:nvPr>
            <p:ph type="dt" sz="half" idx="12"/>
          </p:nvPr>
        </p:nvSpPr>
        <p:spPr/>
        <p:txBody>
          <a:bodyPr/>
          <a:lstStyle>
            <a:lvl1pPr>
              <a:defRPr/>
            </a:lvl1pPr>
          </a:lstStyle>
          <a:p>
            <a:fld id="{A5CADC26-018E-4C3F-B5BE-AFA8B072F8D3}" type="datetime1">
              <a:rPr lang="tr-TR" smtClean="0"/>
              <a:t>4.3.2018</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Altbilgi Yer Tutucusu"/>
          <p:cNvSpPr>
            <a:spLocks noGrp="1"/>
          </p:cNvSpPr>
          <p:nvPr>
            <p:ph type="ftr" sz="quarter" idx="10"/>
          </p:nvPr>
        </p:nvSpPr>
        <p:spPr/>
        <p:txBody>
          <a:bodyPr/>
          <a:lstStyle>
            <a:lvl1pPr>
              <a:defRPr/>
            </a:lvl1pPr>
          </a:lstStyle>
          <a:p>
            <a:endParaRPr lang="tr-TR"/>
          </a:p>
        </p:txBody>
      </p:sp>
      <p:sp>
        <p:nvSpPr>
          <p:cNvPr id="4" name="3 Slayt Numarası Yer Tutucusu"/>
          <p:cNvSpPr>
            <a:spLocks noGrp="1"/>
          </p:cNvSpPr>
          <p:nvPr>
            <p:ph type="sldNum" sz="quarter" idx="11"/>
          </p:nvPr>
        </p:nvSpPr>
        <p:spPr/>
        <p:txBody>
          <a:bodyPr/>
          <a:lstStyle>
            <a:lvl1pPr>
              <a:defRPr/>
            </a:lvl1pPr>
          </a:lstStyle>
          <a:p>
            <a:fld id="{76E58EA0-8DE2-4E12-8D3E-BD8F3C852860}" type="slidenum">
              <a:rPr lang="tr-TR"/>
              <a:pPr/>
              <a:t>‹#›</a:t>
            </a:fld>
            <a:endParaRPr lang="tr-TR"/>
          </a:p>
        </p:txBody>
      </p:sp>
      <p:sp>
        <p:nvSpPr>
          <p:cNvPr id="5" name="4 Veri Yer Tutucusu"/>
          <p:cNvSpPr>
            <a:spLocks noGrp="1"/>
          </p:cNvSpPr>
          <p:nvPr>
            <p:ph type="dt" sz="half" idx="12"/>
          </p:nvPr>
        </p:nvSpPr>
        <p:spPr/>
        <p:txBody>
          <a:bodyPr/>
          <a:lstStyle>
            <a:lvl1pPr>
              <a:defRPr/>
            </a:lvl1pPr>
          </a:lstStyle>
          <a:p>
            <a:fld id="{9D718D08-91C0-426C-94A4-50E9C7BF9287}" type="datetime1">
              <a:rPr lang="tr-TR" smtClean="0"/>
              <a:t>4.3.2018</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Altbilgi Yer Tutucusu"/>
          <p:cNvSpPr>
            <a:spLocks noGrp="1"/>
          </p:cNvSpPr>
          <p:nvPr>
            <p:ph type="ftr" sz="quarter" idx="10"/>
          </p:nvPr>
        </p:nvSpPr>
        <p:spPr/>
        <p:txBody>
          <a:bodyPr/>
          <a:lstStyle>
            <a:lvl1pPr>
              <a:defRPr/>
            </a:lvl1pPr>
          </a:lstStyle>
          <a:p>
            <a:endParaRPr lang="tr-TR"/>
          </a:p>
        </p:txBody>
      </p:sp>
      <p:sp>
        <p:nvSpPr>
          <p:cNvPr id="3" name="2 Slayt Numarası Yer Tutucusu"/>
          <p:cNvSpPr>
            <a:spLocks noGrp="1"/>
          </p:cNvSpPr>
          <p:nvPr>
            <p:ph type="sldNum" sz="quarter" idx="11"/>
          </p:nvPr>
        </p:nvSpPr>
        <p:spPr/>
        <p:txBody>
          <a:bodyPr/>
          <a:lstStyle>
            <a:lvl1pPr>
              <a:defRPr/>
            </a:lvl1pPr>
          </a:lstStyle>
          <a:p>
            <a:fld id="{E5133934-86DB-465C-9A72-21A88A330D9A}" type="slidenum">
              <a:rPr lang="tr-TR"/>
              <a:pPr/>
              <a:t>‹#›</a:t>
            </a:fld>
            <a:endParaRPr lang="tr-TR"/>
          </a:p>
        </p:txBody>
      </p:sp>
      <p:sp>
        <p:nvSpPr>
          <p:cNvPr id="4" name="3 Veri Yer Tutucusu"/>
          <p:cNvSpPr>
            <a:spLocks noGrp="1"/>
          </p:cNvSpPr>
          <p:nvPr>
            <p:ph type="dt" sz="half" idx="12"/>
          </p:nvPr>
        </p:nvSpPr>
        <p:spPr/>
        <p:txBody>
          <a:bodyPr/>
          <a:lstStyle>
            <a:lvl1pPr>
              <a:defRPr/>
            </a:lvl1pPr>
          </a:lstStyle>
          <a:p>
            <a:fld id="{8090F644-A028-4613-BE2F-2E1142788C64}" type="datetime1">
              <a:rPr lang="tr-TR" smtClean="0"/>
              <a:t>4.3.2018</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8B230DCC-56E9-42A3-98C1-A1A630FC5ADA}" type="slidenum">
              <a:rPr lang="tr-TR"/>
              <a:pPr/>
              <a:t>‹#›</a:t>
            </a:fld>
            <a:endParaRPr lang="tr-TR"/>
          </a:p>
        </p:txBody>
      </p:sp>
      <p:sp>
        <p:nvSpPr>
          <p:cNvPr id="7" name="6 Veri Yer Tutucusu"/>
          <p:cNvSpPr>
            <a:spLocks noGrp="1"/>
          </p:cNvSpPr>
          <p:nvPr>
            <p:ph type="dt" sz="half" idx="12"/>
          </p:nvPr>
        </p:nvSpPr>
        <p:spPr/>
        <p:txBody>
          <a:bodyPr/>
          <a:lstStyle>
            <a:lvl1pPr>
              <a:defRPr/>
            </a:lvl1pPr>
          </a:lstStyle>
          <a:p>
            <a:fld id="{143659F9-1823-464D-B604-57523BDC71D0}" type="datetime1">
              <a:rPr lang="tr-TR" smtClean="0"/>
              <a:t>4.3.2018</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AA82742E-DDB1-49E5-BCA5-376DF726E3C0}" type="slidenum">
              <a:rPr lang="tr-TR"/>
              <a:pPr/>
              <a:t>‹#›</a:t>
            </a:fld>
            <a:endParaRPr lang="tr-TR"/>
          </a:p>
        </p:txBody>
      </p:sp>
      <p:sp>
        <p:nvSpPr>
          <p:cNvPr id="7" name="6 Veri Yer Tutucusu"/>
          <p:cNvSpPr>
            <a:spLocks noGrp="1"/>
          </p:cNvSpPr>
          <p:nvPr>
            <p:ph type="dt" sz="half" idx="12"/>
          </p:nvPr>
        </p:nvSpPr>
        <p:spPr/>
        <p:txBody>
          <a:bodyPr/>
          <a:lstStyle>
            <a:lvl1pPr>
              <a:defRPr/>
            </a:lvl1pPr>
          </a:lstStyle>
          <a:p>
            <a:fld id="{C7ED6D58-08A8-4090-9DAC-1F9D7B7FB274}" type="datetime1">
              <a:rPr lang="tr-TR" smtClean="0"/>
              <a:t>4.3.2018</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tr-TR"/>
          </a:p>
        </p:txBody>
      </p:sp>
      <p:sp>
        <p:nvSpPr>
          <p:cNvPr id="8192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463A04D3-88F8-422D-8B4E-362DEA6B5D4F}" type="slidenum">
              <a:rPr lang="tr-TR"/>
              <a:pPr/>
              <a:t>‹#›</a:t>
            </a:fld>
            <a:endParaRPr lang="tr-TR"/>
          </a:p>
        </p:txBody>
      </p:sp>
      <p:grpSp>
        <p:nvGrpSpPr>
          <p:cNvPr id="81924" name="Group 4"/>
          <p:cNvGrpSpPr>
            <a:grpSpLocks/>
          </p:cNvGrpSpPr>
          <p:nvPr/>
        </p:nvGrpSpPr>
        <p:grpSpPr bwMode="auto">
          <a:xfrm>
            <a:off x="0" y="0"/>
            <a:ext cx="9144000" cy="546100"/>
            <a:chOff x="0" y="0"/>
            <a:chExt cx="5760" cy="344"/>
          </a:xfrm>
        </p:grpSpPr>
        <p:sp>
          <p:nvSpPr>
            <p:cNvPr id="8192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tr-TR" sz="2400">
                <a:latin typeface="Times New Roman" pitchFamily="18" charset="0"/>
              </a:endParaRPr>
            </a:p>
          </p:txBody>
        </p:sp>
        <p:sp>
          <p:nvSpPr>
            <p:cNvPr id="8192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tr-TR" sz="2400">
                <a:latin typeface="Times New Roman" pitchFamily="18" charset="0"/>
              </a:endParaRPr>
            </a:p>
          </p:txBody>
        </p:sp>
        <p:sp>
          <p:nvSpPr>
            <p:cNvPr id="8192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tr-TR">
                <a:solidFill>
                  <a:schemeClr val="hlink"/>
                </a:solidFill>
              </a:endParaRPr>
            </a:p>
          </p:txBody>
        </p:sp>
        <p:sp>
          <p:nvSpPr>
            <p:cNvPr id="8192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tr-TR">
                <a:solidFill>
                  <a:schemeClr val="hlink"/>
                </a:solidFill>
              </a:endParaRPr>
            </a:p>
          </p:txBody>
        </p:sp>
        <p:sp>
          <p:nvSpPr>
            <p:cNvPr id="8192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tr-TR">
                <a:solidFill>
                  <a:schemeClr val="accent2"/>
                </a:solidFill>
              </a:endParaRPr>
            </a:p>
          </p:txBody>
        </p:sp>
        <p:sp>
          <p:nvSpPr>
            <p:cNvPr id="8193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tr-TR">
                <a:solidFill>
                  <a:schemeClr val="hlink"/>
                </a:solidFill>
              </a:endParaRPr>
            </a:p>
          </p:txBody>
        </p:sp>
        <p:sp>
          <p:nvSpPr>
            <p:cNvPr id="8193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tr-TR" sz="2400">
                <a:latin typeface="Times New Roman" pitchFamily="18" charset="0"/>
              </a:endParaRPr>
            </a:p>
          </p:txBody>
        </p:sp>
        <p:sp>
          <p:nvSpPr>
            <p:cNvPr id="8193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tr-TR">
                <a:solidFill>
                  <a:schemeClr val="accent2"/>
                </a:solidFill>
              </a:endParaRPr>
            </a:p>
          </p:txBody>
        </p:sp>
        <p:sp>
          <p:nvSpPr>
            <p:cNvPr id="8193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tr-TR">
                <a:solidFill>
                  <a:schemeClr val="accent2"/>
                </a:solidFill>
              </a:endParaRPr>
            </a:p>
          </p:txBody>
        </p:sp>
      </p:grpSp>
      <p:sp>
        <p:nvSpPr>
          <p:cNvPr id="81934"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81935"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8193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920E6C63-6E6F-4D9A-BC02-B05094547B01}" type="datetime1">
              <a:rPr lang="tr-TR" smtClean="0"/>
              <a:t>4.3.2018</a:t>
            </a:fld>
            <a:endParaRPr lang="tr-T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762000"/>
            <a:ext cx="777240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Hasta Dosyaları Arşivi</a:t>
            </a:r>
          </a:p>
        </p:txBody>
      </p:sp>
      <p:sp>
        <p:nvSpPr>
          <p:cNvPr id="26627" name="Rectangle 3"/>
          <p:cNvSpPr>
            <a:spLocks noChangeArrowheads="1"/>
          </p:cNvSpPr>
          <p:nvPr/>
        </p:nvSpPr>
        <p:spPr bwMode="auto">
          <a:xfrm>
            <a:off x="457200" y="2057400"/>
            <a:ext cx="8229600" cy="4114800"/>
          </a:xfrm>
          <a:prstGeom prst="rect">
            <a:avLst/>
          </a:prstGeom>
          <a:noFill/>
          <a:ln w="9525">
            <a:noFill/>
            <a:miter lim="800000"/>
            <a:headEnd/>
            <a:tailEnd/>
          </a:ln>
        </p:spPr>
        <p:txBody>
          <a:bodyPr lIns="92075" tIns="46038" rIns="92075" bIns="46038"/>
          <a:lstStyle/>
          <a:p>
            <a:pPr marL="342900" indent="-342900" algn="just" eaLnBrk="0" hangingPunct="0">
              <a:spcBef>
                <a:spcPct val="20000"/>
              </a:spcBef>
            </a:pPr>
            <a:r>
              <a:rPr lang="tr-TR" sz="3200" b="1">
                <a:latin typeface="Times New Roman" pitchFamily="18" charset="0"/>
              </a:rPr>
              <a:t>   Sağlık kurumlarına başvuran hasta ve yaralıların, sağlık kurumlarında kaldıkları süre içerisinde teşhis ve tedavileriyle ilgili yapılan çalışmalardan elde edilen hasta dosyalarının bilimsel kural ve standartlara uygun olarak toplandığı, düzenlendiği, ve hizmete sunulduğu birim   </a:t>
            </a:r>
          </a:p>
        </p:txBody>
      </p:sp>
      <p:sp>
        <p:nvSpPr>
          <p:cNvPr id="26628" name="5 Slayt Numarası Yer Tutucusu"/>
          <p:cNvSpPr>
            <a:spLocks noGrp="1"/>
          </p:cNvSpPr>
          <p:nvPr>
            <p:ph type="sldNum" sz="quarter" idx="11"/>
          </p:nvPr>
        </p:nvSpPr>
        <p:spPr>
          <a:xfrm>
            <a:off x="5867400" y="6248400"/>
            <a:ext cx="1755775" cy="474663"/>
          </a:xfrm>
        </p:spPr>
        <p:txBody>
          <a:bodyPr anchor="t"/>
          <a:lstStyle/>
          <a:p>
            <a:fld id="{E934E32F-6253-481B-BCBB-17061CEA580D}" type="slidenum">
              <a:rPr lang="en-US" sz="1000">
                <a:latin typeface="Arial" charset="0"/>
              </a:rPr>
              <a:pPr/>
              <a:t>1</a:t>
            </a:fld>
            <a:endParaRPr lang="en-US" sz="1000">
              <a:latin typeface="Arial" charset="0"/>
            </a:endParaRPr>
          </a:p>
        </p:txBody>
      </p:sp>
      <p:sp>
        <p:nvSpPr>
          <p:cNvPr id="26630" name="7 Veri Yer Tutucusu"/>
          <p:cNvSpPr>
            <a:spLocks noGrp="1"/>
          </p:cNvSpPr>
          <p:nvPr>
            <p:ph type="dt" sz="quarter" idx="12"/>
          </p:nvPr>
        </p:nvSpPr>
        <p:spPr>
          <a:xfrm>
            <a:off x="301625" y="6242050"/>
            <a:ext cx="1782763" cy="474663"/>
          </a:xfrm>
        </p:spPr>
        <p:txBody>
          <a:bodyPr anchor="t"/>
          <a:lstStyle/>
          <a:p>
            <a:fld id="{BA714D3B-D0A8-4AA6-80FF-54E8C59DB0B4}" type="datetime1">
              <a:rPr lang="tr-TR" sz="1000" smtClean="0"/>
              <a:t>4.3.2018</a:t>
            </a:fld>
            <a:endParaRPr lang="en-US" sz="1000"/>
          </a:p>
        </p:txBody>
      </p:sp>
    </p:spTree>
    <p:extLst>
      <p:ext uri="{BB962C8B-B14F-4D97-AF65-F5344CB8AC3E}">
        <p14:creationId xmlns:p14="http://schemas.microsoft.com/office/powerpoint/2010/main" val="2173663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5"/>
          <p:cNvSpPr>
            <a:spLocks noChangeArrowheads="1"/>
          </p:cNvSpPr>
          <p:nvPr/>
        </p:nvSpPr>
        <p:spPr bwMode="auto">
          <a:xfrm>
            <a:off x="179388" y="292100"/>
            <a:ext cx="8137525" cy="1049338"/>
          </a:xfrm>
          <a:prstGeom prst="rect">
            <a:avLst/>
          </a:prstGeom>
          <a:noFill/>
          <a:ln w="9525">
            <a:noFill/>
            <a:miter lim="800000"/>
            <a:headEnd/>
            <a:tailEnd/>
          </a:ln>
        </p:spPr>
        <p:txBody>
          <a:bodyPr anchor="ctr"/>
          <a:lstStyle/>
          <a:p>
            <a:r>
              <a:rPr lang="tr-TR" sz="3600"/>
              <a:t>Genel Performans Göstergeleri</a:t>
            </a:r>
          </a:p>
        </p:txBody>
      </p:sp>
      <p:sp>
        <p:nvSpPr>
          <p:cNvPr id="22534" name="Rectangle 6"/>
          <p:cNvSpPr>
            <a:spLocks noChangeArrowheads="1"/>
          </p:cNvSpPr>
          <p:nvPr/>
        </p:nvSpPr>
        <p:spPr bwMode="auto">
          <a:xfrm>
            <a:off x="179388" y="1557338"/>
            <a:ext cx="4316412" cy="5111750"/>
          </a:xfrm>
          <a:prstGeom prst="rect">
            <a:avLst/>
          </a:prstGeom>
          <a:noFill/>
          <a:ln w="9525">
            <a:noFill/>
            <a:miter lim="800000"/>
            <a:headEnd/>
            <a:tailEnd/>
          </a:ln>
        </p:spPr>
        <p:txBody>
          <a:bodyPr/>
          <a:lstStyle/>
          <a:p>
            <a:pPr marL="342900" indent="-342900">
              <a:lnSpc>
                <a:spcPct val="80000"/>
              </a:lnSpc>
              <a:spcBef>
                <a:spcPct val="20000"/>
              </a:spcBef>
              <a:buFontTx/>
              <a:buBlip>
                <a:blip r:embed="rId2"/>
              </a:buBlip>
            </a:pPr>
            <a:r>
              <a:rPr lang="tr-TR" sz="2000" dirty="0"/>
              <a:t>Hastane enfeksiyon hızı</a:t>
            </a:r>
          </a:p>
          <a:p>
            <a:pPr marL="342900" indent="-342900">
              <a:lnSpc>
                <a:spcPct val="80000"/>
              </a:lnSpc>
              <a:spcBef>
                <a:spcPct val="20000"/>
              </a:spcBef>
              <a:buFontTx/>
              <a:buBlip>
                <a:blip r:embed="rId2"/>
              </a:buBlip>
            </a:pPr>
            <a:r>
              <a:rPr lang="tr-TR" sz="2000" dirty="0"/>
              <a:t>Kaba enfeksiyon hızı (Kaba/net),</a:t>
            </a:r>
          </a:p>
          <a:p>
            <a:pPr marL="342900" indent="-342900">
              <a:lnSpc>
                <a:spcPct val="80000"/>
              </a:lnSpc>
              <a:spcBef>
                <a:spcPct val="20000"/>
              </a:spcBef>
              <a:buFontTx/>
              <a:buBlip>
                <a:blip r:embed="rId2"/>
              </a:buBlip>
            </a:pPr>
            <a:r>
              <a:rPr lang="tr-TR" sz="2000" dirty="0" err="1"/>
              <a:t>Mortalite</a:t>
            </a:r>
            <a:r>
              <a:rPr lang="tr-TR" sz="2000" dirty="0"/>
              <a:t> oranı, </a:t>
            </a:r>
          </a:p>
          <a:p>
            <a:pPr marL="342900" indent="-342900">
              <a:lnSpc>
                <a:spcPct val="80000"/>
              </a:lnSpc>
              <a:spcBef>
                <a:spcPct val="20000"/>
              </a:spcBef>
              <a:buFontTx/>
              <a:buBlip>
                <a:blip r:embed="rId2"/>
              </a:buBlip>
            </a:pPr>
            <a:r>
              <a:rPr lang="tr-TR" sz="2000" dirty="0"/>
              <a:t>Ameliyat sonu ölüm hızı,</a:t>
            </a:r>
          </a:p>
          <a:p>
            <a:pPr marL="342900" indent="-342900">
              <a:lnSpc>
                <a:spcPct val="80000"/>
              </a:lnSpc>
              <a:spcBef>
                <a:spcPct val="20000"/>
              </a:spcBef>
              <a:buFontTx/>
              <a:buBlip>
                <a:blip r:embed="rId2"/>
              </a:buBlip>
            </a:pPr>
            <a:r>
              <a:rPr lang="tr-TR" sz="2000" dirty="0"/>
              <a:t>Ameliyat sonrası enfeksiyon hızı, </a:t>
            </a:r>
          </a:p>
          <a:p>
            <a:pPr marL="342900" indent="-342900">
              <a:lnSpc>
                <a:spcPct val="80000"/>
              </a:lnSpc>
              <a:spcBef>
                <a:spcPct val="20000"/>
              </a:spcBef>
              <a:buFontTx/>
              <a:buBlip>
                <a:blip r:embed="rId2"/>
              </a:buBlip>
            </a:pPr>
            <a:r>
              <a:rPr lang="tr-TR" sz="2000" dirty="0"/>
              <a:t>Serviste ortalama yatış süresi, </a:t>
            </a:r>
          </a:p>
          <a:p>
            <a:pPr marL="342900" indent="-342900">
              <a:lnSpc>
                <a:spcPct val="80000"/>
              </a:lnSpc>
              <a:spcBef>
                <a:spcPct val="20000"/>
              </a:spcBef>
              <a:buFontTx/>
              <a:buBlip>
                <a:blip r:embed="rId2"/>
              </a:buBlip>
            </a:pPr>
            <a:r>
              <a:rPr lang="tr-TR" sz="2000" dirty="0"/>
              <a:t>Hasta kabul  işlemlerinde, hastaların bekleme süreleri, yanlış kabul edilen evrak sayısı,</a:t>
            </a:r>
          </a:p>
          <a:p>
            <a:pPr marL="342900" indent="-342900">
              <a:lnSpc>
                <a:spcPct val="80000"/>
              </a:lnSpc>
              <a:spcBef>
                <a:spcPct val="20000"/>
              </a:spcBef>
              <a:buFontTx/>
              <a:buBlip>
                <a:blip r:embed="rId2"/>
              </a:buBlip>
            </a:pPr>
            <a:r>
              <a:rPr lang="tr-TR" sz="2000" dirty="0"/>
              <a:t>Personel </a:t>
            </a:r>
            <a:r>
              <a:rPr lang="tr-TR" sz="2000" dirty="0" err="1"/>
              <a:t>işlemlerinde,yazışmaya</a:t>
            </a:r>
            <a:r>
              <a:rPr lang="tr-TR" sz="2000" dirty="0"/>
              <a:t> verilen cevap süresi, hatalı yazışma oranı</a:t>
            </a:r>
          </a:p>
          <a:p>
            <a:pPr marL="342900" indent="-342900">
              <a:lnSpc>
                <a:spcPct val="80000"/>
              </a:lnSpc>
              <a:spcBef>
                <a:spcPct val="20000"/>
              </a:spcBef>
              <a:buFontTx/>
              <a:buBlip>
                <a:blip r:embed="rId2"/>
              </a:buBlip>
            </a:pPr>
            <a:r>
              <a:rPr lang="tr-TR" sz="2000" dirty="0"/>
              <a:t>Standart ve mevcut kadroların oranları</a:t>
            </a:r>
          </a:p>
          <a:p>
            <a:pPr marL="342900" indent="-342900">
              <a:lnSpc>
                <a:spcPct val="80000"/>
              </a:lnSpc>
              <a:spcBef>
                <a:spcPct val="20000"/>
              </a:spcBef>
              <a:buFontTx/>
              <a:buBlip>
                <a:blip r:embed="rId2"/>
              </a:buBlip>
            </a:pPr>
            <a:endParaRPr lang="tr-TR" sz="2000" dirty="0"/>
          </a:p>
        </p:txBody>
      </p:sp>
      <p:sp>
        <p:nvSpPr>
          <p:cNvPr id="22535" name="Rectangle 7"/>
          <p:cNvSpPr>
            <a:spLocks noChangeArrowheads="1"/>
          </p:cNvSpPr>
          <p:nvPr/>
        </p:nvSpPr>
        <p:spPr bwMode="auto">
          <a:xfrm>
            <a:off x="4643438" y="1628775"/>
            <a:ext cx="4244975" cy="5445125"/>
          </a:xfrm>
          <a:prstGeom prst="rect">
            <a:avLst/>
          </a:prstGeom>
          <a:noFill/>
          <a:ln w="9525">
            <a:noFill/>
            <a:miter lim="800000"/>
            <a:headEnd/>
            <a:tailEnd/>
          </a:ln>
        </p:spPr>
        <p:txBody>
          <a:bodyPr/>
          <a:lstStyle/>
          <a:p>
            <a:pPr marL="342900" indent="-342900">
              <a:lnSpc>
                <a:spcPct val="80000"/>
              </a:lnSpc>
              <a:spcBef>
                <a:spcPct val="20000"/>
              </a:spcBef>
              <a:buFontTx/>
              <a:buBlip>
                <a:blip r:embed="rId2"/>
              </a:buBlip>
            </a:pPr>
            <a:r>
              <a:rPr lang="tr-TR" sz="2000" dirty="0"/>
              <a:t>Hastanın 30 gün içinde tekrar yatış </a:t>
            </a:r>
            <a:r>
              <a:rPr lang="tr-TR" sz="2000" dirty="0" err="1"/>
              <a:t>hızı,hastanede</a:t>
            </a:r>
            <a:r>
              <a:rPr lang="tr-TR" sz="2000" dirty="0"/>
              <a:t> ortalama yatış hızı,</a:t>
            </a:r>
          </a:p>
          <a:p>
            <a:pPr marL="342900" indent="-342900">
              <a:lnSpc>
                <a:spcPct val="80000"/>
              </a:lnSpc>
              <a:spcBef>
                <a:spcPct val="20000"/>
              </a:spcBef>
              <a:buFontTx/>
              <a:buBlip>
                <a:blip r:embed="rId2"/>
              </a:buBlip>
            </a:pPr>
            <a:r>
              <a:rPr lang="tr-TR" sz="2000" dirty="0"/>
              <a:t>Aynı ya da ilişkili bir tanı ile 30 gün içinde planlanmamış yeniden yatış oranı, ameliyat </a:t>
            </a:r>
            <a:r>
              <a:rPr lang="tr-TR" sz="2000" dirty="0" err="1"/>
              <a:t>oranı,yatak</a:t>
            </a:r>
            <a:r>
              <a:rPr lang="tr-TR" sz="2000" dirty="0"/>
              <a:t> işgal yüzdesi, yatak devir aralığı, sevk olunan hasta oranı</a:t>
            </a:r>
          </a:p>
          <a:p>
            <a:pPr marL="342900" indent="-342900">
              <a:lnSpc>
                <a:spcPct val="80000"/>
              </a:lnSpc>
              <a:spcBef>
                <a:spcPct val="20000"/>
              </a:spcBef>
              <a:buFontTx/>
              <a:buBlip>
                <a:blip r:embed="rId2"/>
              </a:buBlip>
            </a:pPr>
            <a:r>
              <a:rPr lang="tr-TR" sz="2000" dirty="0"/>
              <a:t>Personel devir hızı, personel performans ölçüm verileri, </a:t>
            </a:r>
          </a:p>
          <a:p>
            <a:pPr marL="342900" indent="-342900">
              <a:lnSpc>
                <a:spcPct val="80000"/>
              </a:lnSpc>
              <a:spcBef>
                <a:spcPct val="20000"/>
              </a:spcBef>
              <a:buFontTx/>
              <a:buBlip>
                <a:blip r:embed="rId2"/>
              </a:buBlip>
            </a:pPr>
            <a:r>
              <a:rPr lang="tr-TR" sz="2000" dirty="0"/>
              <a:t>Satın alma işlemleri, depo ayniyat, hasta bakım hizmetleri, </a:t>
            </a:r>
          </a:p>
          <a:p>
            <a:pPr marL="342900" indent="-342900">
              <a:lnSpc>
                <a:spcPct val="80000"/>
              </a:lnSpc>
              <a:spcBef>
                <a:spcPct val="20000"/>
              </a:spcBef>
              <a:buFontTx/>
              <a:buBlip>
                <a:blip r:embed="rId2"/>
              </a:buBlip>
            </a:pPr>
            <a:r>
              <a:rPr lang="tr-TR" sz="2000" dirty="0"/>
              <a:t>Daha ileri bakım hizmetleri için sevk</a:t>
            </a:r>
          </a:p>
        </p:txBody>
      </p:sp>
      <p:sp>
        <p:nvSpPr>
          <p:cNvPr id="22536" name="9 Slayt Numarası Yer Tutucusu"/>
          <p:cNvSpPr>
            <a:spLocks noGrp="1"/>
          </p:cNvSpPr>
          <p:nvPr>
            <p:ph type="sldNum" sz="quarter" idx="11"/>
          </p:nvPr>
        </p:nvSpPr>
        <p:spPr>
          <a:xfrm>
            <a:off x="5867400" y="6248400"/>
            <a:ext cx="1755775" cy="474663"/>
          </a:xfrm>
        </p:spPr>
        <p:txBody>
          <a:bodyPr anchor="t"/>
          <a:lstStyle/>
          <a:p>
            <a:fld id="{A0E01CE7-CF3A-41A5-AB4C-F9D6105843EF}" type="slidenum">
              <a:rPr lang="en-US" sz="1000">
                <a:latin typeface="Arial" charset="0"/>
              </a:rPr>
              <a:pPr/>
              <a:t>10</a:t>
            </a:fld>
            <a:endParaRPr lang="en-US" sz="1000">
              <a:latin typeface="Arial" charset="0"/>
            </a:endParaRPr>
          </a:p>
        </p:txBody>
      </p:sp>
      <p:sp>
        <p:nvSpPr>
          <p:cNvPr id="22538" name="11 Veri Yer Tutucusu"/>
          <p:cNvSpPr>
            <a:spLocks noGrp="1"/>
          </p:cNvSpPr>
          <p:nvPr>
            <p:ph type="dt" sz="quarter" idx="12"/>
          </p:nvPr>
        </p:nvSpPr>
        <p:spPr>
          <a:xfrm>
            <a:off x="301625" y="6242050"/>
            <a:ext cx="1782763" cy="474663"/>
          </a:xfrm>
        </p:spPr>
        <p:txBody>
          <a:bodyPr anchor="t"/>
          <a:lstStyle/>
          <a:p>
            <a:fld id="{F73461BC-52D5-4FA2-A21F-E8339D0141CA}"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85800" y="609600"/>
            <a:ext cx="8153400" cy="1143000"/>
          </a:xfrm>
        </p:spPr>
        <p:txBody>
          <a:bodyPr/>
          <a:lstStyle/>
          <a:p>
            <a:r>
              <a:rPr lang="tr-TR" sz="4000" b="1"/>
              <a:t>BİLGİ SİSTEMİ </a:t>
            </a:r>
            <a:br>
              <a:rPr lang="tr-TR" sz="4000" b="1"/>
            </a:br>
            <a:r>
              <a:rPr lang="tr-TR" sz="4000" b="1"/>
              <a:t>KISIR DÖNGÜSÜ</a:t>
            </a:r>
          </a:p>
        </p:txBody>
      </p:sp>
      <p:sp>
        <p:nvSpPr>
          <p:cNvPr id="23555" name="Rectangle 3"/>
          <p:cNvSpPr>
            <a:spLocks noChangeArrowheads="1"/>
          </p:cNvSpPr>
          <p:nvPr/>
        </p:nvSpPr>
        <p:spPr bwMode="auto">
          <a:xfrm>
            <a:off x="2555875" y="2276475"/>
            <a:ext cx="4876800" cy="990600"/>
          </a:xfrm>
          <a:prstGeom prst="rect">
            <a:avLst/>
          </a:prstGeom>
          <a:solidFill>
            <a:schemeClr val="accent1"/>
          </a:solidFill>
          <a:ln w="9525">
            <a:solidFill>
              <a:schemeClr val="tx1"/>
            </a:solidFill>
            <a:miter lim="800000"/>
            <a:headEnd/>
            <a:tailEnd/>
          </a:ln>
        </p:spPr>
        <p:txBody>
          <a:bodyPr wrap="none" anchor="ctr"/>
          <a:lstStyle/>
          <a:p>
            <a:pPr algn="ctr"/>
            <a:r>
              <a:rPr lang="tr-TR" sz="2400">
                <a:latin typeface="Times New Roman" pitchFamily="18" charset="0"/>
              </a:rPr>
              <a:t>Bilgi toplayanlar </a:t>
            </a:r>
            <a:r>
              <a:rPr lang="tr-TR" sz="2400" u="sng">
                <a:latin typeface="Times New Roman" pitchFamily="18" charset="0"/>
              </a:rPr>
              <a:t>denetlenmediği</a:t>
            </a:r>
            <a:r>
              <a:rPr lang="tr-TR" sz="2400">
                <a:latin typeface="Times New Roman" pitchFamily="18" charset="0"/>
              </a:rPr>
              <a:t> için </a:t>
            </a:r>
          </a:p>
          <a:p>
            <a:pPr algn="ctr"/>
            <a:r>
              <a:rPr lang="tr-TR" sz="2400">
                <a:latin typeface="Times New Roman" pitchFamily="18" charset="0"/>
              </a:rPr>
              <a:t>bilgiler </a:t>
            </a:r>
            <a:r>
              <a:rPr lang="tr-TR" sz="2400" u="sng">
                <a:latin typeface="Times New Roman" pitchFamily="18" charset="0"/>
              </a:rPr>
              <a:t>güvenilir </a:t>
            </a:r>
            <a:r>
              <a:rPr lang="tr-TR" sz="2400">
                <a:latin typeface="Times New Roman" pitchFamily="18" charset="0"/>
              </a:rPr>
              <a:t>değil </a:t>
            </a:r>
          </a:p>
        </p:txBody>
      </p:sp>
      <p:sp>
        <p:nvSpPr>
          <p:cNvPr id="23556" name="Rectangle 4"/>
          <p:cNvSpPr>
            <a:spLocks noChangeArrowheads="1"/>
          </p:cNvSpPr>
          <p:nvPr/>
        </p:nvSpPr>
        <p:spPr bwMode="auto">
          <a:xfrm>
            <a:off x="2514600" y="5334000"/>
            <a:ext cx="5029200" cy="1143000"/>
          </a:xfrm>
          <a:prstGeom prst="rect">
            <a:avLst/>
          </a:prstGeom>
          <a:solidFill>
            <a:schemeClr val="accent1"/>
          </a:solidFill>
          <a:ln w="9525">
            <a:solidFill>
              <a:schemeClr val="tx1"/>
            </a:solidFill>
            <a:miter lim="800000"/>
            <a:headEnd/>
            <a:tailEnd/>
          </a:ln>
        </p:spPr>
        <p:txBody>
          <a:bodyPr wrap="none" anchor="ctr"/>
          <a:lstStyle/>
          <a:p>
            <a:pPr algn="ctr"/>
            <a:r>
              <a:rPr lang="tr-TR" sz="2400">
                <a:latin typeface="Times New Roman" pitchFamily="18" charset="0"/>
              </a:rPr>
              <a:t>Toplanan bilgiler </a:t>
            </a:r>
            <a:r>
              <a:rPr lang="tr-TR" sz="2400" u="sng">
                <a:latin typeface="Times New Roman" pitchFamily="18" charset="0"/>
              </a:rPr>
              <a:t>kullanılmadığından </a:t>
            </a:r>
          </a:p>
          <a:p>
            <a:pPr algn="ctr"/>
            <a:r>
              <a:rPr lang="tr-TR" sz="2400">
                <a:latin typeface="Times New Roman" pitchFamily="18" charset="0"/>
              </a:rPr>
              <a:t>bilgi toplama </a:t>
            </a:r>
            <a:r>
              <a:rPr lang="tr-TR" sz="2400" u="sng">
                <a:latin typeface="Times New Roman" pitchFamily="18" charset="0"/>
              </a:rPr>
              <a:t>önemsenmiyor</a:t>
            </a:r>
          </a:p>
        </p:txBody>
      </p:sp>
      <p:sp>
        <p:nvSpPr>
          <p:cNvPr id="23557" name="Rectangle 5"/>
          <p:cNvSpPr>
            <a:spLocks noChangeArrowheads="1"/>
          </p:cNvSpPr>
          <p:nvPr/>
        </p:nvSpPr>
        <p:spPr bwMode="auto">
          <a:xfrm>
            <a:off x="0" y="3886200"/>
            <a:ext cx="4343400" cy="1066800"/>
          </a:xfrm>
          <a:prstGeom prst="rect">
            <a:avLst/>
          </a:prstGeom>
          <a:solidFill>
            <a:schemeClr val="accent1"/>
          </a:solidFill>
          <a:ln w="9525">
            <a:solidFill>
              <a:schemeClr val="tx1"/>
            </a:solidFill>
            <a:miter lim="800000"/>
            <a:headEnd/>
            <a:tailEnd/>
          </a:ln>
        </p:spPr>
        <p:txBody>
          <a:bodyPr wrap="none" anchor="ctr"/>
          <a:lstStyle/>
          <a:p>
            <a:pPr algn="ctr"/>
            <a:r>
              <a:rPr lang="tr-TR" sz="2400">
                <a:latin typeface="Times New Roman" pitchFamily="18" charset="0"/>
              </a:rPr>
              <a:t>Bilgi toplama </a:t>
            </a:r>
            <a:r>
              <a:rPr lang="tr-TR" sz="2400" u="sng">
                <a:latin typeface="Times New Roman" pitchFamily="18" charset="0"/>
              </a:rPr>
              <a:t>önemsenmediğinden </a:t>
            </a:r>
          </a:p>
          <a:p>
            <a:pPr algn="ctr"/>
            <a:r>
              <a:rPr lang="tr-TR" sz="2400">
                <a:latin typeface="Times New Roman" pitchFamily="18" charset="0"/>
              </a:rPr>
              <a:t>bilgi toplayanlar </a:t>
            </a:r>
            <a:r>
              <a:rPr lang="tr-TR" sz="2400" u="sng">
                <a:latin typeface="Times New Roman" pitchFamily="18" charset="0"/>
              </a:rPr>
              <a:t>denetlenmiyor </a:t>
            </a:r>
          </a:p>
        </p:txBody>
      </p:sp>
      <p:sp>
        <p:nvSpPr>
          <p:cNvPr id="23558" name="Rectangle 6"/>
          <p:cNvSpPr>
            <a:spLocks noChangeArrowheads="1"/>
          </p:cNvSpPr>
          <p:nvPr/>
        </p:nvSpPr>
        <p:spPr bwMode="auto">
          <a:xfrm>
            <a:off x="5029200" y="3886200"/>
            <a:ext cx="4114800" cy="1066800"/>
          </a:xfrm>
          <a:prstGeom prst="rect">
            <a:avLst/>
          </a:prstGeom>
          <a:solidFill>
            <a:schemeClr val="accent1"/>
          </a:solidFill>
          <a:ln w="9525">
            <a:solidFill>
              <a:schemeClr val="tx1"/>
            </a:solidFill>
            <a:miter lim="800000"/>
            <a:headEnd/>
            <a:tailEnd/>
          </a:ln>
        </p:spPr>
        <p:txBody>
          <a:bodyPr wrap="none" anchor="ctr"/>
          <a:lstStyle/>
          <a:p>
            <a:pPr algn="ctr"/>
            <a:r>
              <a:rPr lang="tr-TR" sz="2400">
                <a:latin typeface="Times New Roman" pitchFamily="18" charset="0"/>
              </a:rPr>
              <a:t>Bilgiler </a:t>
            </a:r>
            <a:r>
              <a:rPr lang="tr-TR" sz="2400" u="sng">
                <a:latin typeface="Times New Roman" pitchFamily="18" charset="0"/>
              </a:rPr>
              <a:t>güvenilir </a:t>
            </a:r>
            <a:r>
              <a:rPr lang="tr-TR" sz="2400">
                <a:latin typeface="Times New Roman" pitchFamily="18" charset="0"/>
              </a:rPr>
              <a:t>olmadığından </a:t>
            </a:r>
          </a:p>
          <a:p>
            <a:pPr algn="ctr"/>
            <a:r>
              <a:rPr lang="tr-TR" sz="2400">
                <a:latin typeface="Times New Roman" pitchFamily="18" charset="0"/>
              </a:rPr>
              <a:t>toplanan bilgi </a:t>
            </a:r>
            <a:r>
              <a:rPr lang="tr-TR" sz="2400" u="sng">
                <a:latin typeface="Times New Roman" pitchFamily="18" charset="0"/>
              </a:rPr>
              <a:t>kullanılmıyor</a:t>
            </a:r>
          </a:p>
        </p:txBody>
      </p:sp>
      <p:sp>
        <p:nvSpPr>
          <p:cNvPr id="23559" name="Line 7"/>
          <p:cNvSpPr>
            <a:spLocks noChangeShapeType="1"/>
          </p:cNvSpPr>
          <p:nvPr/>
        </p:nvSpPr>
        <p:spPr bwMode="auto">
          <a:xfrm flipV="1">
            <a:off x="1295400" y="2819400"/>
            <a:ext cx="1219200" cy="1066800"/>
          </a:xfrm>
          <a:prstGeom prst="line">
            <a:avLst/>
          </a:prstGeom>
          <a:noFill/>
          <a:ln w="9525">
            <a:solidFill>
              <a:schemeClr val="tx1"/>
            </a:solidFill>
            <a:round/>
            <a:headEnd/>
            <a:tailEnd type="triangle" w="med" len="med"/>
          </a:ln>
        </p:spPr>
        <p:txBody>
          <a:bodyPr/>
          <a:lstStyle/>
          <a:p>
            <a:endParaRPr lang="tr-TR"/>
          </a:p>
        </p:txBody>
      </p:sp>
      <p:sp>
        <p:nvSpPr>
          <p:cNvPr id="23560" name="Line 8"/>
          <p:cNvSpPr>
            <a:spLocks noChangeShapeType="1"/>
          </p:cNvSpPr>
          <p:nvPr/>
        </p:nvSpPr>
        <p:spPr bwMode="auto">
          <a:xfrm flipH="1" flipV="1">
            <a:off x="1295400" y="4953000"/>
            <a:ext cx="1219200" cy="1066800"/>
          </a:xfrm>
          <a:prstGeom prst="line">
            <a:avLst/>
          </a:prstGeom>
          <a:noFill/>
          <a:ln w="9525">
            <a:solidFill>
              <a:schemeClr val="tx1"/>
            </a:solidFill>
            <a:round/>
            <a:headEnd/>
            <a:tailEnd type="triangle" w="med" len="med"/>
          </a:ln>
        </p:spPr>
        <p:txBody>
          <a:bodyPr/>
          <a:lstStyle/>
          <a:p>
            <a:endParaRPr lang="tr-TR"/>
          </a:p>
        </p:txBody>
      </p:sp>
      <p:sp>
        <p:nvSpPr>
          <p:cNvPr id="23561" name="Line 9"/>
          <p:cNvSpPr>
            <a:spLocks noChangeShapeType="1"/>
          </p:cNvSpPr>
          <p:nvPr/>
        </p:nvSpPr>
        <p:spPr bwMode="auto">
          <a:xfrm>
            <a:off x="7391400" y="2590800"/>
            <a:ext cx="1066800" cy="1295400"/>
          </a:xfrm>
          <a:prstGeom prst="line">
            <a:avLst/>
          </a:prstGeom>
          <a:noFill/>
          <a:ln w="9525">
            <a:solidFill>
              <a:schemeClr val="tx1"/>
            </a:solidFill>
            <a:round/>
            <a:headEnd/>
            <a:tailEnd type="triangle" w="med" len="med"/>
          </a:ln>
        </p:spPr>
        <p:txBody>
          <a:bodyPr/>
          <a:lstStyle/>
          <a:p>
            <a:endParaRPr lang="tr-TR"/>
          </a:p>
        </p:txBody>
      </p:sp>
      <p:sp>
        <p:nvSpPr>
          <p:cNvPr id="23562" name="Line 10"/>
          <p:cNvSpPr>
            <a:spLocks noChangeShapeType="1"/>
          </p:cNvSpPr>
          <p:nvPr/>
        </p:nvSpPr>
        <p:spPr bwMode="auto">
          <a:xfrm flipH="1">
            <a:off x="7543800" y="5029200"/>
            <a:ext cx="990600" cy="914400"/>
          </a:xfrm>
          <a:prstGeom prst="line">
            <a:avLst/>
          </a:prstGeom>
          <a:noFill/>
          <a:ln w="9525">
            <a:solidFill>
              <a:schemeClr val="tx1"/>
            </a:solidFill>
            <a:round/>
            <a:headEnd/>
            <a:tailEnd type="triangle" w="med" len="med"/>
          </a:ln>
        </p:spPr>
        <p:txBody>
          <a:bodyPr/>
          <a:lstStyle/>
          <a:p>
            <a:endParaRPr lang="tr-TR"/>
          </a:p>
        </p:txBody>
      </p:sp>
      <p:sp>
        <p:nvSpPr>
          <p:cNvPr id="23563" name="12 Slayt Numarası Yer Tutucusu"/>
          <p:cNvSpPr>
            <a:spLocks noGrp="1"/>
          </p:cNvSpPr>
          <p:nvPr>
            <p:ph type="sldNum" sz="quarter" idx="11"/>
          </p:nvPr>
        </p:nvSpPr>
        <p:spPr>
          <a:xfrm>
            <a:off x="5867400" y="6248400"/>
            <a:ext cx="1755775" cy="474663"/>
          </a:xfrm>
        </p:spPr>
        <p:txBody>
          <a:bodyPr anchor="t"/>
          <a:lstStyle/>
          <a:p>
            <a:fld id="{0BCEFD8C-8E55-487F-8010-C058FD2837A4}" type="slidenum">
              <a:rPr lang="en-US" sz="1000">
                <a:latin typeface="Arial" charset="0"/>
              </a:rPr>
              <a:pPr/>
              <a:t>11</a:t>
            </a:fld>
            <a:endParaRPr lang="en-US" sz="1000">
              <a:latin typeface="Arial" charset="0"/>
            </a:endParaRPr>
          </a:p>
        </p:txBody>
      </p:sp>
      <p:sp>
        <p:nvSpPr>
          <p:cNvPr id="23565" name="14 Veri Yer Tutucusu"/>
          <p:cNvSpPr>
            <a:spLocks noGrp="1"/>
          </p:cNvSpPr>
          <p:nvPr>
            <p:ph type="dt" sz="quarter" idx="12"/>
          </p:nvPr>
        </p:nvSpPr>
        <p:spPr>
          <a:xfrm>
            <a:off x="301625" y="6242050"/>
            <a:ext cx="1782763" cy="474663"/>
          </a:xfrm>
        </p:spPr>
        <p:txBody>
          <a:bodyPr anchor="t"/>
          <a:lstStyle/>
          <a:p>
            <a:fld id="{080C3515-3409-4839-830D-6D6AACE545E8}" type="datetime1">
              <a:rPr lang="tr-TR" sz="1000" smtClean="0"/>
              <a:t>4.3.2018</a:t>
            </a:fld>
            <a:endParaRPr lang="en-US" sz="1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r>
              <a:rPr lang="tr-TR" b="1"/>
              <a:t>Tıbbi Belgelerin Önemi</a:t>
            </a:r>
          </a:p>
        </p:txBody>
      </p:sp>
      <p:sp>
        <p:nvSpPr>
          <p:cNvPr id="24579" name="Rectangle 3"/>
          <p:cNvSpPr>
            <a:spLocks noGrp="1" noChangeArrowheads="1"/>
          </p:cNvSpPr>
          <p:nvPr>
            <p:ph type="body" idx="4294967295"/>
          </p:nvPr>
        </p:nvSpPr>
        <p:spPr>
          <a:xfrm>
            <a:off x="304800" y="1828800"/>
            <a:ext cx="8839200" cy="5029200"/>
          </a:xfrm>
        </p:spPr>
        <p:txBody>
          <a:bodyPr/>
          <a:lstStyle/>
          <a:p>
            <a:pPr>
              <a:buSzPct val="70000"/>
              <a:buFont typeface="Wingdings" pitchFamily="2" charset="2"/>
              <a:buChar char="ü"/>
            </a:pPr>
            <a:r>
              <a:rPr lang="tr-TR"/>
              <a:t>H</a:t>
            </a:r>
            <a:r>
              <a:rPr lang="tr-TR">
                <a:cs typeface="Times New Roman" pitchFamily="18" charset="0"/>
              </a:rPr>
              <a:t>asta yönünden</a:t>
            </a:r>
            <a:endParaRPr lang="tr-TR"/>
          </a:p>
          <a:p>
            <a:pPr>
              <a:buSzPct val="70000"/>
              <a:buFont typeface="Wingdings" pitchFamily="2" charset="2"/>
              <a:buChar char="ü"/>
            </a:pPr>
            <a:r>
              <a:rPr lang="tr-TR"/>
              <a:t>S</a:t>
            </a:r>
            <a:r>
              <a:rPr lang="tr-TR">
                <a:cs typeface="Times New Roman" pitchFamily="18" charset="0"/>
              </a:rPr>
              <a:t>ağlık kuruluşları </a:t>
            </a:r>
            <a:r>
              <a:rPr lang="tr-TR"/>
              <a:t>yönünden</a:t>
            </a:r>
          </a:p>
          <a:p>
            <a:pPr>
              <a:buSzPct val="70000"/>
              <a:buFont typeface="Wingdings" pitchFamily="2" charset="2"/>
              <a:buChar char="ü"/>
            </a:pPr>
            <a:r>
              <a:rPr lang="tr-TR"/>
              <a:t>A</a:t>
            </a:r>
            <a:r>
              <a:rPr lang="tr-TR">
                <a:cs typeface="Times New Roman" pitchFamily="18" charset="0"/>
              </a:rPr>
              <a:t>raştırma ve eğitim </a:t>
            </a:r>
            <a:r>
              <a:rPr lang="tr-TR"/>
              <a:t>yönünden</a:t>
            </a:r>
          </a:p>
          <a:p>
            <a:pPr>
              <a:buSzPct val="70000"/>
              <a:buFont typeface="Wingdings" pitchFamily="2" charset="2"/>
              <a:buChar char="ü"/>
            </a:pPr>
            <a:r>
              <a:rPr lang="tr-TR"/>
              <a:t>A</a:t>
            </a:r>
            <a:r>
              <a:rPr lang="tr-TR">
                <a:cs typeface="Times New Roman" pitchFamily="18" charset="0"/>
              </a:rPr>
              <a:t>dl</a:t>
            </a:r>
            <a:r>
              <a:rPr lang="tr-TR"/>
              <a:t>i</a:t>
            </a:r>
            <a:r>
              <a:rPr lang="tr-TR">
                <a:cs typeface="Times New Roman" pitchFamily="18" charset="0"/>
              </a:rPr>
              <a:t> tıp </a:t>
            </a:r>
            <a:r>
              <a:rPr lang="tr-TR"/>
              <a:t>yönünden</a:t>
            </a:r>
          </a:p>
          <a:p>
            <a:pPr>
              <a:buSzPct val="70000"/>
              <a:buFont typeface="Wingdings" pitchFamily="2" charset="2"/>
              <a:buChar char="ü"/>
            </a:pPr>
            <a:r>
              <a:rPr lang="tr-TR"/>
              <a:t>H</a:t>
            </a:r>
            <a:r>
              <a:rPr lang="tr-TR">
                <a:cs typeface="Times New Roman" pitchFamily="18" charset="0"/>
              </a:rPr>
              <a:t>alk sağlığı yönünden</a:t>
            </a:r>
            <a:endParaRPr lang="tr-TR"/>
          </a:p>
          <a:p>
            <a:pPr>
              <a:buSzPct val="70000"/>
              <a:buFont typeface="Wingdings" pitchFamily="2" charset="2"/>
              <a:buChar char="ü"/>
            </a:pPr>
            <a:r>
              <a:rPr lang="tr-TR"/>
              <a:t>H</a:t>
            </a:r>
            <a:r>
              <a:rPr lang="tr-TR">
                <a:cs typeface="Times New Roman" pitchFamily="18" charset="0"/>
              </a:rPr>
              <a:t>ekim </a:t>
            </a:r>
            <a:r>
              <a:rPr lang="tr-TR"/>
              <a:t>yönünden </a:t>
            </a:r>
          </a:p>
          <a:p>
            <a:pPr>
              <a:buSzPct val="70000"/>
              <a:buFont typeface="Wingdings" pitchFamily="2" charset="2"/>
              <a:buChar char="ü"/>
            </a:pPr>
            <a:r>
              <a:rPr lang="tr-TR"/>
              <a:t>Sağlık hizmetlerinin denetimi ve </a:t>
            </a:r>
            <a:r>
              <a:rPr lang="tr-TR">
                <a:cs typeface="Times New Roman" pitchFamily="18" charset="0"/>
              </a:rPr>
              <a:t>değerlendirilmesi yönünden </a:t>
            </a:r>
            <a:endParaRPr lang="tr-TR"/>
          </a:p>
          <a:p>
            <a:endParaRPr lang="tr-TR"/>
          </a:p>
        </p:txBody>
      </p:sp>
      <p:sp>
        <p:nvSpPr>
          <p:cNvPr id="24580" name="5 Slayt Numarası Yer Tutucusu"/>
          <p:cNvSpPr>
            <a:spLocks noGrp="1"/>
          </p:cNvSpPr>
          <p:nvPr>
            <p:ph type="sldNum" sz="quarter" idx="11"/>
          </p:nvPr>
        </p:nvSpPr>
        <p:spPr>
          <a:xfrm>
            <a:off x="5867400" y="6248400"/>
            <a:ext cx="1755775" cy="474663"/>
          </a:xfrm>
        </p:spPr>
        <p:txBody>
          <a:bodyPr anchor="t"/>
          <a:lstStyle/>
          <a:p>
            <a:fld id="{19674297-7730-437E-8718-02AFB6CE8BA4}" type="slidenum">
              <a:rPr lang="en-US" sz="1000">
                <a:latin typeface="Arial" charset="0"/>
              </a:rPr>
              <a:pPr/>
              <a:t>12</a:t>
            </a:fld>
            <a:endParaRPr lang="en-US" sz="1000">
              <a:latin typeface="Arial" charset="0"/>
            </a:endParaRPr>
          </a:p>
        </p:txBody>
      </p:sp>
      <p:sp>
        <p:nvSpPr>
          <p:cNvPr id="24582" name="7 Veri Yer Tutucusu"/>
          <p:cNvSpPr>
            <a:spLocks noGrp="1"/>
          </p:cNvSpPr>
          <p:nvPr>
            <p:ph type="dt" sz="quarter" idx="12"/>
          </p:nvPr>
        </p:nvSpPr>
        <p:spPr>
          <a:xfrm>
            <a:off x="301625" y="6242050"/>
            <a:ext cx="1782763" cy="474663"/>
          </a:xfrm>
        </p:spPr>
        <p:txBody>
          <a:bodyPr anchor="t"/>
          <a:lstStyle/>
          <a:p>
            <a:fld id="{BECB54A5-6F21-4DF0-A964-6B47FB0019AE}"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1066800"/>
            <a:ext cx="777240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Sağlık Kurumunda Tıbbi Belgeleme Süreci</a:t>
            </a:r>
          </a:p>
        </p:txBody>
      </p:sp>
      <p:sp>
        <p:nvSpPr>
          <p:cNvPr id="25603" name="Rectangle 3"/>
          <p:cNvSpPr>
            <a:spLocks noChangeArrowheads="1"/>
          </p:cNvSpPr>
          <p:nvPr/>
        </p:nvSpPr>
        <p:spPr bwMode="auto">
          <a:xfrm>
            <a:off x="685800" y="2667000"/>
            <a:ext cx="7772400" cy="38100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Giriş işlemleri</a:t>
            </a:r>
          </a:p>
          <a:p>
            <a:pPr marL="342900" indent="-342900" eaLnBrk="0" hangingPunct="0">
              <a:spcBef>
                <a:spcPct val="20000"/>
              </a:spcBef>
              <a:buClr>
                <a:schemeClr val="tx2"/>
              </a:buClr>
              <a:buFontTx/>
              <a:buChar char="•"/>
            </a:pPr>
            <a:r>
              <a:rPr lang="tr-TR" sz="3200" b="1">
                <a:latin typeface="Times New Roman" pitchFamily="18" charset="0"/>
              </a:rPr>
              <a:t>Taburcu işlemleri</a:t>
            </a:r>
          </a:p>
          <a:p>
            <a:pPr marL="342900" indent="-342900" eaLnBrk="0" hangingPunct="0">
              <a:spcBef>
                <a:spcPct val="20000"/>
              </a:spcBef>
              <a:buClr>
                <a:schemeClr val="tx2"/>
              </a:buClr>
              <a:buFontTx/>
              <a:buChar char="•"/>
            </a:pPr>
            <a:r>
              <a:rPr lang="tr-TR" sz="3200" b="1">
                <a:latin typeface="Times New Roman" pitchFamily="18" charset="0"/>
              </a:rPr>
              <a:t>Belgelerin düzenlenmesi işlemleri</a:t>
            </a:r>
          </a:p>
          <a:p>
            <a:pPr marL="342900" indent="-342900" eaLnBrk="0" hangingPunct="0">
              <a:spcBef>
                <a:spcPct val="20000"/>
              </a:spcBef>
              <a:buClr>
                <a:schemeClr val="tx2"/>
              </a:buClr>
              <a:buFontTx/>
              <a:buChar char="•"/>
            </a:pPr>
            <a:r>
              <a:rPr lang="tr-TR" sz="3200" b="1">
                <a:latin typeface="Times New Roman" pitchFamily="18" charset="0"/>
              </a:rPr>
              <a:t>Belgelerin saklaması işlemleri</a:t>
            </a:r>
          </a:p>
          <a:p>
            <a:pPr marL="342900" indent="-342900" eaLnBrk="0" hangingPunct="0">
              <a:spcBef>
                <a:spcPct val="20000"/>
              </a:spcBef>
              <a:buClr>
                <a:schemeClr val="tx2"/>
              </a:buClr>
              <a:buFontTx/>
              <a:buChar char="•"/>
            </a:pPr>
            <a:endParaRPr lang="tr-TR" sz="3200" b="1">
              <a:latin typeface="Times New Roman" pitchFamily="18" charset="0"/>
            </a:endParaRPr>
          </a:p>
        </p:txBody>
      </p:sp>
      <p:sp>
        <p:nvSpPr>
          <p:cNvPr id="25604" name="5 Slayt Numarası Yer Tutucusu"/>
          <p:cNvSpPr>
            <a:spLocks noGrp="1"/>
          </p:cNvSpPr>
          <p:nvPr>
            <p:ph type="sldNum" sz="quarter" idx="11"/>
          </p:nvPr>
        </p:nvSpPr>
        <p:spPr>
          <a:xfrm>
            <a:off x="5867400" y="6248400"/>
            <a:ext cx="1755775" cy="474663"/>
          </a:xfrm>
        </p:spPr>
        <p:txBody>
          <a:bodyPr anchor="t"/>
          <a:lstStyle/>
          <a:p>
            <a:fld id="{5EEECAA6-1705-4DC2-A4FC-FD4BE195CED7}" type="slidenum">
              <a:rPr lang="en-US" sz="1000">
                <a:latin typeface="Arial" charset="0"/>
              </a:rPr>
              <a:pPr/>
              <a:t>13</a:t>
            </a:fld>
            <a:endParaRPr lang="en-US" sz="1000">
              <a:latin typeface="Arial" charset="0"/>
            </a:endParaRPr>
          </a:p>
        </p:txBody>
      </p:sp>
      <p:sp>
        <p:nvSpPr>
          <p:cNvPr id="25606" name="7 Veri Yer Tutucusu"/>
          <p:cNvSpPr>
            <a:spLocks noGrp="1"/>
          </p:cNvSpPr>
          <p:nvPr>
            <p:ph type="dt" sz="quarter" idx="12"/>
          </p:nvPr>
        </p:nvSpPr>
        <p:spPr>
          <a:xfrm>
            <a:off x="301625" y="6242050"/>
            <a:ext cx="1782763" cy="474663"/>
          </a:xfrm>
        </p:spPr>
        <p:txBody>
          <a:bodyPr anchor="t"/>
          <a:lstStyle/>
          <a:p>
            <a:fld id="{EE8BEFCF-CA3F-46D6-9F6B-D3AF99DDAB52}"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r>
              <a:rPr lang="en-AU" b="1"/>
              <a:t>Tıbbi Belgelerin Kullanımı</a:t>
            </a:r>
            <a:endParaRPr lang="tr-TR" b="1"/>
          </a:p>
        </p:txBody>
      </p:sp>
      <p:sp>
        <p:nvSpPr>
          <p:cNvPr id="27651" name="Rectangle 3"/>
          <p:cNvSpPr>
            <a:spLocks noGrp="1" noChangeArrowheads="1"/>
          </p:cNvSpPr>
          <p:nvPr>
            <p:ph type="body" idx="4294967295"/>
          </p:nvPr>
        </p:nvSpPr>
        <p:spPr>
          <a:xfrm>
            <a:off x="685800" y="1905000"/>
            <a:ext cx="8229600" cy="4648200"/>
          </a:xfrm>
        </p:spPr>
        <p:txBody>
          <a:bodyPr/>
          <a:lstStyle/>
          <a:p>
            <a:r>
              <a:rPr lang="en-AU" b="1"/>
              <a:t>Hasta bakımı,</a:t>
            </a:r>
          </a:p>
          <a:p>
            <a:r>
              <a:rPr lang="en-AU" b="1"/>
              <a:t>Araştırmalar ve diğer bilimsel çalışmalar,</a:t>
            </a:r>
          </a:p>
          <a:p>
            <a:r>
              <a:rPr lang="en-AU" b="1"/>
              <a:t>Hukuksal işlemler,</a:t>
            </a:r>
          </a:p>
          <a:p>
            <a:r>
              <a:rPr lang="en-AU" b="1"/>
              <a:t>Sigorta ve tazminat işlemleri,</a:t>
            </a:r>
          </a:p>
          <a:p>
            <a:r>
              <a:rPr lang="en-AU" b="1"/>
              <a:t>Denetleme ve değerlendirme,</a:t>
            </a:r>
          </a:p>
          <a:p>
            <a:r>
              <a:rPr lang="en-AU" b="1"/>
              <a:t>Öğrenci ve asistan eğitimi.   </a:t>
            </a:r>
          </a:p>
          <a:p>
            <a:endParaRPr lang="tr-TR" b="1"/>
          </a:p>
        </p:txBody>
      </p:sp>
      <p:sp>
        <p:nvSpPr>
          <p:cNvPr id="27652" name="5 Slayt Numarası Yer Tutucusu"/>
          <p:cNvSpPr>
            <a:spLocks noGrp="1"/>
          </p:cNvSpPr>
          <p:nvPr>
            <p:ph type="sldNum" sz="quarter" idx="11"/>
          </p:nvPr>
        </p:nvSpPr>
        <p:spPr>
          <a:xfrm>
            <a:off x="5867400" y="6248400"/>
            <a:ext cx="1755775" cy="474663"/>
          </a:xfrm>
        </p:spPr>
        <p:txBody>
          <a:bodyPr anchor="t"/>
          <a:lstStyle/>
          <a:p>
            <a:fld id="{0B0D1482-F051-41B4-B8FE-58B526CAD522}" type="slidenum">
              <a:rPr lang="en-US" sz="1000">
                <a:latin typeface="Arial" charset="0"/>
              </a:rPr>
              <a:pPr/>
              <a:t>14</a:t>
            </a:fld>
            <a:endParaRPr lang="en-US" sz="1000">
              <a:latin typeface="Arial" charset="0"/>
            </a:endParaRPr>
          </a:p>
        </p:txBody>
      </p:sp>
      <p:sp>
        <p:nvSpPr>
          <p:cNvPr id="27654" name="7 Veri Yer Tutucusu"/>
          <p:cNvSpPr>
            <a:spLocks noGrp="1"/>
          </p:cNvSpPr>
          <p:nvPr>
            <p:ph type="dt" sz="quarter" idx="12"/>
          </p:nvPr>
        </p:nvSpPr>
        <p:spPr>
          <a:xfrm>
            <a:off x="301625" y="6242050"/>
            <a:ext cx="1782763" cy="474663"/>
          </a:xfrm>
        </p:spPr>
        <p:txBody>
          <a:bodyPr anchor="t"/>
          <a:lstStyle/>
          <a:p>
            <a:fld id="{6135E353-9A54-46B7-8A79-4EBFE063112B}"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0" y="-685800"/>
            <a:ext cx="8839200" cy="2667000"/>
          </a:xfrm>
        </p:spPr>
        <p:txBody>
          <a:bodyPr/>
          <a:lstStyle/>
          <a:p>
            <a:r>
              <a:rPr lang="en-AU" sz="4000" b="1"/>
              <a:t>Tıbbi Belgelerin Taşıması Gerekli Özellikler</a:t>
            </a:r>
            <a:endParaRPr lang="tr-TR" sz="4000" b="1"/>
          </a:p>
        </p:txBody>
      </p:sp>
      <p:sp>
        <p:nvSpPr>
          <p:cNvPr id="28675" name="Rectangle 3"/>
          <p:cNvSpPr>
            <a:spLocks noGrp="1" noChangeArrowheads="1"/>
          </p:cNvSpPr>
          <p:nvPr>
            <p:ph type="body" idx="4294967295"/>
          </p:nvPr>
        </p:nvSpPr>
        <p:spPr/>
        <p:txBody>
          <a:bodyPr/>
          <a:lstStyle/>
          <a:p>
            <a:r>
              <a:rPr lang="en-AU"/>
              <a:t>Doğru olmalı,</a:t>
            </a:r>
          </a:p>
          <a:p>
            <a:r>
              <a:rPr lang="en-AU"/>
              <a:t>Kapsamlı olmalı, yeterli derecede bilgi içermeli,</a:t>
            </a:r>
          </a:p>
          <a:p>
            <a:r>
              <a:rPr lang="en-AU"/>
              <a:t>Zamanında düzenlenmiş olmalı,</a:t>
            </a:r>
          </a:p>
          <a:p>
            <a:r>
              <a:rPr lang="en-AU"/>
              <a:t>Bilimsel olmalı,</a:t>
            </a:r>
          </a:p>
          <a:p>
            <a:r>
              <a:rPr lang="en-AU"/>
              <a:t>Eksiksiz ancak sade olmalı,</a:t>
            </a:r>
          </a:p>
          <a:p>
            <a:r>
              <a:rPr lang="en-AU"/>
              <a:t>Gizliliği korunmuş olmalıdır</a:t>
            </a:r>
            <a:endParaRPr lang="tr-TR"/>
          </a:p>
        </p:txBody>
      </p:sp>
      <p:sp>
        <p:nvSpPr>
          <p:cNvPr id="28676" name="5 Slayt Numarası Yer Tutucusu"/>
          <p:cNvSpPr>
            <a:spLocks noGrp="1"/>
          </p:cNvSpPr>
          <p:nvPr>
            <p:ph type="sldNum" sz="quarter" idx="11"/>
          </p:nvPr>
        </p:nvSpPr>
        <p:spPr>
          <a:xfrm>
            <a:off x="5867400" y="6248400"/>
            <a:ext cx="1755775" cy="474663"/>
          </a:xfrm>
        </p:spPr>
        <p:txBody>
          <a:bodyPr anchor="t"/>
          <a:lstStyle/>
          <a:p>
            <a:fld id="{CB025A46-4830-4751-8E79-50CB01546D9E}" type="slidenum">
              <a:rPr lang="en-US" sz="1000">
                <a:latin typeface="Arial" charset="0"/>
              </a:rPr>
              <a:pPr/>
              <a:t>15</a:t>
            </a:fld>
            <a:endParaRPr lang="en-US" sz="1000">
              <a:latin typeface="Arial" charset="0"/>
            </a:endParaRPr>
          </a:p>
        </p:txBody>
      </p:sp>
      <p:sp>
        <p:nvSpPr>
          <p:cNvPr id="28678" name="7 Veri Yer Tutucusu"/>
          <p:cNvSpPr>
            <a:spLocks noGrp="1"/>
          </p:cNvSpPr>
          <p:nvPr>
            <p:ph type="dt" sz="quarter" idx="12"/>
          </p:nvPr>
        </p:nvSpPr>
        <p:spPr>
          <a:xfrm>
            <a:off x="301625" y="6242050"/>
            <a:ext cx="1782763" cy="474663"/>
          </a:xfrm>
        </p:spPr>
        <p:txBody>
          <a:bodyPr anchor="t"/>
          <a:lstStyle/>
          <a:p>
            <a:fld id="{17F54569-05E1-4514-AB56-96EF7F085CAD}"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685800" y="762000"/>
            <a:ext cx="8458200" cy="1143000"/>
          </a:xfrm>
        </p:spPr>
        <p:txBody>
          <a:bodyPr/>
          <a:lstStyle/>
          <a:p>
            <a:r>
              <a:rPr lang="en-AU" sz="3600" b="1"/>
              <a:t>Tıbbi Dokümantasyon Sisteminin </a:t>
            </a:r>
            <a:r>
              <a:rPr lang="tr-TR" sz="3600" b="1"/>
              <a:t/>
            </a:r>
            <a:br>
              <a:rPr lang="tr-TR" sz="3600" b="1"/>
            </a:br>
            <a:r>
              <a:rPr lang="en-AU" sz="3600" b="1"/>
              <a:t>Taşıması Gereken Özellikler</a:t>
            </a:r>
            <a:r>
              <a:rPr lang="en-AU" b="1"/>
              <a:t>  </a:t>
            </a:r>
            <a:r>
              <a:rPr lang="en-AU" sz="3200" b="1"/>
              <a:t>1</a:t>
            </a:r>
            <a:endParaRPr lang="tr-TR" sz="3200" b="1"/>
          </a:p>
        </p:txBody>
      </p:sp>
      <p:sp>
        <p:nvSpPr>
          <p:cNvPr id="29699" name="Rectangle 3"/>
          <p:cNvSpPr>
            <a:spLocks noGrp="1" noChangeArrowheads="1"/>
          </p:cNvSpPr>
          <p:nvPr>
            <p:ph type="body" idx="4294967295"/>
          </p:nvPr>
        </p:nvSpPr>
        <p:spPr>
          <a:xfrm>
            <a:off x="533400" y="2133600"/>
            <a:ext cx="8305800" cy="4419600"/>
          </a:xfrm>
        </p:spPr>
        <p:txBody>
          <a:bodyPr/>
          <a:lstStyle/>
          <a:p>
            <a:r>
              <a:rPr lang="en-AU"/>
              <a:t>Tıbbi bilgilerin işlendiği formlar, tüm ülkede standart, tüm bilgileri içerecek şekilde ve olabildiğince az sayıda olmalı</a:t>
            </a:r>
          </a:p>
          <a:p>
            <a:r>
              <a:rPr lang="en-AU"/>
              <a:t>Tüm bilgiler formlar üzerinde, istatistiksel analize elverişli ve formlardan zamanında kolayca alınabilir olmalı   </a:t>
            </a:r>
          </a:p>
          <a:p>
            <a:r>
              <a:rPr lang="en-AU"/>
              <a:t>Sistem, gerekli tüm bilgilerin eksiksiz ve doğru belgelenmesini sağlayacak önlemler içermeli</a:t>
            </a:r>
          </a:p>
          <a:p>
            <a:endParaRPr lang="tr-TR"/>
          </a:p>
        </p:txBody>
      </p:sp>
      <p:sp>
        <p:nvSpPr>
          <p:cNvPr id="29700" name="5 Slayt Numarası Yer Tutucusu"/>
          <p:cNvSpPr>
            <a:spLocks noGrp="1"/>
          </p:cNvSpPr>
          <p:nvPr>
            <p:ph type="sldNum" sz="quarter" idx="11"/>
          </p:nvPr>
        </p:nvSpPr>
        <p:spPr>
          <a:xfrm>
            <a:off x="5867400" y="6248400"/>
            <a:ext cx="1755775" cy="474663"/>
          </a:xfrm>
        </p:spPr>
        <p:txBody>
          <a:bodyPr anchor="t"/>
          <a:lstStyle/>
          <a:p>
            <a:fld id="{43AC174C-F9E6-47F3-8282-9880D9177B41}" type="slidenum">
              <a:rPr lang="en-US" sz="1000">
                <a:latin typeface="Arial" charset="0"/>
              </a:rPr>
              <a:pPr/>
              <a:t>16</a:t>
            </a:fld>
            <a:endParaRPr lang="en-US" sz="1000">
              <a:latin typeface="Arial" charset="0"/>
            </a:endParaRPr>
          </a:p>
        </p:txBody>
      </p:sp>
      <p:sp>
        <p:nvSpPr>
          <p:cNvPr id="29702" name="7 Veri Yer Tutucusu"/>
          <p:cNvSpPr>
            <a:spLocks noGrp="1"/>
          </p:cNvSpPr>
          <p:nvPr>
            <p:ph type="dt" sz="quarter" idx="12"/>
          </p:nvPr>
        </p:nvSpPr>
        <p:spPr>
          <a:xfrm>
            <a:off x="301625" y="6242050"/>
            <a:ext cx="1782763" cy="474663"/>
          </a:xfrm>
        </p:spPr>
        <p:txBody>
          <a:bodyPr anchor="t"/>
          <a:lstStyle/>
          <a:p>
            <a:fld id="{7D320AEF-9F2D-4DD6-8F13-02D5B195E3F8}"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914400" y="762000"/>
            <a:ext cx="8229600" cy="1143000"/>
          </a:xfrm>
        </p:spPr>
        <p:txBody>
          <a:bodyPr/>
          <a:lstStyle/>
          <a:p>
            <a:r>
              <a:rPr lang="en-AU" sz="3600" b="1"/>
              <a:t>Tıbbi Dokümantasyon Sisteminin Taşıması Gereken Özellikler</a:t>
            </a:r>
            <a:r>
              <a:rPr lang="en-AU" b="1"/>
              <a:t>  </a:t>
            </a:r>
            <a:r>
              <a:rPr lang="tr-TR" sz="3200" b="1"/>
              <a:t>2</a:t>
            </a:r>
          </a:p>
        </p:txBody>
      </p:sp>
      <p:sp>
        <p:nvSpPr>
          <p:cNvPr id="30723" name="Rectangle 3"/>
          <p:cNvSpPr>
            <a:spLocks noGrp="1" noChangeArrowheads="1"/>
          </p:cNvSpPr>
          <p:nvPr>
            <p:ph type="body" idx="4294967295"/>
          </p:nvPr>
        </p:nvSpPr>
        <p:spPr>
          <a:xfrm>
            <a:off x="304800" y="2133600"/>
            <a:ext cx="8458200" cy="4114800"/>
          </a:xfrm>
        </p:spPr>
        <p:txBody>
          <a:bodyPr/>
          <a:lstStyle/>
          <a:p>
            <a:pPr>
              <a:lnSpc>
                <a:spcPct val="90000"/>
              </a:lnSpc>
            </a:pPr>
            <a:r>
              <a:rPr lang="en-AU" b="1"/>
              <a:t>Sistem personel için basit olmalı </a:t>
            </a:r>
          </a:p>
          <a:p>
            <a:pPr>
              <a:lnSpc>
                <a:spcPct val="90000"/>
              </a:lnSpc>
            </a:pPr>
            <a:r>
              <a:rPr lang="en-AU" b="1"/>
              <a:t>Sistem bağımsız değil, merkezi olmalı</a:t>
            </a:r>
          </a:p>
          <a:p>
            <a:pPr>
              <a:lnSpc>
                <a:spcPct val="90000"/>
              </a:lnSpc>
            </a:pPr>
            <a:r>
              <a:rPr lang="en-AU" b="1"/>
              <a:t>belgelerin güvenilir şekilde saklanması sağlanmalı</a:t>
            </a:r>
          </a:p>
          <a:p>
            <a:pPr>
              <a:lnSpc>
                <a:spcPct val="90000"/>
              </a:lnSpc>
            </a:pPr>
            <a:r>
              <a:rPr lang="en-AU" b="1"/>
              <a:t>Belgelere erişim kolay olmalı, aranılan bilginin hemen bulunabileceği bir sistem oluşturulmalı</a:t>
            </a:r>
          </a:p>
          <a:p>
            <a:pPr>
              <a:lnSpc>
                <a:spcPct val="90000"/>
              </a:lnSpc>
            </a:pPr>
            <a:r>
              <a:rPr lang="en-AU" b="1"/>
              <a:t> Personel denetim ve eğitimi sağlanmalı </a:t>
            </a:r>
          </a:p>
          <a:p>
            <a:pPr>
              <a:lnSpc>
                <a:spcPct val="90000"/>
              </a:lnSpc>
            </a:pPr>
            <a:endParaRPr lang="tr-TR" b="1"/>
          </a:p>
        </p:txBody>
      </p:sp>
      <p:sp>
        <p:nvSpPr>
          <p:cNvPr id="30724" name="5 Slayt Numarası Yer Tutucusu"/>
          <p:cNvSpPr>
            <a:spLocks noGrp="1"/>
          </p:cNvSpPr>
          <p:nvPr>
            <p:ph type="sldNum" sz="quarter" idx="11"/>
          </p:nvPr>
        </p:nvSpPr>
        <p:spPr>
          <a:xfrm>
            <a:off x="5867400" y="6248400"/>
            <a:ext cx="1755775" cy="474663"/>
          </a:xfrm>
        </p:spPr>
        <p:txBody>
          <a:bodyPr anchor="t"/>
          <a:lstStyle/>
          <a:p>
            <a:fld id="{4DC6CBA5-6BE7-457D-95C2-675991FF2153}" type="slidenum">
              <a:rPr lang="en-US" sz="1000">
                <a:latin typeface="Arial" charset="0"/>
              </a:rPr>
              <a:pPr/>
              <a:t>17</a:t>
            </a:fld>
            <a:endParaRPr lang="en-US" sz="1000">
              <a:latin typeface="Arial" charset="0"/>
            </a:endParaRPr>
          </a:p>
        </p:txBody>
      </p:sp>
      <p:sp>
        <p:nvSpPr>
          <p:cNvPr id="30726" name="7 Veri Yer Tutucusu"/>
          <p:cNvSpPr>
            <a:spLocks noGrp="1"/>
          </p:cNvSpPr>
          <p:nvPr>
            <p:ph type="dt" sz="quarter" idx="12"/>
          </p:nvPr>
        </p:nvSpPr>
        <p:spPr>
          <a:xfrm>
            <a:off x="301625" y="6242050"/>
            <a:ext cx="1782763" cy="474663"/>
          </a:xfrm>
        </p:spPr>
        <p:txBody>
          <a:bodyPr anchor="t"/>
          <a:lstStyle/>
          <a:p>
            <a:fld id="{992D7E7F-98A2-4407-922B-6B5BF7BB2E98}"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r>
              <a:rPr lang="en-AU" sz="3600" b="1"/>
              <a:t>Hastane Yönetiminin Tıbbi Dokümantasyonla İlgili Sorumluluğu</a:t>
            </a:r>
            <a:endParaRPr lang="tr-TR" sz="3600" b="1"/>
          </a:p>
        </p:txBody>
      </p:sp>
      <p:sp>
        <p:nvSpPr>
          <p:cNvPr id="31747" name="Rectangle 3"/>
          <p:cNvSpPr>
            <a:spLocks noGrp="1" noChangeArrowheads="1"/>
          </p:cNvSpPr>
          <p:nvPr>
            <p:ph type="body" idx="4294967295"/>
          </p:nvPr>
        </p:nvSpPr>
        <p:spPr/>
        <p:txBody>
          <a:bodyPr/>
          <a:lstStyle/>
          <a:p>
            <a:r>
              <a:rPr lang="en-AU" b="1"/>
              <a:t>Personel sağlanması ve eğitimi</a:t>
            </a:r>
          </a:p>
          <a:p>
            <a:r>
              <a:rPr lang="en-AU" b="1"/>
              <a:t>Belgelerin oluşturulması düzenlenmesi ve saklanması</a:t>
            </a:r>
          </a:p>
          <a:p>
            <a:r>
              <a:rPr lang="en-AU" b="1"/>
              <a:t>Hasta dosyaları arşivi oluşturulması</a:t>
            </a:r>
          </a:p>
          <a:p>
            <a:r>
              <a:rPr lang="en-AU" b="1"/>
              <a:t>Dokümantasyon hizmetlerinden en iyi şekilde  yararlanılmasının sağlanması</a:t>
            </a:r>
          </a:p>
          <a:p>
            <a:r>
              <a:rPr lang="en-AU" b="1"/>
              <a:t>İlgili komiteler ile denetimin sağlanması</a:t>
            </a:r>
            <a:endParaRPr lang="en-AU"/>
          </a:p>
          <a:p>
            <a:endParaRPr lang="tr-TR"/>
          </a:p>
        </p:txBody>
      </p:sp>
      <p:sp>
        <p:nvSpPr>
          <p:cNvPr id="31748" name="5 Slayt Numarası Yer Tutucusu"/>
          <p:cNvSpPr>
            <a:spLocks noGrp="1"/>
          </p:cNvSpPr>
          <p:nvPr>
            <p:ph type="sldNum" sz="quarter" idx="11"/>
          </p:nvPr>
        </p:nvSpPr>
        <p:spPr>
          <a:xfrm>
            <a:off x="5867400" y="6248400"/>
            <a:ext cx="1755775" cy="474663"/>
          </a:xfrm>
        </p:spPr>
        <p:txBody>
          <a:bodyPr anchor="t"/>
          <a:lstStyle/>
          <a:p>
            <a:fld id="{15CD9263-6CCA-4DCF-9F28-E025E45E9805}" type="slidenum">
              <a:rPr lang="en-US" sz="1000">
                <a:latin typeface="Arial" charset="0"/>
              </a:rPr>
              <a:pPr/>
              <a:t>18</a:t>
            </a:fld>
            <a:endParaRPr lang="en-US" sz="1000">
              <a:latin typeface="Arial" charset="0"/>
            </a:endParaRPr>
          </a:p>
        </p:txBody>
      </p:sp>
      <p:sp>
        <p:nvSpPr>
          <p:cNvPr id="31750" name="7 Veri Yer Tutucusu"/>
          <p:cNvSpPr>
            <a:spLocks noGrp="1"/>
          </p:cNvSpPr>
          <p:nvPr>
            <p:ph type="dt" sz="quarter" idx="12"/>
          </p:nvPr>
        </p:nvSpPr>
        <p:spPr>
          <a:xfrm>
            <a:off x="301625" y="6242050"/>
            <a:ext cx="1782763" cy="474663"/>
          </a:xfrm>
        </p:spPr>
        <p:txBody>
          <a:bodyPr anchor="t"/>
          <a:lstStyle/>
          <a:p>
            <a:fld id="{27B4393C-5201-4F00-BD5A-4F332CE3591E}"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143000" y="762000"/>
            <a:ext cx="8001000" cy="1143000"/>
          </a:xfrm>
        </p:spPr>
        <p:txBody>
          <a:bodyPr/>
          <a:lstStyle/>
          <a:p>
            <a:r>
              <a:rPr lang="en-AU" sz="4000"/>
              <a:t>Hemşirelerin Tıbbi Kayıtlarla İlgili Sorumlulukları 1-</a:t>
            </a:r>
            <a:endParaRPr lang="tr-TR" sz="4000"/>
          </a:p>
        </p:txBody>
      </p:sp>
      <p:sp>
        <p:nvSpPr>
          <p:cNvPr id="32771" name="Rectangle 3"/>
          <p:cNvSpPr>
            <a:spLocks noGrp="1" noChangeArrowheads="1"/>
          </p:cNvSpPr>
          <p:nvPr>
            <p:ph type="body" idx="4294967295"/>
          </p:nvPr>
        </p:nvSpPr>
        <p:spPr>
          <a:xfrm>
            <a:off x="685800" y="2133600"/>
            <a:ext cx="8077200" cy="4114800"/>
          </a:xfrm>
        </p:spPr>
        <p:txBody>
          <a:bodyPr/>
          <a:lstStyle/>
          <a:p>
            <a:pPr>
              <a:lnSpc>
                <a:spcPct val="90000"/>
              </a:lnSpc>
            </a:pPr>
            <a:r>
              <a:rPr lang="en-AU" sz="2800"/>
              <a:t>Hastaya ilişkin tüm hemşirelik kayıtlarının doğru, eksiksiz ve zamanında tutulması,</a:t>
            </a:r>
          </a:p>
          <a:p>
            <a:pPr>
              <a:lnSpc>
                <a:spcPct val="90000"/>
              </a:lnSpc>
            </a:pPr>
            <a:r>
              <a:rPr lang="en-AU" sz="2800"/>
              <a:t>hekimin yazılı ve imzalı isteminin alınarak hemşirelik formuna kaydedilmesi, </a:t>
            </a:r>
          </a:p>
          <a:p>
            <a:pPr>
              <a:lnSpc>
                <a:spcPct val="90000"/>
              </a:lnSpc>
            </a:pPr>
            <a:r>
              <a:rPr lang="en-AU" sz="2800"/>
              <a:t>Kayıtların öğrenci hemşirelerin eğitimleri ve çeşitli araştırmalar için kullanılması,</a:t>
            </a:r>
          </a:p>
          <a:p>
            <a:pPr>
              <a:lnSpc>
                <a:spcPct val="90000"/>
              </a:lnSpc>
            </a:pPr>
            <a:r>
              <a:rPr lang="en-AU" sz="2800"/>
              <a:t>Kullanılan formların incelenmesi, gerekiyorsa iyileştirilmesi, çeşitlendirilmesi,</a:t>
            </a:r>
          </a:p>
          <a:p>
            <a:pPr>
              <a:lnSpc>
                <a:spcPct val="90000"/>
              </a:lnSpc>
            </a:pPr>
            <a:r>
              <a:rPr lang="en-AU" sz="2800"/>
              <a:t>Hizmetteki aksaklık, eksiklik ve kusurların saptanması, standardizasyon sağlanması.  </a:t>
            </a:r>
          </a:p>
          <a:p>
            <a:pPr>
              <a:lnSpc>
                <a:spcPct val="90000"/>
              </a:lnSpc>
            </a:pPr>
            <a:endParaRPr lang="tr-TR" sz="2800"/>
          </a:p>
        </p:txBody>
      </p:sp>
      <p:sp>
        <p:nvSpPr>
          <p:cNvPr id="32772" name="5 Slayt Numarası Yer Tutucusu"/>
          <p:cNvSpPr>
            <a:spLocks noGrp="1"/>
          </p:cNvSpPr>
          <p:nvPr>
            <p:ph type="sldNum" sz="quarter" idx="11"/>
          </p:nvPr>
        </p:nvSpPr>
        <p:spPr>
          <a:xfrm>
            <a:off x="5867400" y="6248400"/>
            <a:ext cx="1755775" cy="474663"/>
          </a:xfrm>
        </p:spPr>
        <p:txBody>
          <a:bodyPr anchor="t"/>
          <a:lstStyle/>
          <a:p>
            <a:fld id="{DCA7FBAD-67AE-428E-8128-41741DDC2BA5}" type="slidenum">
              <a:rPr lang="en-US" sz="1000">
                <a:latin typeface="Arial" charset="0"/>
              </a:rPr>
              <a:pPr/>
              <a:t>19</a:t>
            </a:fld>
            <a:endParaRPr lang="en-US" sz="1000">
              <a:latin typeface="Arial" charset="0"/>
            </a:endParaRPr>
          </a:p>
        </p:txBody>
      </p:sp>
      <p:sp>
        <p:nvSpPr>
          <p:cNvPr id="32774" name="7 Veri Yer Tutucusu"/>
          <p:cNvSpPr>
            <a:spLocks noGrp="1"/>
          </p:cNvSpPr>
          <p:nvPr>
            <p:ph type="dt" sz="quarter" idx="12"/>
          </p:nvPr>
        </p:nvSpPr>
        <p:spPr>
          <a:xfrm>
            <a:off x="301625" y="6242050"/>
            <a:ext cx="1782763" cy="474663"/>
          </a:xfrm>
        </p:spPr>
        <p:txBody>
          <a:bodyPr anchor="t"/>
          <a:lstStyle/>
          <a:p>
            <a:fld id="{0B4C6510-2014-4D54-86DC-5A140DBB0DF6}" type="datetime1">
              <a:rPr lang="tr-TR" sz="1000" smtClean="0"/>
              <a:t>4.3.2018</a:t>
            </a:fld>
            <a:endParaRPr lang="en-US"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1066800"/>
            <a:ext cx="777240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Arşiv Komitesi</a:t>
            </a:r>
          </a:p>
        </p:txBody>
      </p:sp>
      <p:sp>
        <p:nvSpPr>
          <p:cNvPr id="14339" name="Rectangle 3"/>
          <p:cNvSpPr>
            <a:spLocks noChangeArrowheads="1"/>
          </p:cNvSpPr>
          <p:nvPr/>
        </p:nvSpPr>
        <p:spPr bwMode="auto">
          <a:xfrm>
            <a:off x="685800" y="2514600"/>
            <a:ext cx="77724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Komite kurum sorumlusu</a:t>
            </a:r>
          </a:p>
          <a:p>
            <a:pPr marL="342900" indent="-342900" eaLnBrk="0" hangingPunct="0">
              <a:spcBef>
                <a:spcPct val="20000"/>
              </a:spcBef>
              <a:buClr>
                <a:schemeClr val="tx2"/>
              </a:buClr>
              <a:buFontTx/>
              <a:buChar char="•"/>
            </a:pPr>
            <a:r>
              <a:rPr lang="tr-TR" sz="3200" b="1">
                <a:latin typeface="Times New Roman" pitchFamily="18" charset="0"/>
              </a:rPr>
              <a:t>Hasta dosyaları arşiv yöneticisi</a:t>
            </a:r>
          </a:p>
          <a:p>
            <a:pPr marL="342900" indent="-342900" eaLnBrk="0" hangingPunct="0">
              <a:spcBef>
                <a:spcPct val="20000"/>
              </a:spcBef>
              <a:buClr>
                <a:schemeClr val="tx2"/>
              </a:buClr>
              <a:buFontTx/>
              <a:buChar char="•"/>
            </a:pPr>
            <a:r>
              <a:rPr lang="tr-TR" sz="3200" b="1">
                <a:latin typeface="Times New Roman" pitchFamily="18" charset="0"/>
              </a:rPr>
              <a:t>İlgili bölüm temsilcileri</a:t>
            </a:r>
          </a:p>
          <a:p>
            <a:pPr marL="342900" indent="-342900" eaLnBrk="0" hangingPunct="0">
              <a:spcBef>
                <a:spcPct val="20000"/>
              </a:spcBef>
              <a:buClr>
                <a:schemeClr val="tx2"/>
              </a:buClr>
              <a:buFontTx/>
              <a:buChar char="•"/>
            </a:pPr>
            <a:r>
              <a:rPr lang="tr-TR" sz="3200" b="1">
                <a:latin typeface="Times New Roman" pitchFamily="18" charset="0"/>
              </a:rPr>
              <a:t>Komitenin üye sayısı                           sağlık kurumunun                   büyüklüğüne göre                             değişir </a:t>
            </a:r>
          </a:p>
          <a:p>
            <a:pPr marL="342900" indent="-342900" eaLnBrk="0" hangingPunct="0">
              <a:spcBef>
                <a:spcPct val="20000"/>
              </a:spcBef>
              <a:buClr>
                <a:schemeClr val="tx2"/>
              </a:buClr>
              <a:buFontTx/>
              <a:buChar char="•"/>
            </a:pPr>
            <a:endParaRPr lang="tr-TR" sz="3200" b="1">
              <a:latin typeface="Times New Roman" pitchFamily="18" charset="0"/>
            </a:endParaRPr>
          </a:p>
        </p:txBody>
      </p:sp>
      <p:pic>
        <p:nvPicPr>
          <p:cNvPr id="72708" name="Picture 4" descr="BD05545_"/>
          <p:cNvPicPr>
            <a:picLocks noChangeAspect="1" noChangeArrowheads="1"/>
          </p:cNvPicPr>
          <p:nvPr/>
        </p:nvPicPr>
        <p:blipFill>
          <a:blip r:embed="rId2"/>
          <a:srcRect/>
          <a:stretch>
            <a:fillRect/>
          </a:stretch>
        </p:blipFill>
        <p:spPr bwMode="auto">
          <a:xfrm>
            <a:off x="4876800" y="3962400"/>
            <a:ext cx="3962400" cy="2590800"/>
          </a:xfrm>
          <a:prstGeom prst="rect">
            <a:avLst/>
          </a:prstGeom>
          <a:noFill/>
          <a:ln w="9525">
            <a:noFill/>
            <a:miter lim="800000"/>
            <a:headEnd/>
            <a:tailEnd/>
          </a:ln>
        </p:spPr>
      </p:pic>
      <p:sp>
        <p:nvSpPr>
          <p:cNvPr id="14341" name="4 Slayt Numarası Yer Tutucusu"/>
          <p:cNvSpPr>
            <a:spLocks noGrp="1"/>
          </p:cNvSpPr>
          <p:nvPr>
            <p:ph type="sldNum" sz="quarter" idx="11"/>
          </p:nvPr>
        </p:nvSpPr>
        <p:spPr>
          <a:xfrm>
            <a:off x="5867400" y="6248400"/>
            <a:ext cx="1755775" cy="474663"/>
          </a:xfrm>
        </p:spPr>
        <p:txBody>
          <a:bodyPr anchor="t"/>
          <a:lstStyle/>
          <a:p>
            <a:fld id="{05A3800C-F97A-4F85-A93E-E844C620A12B}" type="slidenum">
              <a:rPr lang="en-US" sz="1000">
                <a:latin typeface="Arial" charset="0"/>
              </a:rPr>
              <a:pPr/>
              <a:t>2</a:t>
            </a:fld>
            <a:endParaRPr lang="en-US" sz="1000">
              <a:latin typeface="Arial" charset="0"/>
            </a:endParaRPr>
          </a:p>
        </p:txBody>
      </p:sp>
      <p:sp>
        <p:nvSpPr>
          <p:cNvPr id="14343" name="6 Veri Yer Tutucusu"/>
          <p:cNvSpPr>
            <a:spLocks noGrp="1"/>
          </p:cNvSpPr>
          <p:nvPr>
            <p:ph type="dt" sz="quarter" idx="12"/>
          </p:nvPr>
        </p:nvSpPr>
        <p:spPr>
          <a:xfrm>
            <a:off x="301625" y="6242050"/>
            <a:ext cx="1782763" cy="474663"/>
          </a:xfrm>
        </p:spPr>
        <p:txBody>
          <a:bodyPr anchor="t"/>
          <a:lstStyle/>
          <a:p>
            <a:fld id="{72B7D9EB-5FA2-4D4F-BCA5-90AE20A470E5}" type="datetime1">
              <a:rPr lang="tr-TR" sz="1000" smtClean="0"/>
              <a:t>4.3.2018</a:t>
            </a:fld>
            <a:endParaRPr lang="en-US"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5000"/>
                                  </p:stCondLst>
                                  <p:childTnLst>
                                    <p:set>
                                      <p:cBhvr>
                                        <p:cTn id="6" dur="1" fill="hold">
                                          <p:stCondLst>
                                            <p:cond delay="0"/>
                                          </p:stCondLst>
                                        </p:cTn>
                                        <p:tgtEl>
                                          <p:spTgt spid="72708"/>
                                        </p:tgtEl>
                                        <p:attrNameLst>
                                          <p:attrName>style.visibility</p:attrName>
                                        </p:attrNameLst>
                                      </p:cBhvr>
                                      <p:to>
                                        <p:strVal val="visible"/>
                                      </p:to>
                                    </p:set>
                                    <p:anim calcmode="lin" valueType="num">
                                      <p:cBhvr additive="base">
                                        <p:cTn id="7" dur="500" fill="hold"/>
                                        <p:tgtEl>
                                          <p:spTgt spid="72708"/>
                                        </p:tgtEl>
                                        <p:attrNameLst>
                                          <p:attrName>ppt_x</p:attrName>
                                        </p:attrNameLst>
                                      </p:cBhvr>
                                      <p:tavLst>
                                        <p:tav tm="0">
                                          <p:val>
                                            <p:strVal val="0-#ppt_w/2"/>
                                          </p:val>
                                        </p:tav>
                                        <p:tav tm="100000">
                                          <p:val>
                                            <p:strVal val="#ppt_x"/>
                                          </p:val>
                                        </p:tav>
                                      </p:tavLst>
                                    </p:anim>
                                    <p:anim calcmode="lin" valueType="num">
                                      <p:cBhvr additive="base">
                                        <p:cTn id="8" dur="500" fill="hold"/>
                                        <p:tgtEl>
                                          <p:spTgt spid="727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685800" y="1066800"/>
            <a:ext cx="8458200" cy="838200"/>
          </a:xfrm>
        </p:spPr>
        <p:txBody>
          <a:bodyPr/>
          <a:lstStyle/>
          <a:p>
            <a:r>
              <a:rPr lang="tr-TR" b="1"/>
              <a:t>Hasta Dosyalarının Düzenlenmesi</a:t>
            </a:r>
            <a:br>
              <a:rPr lang="tr-TR" b="1"/>
            </a:br>
            <a:endParaRPr lang="tr-TR" b="1"/>
          </a:p>
        </p:txBody>
      </p:sp>
      <p:sp>
        <p:nvSpPr>
          <p:cNvPr id="33795" name="Rectangle 3"/>
          <p:cNvSpPr>
            <a:spLocks noGrp="1" noChangeArrowheads="1"/>
          </p:cNvSpPr>
          <p:nvPr>
            <p:ph type="body" sz="half" idx="4294967295"/>
          </p:nvPr>
        </p:nvSpPr>
        <p:spPr>
          <a:xfrm>
            <a:off x="304800" y="2133600"/>
            <a:ext cx="4191000" cy="4114800"/>
          </a:xfrm>
        </p:spPr>
        <p:txBody>
          <a:bodyPr/>
          <a:lstStyle/>
          <a:p>
            <a:r>
              <a:rPr lang="tr-TR" sz="2800" b="1"/>
              <a:t>Hasta kabul formu</a:t>
            </a:r>
          </a:p>
          <a:p>
            <a:r>
              <a:rPr lang="tr-TR" sz="2800" b="1"/>
              <a:t>Hasta yatış formu</a:t>
            </a:r>
          </a:p>
          <a:p>
            <a:r>
              <a:rPr lang="tr-TR" sz="2800" b="1"/>
              <a:t>Doktor gözlem formları</a:t>
            </a:r>
          </a:p>
          <a:p>
            <a:r>
              <a:rPr lang="tr-TR" sz="2800" b="1"/>
              <a:t>Doktor istem formları</a:t>
            </a:r>
          </a:p>
          <a:p>
            <a:r>
              <a:rPr lang="tr-TR" sz="2800" b="1"/>
              <a:t>Hasta izlem çizelgeleri </a:t>
            </a:r>
          </a:p>
          <a:p>
            <a:r>
              <a:rPr lang="tr-TR" sz="2800" b="1"/>
              <a:t>Laboratuvar bulgu ve özel muayene raporları</a:t>
            </a:r>
          </a:p>
          <a:p>
            <a:endParaRPr lang="tr-TR" sz="2400"/>
          </a:p>
        </p:txBody>
      </p:sp>
      <p:sp>
        <p:nvSpPr>
          <p:cNvPr id="33796" name="Rectangle 4"/>
          <p:cNvSpPr>
            <a:spLocks noGrp="1" noChangeArrowheads="1"/>
          </p:cNvSpPr>
          <p:nvPr>
            <p:ph type="body" sz="half" idx="4294967295"/>
          </p:nvPr>
        </p:nvSpPr>
        <p:spPr>
          <a:xfrm>
            <a:off x="4648200" y="2133600"/>
            <a:ext cx="4267200" cy="4114800"/>
          </a:xfrm>
        </p:spPr>
        <p:txBody>
          <a:bodyPr/>
          <a:lstStyle/>
          <a:p>
            <a:r>
              <a:rPr lang="tr-TR" b="1"/>
              <a:t>Hemşire gözlem kağıtları</a:t>
            </a:r>
          </a:p>
          <a:p>
            <a:r>
              <a:rPr lang="tr-TR" b="1"/>
              <a:t>Anestezi raporu ve ameliyat notları</a:t>
            </a:r>
          </a:p>
          <a:p>
            <a:r>
              <a:rPr lang="tr-TR" b="1"/>
              <a:t>Çıkış özeti</a:t>
            </a:r>
          </a:p>
          <a:p>
            <a:r>
              <a:rPr lang="tr-TR" b="1"/>
              <a:t>Otopsi izni ve raporu</a:t>
            </a:r>
          </a:p>
          <a:p>
            <a:endParaRPr lang="tr-TR" sz="2800"/>
          </a:p>
        </p:txBody>
      </p:sp>
      <p:sp>
        <p:nvSpPr>
          <p:cNvPr id="33797" name="6 Slayt Numarası Yer Tutucusu"/>
          <p:cNvSpPr>
            <a:spLocks noGrp="1"/>
          </p:cNvSpPr>
          <p:nvPr>
            <p:ph type="sldNum" sz="quarter" idx="11"/>
          </p:nvPr>
        </p:nvSpPr>
        <p:spPr>
          <a:xfrm>
            <a:off x="5867400" y="6248400"/>
            <a:ext cx="1755775" cy="474663"/>
          </a:xfrm>
        </p:spPr>
        <p:txBody>
          <a:bodyPr anchor="t"/>
          <a:lstStyle/>
          <a:p>
            <a:fld id="{A45EDFAB-76C2-415C-99A2-294602560B48}" type="slidenum">
              <a:rPr lang="en-US" sz="1000">
                <a:latin typeface="Arial" charset="0"/>
              </a:rPr>
              <a:pPr/>
              <a:t>20</a:t>
            </a:fld>
            <a:endParaRPr lang="en-US" sz="1000">
              <a:latin typeface="Arial" charset="0"/>
            </a:endParaRPr>
          </a:p>
        </p:txBody>
      </p:sp>
      <p:sp>
        <p:nvSpPr>
          <p:cNvPr id="33799" name="8 Veri Yer Tutucusu"/>
          <p:cNvSpPr>
            <a:spLocks noGrp="1"/>
          </p:cNvSpPr>
          <p:nvPr>
            <p:ph type="dt" sz="quarter" idx="12"/>
          </p:nvPr>
        </p:nvSpPr>
        <p:spPr>
          <a:xfrm>
            <a:off x="301625" y="6242050"/>
            <a:ext cx="1782763" cy="474663"/>
          </a:xfrm>
        </p:spPr>
        <p:txBody>
          <a:bodyPr anchor="t"/>
          <a:lstStyle/>
          <a:p>
            <a:fld id="{D0AD6372-96C5-4BDA-91EE-6607E75E6BDB}"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1371600" y="762000"/>
            <a:ext cx="8229600" cy="1143000"/>
          </a:xfrm>
        </p:spPr>
        <p:txBody>
          <a:bodyPr/>
          <a:lstStyle/>
          <a:p>
            <a:r>
              <a:rPr lang="en-AU"/>
              <a:t>Hemşirelerin Tuttuğu Tıbbi Kayıtlar</a:t>
            </a:r>
            <a:endParaRPr lang="tr-TR"/>
          </a:p>
        </p:txBody>
      </p:sp>
      <p:sp>
        <p:nvSpPr>
          <p:cNvPr id="34819" name="Rectangle 3"/>
          <p:cNvSpPr>
            <a:spLocks noGrp="1" noChangeArrowheads="1"/>
          </p:cNvSpPr>
          <p:nvPr>
            <p:ph type="body" idx="4294967295"/>
          </p:nvPr>
        </p:nvSpPr>
        <p:spPr/>
        <p:txBody>
          <a:bodyPr/>
          <a:lstStyle/>
          <a:p>
            <a:r>
              <a:rPr lang="en-AU"/>
              <a:t>Hasta kabul formu,</a:t>
            </a:r>
          </a:p>
          <a:p>
            <a:r>
              <a:rPr lang="en-AU"/>
              <a:t>Hemşire gözlem formu,</a:t>
            </a:r>
          </a:p>
          <a:p>
            <a:r>
              <a:rPr lang="en-AU"/>
              <a:t>Hasta tanılama formu,</a:t>
            </a:r>
          </a:p>
          <a:p>
            <a:r>
              <a:rPr lang="en-AU"/>
              <a:t>Hasta bireysel bakım planları </a:t>
            </a:r>
          </a:p>
          <a:p>
            <a:r>
              <a:rPr lang="en-AU"/>
              <a:t>Hasta eğitim ve taburcu notları,</a:t>
            </a:r>
          </a:p>
          <a:p>
            <a:r>
              <a:rPr lang="en-AU"/>
              <a:t>Yoğun bakım, acil servis, reanimasyon vb. bölümlerine ait formlar  </a:t>
            </a:r>
          </a:p>
          <a:p>
            <a:endParaRPr lang="tr-TR"/>
          </a:p>
        </p:txBody>
      </p:sp>
      <p:sp>
        <p:nvSpPr>
          <p:cNvPr id="34820" name="5 Slayt Numarası Yer Tutucusu"/>
          <p:cNvSpPr>
            <a:spLocks noGrp="1"/>
          </p:cNvSpPr>
          <p:nvPr>
            <p:ph type="sldNum" sz="quarter" idx="11"/>
          </p:nvPr>
        </p:nvSpPr>
        <p:spPr>
          <a:xfrm>
            <a:off x="5867400" y="6248400"/>
            <a:ext cx="1755775" cy="474663"/>
          </a:xfrm>
        </p:spPr>
        <p:txBody>
          <a:bodyPr anchor="t"/>
          <a:lstStyle/>
          <a:p>
            <a:fld id="{4DEB4601-214A-4FDD-8386-CD9769C29190}" type="slidenum">
              <a:rPr lang="en-US" sz="1000">
                <a:latin typeface="Arial" charset="0"/>
              </a:rPr>
              <a:pPr/>
              <a:t>21</a:t>
            </a:fld>
            <a:endParaRPr lang="en-US" sz="1000">
              <a:latin typeface="Arial" charset="0"/>
            </a:endParaRPr>
          </a:p>
        </p:txBody>
      </p:sp>
      <p:sp>
        <p:nvSpPr>
          <p:cNvPr id="34822" name="7 Veri Yer Tutucusu"/>
          <p:cNvSpPr>
            <a:spLocks noGrp="1"/>
          </p:cNvSpPr>
          <p:nvPr>
            <p:ph type="dt" sz="quarter" idx="12"/>
          </p:nvPr>
        </p:nvSpPr>
        <p:spPr>
          <a:xfrm>
            <a:off x="301625" y="6242050"/>
            <a:ext cx="1782763" cy="474663"/>
          </a:xfrm>
        </p:spPr>
        <p:txBody>
          <a:bodyPr anchor="t"/>
          <a:lstStyle/>
          <a:p>
            <a:fld id="{F187CB79-66D4-4C2B-9581-BA5FF4AD285D}" type="datetime1">
              <a:rPr lang="tr-TR" sz="1000" smtClean="0"/>
              <a:t>4.3.2018</a:t>
            </a:fld>
            <a:endParaRPr lang="en-US" sz="1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685800" y="914400"/>
            <a:ext cx="7924800" cy="1752600"/>
          </a:xfrm>
        </p:spPr>
        <p:txBody>
          <a:bodyPr/>
          <a:lstStyle/>
          <a:p>
            <a:r>
              <a:rPr lang="tr-TR" b="1"/>
              <a:t>Sağlık Kurumunda Performans Kalitesinde Sürekli İyileştirme</a:t>
            </a:r>
            <a:endParaRPr lang="tr-TR"/>
          </a:p>
        </p:txBody>
      </p:sp>
      <p:sp>
        <p:nvSpPr>
          <p:cNvPr id="36867" name="Rectangle 3"/>
          <p:cNvSpPr>
            <a:spLocks noGrp="1" noChangeArrowheads="1"/>
          </p:cNvSpPr>
          <p:nvPr>
            <p:ph type="body" idx="4294967295"/>
          </p:nvPr>
        </p:nvSpPr>
        <p:spPr>
          <a:xfrm>
            <a:off x="533400" y="2743200"/>
            <a:ext cx="7772400" cy="4114800"/>
          </a:xfrm>
        </p:spPr>
        <p:txBody>
          <a:bodyPr/>
          <a:lstStyle/>
          <a:p>
            <a:r>
              <a:rPr lang="tr-TR"/>
              <a:t>Kalite kontrol verileri</a:t>
            </a:r>
          </a:p>
          <a:p>
            <a:r>
              <a:rPr lang="tr-TR"/>
              <a:t>İş örnekleme ve ölçüm</a:t>
            </a:r>
          </a:p>
          <a:p>
            <a:r>
              <a:rPr lang="tr-TR"/>
              <a:t>Tıbbi kontrol  </a:t>
            </a:r>
          </a:p>
        </p:txBody>
      </p:sp>
      <p:pic>
        <p:nvPicPr>
          <p:cNvPr id="36868" name="Picture 4" descr="BD06517_"/>
          <p:cNvPicPr>
            <a:picLocks noChangeAspect="1" noChangeArrowheads="1"/>
          </p:cNvPicPr>
          <p:nvPr/>
        </p:nvPicPr>
        <p:blipFill>
          <a:blip r:embed="rId2"/>
          <a:srcRect/>
          <a:stretch>
            <a:fillRect/>
          </a:stretch>
        </p:blipFill>
        <p:spPr bwMode="auto">
          <a:xfrm>
            <a:off x="4876800" y="3124200"/>
            <a:ext cx="3352800" cy="3490913"/>
          </a:xfrm>
          <a:prstGeom prst="rect">
            <a:avLst/>
          </a:prstGeom>
          <a:noFill/>
          <a:ln w="9525">
            <a:noFill/>
            <a:miter lim="800000"/>
            <a:headEnd/>
            <a:tailEnd/>
          </a:ln>
        </p:spPr>
      </p:pic>
      <p:sp>
        <p:nvSpPr>
          <p:cNvPr id="36869" name="6 Slayt Numarası Yer Tutucusu"/>
          <p:cNvSpPr>
            <a:spLocks noGrp="1"/>
          </p:cNvSpPr>
          <p:nvPr>
            <p:ph type="sldNum" sz="quarter" idx="11"/>
          </p:nvPr>
        </p:nvSpPr>
        <p:spPr>
          <a:xfrm>
            <a:off x="5867400" y="6248400"/>
            <a:ext cx="1755775" cy="474663"/>
          </a:xfrm>
        </p:spPr>
        <p:txBody>
          <a:bodyPr anchor="t"/>
          <a:lstStyle/>
          <a:p>
            <a:fld id="{0B1663DD-218D-4CB9-A45B-9A145F134230}" type="slidenum">
              <a:rPr lang="en-US" sz="1000">
                <a:latin typeface="Arial" charset="0"/>
              </a:rPr>
              <a:pPr/>
              <a:t>22</a:t>
            </a:fld>
            <a:endParaRPr lang="en-US" sz="1000">
              <a:latin typeface="Arial" charset="0"/>
            </a:endParaRPr>
          </a:p>
        </p:txBody>
      </p:sp>
      <p:sp>
        <p:nvSpPr>
          <p:cNvPr id="36871" name="8 Veri Yer Tutucusu"/>
          <p:cNvSpPr>
            <a:spLocks noGrp="1"/>
          </p:cNvSpPr>
          <p:nvPr>
            <p:ph type="dt" sz="quarter" idx="12"/>
          </p:nvPr>
        </p:nvSpPr>
        <p:spPr>
          <a:xfrm>
            <a:off x="301625" y="6242050"/>
            <a:ext cx="1782763" cy="474663"/>
          </a:xfrm>
        </p:spPr>
        <p:txBody>
          <a:bodyPr anchor="t"/>
          <a:lstStyle/>
          <a:p>
            <a:fld id="{91E1CC49-192D-43C0-9F5C-9823023EA338}"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28600" y="1295400"/>
            <a:ext cx="8913813"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Veri Kullanımı ve İyileştirilmesinde Önemli Faktörler</a:t>
            </a:r>
          </a:p>
        </p:txBody>
      </p:sp>
      <p:sp>
        <p:nvSpPr>
          <p:cNvPr id="37891" name="Rectangle 3"/>
          <p:cNvSpPr>
            <a:spLocks noChangeArrowheads="1"/>
          </p:cNvSpPr>
          <p:nvPr/>
        </p:nvSpPr>
        <p:spPr bwMode="auto">
          <a:xfrm>
            <a:off x="685800" y="2743200"/>
            <a:ext cx="77724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Uygunluk (örgüt amaç ve ihtiyaçlarına)</a:t>
            </a:r>
          </a:p>
          <a:p>
            <a:pPr marL="342900" indent="-342900" eaLnBrk="0" hangingPunct="0">
              <a:spcBef>
                <a:spcPct val="20000"/>
              </a:spcBef>
              <a:buClr>
                <a:schemeClr val="tx2"/>
              </a:buClr>
              <a:buFontTx/>
              <a:buChar char="•"/>
            </a:pPr>
            <a:r>
              <a:rPr lang="tr-TR" sz="3200" b="1">
                <a:latin typeface="Times New Roman" pitchFamily="18" charset="0"/>
              </a:rPr>
              <a:t>Organizasyon (verinin biriktirilmesi, kullanımı, dizaynı)</a:t>
            </a:r>
          </a:p>
          <a:p>
            <a:pPr marL="342900" indent="-342900" eaLnBrk="0" hangingPunct="0">
              <a:spcBef>
                <a:spcPct val="20000"/>
              </a:spcBef>
              <a:buClr>
                <a:schemeClr val="tx2"/>
              </a:buClr>
              <a:buFontTx/>
              <a:buChar char="•"/>
            </a:pPr>
            <a:r>
              <a:rPr lang="tr-TR" sz="3200" b="1">
                <a:latin typeface="Times New Roman" pitchFamily="18" charset="0"/>
              </a:rPr>
              <a:t>Verinin zamanında kullanılabilirliği</a:t>
            </a:r>
          </a:p>
          <a:p>
            <a:pPr marL="342900" indent="-342900" eaLnBrk="0" hangingPunct="0">
              <a:spcBef>
                <a:spcPct val="20000"/>
              </a:spcBef>
              <a:buClr>
                <a:schemeClr val="tx2"/>
              </a:buClr>
              <a:buFontTx/>
              <a:buChar char="•"/>
            </a:pPr>
            <a:r>
              <a:rPr lang="tr-TR" sz="3200" b="1">
                <a:latin typeface="Times New Roman" pitchFamily="18" charset="0"/>
              </a:rPr>
              <a:t>Doğruluk ve tamamlılık</a:t>
            </a:r>
          </a:p>
          <a:p>
            <a:pPr marL="342900" indent="-342900" eaLnBrk="0" hangingPunct="0">
              <a:spcBef>
                <a:spcPct val="20000"/>
              </a:spcBef>
              <a:buClr>
                <a:schemeClr val="tx2"/>
              </a:buClr>
              <a:buFontTx/>
              <a:buChar char="•"/>
            </a:pPr>
            <a:r>
              <a:rPr lang="tr-TR" sz="3200" b="1">
                <a:latin typeface="Times New Roman" pitchFamily="18" charset="0"/>
              </a:rPr>
              <a:t>Maliyet-etkinlik</a:t>
            </a:r>
          </a:p>
        </p:txBody>
      </p:sp>
      <p:sp>
        <p:nvSpPr>
          <p:cNvPr id="37892" name="5 Slayt Numarası Yer Tutucusu"/>
          <p:cNvSpPr>
            <a:spLocks noGrp="1"/>
          </p:cNvSpPr>
          <p:nvPr>
            <p:ph type="sldNum" sz="quarter" idx="11"/>
          </p:nvPr>
        </p:nvSpPr>
        <p:spPr>
          <a:xfrm>
            <a:off x="5867400" y="6248400"/>
            <a:ext cx="1755775" cy="474663"/>
          </a:xfrm>
        </p:spPr>
        <p:txBody>
          <a:bodyPr anchor="t"/>
          <a:lstStyle/>
          <a:p>
            <a:fld id="{8A14660D-3E23-4269-ABCF-574A2629F85E}" type="slidenum">
              <a:rPr lang="en-US" sz="1000">
                <a:latin typeface="Arial" charset="0"/>
              </a:rPr>
              <a:pPr/>
              <a:t>23</a:t>
            </a:fld>
            <a:endParaRPr lang="en-US" sz="1000">
              <a:latin typeface="Arial" charset="0"/>
            </a:endParaRPr>
          </a:p>
        </p:txBody>
      </p:sp>
      <p:sp>
        <p:nvSpPr>
          <p:cNvPr id="37894" name="7 Veri Yer Tutucusu"/>
          <p:cNvSpPr>
            <a:spLocks noGrp="1"/>
          </p:cNvSpPr>
          <p:nvPr>
            <p:ph type="dt" sz="quarter" idx="12"/>
          </p:nvPr>
        </p:nvSpPr>
        <p:spPr>
          <a:xfrm>
            <a:off x="301625" y="6242050"/>
            <a:ext cx="1782763" cy="474663"/>
          </a:xfrm>
        </p:spPr>
        <p:txBody>
          <a:bodyPr anchor="t"/>
          <a:lstStyle/>
          <a:p>
            <a:fld id="{DF97575C-96DE-4250-B3F9-BD9ED3AEE4C5}"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685800" y="762000"/>
            <a:ext cx="7772400" cy="1143000"/>
          </a:xfrm>
          <a:prstGeom prst="rect">
            <a:avLst/>
          </a:prstGeom>
          <a:noFill/>
          <a:ln w="9525">
            <a:noFill/>
            <a:miter lim="800000"/>
            <a:headEnd/>
            <a:tailEnd/>
          </a:ln>
        </p:spPr>
        <p:txBody>
          <a:bodyPr wrap="none" anchor="ctr"/>
          <a:lstStyle/>
          <a:p>
            <a:endParaRPr lang="en-US"/>
          </a:p>
        </p:txBody>
      </p:sp>
      <p:sp>
        <p:nvSpPr>
          <p:cNvPr id="43011" name="Rectangle 3"/>
          <p:cNvSpPr>
            <a:spLocks noChangeArrowheads="1"/>
          </p:cNvSpPr>
          <p:nvPr/>
        </p:nvSpPr>
        <p:spPr bwMode="auto">
          <a:xfrm>
            <a:off x="685800" y="2362200"/>
            <a:ext cx="77724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Sistem analizcisi</a:t>
            </a:r>
          </a:p>
          <a:p>
            <a:pPr marL="342900" indent="-342900" eaLnBrk="0" hangingPunct="0">
              <a:spcBef>
                <a:spcPct val="20000"/>
              </a:spcBef>
              <a:buClr>
                <a:schemeClr val="tx2"/>
              </a:buClr>
              <a:buFontTx/>
              <a:buChar char="•"/>
            </a:pPr>
            <a:r>
              <a:rPr lang="tr-TR" sz="3200" b="1">
                <a:latin typeface="Times New Roman" pitchFamily="18" charset="0"/>
              </a:rPr>
              <a:t>Kodlamacı</a:t>
            </a:r>
          </a:p>
          <a:p>
            <a:pPr marL="342900" indent="-342900" eaLnBrk="0" hangingPunct="0">
              <a:spcBef>
                <a:spcPct val="20000"/>
              </a:spcBef>
              <a:buClr>
                <a:schemeClr val="tx2"/>
              </a:buClr>
              <a:buFontTx/>
              <a:buChar char="•"/>
            </a:pPr>
            <a:r>
              <a:rPr lang="tr-TR" sz="3200" b="1">
                <a:latin typeface="Times New Roman" pitchFamily="18" charset="0"/>
              </a:rPr>
              <a:t>Database koordinatörü</a:t>
            </a:r>
          </a:p>
          <a:p>
            <a:pPr marL="342900" indent="-342900" eaLnBrk="0" hangingPunct="0">
              <a:spcBef>
                <a:spcPct val="20000"/>
              </a:spcBef>
              <a:buClr>
                <a:schemeClr val="tx2"/>
              </a:buClr>
              <a:buFontTx/>
              <a:buChar char="•"/>
            </a:pPr>
            <a:r>
              <a:rPr lang="tr-TR" sz="3200" b="1">
                <a:latin typeface="Times New Roman" pitchFamily="18" charset="0"/>
              </a:rPr>
              <a:t>Araştırmacı</a:t>
            </a:r>
          </a:p>
          <a:p>
            <a:pPr marL="342900" indent="-342900" eaLnBrk="0" hangingPunct="0">
              <a:spcBef>
                <a:spcPct val="20000"/>
              </a:spcBef>
              <a:buClr>
                <a:schemeClr val="tx2"/>
              </a:buClr>
              <a:buFontTx/>
              <a:buChar char="•"/>
            </a:pPr>
            <a:r>
              <a:rPr lang="tr-TR" sz="3200" b="1">
                <a:latin typeface="Times New Roman" pitchFamily="18" charset="0"/>
              </a:rPr>
              <a:t>Veri analisti</a:t>
            </a:r>
          </a:p>
        </p:txBody>
      </p:sp>
      <p:sp>
        <p:nvSpPr>
          <p:cNvPr id="43012" name="Rectangle 4"/>
          <p:cNvSpPr>
            <a:spLocks noChangeArrowheads="1"/>
          </p:cNvSpPr>
          <p:nvPr/>
        </p:nvSpPr>
        <p:spPr bwMode="auto">
          <a:xfrm>
            <a:off x="838200" y="914400"/>
            <a:ext cx="777240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Sağlık Enformasyon Teknisyenlerinin Görevleri</a:t>
            </a:r>
          </a:p>
        </p:txBody>
      </p:sp>
      <p:sp>
        <p:nvSpPr>
          <p:cNvPr id="43013" name="6 Slayt Numarası Yer Tutucusu"/>
          <p:cNvSpPr>
            <a:spLocks noGrp="1"/>
          </p:cNvSpPr>
          <p:nvPr>
            <p:ph type="sldNum" sz="quarter" idx="11"/>
          </p:nvPr>
        </p:nvSpPr>
        <p:spPr>
          <a:xfrm>
            <a:off x="5867400" y="6248400"/>
            <a:ext cx="1755775" cy="474663"/>
          </a:xfrm>
        </p:spPr>
        <p:txBody>
          <a:bodyPr anchor="t"/>
          <a:lstStyle/>
          <a:p>
            <a:fld id="{08677811-5A27-4E55-9E0A-37C89D23F093}" type="slidenum">
              <a:rPr lang="en-US" sz="1000">
                <a:latin typeface="Arial" charset="0"/>
              </a:rPr>
              <a:pPr/>
              <a:t>24</a:t>
            </a:fld>
            <a:endParaRPr lang="en-US" sz="1000">
              <a:latin typeface="Arial" charset="0"/>
            </a:endParaRPr>
          </a:p>
        </p:txBody>
      </p:sp>
      <p:sp>
        <p:nvSpPr>
          <p:cNvPr id="43015" name="8 Veri Yer Tutucusu"/>
          <p:cNvSpPr>
            <a:spLocks noGrp="1"/>
          </p:cNvSpPr>
          <p:nvPr>
            <p:ph type="dt" sz="quarter" idx="12"/>
          </p:nvPr>
        </p:nvSpPr>
        <p:spPr>
          <a:xfrm>
            <a:off x="301625" y="6242050"/>
            <a:ext cx="1782763" cy="474663"/>
          </a:xfrm>
        </p:spPr>
        <p:txBody>
          <a:bodyPr anchor="t"/>
          <a:lstStyle/>
          <a:p>
            <a:fld id="{5B551298-87DC-4BD7-BD9C-43B0D6C0B588}"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304800" y="685800"/>
            <a:ext cx="8839200" cy="838200"/>
          </a:xfrm>
        </p:spPr>
        <p:txBody>
          <a:bodyPr/>
          <a:lstStyle/>
          <a:p>
            <a:r>
              <a:rPr lang="tr-TR" sz="4000"/>
              <a:t>Meslek Örgütü Etik Kuralları (AHIMA)</a:t>
            </a:r>
            <a:r>
              <a:rPr lang="tr-TR"/>
              <a:t> 1 </a:t>
            </a:r>
          </a:p>
        </p:txBody>
      </p:sp>
      <p:sp>
        <p:nvSpPr>
          <p:cNvPr id="44035" name="Rectangle 3"/>
          <p:cNvSpPr>
            <a:spLocks noGrp="1" noChangeArrowheads="1"/>
          </p:cNvSpPr>
          <p:nvPr>
            <p:ph type="body" idx="4294967295"/>
          </p:nvPr>
        </p:nvSpPr>
        <p:spPr>
          <a:xfrm>
            <a:off x="0" y="1524000"/>
            <a:ext cx="8915400" cy="5029200"/>
          </a:xfrm>
        </p:spPr>
        <p:txBody>
          <a:bodyPr/>
          <a:lstStyle/>
          <a:p>
            <a:pPr>
              <a:lnSpc>
                <a:spcPct val="90000"/>
              </a:lnSpc>
            </a:pPr>
            <a:r>
              <a:rPr lang="tr-TR"/>
              <a:t>Üyeler, profesyonel çalışmalarında güveni destekleyen, objektif davranan, dürüst kişilerdir.</a:t>
            </a:r>
          </a:p>
          <a:p>
            <a:pPr>
              <a:lnSpc>
                <a:spcPct val="90000"/>
              </a:lnSpc>
            </a:pPr>
            <a:r>
              <a:rPr lang="tr-TR"/>
              <a:t>Üyeler, herkese karşı dürüst ve saygılı olurlar.</a:t>
            </a:r>
          </a:p>
          <a:p>
            <a:pPr>
              <a:lnSpc>
                <a:spcPct val="90000"/>
              </a:lnSpc>
            </a:pPr>
            <a:r>
              <a:rPr lang="tr-TR"/>
              <a:t>Üyeler şahsi yeterliliklerini ve kaliteyi işleriyle birlikte arttırırlar.</a:t>
            </a:r>
          </a:p>
          <a:p>
            <a:pPr>
              <a:lnSpc>
                <a:spcPct val="90000"/>
              </a:lnSpc>
            </a:pPr>
            <a:r>
              <a:rPr lang="tr-TR"/>
              <a:t>Mesleki eğitim ve uygulamaları yeterince izlerler.</a:t>
            </a:r>
          </a:p>
          <a:p>
            <a:pPr>
              <a:lnSpc>
                <a:spcPct val="90000"/>
              </a:lnSpc>
            </a:pPr>
            <a:r>
              <a:rPr lang="tr-TR"/>
              <a:t>Üyeler, illegal yada ahlaksız hareketleri reddeder, bunları gizlemez ve bunlara katılmazlar.</a:t>
            </a:r>
          </a:p>
          <a:p>
            <a:pPr>
              <a:lnSpc>
                <a:spcPct val="90000"/>
              </a:lnSpc>
            </a:pPr>
            <a:r>
              <a:rPr lang="tr-TR"/>
              <a:t>Üyeler birilcil ve ikincil kayıtları koruyan, profesyonel standartlara uyan kişilerdir.               </a:t>
            </a:r>
          </a:p>
        </p:txBody>
      </p:sp>
      <p:sp>
        <p:nvSpPr>
          <p:cNvPr id="44036" name="5 Slayt Numarası Yer Tutucusu"/>
          <p:cNvSpPr>
            <a:spLocks noGrp="1"/>
          </p:cNvSpPr>
          <p:nvPr>
            <p:ph type="sldNum" sz="quarter" idx="11"/>
          </p:nvPr>
        </p:nvSpPr>
        <p:spPr>
          <a:xfrm>
            <a:off x="5867400" y="6248400"/>
            <a:ext cx="1755775" cy="474663"/>
          </a:xfrm>
        </p:spPr>
        <p:txBody>
          <a:bodyPr anchor="t"/>
          <a:lstStyle/>
          <a:p>
            <a:fld id="{0DD43F50-2B08-496F-8778-D0E1EF9D6E48}" type="slidenum">
              <a:rPr lang="en-US" sz="1000">
                <a:latin typeface="Arial" charset="0"/>
              </a:rPr>
              <a:pPr/>
              <a:t>25</a:t>
            </a:fld>
            <a:endParaRPr lang="en-US" sz="1000">
              <a:latin typeface="Arial" charset="0"/>
            </a:endParaRPr>
          </a:p>
        </p:txBody>
      </p:sp>
      <p:sp>
        <p:nvSpPr>
          <p:cNvPr id="44038" name="7 Veri Yer Tutucusu"/>
          <p:cNvSpPr>
            <a:spLocks noGrp="1"/>
          </p:cNvSpPr>
          <p:nvPr>
            <p:ph type="dt" sz="quarter" idx="12"/>
          </p:nvPr>
        </p:nvSpPr>
        <p:spPr>
          <a:xfrm>
            <a:off x="301625" y="6242050"/>
            <a:ext cx="1782763" cy="474663"/>
          </a:xfrm>
        </p:spPr>
        <p:txBody>
          <a:bodyPr anchor="t"/>
          <a:lstStyle/>
          <a:p>
            <a:fld id="{4A52A104-1F34-473F-BF64-716709A19A40}"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0" y="609600"/>
            <a:ext cx="9144000" cy="762000"/>
          </a:xfrm>
        </p:spPr>
        <p:txBody>
          <a:bodyPr/>
          <a:lstStyle/>
          <a:p>
            <a:r>
              <a:rPr lang="tr-TR" sz="4000"/>
              <a:t>Meslek Örgütü Etik Kuralları (AHIMA) 2</a:t>
            </a:r>
          </a:p>
        </p:txBody>
      </p:sp>
      <p:sp>
        <p:nvSpPr>
          <p:cNvPr id="45059" name="Rectangle 3"/>
          <p:cNvSpPr>
            <a:spLocks noGrp="1" noChangeArrowheads="1"/>
          </p:cNvSpPr>
          <p:nvPr>
            <p:ph type="body" idx="4294967295"/>
          </p:nvPr>
        </p:nvSpPr>
        <p:spPr>
          <a:xfrm>
            <a:off x="457200" y="1524000"/>
            <a:ext cx="8458200" cy="5334000"/>
          </a:xfrm>
        </p:spPr>
        <p:txBody>
          <a:bodyPr/>
          <a:lstStyle/>
          <a:p>
            <a:r>
              <a:rPr lang="tr-TR"/>
              <a:t>Üyeler sır saklayan, prensipli, gelişmeye açık kişilerdir.</a:t>
            </a:r>
          </a:p>
          <a:p>
            <a:r>
              <a:rPr lang="tr-TR"/>
              <a:t>Üyeler, kanunlara uyan, düzenli, değişiklikleri savunan, halka iyi hizmet eden kişilerdir. </a:t>
            </a:r>
          </a:p>
          <a:p>
            <a:r>
              <a:rPr lang="tr-TR"/>
              <a:t>Üyeler sağlık kayıtlarındaki bilgiyi kullanır ve uygun şekilde saklar, sağlık kayıt usullerini geliştirir ve savunur.</a:t>
            </a:r>
          </a:p>
          <a:p>
            <a:r>
              <a:rPr lang="tr-TR"/>
              <a:t>Üyeler diğer kurum çalışanlarını destekler, onlara saygı gösterir.          </a:t>
            </a:r>
          </a:p>
        </p:txBody>
      </p:sp>
      <p:sp>
        <p:nvSpPr>
          <p:cNvPr id="45060" name="5 Slayt Numarası Yer Tutucusu"/>
          <p:cNvSpPr>
            <a:spLocks noGrp="1"/>
          </p:cNvSpPr>
          <p:nvPr>
            <p:ph type="sldNum" sz="quarter" idx="11"/>
          </p:nvPr>
        </p:nvSpPr>
        <p:spPr>
          <a:xfrm>
            <a:off x="5867400" y="6248400"/>
            <a:ext cx="1755775" cy="474663"/>
          </a:xfrm>
        </p:spPr>
        <p:txBody>
          <a:bodyPr anchor="t"/>
          <a:lstStyle/>
          <a:p>
            <a:fld id="{B94CCAC9-C391-48FF-B5BA-7F9111469A4B}" type="slidenum">
              <a:rPr lang="en-US" sz="1000">
                <a:latin typeface="Arial" charset="0"/>
              </a:rPr>
              <a:pPr/>
              <a:t>26</a:t>
            </a:fld>
            <a:endParaRPr lang="en-US" sz="1000">
              <a:latin typeface="Arial" charset="0"/>
            </a:endParaRPr>
          </a:p>
        </p:txBody>
      </p:sp>
      <p:sp>
        <p:nvSpPr>
          <p:cNvPr id="45062" name="7 Veri Yer Tutucusu"/>
          <p:cNvSpPr>
            <a:spLocks noGrp="1"/>
          </p:cNvSpPr>
          <p:nvPr>
            <p:ph type="dt" sz="quarter" idx="12"/>
          </p:nvPr>
        </p:nvSpPr>
        <p:spPr>
          <a:xfrm>
            <a:off x="301625" y="6242050"/>
            <a:ext cx="1782763" cy="474663"/>
          </a:xfrm>
        </p:spPr>
        <p:txBody>
          <a:bodyPr anchor="t"/>
          <a:lstStyle/>
          <a:p>
            <a:fld id="{064A8ABB-EDE7-41D3-BBB3-3EDE51BA2918}"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457200" y="457200"/>
            <a:ext cx="8229600" cy="549275"/>
          </a:xfrm>
        </p:spPr>
        <p:txBody>
          <a:bodyPr/>
          <a:lstStyle/>
          <a:p>
            <a:r>
              <a:rPr lang="tr-TR" b="1"/>
              <a:t>Hasta Dosyaları Arşivi</a:t>
            </a:r>
            <a:r>
              <a:rPr lang="tr-TR"/>
              <a:t> </a:t>
            </a:r>
          </a:p>
        </p:txBody>
      </p:sp>
      <p:sp>
        <p:nvSpPr>
          <p:cNvPr id="46083" name="Rectangle 3"/>
          <p:cNvSpPr>
            <a:spLocks noGrp="1" noChangeArrowheads="1"/>
          </p:cNvSpPr>
          <p:nvPr>
            <p:ph type="body" idx="4294967295"/>
          </p:nvPr>
        </p:nvSpPr>
        <p:spPr>
          <a:xfrm>
            <a:off x="228600" y="1371600"/>
            <a:ext cx="8915400" cy="4953000"/>
          </a:xfrm>
        </p:spPr>
        <p:txBody>
          <a:bodyPr/>
          <a:lstStyle/>
          <a:p>
            <a:pPr>
              <a:lnSpc>
                <a:spcPct val="90000"/>
              </a:lnSpc>
            </a:pPr>
            <a:r>
              <a:rPr lang="tr-TR" sz="2800"/>
              <a:t>Yangın, hırsızlık, su baskını, toz, her türlü hayvan ve haşaratın tahriplerine karşı gerekli tedbirlerin alınması, </a:t>
            </a:r>
          </a:p>
          <a:p>
            <a:pPr>
              <a:lnSpc>
                <a:spcPct val="90000"/>
              </a:lnSpc>
            </a:pPr>
            <a:r>
              <a:rPr lang="tr-TR" sz="2800"/>
              <a:t>Yangına karşı yangın söndürme cihazlarının yangın talimatı çerçevesinde daima çalışır durumda bulundurulması, </a:t>
            </a:r>
          </a:p>
          <a:p>
            <a:pPr>
              <a:lnSpc>
                <a:spcPct val="90000"/>
              </a:lnSpc>
            </a:pPr>
            <a:r>
              <a:rPr lang="tr-TR" sz="2800"/>
              <a:t>Çevre Kontrolü (uygun yerlerde higrometre bulundurulmak sureti ile rutubetin %50, sıcaklığın 18-20 C (60-80 F) tutulması,  </a:t>
            </a:r>
          </a:p>
          <a:p>
            <a:pPr>
              <a:lnSpc>
                <a:spcPct val="90000"/>
              </a:lnSpc>
            </a:pPr>
            <a:r>
              <a:rPr lang="tr-TR" sz="2800"/>
              <a:t>Uygun aydınlatma ve havalandırma sistemi</a:t>
            </a:r>
          </a:p>
          <a:p>
            <a:pPr>
              <a:lnSpc>
                <a:spcPct val="90000"/>
              </a:lnSpc>
            </a:pPr>
            <a:r>
              <a:rPr lang="tr-TR" sz="2800"/>
              <a:t>Mikroorganizmalar için aralıklı dezenfeksiyon</a:t>
            </a:r>
          </a:p>
          <a:p>
            <a:pPr>
              <a:lnSpc>
                <a:spcPct val="90000"/>
              </a:lnSpc>
            </a:pPr>
            <a:r>
              <a:rPr lang="tr-TR" sz="2800"/>
              <a:t>Rutubet emici cihaz veya kimyevi madde kullanımı   </a:t>
            </a:r>
          </a:p>
        </p:txBody>
      </p:sp>
      <p:sp>
        <p:nvSpPr>
          <p:cNvPr id="46084" name="5 Slayt Numarası Yer Tutucusu"/>
          <p:cNvSpPr>
            <a:spLocks noGrp="1"/>
          </p:cNvSpPr>
          <p:nvPr>
            <p:ph type="sldNum" sz="quarter" idx="11"/>
          </p:nvPr>
        </p:nvSpPr>
        <p:spPr>
          <a:xfrm>
            <a:off x="5867400" y="6248400"/>
            <a:ext cx="1755775" cy="474663"/>
          </a:xfrm>
        </p:spPr>
        <p:txBody>
          <a:bodyPr anchor="t"/>
          <a:lstStyle/>
          <a:p>
            <a:fld id="{4579FE45-E056-430E-83B5-D4B52F21DC80}" type="slidenum">
              <a:rPr lang="en-US" sz="1000">
                <a:latin typeface="Arial" charset="0"/>
              </a:rPr>
              <a:pPr/>
              <a:t>27</a:t>
            </a:fld>
            <a:endParaRPr lang="en-US" sz="1000">
              <a:latin typeface="Arial" charset="0"/>
            </a:endParaRPr>
          </a:p>
        </p:txBody>
      </p:sp>
      <p:sp>
        <p:nvSpPr>
          <p:cNvPr id="46086" name="7 Veri Yer Tutucusu"/>
          <p:cNvSpPr>
            <a:spLocks noGrp="1"/>
          </p:cNvSpPr>
          <p:nvPr>
            <p:ph type="dt" sz="quarter" idx="12"/>
          </p:nvPr>
        </p:nvSpPr>
        <p:spPr>
          <a:xfrm>
            <a:off x="301625" y="6242050"/>
            <a:ext cx="1782763" cy="474663"/>
          </a:xfrm>
        </p:spPr>
        <p:txBody>
          <a:bodyPr anchor="t"/>
          <a:lstStyle/>
          <a:p>
            <a:fld id="{CCF60F64-99AD-4E17-8417-6F81D08A76A2}" type="datetime1">
              <a:rPr lang="tr-TR" sz="1000" smtClean="0"/>
              <a:t>4.3.2018</a:t>
            </a:fld>
            <a:endParaRPr lang="en-US" sz="10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xfrm>
            <a:off x="685800" y="457200"/>
            <a:ext cx="8458200" cy="1219200"/>
          </a:xfrm>
        </p:spPr>
        <p:txBody>
          <a:bodyPr/>
          <a:lstStyle/>
          <a:p>
            <a:r>
              <a:rPr lang="tr-TR" b="1"/>
              <a:t>Hasta Dosyalarının Gizliliği-</a:t>
            </a:r>
            <a:r>
              <a:rPr lang="tr-TR"/>
              <a:t> </a:t>
            </a:r>
            <a:r>
              <a:rPr lang="tr-TR" b="1"/>
              <a:t>Mülkiyeti</a:t>
            </a:r>
            <a:r>
              <a:rPr lang="tr-TR"/>
              <a:t> </a:t>
            </a:r>
          </a:p>
        </p:txBody>
      </p:sp>
      <p:sp>
        <p:nvSpPr>
          <p:cNvPr id="47107" name="Rectangle 3"/>
          <p:cNvSpPr>
            <a:spLocks noGrp="1" noChangeArrowheads="1"/>
          </p:cNvSpPr>
          <p:nvPr>
            <p:ph type="body" idx="4294967295"/>
          </p:nvPr>
        </p:nvSpPr>
        <p:spPr>
          <a:xfrm>
            <a:off x="304800" y="2743200"/>
            <a:ext cx="8534400" cy="4114800"/>
          </a:xfrm>
        </p:spPr>
        <p:txBody>
          <a:bodyPr/>
          <a:lstStyle/>
          <a:p>
            <a:r>
              <a:rPr lang="tr-TR" b="1"/>
              <a:t>Dosyalar yasal zorunluluklar dışında kurum dışına çıkarılmamalıdır.</a:t>
            </a:r>
          </a:p>
          <a:p>
            <a:r>
              <a:rPr lang="tr-TR" b="1"/>
              <a:t>İçindeki bilgiler hastanın yazılı izin verdiği kişiler dışında kimse ile paylaşılamaz. </a:t>
            </a:r>
          </a:p>
          <a:p>
            <a:r>
              <a:rPr lang="tr-TR" b="1"/>
              <a:t>Dosyaların gizliliğinin ve kişiye özelliğinin ihlal edilmemesi gerekir.   </a:t>
            </a:r>
          </a:p>
        </p:txBody>
      </p:sp>
      <p:pic>
        <p:nvPicPr>
          <p:cNvPr id="47108" name="Picture 4" descr="PE01023_"/>
          <p:cNvPicPr>
            <a:picLocks noChangeAspect="1" noChangeArrowheads="1"/>
          </p:cNvPicPr>
          <p:nvPr/>
        </p:nvPicPr>
        <p:blipFill>
          <a:blip r:embed="rId2"/>
          <a:srcRect/>
          <a:stretch>
            <a:fillRect/>
          </a:stretch>
        </p:blipFill>
        <p:spPr bwMode="auto">
          <a:xfrm>
            <a:off x="6477000" y="1295400"/>
            <a:ext cx="2133600" cy="1752600"/>
          </a:xfrm>
          <a:prstGeom prst="rect">
            <a:avLst/>
          </a:prstGeom>
          <a:noFill/>
          <a:ln w="9525">
            <a:noFill/>
            <a:miter lim="800000"/>
            <a:headEnd/>
            <a:tailEnd/>
          </a:ln>
        </p:spPr>
      </p:pic>
      <p:sp>
        <p:nvSpPr>
          <p:cNvPr id="47109" name="6 Slayt Numarası Yer Tutucusu"/>
          <p:cNvSpPr>
            <a:spLocks noGrp="1"/>
          </p:cNvSpPr>
          <p:nvPr>
            <p:ph type="sldNum" sz="quarter" idx="11"/>
          </p:nvPr>
        </p:nvSpPr>
        <p:spPr>
          <a:xfrm>
            <a:off x="5867400" y="6248400"/>
            <a:ext cx="1755775" cy="474663"/>
          </a:xfrm>
        </p:spPr>
        <p:txBody>
          <a:bodyPr anchor="t"/>
          <a:lstStyle/>
          <a:p>
            <a:fld id="{4EBFBCCD-3D63-4D5C-9BAD-5BEFA0AD1310}" type="slidenum">
              <a:rPr lang="en-US" sz="1000">
                <a:latin typeface="Arial" charset="0"/>
              </a:rPr>
              <a:pPr/>
              <a:t>28</a:t>
            </a:fld>
            <a:endParaRPr lang="en-US" sz="1000">
              <a:latin typeface="Arial" charset="0"/>
            </a:endParaRPr>
          </a:p>
        </p:txBody>
      </p:sp>
      <p:sp>
        <p:nvSpPr>
          <p:cNvPr id="47111" name="8 Veri Yer Tutucusu"/>
          <p:cNvSpPr>
            <a:spLocks noGrp="1"/>
          </p:cNvSpPr>
          <p:nvPr>
            <p:ph type="dt" sz="quarter" idx="12"/>
          </p:nvPr>
        </p:nvSpPr>
        <p:spPr>
          <a:xfrm>
            <a:off x="301625" y="6242050"/>
            <a:ext cx="1782763" cy="474663"/>
          </a:xfrm>
        </p:spPr>
        <p:txBody>
          <a:bodyPr anchor="t"/>
          <a:lstStyle/>
          <a:p>
            <a:fld id="{9450ED4A-00DE-461B-A5D8-13A125AA1745}" type="datetime1">
              <a:rPr lang="tr-TR" sz="1000" smtClean="0"/>
              <a:t>4.3.2018</a:t>
            </a:fld>
            <a:endParaRPr lang="en-US" sz="1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85800" y="1143000"/>
            <a:ext cx="777240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Tıbbi Belgelerin Taşıması Gerekli Özellikler	1</a:t>
            </a:r>
          </a:p>
        </p:txBody>
      </p:sp>
      <p:sp>
        <p:nvSpPr>
          <p:cNvPr id="48131" name="Rectangle 3"/>
          <p:cNvSpPr>
            <a:spLocks noChangeArrowheads="1"/>
          </p:cNvSpPr>
          <p:nvPr/>
        </p:nvSpPr>
        <p:spPr bwMode="auto">
          <a:xfrm>
            <a:off x="685800" y="2438400"/>
            <a:ext cx="77724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Tıbbi bilgileri içeren formlar tüm ülkede standart ve tüm bilgileri içerecek sayıda olmalıdır</a:t>
            </a:r>
          </a:p>
          <a:p>
            <a:pPr marL="342900" indent="-342900" eaLnBrk="0" hangingPunct="0">
              <a:spcBef>
                <a:spcPct val="20000"/>
              </a:spcBef>
              <a:buClr>
                <a:schemeClr val="tx2"/>
              </a:buClr>
              <a:buFontTx/>
              <a:buChar char="•"/>
            </a:pPr>
            <a:r>
              <a:rPr lang="tr-TR" sz="3200" b="1">
                <a:latin typeface="Times New Roman" pitchFamily="18" charset="0"/>
              </a:rPr>
              <a:t>Formlar gerekli bilgileri içermeli ve bu bilgilerin zamanında işlenmesi sağlanmalıdır.</a:t>
            </a:r>
          </a:p>
          <a:p>
            <a:pPr marL="342900" indent="-342900" eaLnBrk="0" hangingPunct="0">
              <a:spcBef>
                <a:spcPct val="20000"/>
              </a:spcBef>
              <a:buClr>
                <a:schemeClr val="tx2"/>
              </a:buClr>
              <a:buFontTx/>
              <a:buChar char="•"/>
            </a:pPr>
            <a:r>
              <a:rPr lang="tr-TR" sz="3200" b="1">
                <a:latin typeface="Times New Roman" pitchFamily="18" charset="0"/>
              </a:rPr>
              <a:t>Formlar basit ve anlaşılır olmalıdır.</a:t>
            </a:r>
          </a:p>
        </p:txBody>
      </p:sp>
      <p:sp>
        <p:nvSpPr>
          <p:cNvPr id="48132" name="5 Slayt Numarası Yer Tutucusu"/>
          <p:cNvSpPr>
            <a:spLocks noGrp="1"/>
          </p:cNvSpPr>
          <p:nvPr>
            <p:ph type="sldNum" sz="quarter" idx="11"/>
          </p:nvPr>
        </p:nvSpPr>
        <p:spPr>
          <a:xfrm>
            <a:off x="5867400" y="6248400"/>
            <a:ext cx="1755775" cy="474663"/>
          </a:xfrm>
        </p:spPr>
        <p:txBody>
          <a:bodyPr anchor="t"/>
          <a:lstStyle/>
          <a:p>
            <a:fld id="{458380FC-281D-439E-9EA4-BF00098EAFC4}" type="slidenum">
              <a:rPr lang="en-US" sz="1000">
                <a:latin typeface="Arial" charset="0"/>
              </a:rPr>
              <a:pPr/>
              <a:t>29</a:t>
            </a:fld>
            <a:endParaRPr lang="en-US" sz="1000">
              <a:latin typeface="Arial" charset="0"/>
            </a:endParaRPr>
          </a:p>
        </p:txBody>
      </p:sp>
      <p:sp>
        <p:nvSpPr>
          <p:cNvPr id="48134" name="7 Veri Yer Tutucusu"/>
          <p:cNvSpPr>
            <a:spLocks noGrp="1"/>
          </p:cNvSpPr>
          <p:nvPr>
            <p:ph type="dt" sz="quarter" idx="12"/>
          </p:nvPr>
        </p:nvSpPr>
        <p:spPr>
          <a:xfrm>
            <a:off x="301625" y="6242050"/>
            <a:ext cx="1782763" cy="474663"/>
          </a:xfrm>
        </p:spPr>
        <p:txBody>
          <a:bodyPr anchor="t"/>
          <a:lstStyle/>
          <a:p>
            <a:fld id="{AB7EBFBE-AED3-4B01-BFF8-95548047C47B}" type="datetime1">
              <a:rPr lang="tr-TR" sz="1000" smtClean="0"/>
              <a:t>4.3.2018</a:t>
            </a:fld>
            <a:endParaRPr lang="en-US" sz="1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4 Başlık"/>
          <p:cNvSpPr>
            <a:spLocks noGrp="1"/>
          </p:cNvSpPr>
          <p:nvPr>
            <p:ph type="title" idx="4294967295"/>
          </p:nvPr>
        </p:nvSpPr>
        <p:spPr/>
        <p:txBody>
          <a:bodyPr/>
          <a:lstStyle/>
          <a:p>
            <a:r>
              <a:rPr lang="tr-TR" b="1">
                <a:latin typeface="Times New Roman" pitchFamily="18" charset="0"/>
              </a:rPr>
              <a:t>Arşiv Komitesinin Temel Görevi</a:t>
            </a:r>
            <a:endParaRPr lang="tr-TR"/>
          </a:p>
        </p:txBody>
      </p:sp>
      <p:sp>
        <p:nvSpPr>
          <p:cNvPr id="15363" name="5 İçerik Yer Tutucusu"/>
          <p:cNvSpPr>
            <a:spLocks noGrp="1"/>
          </p:cNvSpPr>
          <p:nvPr>
            <p:ph idx="4294967295"/>
          </p:nvPr>
        </p:nvSpPr>
        <p:spPr/>
        <p:txBody>
          <a:bodyPr/>
          <a:lstStyle/>
          <a:p>
            <a:r>
              <a:rPr lang="tr-TR"/>
              <a:t>tıbbi kayıtların düzenli, doğru ve eksiksiz doldurulup doldurulmadığının incelenmesi </a:t>
            </a:r>
          </a:p>
        </p:txBody>
      </p:sp>
      <p:sp>
        <p:nvSpPr>
          <p:cNvPr id="15364" name="3 Veri Yer Tutucusu"/>
          <p:cNvSpPr>
            <a:spLocks noGrp="1"/>
          </p:cNvSpPr>
          <p:nvPr>
            <p:ph type="dt" sz="quarter" idx="12"/>
          </p:nvPr>
        </p:nvSpPr>
        <p:spPr>
          <a:xfrm>
            <a:off x="301625" y="6242050"/>
            <a:ext cx="1782763" cy="474663"/>
          </a:xfrm>
        </p:spPr>
        <p:txBody>
          <a:bodyPr anchor="t"/>
          <a:lstStyle/>
          <a:p>
            <a:fld id="{A00FC279-B1D2-4AAD-83FB-3044B61049EC}" type="datetime1">
              <a:rPr lang="tr-TR" sz="1000" smtClean="0"/>
              <a:t>4.3.2018</a:t>
            </a:fld>
            <a:endParaRPr lang="en-US" sz="1000"/>
          </a:p>
        </p:txBody>
      </p:sp>
      <p:sp>
        <p:nvSpPr>
          <p:cNvPr id="15366" name="1 Slayt Numarası Yer Tutucusu"/>
          <p:cNvSpPr>
            <a:spLocks noGrp="1"/>
          </p:cNvSpPr>
          <p:nvPr>
            <p:ph type="sldNum" sz="quarter" idx="11"/>
          </p:nvPr>
        </p:nvSpPr>
        <p:spPr>
          <a:xfrm>
            <a:off x="5867400" y="6248400"/>
            <a:ext cx="1755775" cy="474663"/>
          </a:xfrm>
        </p:spPr>
        <p:txBody>
          <a:bodyPr anchor="t"/>
          <a:lstStyle/>
          <a:p>
            <a:fld id="{9B2BA605-04C5-4C25-B9F2-C69B595DB2AE}" type="slidenum">
              <a:rPr lang="en-US" sz="1000">
                <a:latin typeface="Arial" charset="0"/>
              </a:rPr>
              <a:pPr/>
              <a:t>3</a:t>
            </a:fld>
            <a:endParaRPr lang="en-US" sz="1000">
              <a:latin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685800" y="762000"/>
            <a:ext cx="8001000" cy="1981200"/>
          </a:xfrm>
        </p:spPr>
        <p:txBody>
          <a:bodyPr/>
          <a:lstStyle/>
          <a:p>
            <a:r>
              <a:rPr lang="tr-TR" b="1"/>
              <a:t>Tıbbi Belgelerin Taşıması Gerekli Özellikler	 2</a:t>
            </a:r>
            <a:br>
              <a:rPr lang="tr-TR" b="1"/>
            </a:br>
            <a:endParaRPr lang="tr-TR" b="1"/>
          </a:p>
        </p:txBody>
      </p:sp>
      <p:sp>
        <p:nvSpPr>
          <p:cNvPr id="49155" name="Rectangle 3"/>
          <p:cNvSpPr>
            <a:spLocks noGrp="1" noChangeArrowheads="1"/>
          </p:cNvSpPr>
          <p:nvPr>
            <p:ph type="body" idx="4294967295"/>
          </p:nvPr>
        </p:nvSpPr>
        <p:spPr>
          <a:xfrm>
            <a:off x="304800" y="2133600"/>
            <a:ext cx="8610600" cy="4419600"/>
          </a:xfrm>
        </p:spPr>
        <p:txBody>
          <a:bodyPr/>
          <a:lstStyle/>
          <a:p>
            <a:pPr>
              <a:lnSpc>
                <a:spcPct val="90000"/>
              </a:lnSpc>
            </a:pPr>
            <a:r>
              <a:rPr lang="tr-TR" b="1"/>
              <a:t>Formlar istatistiksel veri hazırlamaya uygun düzenlenmelidir.</a:t>
            </a:r>
          </a:p>
          <a:p>
            <a:pPr>
              <a:lnSpc>
                <a:spcPct val="90000"/>
              </a:lnSpc>
            </a:pPr>
            <a:r>
              <a:rPr lang="tr-TR" b="1"/>
              <a:t>Her sağlık kurumunda formların tek bir merkezde toplanması sağlanmalıdır.</a:t>
            </a:r>
          </a:p>
          <a:p>
            <a:pPr>
              <a:lnSpc>
                <a:spcPct val="90000"/>
              </a:lnSpc>
            </a:pPr>
            <a:r>
              <a:rPr lang="tr-TR" b="1"/>
              <a:t>Formlara erişim kolay olmalıdır.</a:t>
            </a:r>
          </a:p>
          <a:p>
            <a:pPr>
              <a:lnSpc>
                <a:spcPct val="90000"/>
              </a:lnSpc>
            </a:pPr>
            <a:r>
              <a:rPr lang="tr-TR" b="1"/>
              <a:t>Tıbbi belgelerin kaybolmaması ve görevli personel dışındaki kişiler  tarafından kullanılmaması için gereken önlemler alınmalıdır.</a:t>
            </a:r>
          </a:p>
          <a:p>
            <a:pPr>
              <a:lnSpc>
                <a:spcPct val="90000"/>
              </a:lnSpc>
            </a:pPr>
            <a:endParaRPr lang="tr-TR"/>
          </a:p>
        </p:txBody>
      </p:sp>
      <p:sp>
        <p:nvSpPr>
          <p:cNvPr id="49156" name="5 Slayt Numarası Yer Tutucusu"/>
          <p:cNvSpPr>
            <a:spLocks noGrp="1"/>
          </p:cNvSpPr>
          <p:nvPr>
            <p:ph type="sldNum" sz="quarter" idx="11"/>
          </p:nvPr>
        </p:nvSpPr>
        <p:spPr>
          <a:xfrm>
            <a:off x="5867400" y="6248400"/>
            <a:ext cx="1755775" cy="474663"/>
          </a:xfrm>
        </p:spPr>
        <p:txBody>
          <a:bodyPr anchor="t"/>
          <a:lstStyle/>
          <a:p>
            <a:fld id="{A53E3C96-36A9-4FC1-9648-66C28BFE0DD9}" type="slidenum">
              <a:rPr lang="en-US" sz="1000">
                <a:latin typeface="Arial" charset="0"/>
              </a:rPr>
              <a:pPr/>
              <a:t>30</a:t>
            </a:fld>
            <a:endParaRPr lang="en-US" sz="1000">
              <a:latin typeface="Arial" charset="0"/>
            </a:endParaRPr>
          </a:p>
        </p:txBody>
      </p:sp>
      <p:sp>
        <p:nvSpPr>
          <p:cNvPr id="49158" name="7 Veri Yer Tutucusu"/>
          <p:cNvSpPr>
            <a:spLocks noGrp="1"/>
          </p:cNvSpPr>
          <p:nvPr>
            <p:ph type="dt" sz="quarter" idx="12"/>
          </p:nvPr>
        </p:nvSpPr>
        <p:spPr>
          <a:xfrm>
            <a:off x="301625" y="6242050"/>
            <a:ext cx="1782763" cy="474663"/>
          </a:xfrm>
        </p:spPr>
        <p:txBody>
          <a:bodyPr anchor="t"/>
          <a:lstStyle/>
          <a:p>
            <a:fld id="{45A13A57-4EC4-4FBB-94E8-EF9CC86E726F}" type="datetime1">
              <a:rPr lang="tr-TR" sz="1000" smtClean="0"/>
              <a:t>4.3.2018</a:t>
            </a:fld>
            <a:endParaRPr lang="en-US" sz="1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85800" y="1295400"/>
            <a:ext cx="777240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Sağlık Kurumları İstatistikleri İçin Tutulacak Veriler</a:t>
            </a:r>
          </a:p>
        </p:txBody>
      </p:sp>
      <p:sp>
        <p:nvSpPr>
          <p:cNvPr id="50179" name="Rectangle 3"/>
          <p:cNvSpPr>
            <a:spLocks noChangeArrowheads="1"/>
          </p:cNvSpPr>
          <p:nvPr/>
        </p:nvSpPr>
        <p:spPr bwMode="auto">
          <a:xfrm>
            <a:off x="685800" y="2819400"/>
            <a:ext cx="7772400" cy="32004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Hasta ile ilgili veriler</a:t>
            </a:r>
          </a:p>
          <a:p>
            <a:pPr marL="342900" indent="-342900" eaLnBrk="0" hangingPunct="0">
              <a:spcBef>
                <a:spcPct val="20000"/>
              </a:spcBef>
              <a:buClr>
                <a:schemeClr val="tx2"/>
              </a:buClr>
              <a:buFontTx/>
              <a:buChar char="•"/>
            </a:pPr>
            <a:r>
              <a:rPr lang="tr-TR" sz="3200" b="1">
                <a:latin typeface="Times New Roman" pitchFamily="18" charset="0"/>
              </a:rPr>
              <a:t>Hastalık ile ilgili veriler</a:t>
            </a:r>
          </a:p>
          <a:p>
            <a:pPr marL="342900" indent="-342900" eaLnBrk="0" hangingPunct="0">
              <a:spcBef>
                <a:spcPct val="20000"/>
              </a:spcBef>
              <a:buClr>
                <a:schemeClr val="tx2"/>
              </a:buClr>
              <a:buFontTx/>
              <a:buChar char="•"/>
            </a:pPr>
            <a:r>
              <a:rPr lang="tr-TR" sz="3200" b="1">
                <a:latin typeface="Times New Roman" pitchFamily="18" charset="0"/>
              </a:rPr>
              <a:t>Sağlık kurumu ile ilgili veriler</a:t>
            </a:r>
          </a:p>
        </p:txBody>
      </p:sp>
      <p:sp>
        <p:nvSpPr>
          <p:cNvPr id="50180" name="5 Slayt Numarası Yer Tutucusu"/>
          <p:cNvSpPr>
            <a:spLocks noGrp="1"/>
          </p:cNvSpPr>
          <p:nvPr>
            <p:ph type="sldNum" sz="quarter" idx="11"/>
          </p:nvPr>
        </p:nvSpPr>
        <p:spPr>
          <a:xfrm>
            <a:off x="5867400" y="6248400"/>
            <a:ext cx="1755775" cy="474663"/>
          </a:xfrm>
        </p:spPr>
        <p:txBody>
          <a:bodyPr anchor="t"/>
          <a:lstStyle/>
          <a:p>
            <a:fld id="{8F7D6C6E-C78A-42E8-A988-5C1496EA6104}" type="slidenum">
              <a:rPr lang="en-US" sz="1000">
                <a:latin typeface="Arial" charset="0"/>
              </a:rPr>
              <a:pPr/>
              <a:t>31</a:t>
            </a:fld>
            <a:endParaRPr lang="en-US" sz="1000">
              <a:latin typeface="Arial" charset="0"/>
            </a:endParaRPr>
          </a:p>
        </p:txBody>
      </p:sp>
      <p:sp>
        <p:nvSpPr>
          <p:cNvPr id="50182" name="7 Veri Yer Tutucusu"/>
          <p:cNvSpPr>
            <a:spLocks noGrp="1"/>
          </p:cNvSpPr>
          <p:nvPr>
            <p:ph type="dt" sz="quarter" idx="12"/>
          </p:nvPr>
        </p:nvSpPr>
        <p:spPr>
          <a:xfrm>
            <a:off x="301625" y="6242050"/>
            <a:ext cx="1782763" cy="474663"/>
          </a:xfrm>
        </p:spPr>
        <p:txBody>
          <a:bodyPr anchor="t"/>
          <a:lstStyle/>
          <a:p>
            <a:fld id="{36304F8D-F730-4487-93CB-89A35BA1AE85}" type="datetime1">
              <a:rPr lang="tr-TR" sz="1000" smtClean="0"/>
              <a:t>4.3.2018</a:t>
            </a:fld>
            <a:endParaRPr lang="en-US" sz="1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04800" y="762000"/>
            <a:ext cx="8610600" cy="14478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Akreditasyon Örgütü JCAHO’nun Tıbbi Belge Standartları 1</a:t>
            </a:r>
          </a:p>
        </p:txBody>
      </p:sp>
      <p:sp>
        <p:nvSpPr>
          <p:cNvPr id="51203" name="Rectangle 3"/>
          <p:cNvSpPr>
            <a:spLocks noChangeArrowheads="1"/>
          </p:cNvSpPr>
          <p:nvPr/>
        </p:nvSpPr>
        <p:spPr bwMode="auto">
          <a:xfrm>
            <a:off x="685800" y="2362200"/>
            <a:ext cx="7772400" cy="38862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Tıbbi belgeler doğru ve zamanında tutulmalı, enformasyon  ve istatistiksel veri kolay ve anında ulaşılabilir olmalıdır.</a:t>
            </a:r>
          </a:p>
          <a:p>
            <a:pPr marL="342900" indent="-342900" eaLnBrk="0" hangingPunct="0">
              <a:spcBef>
                <a:spcPct val="20000"/>
              </a:spcBef>
              <a:buClr>
                <a:schemeClr val="tx2"/>
              </a:buClr>
              <a:buFontTx/>
              <a:buChar char="•"/>
            </a:pPr>
            <a:r>
              <a:rPr lang="tr-TR" sz="3200" b="1">
                <a:latin typeface="Times New Roman" pitchFamily="18" charset="0"/>
              </a:rPr>
              <a:t>Tıbbi belgeler hastayı tanımlayacak yeterli bilgiye sahip olmalı tanıyı destekleyici bilgileri ve tedavi süreç ve sonucunu doğru şekilde içermelidir. </a:t>
            </a:r>
          </a:p>
        </p:txBody>
      </p:sp>
      <p:sp>
        <p:nvSpPr>
          <p:cNvPr id="51204" name="5 Slayt Numarası Yer Tutucusu"/>
          <p:cNvSpPr>
            <a:spLocks noGrp="1"/>
          </p:cNvSpPr>
          <p:nvPr>
            <p:ph type="sldNum" sz="quarter" idx="11"/>
          </p:nvPr>
        </p:nvSpPr>
        <p:spPr>
          <a:xfrm>
            <a:off x="5867400" y="6248400"/>
            <a:ext cx="1755775" cy="474663"/>
          </a:xfrm>
        </p:spPr>
        <p:txBody>
          <a:bodyPr anchor="t"/>
          <a:lstStyle/>
          <a:p>
            <a:fld id="{823B8929-77F7-463E-B405-9B888600C7B6}" type="slidenum">
              <a:rPr lang="en-US" sz="1000">
                <a:latin typeface="Arial" charset="0"/>
              </a:rPr>
              <a:pPr/>
              <a:t>32</a:t>
            </a:fld>
            <a:endParaRPr lang="en-US" sz="1000">
              <a:latin typeface="Arial" charset="0"/>
            </a:endParaRPr>
          </a:p>
        </p:txBody>
      </p:sp>
      <p:sp>
        <p:nvSpPr>
          <p:cNvPr id="51206" name="7 Veri Yer Tutucusu"/>
          <p:cNvSpPr>
            <a:spLocks noGrp="1"/>
          </p:cNvSpPr>
          <p:nvPr>
            <p:ph type="dt" sz="quarter" idx="12"/>
          </p:nvPr>
        </p:nvSpPr>
        <p:spPr>
          <a:xfrm>
            <a:off x="301625" y="6242050"/>
            <a:ext cx="1782763" cy="474663"/>
          </a:xfrm>
        </p:spPr>
        <p:txBody>
          <a:bodyPr anchor="t"/>
          <a:lstStyle/>
          <a:p>
            <a:fld id="{1FC7286A-BD58-4A53-B5B7-32E241050B5D}" type="datetime1">
              <a:rPr lang="tr-TR" sz="1000" smtClean="0"/>
              <a:t>4.3.2018</a:t>
            </a:fld>
            <a:endParaRPr lang="en-US" sz="1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xfrm>
            <a:off x="0" y="260350"/>
            <a:ext cx="9607550" cy="1828800"/>
          </a:xfrm>
        </p:spPr>
        <p:txBody>
          <a:bodyPr/>
          <a:lstStyle/>
          <a:p>
            <a:r>
              <a:rPr lang="tr-TR" b="1"/>
              <a:t>JCAHO’ ın Tıbbi Belge Standartları 2</a:t>
            </a:r>
            <a:br>
              <a:rPr lang="tr-TR" b="1"/>
            </a:br>
            <a:endParaRPr lang="tr-TR" b="1"/>
          </a:p>
        </p:txBody>
      </p:sp>
      <p:sp>
        <p:nvSpPr>
          <p:cNvPr id="52227" name="Rectangle 3"/>
          <p:cNvSpPr>
            <a:spLocks noGrp="1" noChangeArrowheads="1"/>
          </p:cNvSpPr>
          <p:nvPr>
            <p:ph type="body" idx="4294967295"/>
          </p:nvPr>
        </p:nvSpPr>
        <p:spPr>
          <a:xfrm>
            <a:off x="381000" y="1484313"/>
            <a:ext cx="8458200" cy="5373687"/>
          </a:xfrm>
        </p:spPr>
        <p:txBody>
          <a:bodyPr/>
          <a:lstStyle/>
          <a:p>
            <a:r>
              <a:rPr lang="tr-TR" b="1"/>
              <a:t>Tüm tıbbi belgelerin gizliliği ve korunması için gerekli prosedürler oluşturulmalı aynı zamanda bu bilgilerin günlük, gerçek, okunabilir ve tam olması sağlanmalıdır.</a:t>
            </a:r>
          </a:p>
          <a:p>
            <a:r>
              <a:rPr lang="tr-TR" b="1"/>
              <a:t>Bu prosedürlerin oluşabilmesi için tıbbi dokümantasyon bölümünde bilgi, personel ve olanakların yukarıdaki şartların yerine gelmesi için fonksiyonel şekilde çalıştırılması gerekir.</a:t>
            </a:r>
          </a:p>
          <a:p>
            <a:endParaRPr lang="tr-TR"/>
          </a:p>
        </p:txBody>
      </p:sp>
      <p:sp>
        <p:nvSpPr>
          <p:cNvPr id="52228" name="5 Slayt Numarası Yer Tutucusu"/>
          <p:cNvSpPr>
            <a:spLocks noGrp="1"/>
          </p:cNvSpPr>
          <p:nvPr>
            <p:ph type="sldNum" sz="quarter" idx="11"/>
          </p:nvPr>
        </p:nvSpPr>
        <p:spPr>
          <a:xfrm>
            <a:off x="5867400" y="6248400"/>
            <a:ext cx="1755775" cy="474663"/>
          </a:xfrm>
        </p:spPr>
        <p:txBody>
          <a:bodyPr anchor="t"/>
          <a:lstStyle/>
          <a:p>
            <a:fld id="{D01D3D7A-546D-4BB7-AF68-7AC0E67C28C1}" type="slidenum">
              <a:rPr lang="en-US" sz="1000">
                <a:latin typeface="Arial" charset="0"/>
              </a:rPr>
              <a:pPr/>
              <a:t>33</a:t>
            </a:fld>
            <a:endParaRPr lang="en-US" sz="1000">
              <a:latin typeface="Arial" charset="0"/>
            </a:endParaRPr>
          </a:p>
        </p:txBody>
      </p:sp>
      <p:sp>
        <p:nvSpPr>
          <p:cNvPr id="52230" name="7 Veri Yer Tutucusu"/>
          <p:cNvSpPr>
            <a:spLocks noGrp="1"/>
          </p:cNvSpPr>
          <p:nvPr>
            <p:ph type="dt" sz="quarter" idx="12"/>
          </p:nvPr>
        </p:nvSpPr>
        <p:spPr>
          <a:xfrm>
            <a:off x="301625" y="6242050"/>
            <a:ext cx="1782763" cy="474663"/>
          </a:xfrm>
        </p:spPr>
        <p:txBody>
          <a:bodyPr anchor="t"/>
          <a:lstStyle/>
          <a:p>
            <a:fld id="{F8B4314C-0DCF-45CC-BE7B-275FC7F06446}" type="datetime1">
              <a:rPr lang="tr-TR" sz="1000" smtClean="0"/>
              <a:t>4.3.2018</a:t>
            </a:fld>
            <a:endParaRPr lang="en-US" sz="1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r>
              <a:rPr lang="tr-TR" b="1"/>
              <a:t>Akreditasyon Örgütünün Belgelerden Yararlanması</a:t>
            </a:r>
            <a:r>
              <a:rPr lang="tr-TR"/>
              <a:t>  </a:t>
            </a:r>
          </a:p>
        </p:txBody>
      </p:sp>
      <p:sp>
        <p:nvSpPr>
          <p:cNvPr id="53251" name="Rectangle 3"/>
          <p:cNvSpPr>
            <a:spLocks noGrp="1" noChangeArrowheads="1"/>
          </p:cNvSpPr>
          <p:nvPr>
            <p:ph type="body" idx="4294967295"/>
          </p:nvPr>
        </p:nvSpPr>
        <p:spPr/>
        <p:txBody>
          <a:bodyPr/>
          <a:lstStyle/>
          <a:p>
            <a:r>
              <a:rPr lang="tr-TR">
                <a:cs typeface="Times New Roman" pitchFamily="18" charset="0"/>
              </a:rPr>
              <a:t>Kurumun mesleki standartlara uygunluğunun değerlendirilmesi</a:t>
            </a:r>
          </a:p>
          <a:p>
            <a:r>
              <a:rPr lang="tr-TR">
                <a:cs typeface="Times New Roman" pitchFamily="18" charset="0"/>
              </a:rPr>
              <a:t>Hizmet veren personelin bilimsel (mesleki) yeterliliğinin saptanması</a:t>
            </a:r>
          </a:p>
          <a:p>
            <a:r>
              <a:rPr lang="tr-TR">
                <a:cs typeface="Times New Roman" pitchFamily="18" charset="0"/>
              </a:rPr>
              <a:t>Sağlık kurumunda verilen eğitim programının değerlendirilmesi</a:t>
            </a:r>
            <a:r>
              <a:rPr lang="tr-TR"/>
              <a:t> </a:t>
            </a:r>
          </a:p>
        </p:txBody>
      </p:sp>
      <p:sp>
        <p:nvSpPr>
          <p:cNvPr id="53252" name="5 Slayt Numarası Yer Tutucusu"/>
          <p:cNvSpPr>
            <a:spLocks noGrp="1"/>
          </p:cNvSpPr>
          <p:nvPr>
            <p:ph type="sldNum" sz="quarter" idx="11"/>
          </p:nvPr>
        </p:nvSpPr>
        <p:spPr>
          <a:xfrm>
            <a:off x="5867400" y="6248400"/>
            <a:ext cx="1755775" cy="474663"/>
          </a:xfrm>
        </p:spPr>
        <p:txBody>
          <a:bodyPr anchor="t"/>
          <a:lstStyle/>
          <a:p>
            <a:fld id="{BADD0FD4-4B24-4DAB-9A5C-082CDDD17B84}" type="slidenum">
              <a:rPr lang="en-US" sz="1000">
                <a:latin typeface="Arial" charset="0"/>
              </a:rPr>
              <a:pPr/>
              <a:t>34</a:t>
            </a:fld>
            <a:endParaRPr lang="en-US" sz="1000">
              <a:latin typeface="Arial" charset="0"/>
            </a:endParaRPr>
          </a:p>
        </p:txBody>
      </p:sp>
      <p:sp>
        <p:nvSpPr>
          <p:cNvPr id="53254" name="7 Veri Yer Tutucusu"/>
          <p:cNvSpPr>
            <a:spLocks noGrp="1"/>
          </p:cNvSpPr>
          <p:nvPr>
            <p:ph type="dt" sz="quarter" idx="12"/>
          </p:nvPr>
        </p:nvSpPr>
        <p:spPr>
          <a:xfrm>
            <a:off x="301625" y="6242050"/>
            <a:ext cx="1782763" cy="474663"/>
          </a:xfrm>
        </p:spPr>
        <p:txBody>
          <a:bodyPr anchor="t"/>
          <a:lstStyle/>
          <a:p>
            <a:fld id="{607632AA-B777-40AF-9287-4A26C314E47A}" type="datetime1">
              <a:rPr lang="tr-TR" sz="1000" smtClean="0"/>
              <a:t>4.3.2018</a:t>
            </a:fld>
            <a:endParaRPr lang="en-US" sz="1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685800" y="1066800"/>
            <a:ext cx="8458200" cy="1143000"/>
          </a:xfrm>
        </p:spPr>
        <p:txBody>
          <a:bodyPr/>
          <a:lstStyle/>
          <a:p>
            <a:r>
              <a:rPr lang="tr-TR"/>
              <a:t>Tıbbi Hata (Yanlış Uygulama) (Malpaktis)</a:t>
            </a:r>
          </a:p>
        </p:txBody>
      </p:sp>
      <p:sp>
        <p:nvSpPr>
          <p:cNvPr id="54275" name="Rectangle 3"/>
          <p:cNvSpPr>
            <a:spLocks noGrp="1" noChangeArrowheads="1"/>
          </p:cNvSpPr>
          <p:nvPr>
            <p:ph type="body" idx="4294967295"/>
          </p:nvPr>
        </p:nvSpPr>
        <p:spPr>
          <a:xfrm>
            <a:off x="457200" y="2349500"/>
            <a:ext cx="8291513" cy="3776663"/>
          </a:xfrm>
        </p:spPr>
        <p:txBody>
          <a:bodyPr/>
          <a:lstStyle/>
          <a:p>
            <a:r>
              <a:rPr lang="tr-TR" sz="3600"/>
              <a:t>Hastaya doğrudan veya dolaylı sağlık hizmeti sunan sağlık personelinin standart uygulamayı yapmaması, beceri eksikliği veya hastaya tedavi vermemesi ile oluşan zararlardır</a:t>
            </a:r>
          </a:p>
        </p:txBody>
      </p:sp>
      <p:sp>
        <p:nvSpPr>
          <p:cNvPr id="54276" name="5 Slayt Numarası Yer Tutucusu"/>
          <p:cNvSpPr>
            <a:spLocks noGrp="1"/>
          </p:cNvSpPr>
          <p:nvPr>
            <p:ph type="sldNum" sz="quarter" idx="11"/>
          </p:nvPr>
        </p:nvSpPr>
        <p:spPr>
          <a:xfrm>
            <a:off x="5867400" y="6248400"/>
            <a:ext cx="1755775" cy="474663"/>
          </a:xfrm>
        </p:spPr>
        <p:txBody>
          <a:bodyPr anchor="t"/>
          <a:lstStyle/>
          <a:p>
            <a:fld id="{27BF4797-B957-4434-A909-79C4AF93C568}" type="slidenum">
              <a:rPr lang="en-US" sz="1000">
                <a:latin typeface="Arial" charset="0"/>
              </a:rPr>
              <a:pPr/>
              <a:t>35</a:t>
            </a:fld>
            <a:endParaRPr lang="en-US" sz="1000">
              <a:latin typeface="Arial" charset="0"/>
            </a:endParaRPr>
          </a:p>
        </p:txBody>
      </p:sp>
      <p:sp>
        <p:nvSpPr>
          <p:cNvPr id="54278" name="7 Veri Yer Tutucusu"/>
          <p:cNvSpPr>
            <a:spLocks noGrp="1"/>
          </p:cNvSpPr>
          <p:nvPr>
            <p:ph type="dt" sz="quarter" idx="12"/>
          </p:nvPr>
        </p:nvSpPr>
        <p:spPr>
          <a:xfrm>
            <a:off x="301625" y="6242050"/>
            <a:ext cx="1782763" cy="474663"/>
          </a:xfrm>
        </p:spPr>
        <p:txBody>
          <a:bodyPr anchor="t"/>
          <a:lstStyle/>
          <a:p>
            <a:fld id="{2324282F-8227-4D05-95EE-A6D7415ABED8}" type="datetime1">
              <a:rPr lang="tr-TR" sz="1000" smtClean="0"/>
              <a:t>4.3.2018</a:t>
            </a:fld>
            <a:endParaRPr lang="en-US" sz="1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685800" y="762000"/>
            <a:ext cx="8458200" cy="1600200"/>
          </a:xfrm>
        </p:spPr>
        <p:txBody>
          <a:bodyPr/>
          <a:lstStyle/>
          <a:p>
            <a:r>
              <a:rPr lang="tr-TR"/>
              <a:t>Tıbbi hatalarda son on yıllık durum  -1-</a:t>
            </a:r>
          </a:p>
        </p:txBody>
      </p:sp>
      <p:sp>
        <p:nvSpPr>
          <p:cNvPr id="55299" name="Rectangle 3"/>
          <p:cNvSpPr>
            <a:spLocks noGrp="1" noChangeArrowheads="1"/>
          </p:cNvSpPr>
          <p:nvPr>
            <p:ph type="body" idx="4294967295"/>
          </p:nvPr>
        </p:nvSpPr>
        <p:spPr>
          <a:xfrm>
            <a:off x="457200" y="2492375"/>
            <a:ext cx="8229600" cy="4365625"/>
          </a:xfrm>
        </p:spPr>
        <p:txBody>
          <a:bodyPr/>
          <a:lstStyle/>
          <a:p>
            <a:r>
              <a:rPr lang="tr-TR" b="1"/>
              <a:t>Toplam 636 dava, 27 ölüm (18 bebek),  </a:t>
            </a:r>
          </a:p>
          <a:p>
            <a:r>
              <a:rPr lang="tr-TR" b="1"/>
              <a:t>1. Kadın doğum uzmanları %69.84, </a:t>
            </a:r>
          </a:p>
          <a:p>
            <a:r>
              <a:rPr lang="tr-TR" b="1"/>
              <a:t>2. Ebe ve hemşireler %22.22, </a:t>
            </a:r>
          </a:p>
          <a:p>
            <a:r>
              <a:rPr lang="tr-TR" b="1"/>
              <a:t>3. Diğer uzmanlık dalları %3.4,</a:t>
            </a:r>
          </a:p>
          <a:p>
            <a:r>
              <a:rPr lang="tr-TR" b="1"/>
              <a:t>4. Pratisyenler %1.58.   </a:t>
            </a:r>
          </a:p>
          <a:p>
            <a:endParaRPr lang="tr-TR" b="1"/>
          </a:p>
        </p:txBody>
      </p:sp>
      <p:sp>
        <p:nvSpPr>
          <p:cNvPr id="55300" name="5 Slayt Numarası Yer Tutucusu"/>
          <p:cNvSpPr>
            <a:spLocks noGrp="1"/>
          </p:cNvSpPr>
          <p:nvPr>
            <p:ph type="sldNum" sz="quarter" idx="11"/>
          </p:nvPr>
        </p:nvSpPr>
        <p:spPr>
          <a:xfrm>
            <a:off x="5867400" y="6248400"/>
            <a:ext cx="1755775" cy="474663"/>
          </a:xfrm>
        </p:spPr>
        <p:txBody>
          <a:bodyPr anchor="t"/>
          <a:lstStyle/>
          <a:p>
            <a:fld id="{BBF402F9-56C7-4099-AD08-362BA7BCBDB2}" type="slidenum">
              <a:rPr lang="en-US" sz="1000">
                <a:latin typeface="Arial" charset="0"/>
              </a:rPr>
              <a:pPr/>
              <a:t>36</a:t>
            </a:fld>
            <a:endParaRPr lang="en-US" sz="1000">
              <a:latin typeface="Arial" charset="0"/>
            </a:endParaRPr>
          </a:p>
        </p:txBody>
      </p:sp>
      <p:sp>
        <p:nvSpPr>
          <p:cNvPr id="55302" name="7 Veri Yer Tutucusu"/>
          <p:cNvSpPr>
            <a:spLocks noGrp="1"/>
          </p:cNvSpPr>
          <p:nvPr>
            <p:ph type="dt" sz="quarter" idx="12"/>
          </p:nvPr>
        </p:nvSpPr>
        <p:spPr>
          <a:xfrm>
            <a:off x="301625" y="6242050"/>
            <a:ext cx="1782763" cy="474663"/>
          </a:xfrm>
        </p:spPr>
        <p:txBody>
          <a:bodyPr anchor="t"/>
          <a:lstStyle/>
          <a:p>
            <a:fld id="{D5082BFD-2567-4544-93D2-F089F37B6C36}" type="datetime1">
              <a:rPr lang="tr-TR" sz="1000" smtClean="0"/>
              <a:t>4.3.2018</a:t>
            </a:fld>
            <a:endParaRPr lang="en-US" sz="1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685800" y="762000"/>
            <a:ext cx="8458200" cy="1524000"/>
          </a:xfrm>
        </p:spPr>
        <p:txBody>
          <a:bodyPr/>
          <a:lstStyle/>
          <a:p>
            <a:r>
              <a:rPr lang="tr-TR"/>
              <a:t>Tıbbi hatalarda son on yıllık durum  -2-</a:t>
            </a:r>
          </a:p>
        </p:txBody>
      </p:sp>
      <p:sp>
        <p:nvSpPr>
          <p:cNvPr id="56323" name="Rectangle 3"/>
          <p:cNvSpPr>
            <a:spLocks noGrp="1" noChangeArrowheads="1"/>
          </p:cNvSpPr>
          <p:nvPr>
            <p:ph type="body" idx="4294967295"/>
          </p:nvPr>
        </p:nvSpPr>
        <p:spPr>
          <a:xfrm>
            <a:off x="457200" y="2832100"/>
            <a:ext cx="8229600" cy="3035300"/>
          </a:xfrm>
        </p:spPr>
        <p:txBody>
          <a:bodyPr/>
          <a:lstStyle/>
          <a:p>
            <a:r>
              <a:rPr lang="tr-TR" b="1"/>
              <a:t>1. Devlet Hastaneleri 		%40.18,</a:t>
            </a:r>
          </a:p>
          <a:p>
            <a:r>
              <a:rPr lang="tr-TR" b="1"/>
              <a:t>2. Özel Hastaneler		%18.69</a:t>
            </a:r>
          </a:p>
          <a:p>
            <a:r>
              <a:rPr lang="tr-TR" b="1"/>
              <a:t>3. SSK Hastaneleri 		%14.95</a:t>
            </a:r>
          </a:p>
          <a:p>
            <a:r>
              <a:rPr lang="tr-TR" b="1"/>
              <a:t>4. Üniversite Hastaneleri 	%7.47   </a:t>
            </a:r>
          </a:p>
          <a:p>
            <a:endParaRPr lang="tr-TR" b="1"/>
          </a:p>
        </p:txBody>
      </p:sp>
      <p:sp>
        <p:nvSpPr>
          <p:cNvPr id="56324" name="5 Slayt Numarası Yer Tutucusu"/>
          <p:cNvSpPr>
            <a:spLocks noGrp="1"/>
          </p:cNvSpPr>
          <p:nvPr>
            <p:ph type="sldNum" sz="quarter" idx="11"/>
          </p:nvPr>
        </p:nvSpPr>
        <p:spPr>
          <a:xfrm>
            <a:off x="5867400" y="6248400"/>
            <a:ext cx="1755775" cy="474663"/>
          </a:xfrm>
        </p:spPr>
        <p:txBody>
          <a:bodyPr anchor="t"/>
          <a:lstStyle/>
          <a:p>
            <a:fld id="{E0CC4348-093A-456C-9AC7-FD3EED8EBF40}" type="slidenum">
              <a:rPr lang="en-US" sz="1000">
                <a:latin typeface="Arial" charset="0"/>
              </a:rPr>
              <a:pPr/>
              <a:t>37</a:t>
            </a:fld>
            <a:endParaRPr lang="en-US" sz="1000">
              <a:latin typeface="Arial" charset="0"/>
            </a:endParaRPr>
          </a:p>
        </p:txBody>
      </p:sp>
      <p:sp>
        <p:nvSpPr>
          <p:cNvPr id="56326" name="7 Veri Yer Tutucusu"/>
          <p:cNvSpPr>
            <a:spLocks noGrp="1"/>
          </p:cNvSpPr>
          <p:nvPr>
            <p:ph type="dt" sz="quarter" idx="12"/>
          </p:nvPr>
        </p:nvSpPr>
        <p:spPr>
          <a:xfrm>
            <a:off x="301625" y="6242050"/>
            <a:ext cx="1782763" cy="474663"/>
          </a:xfrm>
        </p:spPr>
        <p:txBody>
          <a:bodyPr anchor="t"/>
          <a:lstStyle/>
          <a:p>
            <a:fld id="{B4EC211B-ED7C-4D25-821F-031492FBBFE1}" type="datetime1">
              <a:rPr lang="tr-TR" sz="1000" smtClean="0"/>
              <a:t>4.3.2018</a:t>
            </a:fld>
            <a:endParaRPr lang="en-US" sz="1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685800" y="228600"/>
            <a:ext cx="8229600" cy="1371600"/>
          </a:xfrm>
        </p:spPr>
        <p:txBody>
          <a:bodyPr/>
          <a:lstStyle/>
          <a:p>
            <a:r>
              <a:rPr lang="tr-TR"/>
              <a:t>Tıbbi Hata (Malpraktis) Kanun Tasarısı</a:t>
            </a:r>
          </a:p>
        </p:txBody>
      </p:sp>
      <p:sp>
        <p:nvSpPr>
          <p:cNvPr id="57347" name="Rectangle 3"/>
          <p:cNvSpPr>
            <a:spLocks noGrp="1" noChangeArrowheads="1"/>
          </p:cNvSpPr>
          <p:nvPr>
            <p:ph type="body" idx="4294967295"/>
          </p:nvPr>
        </p:nvSpPr>
        <p:spPr>
          <a:xfrm>
            <a:off x="457200" y="1676400"/>
            <a:ext cx="8229600" cy="4876800"/>
          </a:xfrm>
        </p:spPr>
        <p:txBody>
          <a:bodyPr/>
          <a:lstStyle/>
          <a:p>
            <a:pPr>
              <a:lnSpc>
                <a:spcPct val="90000"/>
              </a:lnSpc>
            </a:pPr>
            <a:r>
              <a:rPr lang="tr-TR" sz="2800"/>
              <a:t>Amaç ve terimler</a:t>
            </a:r>
          </a:p>
          <a:p>
            <a:pPr>
              <a:lnSpc>
                <a:spcPct val="90000"/>
              </a:lnSpc>
            </a:pPr>
            <a:r>
              <a:rPr lang="tr-TR" sz="2800"/>
              <a:t>Sağlık personeli hasta ilişkisi, güvenli tıbbi uygulama </a:t>
            </a:r>
          </a:p>
          <a:p>
            <a:pPr>
              <a:lnSpc>
                <a:spcPct val="90000"/>
              </a:lnSpc>
            </a:pPr>
            <a:r>
              <a:rPr lang="tr-TR" sz="2800"/>
              <a:t>Sağlık kurumu ve muayenehane ortamında tıbbi uygulama</a:t>
            </a:r>
          </a:p>
          <a:p>
            <a:pPr>
              <a:lnSpc>
                <a:spcPct val="90000"/>
              </a:lnSpc>
            </a:pPr>
            <a:r>
              <a:rPr lang="tr-TR" sz="2800"/>
              <a:t>Sağlık personelinin sorumlulukları</a:t>
            </a:r>
          </a:p>
          <a:p>
            <a:pPr>
              <a:lnSpc>
                <a:spcPct val="90000"/>
              </a:lnSpc>
            </a:pPr>
            <a:r>
              <a:rPr lang="tr-TR" sz="2800"/>
              <a:t>Zorunlu mesleki mali sorumluluk sigortası</a:t>
            </a:r>
          </a:p>
          <a:p>
            <a:pPr>
              <a:lnSpc>
                <a:spcPct val="90000"/>
              </a:lnSpc>
            </a:pPr>
            <a:r>
              <a:rPr lang="tr-TR" sz="2800"/>
              <a:t>Ceza hükümleri</a:t>
            </a:r>
          </a:p>
          <a:p>
            <a:pPr>
              <a:lnSpc>
                <a:spcPct val="90000"/>
              </a:lnSpc>
            </a:pPr>
            <a:r>
              <a:rPr lang="tr-TR" sz="2800"/>
              <a:t>TIBBİ KAYITLAR ve TIBBİ HATALAR  </a:t>
            </a:r>
          </a:p>
          <a:p>
            <a:pPr>
              <a:lnSpc>
                <a:spcPct val="90000"/>
              </a:lnSpc>
            </a:pPr>
            <a:endParaRPr lang="tr-TR" sz="2800"/>
          </a:p>
        </p:txBody>
      </p:sp>
      <p:sp>
        <p:nvSpPr>
          <p:cNvPr id="57348" name="5 Slayt Numarası Yer Tutucusu"/>
          <p:cNvSpPr>
            <a:spLocks noGrp="1"/>
          </p:cNvSpPr>
          <p:nvPr>
            <p:ph type="sldNum" sz="quarter" idx="11"/>
          </p:nvPr>
        </p:nvSpPr>
        <p:spPr>
          <a:xfrm>
            <a:off x="5867400" y="6248400"/>
            <a:ext cx="1755775" cy="474663"/>
          </a:xfrm>
        </p:spPr>
        <p:txBody>
          <a:bodyPr anchor="t"/>
          <a:lstStyle/>
          <a:p>
            <a:fld id="{9B50BA1F-B050-4C08-82AF-1407900F224B}" type="slidenum">
              <a:rPr lang="en-US" sz="1000">
                <a:latin typeface="Arial" charset="0"/>
              </a:rPr>
              <a:pPr/>
              <a:t>38</a:t>
            </a:fld>
            <a:endParaRPr lang="en-US" sz="1000">
              <a:latin typeface="Arial" charset="0"/>
            </a:endParaRPr>
          </a:p>
        </p:txBody>
      </p:sp>
      <p:sp>
        <p:nvSpPr>
          <p:cNvPr id="57350" name="7 Veri Yer Tutucusu"/>
          <p:cNvSpPr>
            <a:spLocks noGrp="1"/>
          </p:cNvSpPr>
          <p:nvPr>
            <p:ph type="dt" sz="quarter" idx="12"/>
          </p:nvPr>
        </p:nvSpPr>
        <p:spPr>
          <a:xfrm>
            <a:off x="301625" y="6242050"/>
            <a:ext cx="1782763" cy="474663"/>
          </a:xfrm>
        </p:spPr>
        <p:txBody>
          <a:bodyPr anchor="t"/>
          <a:lstStyle/>
          <a:p>
            <a:fld id="{DC6C58DC-C862-409E-9222-B14259C834B1}" type="datetime1">
              <a:rPr lang="tr-TR" sz="1000" smtClean="0"/>
              <a:t>4.3.2018</a:t>
            </a:fld>
            <a:endParaRPr lang="en-US" sz="1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xfrm>
            <a:off x="457200" y="277813"/>
            <a:ext cx="8305800" cy="1322387"/>
          </a:xfrm>
        </p:spPr>
        <p:txBody>
          <a:bodyPr/>
          <a:lstStyle/>
          <a:p>
            <a:r>
              <a:rPr lang="tr-TR" sz="4000" b="1">
                <a:latin typeface="Times New Roman" pitchFamily="18" charset="0"/>
              </a:rPr>
              <a:t>Sağlık Hizmetlerinde Enformasyon </a:t>
            </a:r>
            <a:br>
              <a:rPr lang="tr-TR" sz="4000" b="1">
                <a:latin typeface="Times New Roman" pitchFamily="18" charset="0"/>
              </a:rPr>
            </a:br>
            <a:endParaRPr lang="tr-TR" sz="4000" b="1">
              <a:latin typeface="Times New Roman" pitchFamily="18" charset="0"/>
            </a:endParaRPr>
          </a:p>
        </p:txBody>
      </p:sp>
      <p:sp>
        <p:nvSpPr>
          <p:cNvPr id="58371" name="Rectangle 3"/>
          <p:cNvSpPr>
            <a:spLocks noGrp="1" noChangeArrowheads="1"/>
          </p:cNvSpPr>
          <p:nvPr>
            <p:ph type="body" idx="4294967295"/>
          </p:nvPr>
        </p:nvSpPr>
        <p:spPr>
          <a:xfrm>
            <a:off x="457200" y="1600200"/>
            <a:ext cx="8229600" cy="5029200"/>
          </a:xfrm>
        </p:spPr>
        <p:txBody>
          <a:bodyPr/>
          <a:lstStyle/>
          <a:p>
            <a:pPr>
              <a:lnSpc>
                <a:spcPct val="90000"/>
              </a:lnSpc>
              <a:buClr>
                <a:schemeClr val="tx2"/>
              </a:buClr>
            </a:pPr>
            <a:r>
              <a:rPr lang="tr-TR" b="1">
                <a:latin typeface="Times New Roman" pitchFamily="18" charset="0"/>
              </a:rPr>
              <a:t>Sağlık verileri özel hasta kayıtları (klinik veriler, performans verileri- kullanım ve risk yönetimi verileri, planlama ve karar desteği için bilgiye dönüştürülmüş veriler, karşılaştırmalı ortak verileri içerecek şekilde devamlılık göstermelidir</a:t>
            </a:r>
          </a:p>
          <a:p>
            <a:pPr>
              <a:lnSpc>
                <a:spcPct val="90000"/>
              </a:lnSpc>
            </a:pPr>
            <a:endParaRPr lang="tr-TR"/>
          </a:p>
        </p:txBody>
      </p:sp>
      <p:sp>
        <p:nvSpPr>
          <p:cNvPr id="58372" name="5 Slayt Numarası Yer Tutucusu"/>
          <p:cNvSpPr>
            <a:spLocks noGrp="1"/>
          </p:cNvSpPr>
          <p:nvPr>
            <p:ph type="sldNum" sz="quarter" idx="11"/>
          </p:nvPr>
        </p:nvSpPr>
        <p:spPr>
          <a:xfrm>
            <a:off x="5867400" y="6248400"/>
            <a:ext cx="1755775" cy="474663"/>
          </a:xfrm>
        </p:spPr>
        <p:txBody>
          <a:bodyPr anchor="t"/>
          <a:lstStyle/>
          <a:p>
            <a:fld id="{73BA3199-4F49-4557-AE8F-356E853F9B83}" type="slidenum">
              <a:rPr lang="en-US" sz="1000">
                <a:latin typeface="Arial" charset="0"/>
              </a:rPr>
              <a:pPr/>
              <a:t>39</a:t>
            </a:fld>
            <a:endParaRPr lang="en-US" sz="1000">
              <a:latin typeface="Arial" charset="0"/>
            </a:endParaRPr>
          </a:p>
        </p:txBody>
      </p:sp>
      <p:sp>
        <p:nvSpPr>
          <p:cNvPr id="58374" name="7 Veri Yer Tutucusu"/>
          <p:cNvSpPr>
            <a:spLocks noGrp="1"/>
          </p:cNvSpPr>
          <p:nvPr>
            <p:ph type="dt" sz="quarter" idx="12"/>
          </p:nvPr>
        </p:nvSpPr>
        <p:spPr>
          <a:xfrm>
            <a:off x="301625" y="6242050"/>
            <a:ext cx="1782763" cy="474663"/>
          </a:xfrm>
        </p:spPr>
        <p:txBody>
          <a:bodyPr anchor="t"/>
          <a:lstStyle/>
          <a:p>
            <a:fld id="{53BC2C65-C7AB-451D-811B-37656E072AB4}" type="datetime1">
              <a:rPr lang="tr-TR" sz="1000" smtClean="0"/>
              <a:t>4.3.2018</a:t>
            </a:fld>
            <a:endParaRPr lang="en-US" sz="1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81000" y="2286000"/>
            <a:ext cx="83058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Tıbbi belgelere ilişkin genel organizasyonunu denetlemek,</a:t>
            </a:r>
          </a:p>
          <a:p>
            <a:pPr marL="342900" indent="-342900" eaLnBrk="0" hangingPunct="0">
              <a:spcBef>
                <a:spcPct val="20000"/>
              </a:spcBef>
              <a:buClr>
                <a:schemeClr val="tx2"/>
              </a:buClr>
              <a:buFontTx/>
              <a:buChar char="•"/>
            </a:pPr>
            <a:r>
              <a:rPr lang="tr-TR" sz="3200" b="1">
                <a:latin typeface="Times New Roman" pitchFamily="18" charset="0"/>
              </a:rPr>
              <a:t>Doktorla hasta dosyaları arşivi arasındaki ilişkiye destek sağlamak,</a:t>
            </a:r>
          </a:p>
          <a:p>
            <a:pPr marL="342900" indent="-342900" eaLnBrk="0" hangingPunct="0">
              <a:spcBef>
                <a:spcPct val="20000"/>
              </a:spcBef>
              <a:buClr>
                <a:schemeClr val="tx2"/>
              </a:buClr>
              <a:buFontTx/>
              <a:buChar char="•"/>
            </a:pPr>
            <a:r>
              <a:rPr lang="tr-TR" sz="3200" b="1">
                <a:latin typeface="Times New Roman" pitchFamily="18" charset="0"/>
              </a:rPr>
              <a:t>Tıbbi belgeleri gözden geçirmek ve değerlendirmek, </a:t>
            </a:r>
          </a:p>
          <a:p>
            <a:pPr marL="342900" indent="-342900" eaLnBrk="0" hangingPunct="0">
              <a:spcBef>
                <a:spcPct val="20000"/>
              </a:spcBef>
              <a:buClr>
                <a:schemeClr val="tx2"/>
              </a:buClr>
              <a:buFontTx/>
              <a:buChar char="•"/>
            </a:pPr>
            <a:r>
              <a:rPr lang="tr-TR" sz="3200" b="1">
                <a:latin typeface="Times New Roman" pitchFamily="18" charset="0"/>
              </a:rPr>
              <a:t>Tıbbi formları yeniden dizayn etmek,</a:t>
            </a:r>
          </a:p>
        </p:txBody>
      </p:sp>
      <p:sp>
        <p:nvSpPr>
          <p:cNvPr id="16387" name="Rectangle 3"/>
          <p:cNvSpPr>
            <a:spLocks noChangeArrowheads="1"/>
          </p:cNvSpPr>
          <p:nvPr/>
        </p:nvSpPr>
        <p:spPr bwMode="auto">
          <a:xfrm>
            <a:off x="214313" y="1219200"/>
            <a:ext cx="7858125" cy="10668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Arşiv Komitesinin Görevleri 1</a:t>
            </a:r>
          </a:p>
        </p:txBody>
      </p:sp>
      <p:sp>
        <p:nvSpPr>
          <p:cNvPr id="16388" name="3 Slayt Numarası Yer Tutucusu"/>
          <p:cNvSpPr>
            <a:spLocks noGrp="1"/>
          </p:cNvSpPr>
          <p:nvPr>
            <p:ph type="sldNum" sz="quarter" idx="11"/>
          </p:nvPr>
        </p:nvSpPr>
        <p:spPr>
          <a:xfrm>
            <a:off x="5867400" y="6248400"/>
            <a:ext cx="1755775" cy="474663"/>
          </a:xfrm>
        </p:spPr>
        <p:txBody>
          <a:bodyPr anchor="t"/>
          <a:lstStyle/>
          <a:p>
            <a:fld id="{B270D28F-5FB2-400D-938A-0647028B8D2E}" type="slidenum">
              <a:rPr lang="en-US" sz="1000">
                <a:latin typeface="Arial" charset="0"/>
              </a:rPr>
              <a:pPr/>
              <a:t>4</a:t>
            </a:fld>
            <a:endParaRPr lang="en-US" sz="1000">
              <a:latin typeface="Arial" charset="0"/>
            </a:endParaRPr>
          </a:p>
        </p:txBody>
      </p:sp>
      <p:sp>
        <p:nvSpPr>
          <p:cNvPr id="16390" name="5 Veri Yer Tutucusu"/>
          <p:cNvSpPr>
            <a:spLocks noGrp="1"/>
          </p:cNvSpPr>
          <p:nvPr>
            <p:ph type="dt" sz="quarter" idx="12"/>
          </p:nvPr>
        </p:nvSpPr>
        <p:spPr>
          <a:xfrm>
            <a:off x="301625" y="6242050"/>
            <a:ext cx="1782763" cy="474663"/>
          </a:xfrm>
        </p:spPr>
        <p:txBody>
          <a:bodyPr anchor="t"/>
          <a:lstStyle/>
          <a:p>
            <a:fld id="{8E3C2EC8-7EC6-4E63-868D-FD97C5ABE8FC}" type="datetime1">
              <a:rPr lang="tr-TR" sz="1000" smtClean="0"/>
              <a:t>4.3.2018</a:t>
            </a:fld>
            <a:endParaRPr lang="en-US" sz="1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Başlık"/>
          <p:cNvSpPr>
            <a:spLocks noGrp="1"/>
          </p:cNvSpPr>
          <p:nvPr>
            <p:ph type="title" idx="4294967295"/>
          </p:nvPr>
        </p:nvSpPr>
        <p:spPr/>
        <p:txBody>
          <a:bodyPr/>
          <a:lstStyle/>
          <a:p>
            <a:r>
              <a:rPr lang="tr-TR" b="1">
                <a:latin typeface="Times New Roman" pitchFamily="18" charset="0"/>
              </a:rPr>
              <a:t>Verinin kalitesi,</a:t>
            </a:r>
            <a:endParaRPr lang="tr-TR"/>
          </a:p>
        </p:txBody>
      </p:sp>
      <p:sp>
        <p:nvSpPr>
          <p:cNvPr id="59395" name="2 İçerik Yer Tutucusu"/>
          <p:cNvSpPr>
            <a:spLocks noGrp="1"/>
          </p:cNvSpPr>
          <p:nvPr>
            <p:ph idx="4294967295"/>
          </p:nvPr>
        </p:nvSpPr>
        <p:spPr>
          <a:xfrm>
            <a:off x="263525" y="1598613"/>
            <a:ext cx="7880350" cy="4497387"/>
          </a:xfrm>
        </p:spPr>
        <p:txBody>
          <a:bodyPr/>
          <a:lstStyle/>
          <a:p>
            <a:r>
              <a:rPr lang="tr-TR" b="1">
                <a:latin typeface="Times New Roman" pitchFamily="18" charset="0"/>
              </a:rPr>
              <a:t>bilgiye dönüşebilmesi, </a:t>
            </a:r>
          </a:p>
          <a:p>
            <a:r>
              <a:rPr lang="tr-TR" b="1">
                <a:latin typeface="Times New Roman" pitchFamily="18" charset="0"/>
              </a:rPr>
              <a:t>bu bilginin karar verme, </a:t>
            </a:r>
          </a:p>
          <a:p>
            <a:r>
              <a:rPr lang="tr-TR" b="1">
                <a:latin typeface="Times New Roman" pitchFamily="18" charset="0"/>
              </a:rPr>
              <a:t>değerlendirme, </a:t>
            </a:r>
          </a:p>
          <a:p>
            <a:r>
              <a:rPr lang="tr-TR" b="1">
                <a:latin typeface="Times New Roman" pitchFamily="18" charset="0"/>
              </a:rPr>
              <a:t>pazarlama ve </a:t>
            </a:r>
          </a:p>
          <a:p>
            <a:r>
              <a:rPr lang="tr-TR" b="1">
                <a:latin typeface="Times New Roman" pitchFamily="18" charset="0"/>
              </a:rPr>
              <a:t>politika geliştirmede kullanılabilmesidir       </a:t>
            </a:r>
          </a:p>
          <a:p>
            <a:endParaRPr lang="tr-TR"/>
          </a:p>
        </p:txBody>
      </p:sp>
      <p:sp>
        <p:nvSpPr>
          <p:cNvPr id="59396" name="3 Slayt Numarası Yer Tutucusu"/>
          <p:cNvSpPr>
            <a:spLocks noGrp="1"/>
          </p:cNvSpPr>
          <p:nvPr>
            <p:ph type="sldNum" sz="quarter" idx="11"/>
          </p:nvPr>
        </p:nvSpPr>
        <p:spPr>
          <a:xfrm>
            <a:off x="5867400" y="6248400"/>
            <a:ext cx="1755775" cy="474663"/>
          </a:xfrm>
        </p:spPr>
        <p:txBody>
          <a:bodyPr anchor="t"/>
          <a:lstStyle/>
          <a:p>
            <a:fld id="{5A704363-0908-40AB-B3CE-15A833882874}" type="slidenum">
              <a:rPr lang="en-US" sz="1000">
                <a:latin typeface="Arial" charset="0"/>
              </a:rPr>
              <a:pPr/>
              <a:t>40</a:t>
            </a:fld>
            <a:endParaRPr lang="en-US" sz="1000">
              <a:latin typeface="Arial" charset="0"/>
            </a:endParaRPr>
          </a:p>
        </p:txBody>
      </p:sp>
      <p:sp>
        <p:nvSpPr>
          <p:cNvPr id="59398" name="5 Veri Yer Tutucusu"/>
          <p:cNvSpPr>
            <a:spLocks noGrp="1"/>
          </p:cNvSpPr>
          <p:nvPr>
            <p:ph type="dt" sz="quarter" idx="12"/>
          </p:nvPr>
        </p:nvSpPr>
        <p:spPr>
          <a:xfrm>
            <a:off x="301625" y="6242050"/>
            <a:ext cx="1782763" cy="474663"/>
          </a:xfrm>
        </p:spPr>
        <p:txBody>
          <a:bodyPr anchor="t"/>
          <a:lstStyle/>
          <a:p>
            <a:fld id="{ED90C80E-DBFA-4562-915E-980147A5698E}" type="datetime1">
              <a:rPr lang="tr-TR" sz="1000" smtClean="0"/>
              <a:t>4.3.2018</a:t>
            </a:fld>
            <a:endParaRPr lang="en-US" sz="1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685800" y="762000"/>
            <a:ext cx="8915400" cy="1295400"/>
          </a:xfrm>
        </p:spPr>
        <p:txBody>
          <a:bodyPr/>
          <a:lstStyle/>
          <a:p>
            <a:r>
              <a:rPr lang="tr-TR" b="1"/>
              <a:t>Arşiv Komitesinin Görevleri 2</a:t>
            </a:r>
          </a:p>
        </p:txBody>
      </p:sp>
      <p:sp>
        <p:nvSpPr>
          <p:cNvPr id="17411" name="Rectangle 3"/>
          <p:cNvSpPr>
            <a:spLocks noGrp="1" noChangeArrowheads="1"/>
          </p:cNvSpPr>
          <p:nvPr>
            <p:ph type="body" idx="4294967295"/>
          </p:nvPr>
        </p:nvSpPr>
        <p:spPr>
          <a:xfrm>
            <a:off x="381000" y="2133600"/>
            <a:ext cx="8077200" cy="4114800"/>
          </a:xfrm>
        </p:spPr>
        <p:txBody>
          <a:bodyPr/>
          <a:lstStyle/>
          <a:p>
            <a:r>
              <a:rPr lang="tr-TR" sz="2800" b="1"/>
              <a:t>Eksik belgeler konusunda sorumlu personeli uyarmak </a:t>
            </a:r>
          </a:p>
          <a:p>
            <a:r>
              <a:rPr lang="tr-TR" sz="2800" b="1"/>
              <a:t>Tıbbi dokümantasyon sistemine ilişkin  politikanın uygulanabilirliğini denetlemek</a:t>
            </a:r>
          </a:p>
          <a:p>
            <a:r>
              <a:rPr lang="tr-TR" sz="2800" b="1"/>
              <a:t>Belgeleme sistemine ve işleyiş şekline karar vermek ve denetlemek</a:t>
            </a:r>
          </a:p>
          <a:p>
            <a:r>
              <a:rPr lang="tr-TR" sz="2800" b="1"/>
              <a:t>Kullanılacak formların seçimi kullanılmaları için ilgililere önerilerde bulunmak</a:t>
            </a:r>
          </a:p>
          <a:p>
            <a:endParaRPr lang="tr-TR" sz="2800"/>
          </a:p>
        </p:txBody>
      </p:sp>
      <p:sp>
        <p:nvSpPr>
          <p:cNvPr id="17412" name="3 Slayt Numarası Yer Tutucusu"/>
          <p:cNvSpPr>
            <a:spLocks noGrp="1"/>
          </p:cNvSpPr>
          <p:nvPr>
            <p:ph type="sldNum" sz="quarter" idx="11"/>
          </p:nvPr>
        </p:nvSpPr>
        <p:spPr>
          <a:xfrm>
            <a:off x="5867400" y="6248400"/>
            <a:ext cx="1755775" cy="474663"/>
          </a:xfrm>
        </p:spPr>
        <p:txBody>
          <a:bodyPr anchor="t"/>
          <a:lstStyle/>
          <a:p>
            <a:fld id="{58AB58A4-652F-4CA9-A33D-65C5EB1B9D45}" type="slidenum">
              <a:rPr lang="en-US" sz="1000">
                <a:latin typeface="Arial" charset="0"/>
              </a:rPr>
              <a:pPr/>
              <a:t>5</a:t>
            </a:fld>
            <a:endParaRPr lang="en-US" sz="1000">
              <a:latin typeface="Arial" charset="0"/>
            </a:endParaRPr>
          </a:p>
        </p:txBody>
      </p:sp>
      <p:sp>
        <p:nvSpPr>
          <p:cNvPr id="17414" name="5 Veri Yer Tutucusu"/>
          <p:cNvSpPr>
            <a:spLocks noGrp="1"/>
          </p:cNvSpPr>
          <p:nvPr>
            <p:ph type="dt" sz="quarter" idx="12"/>
          </p:nvPr>
        </p:nvSpPr>
        <p:spPr>
          <a:xfrm>
            <a:off x="301625" y="6242050"/>
            <a:ext cx="1782763" cy="474663"/>
          </a:xfrm>
        </p:spPr>
        <p:txBody>
          <a:bodyPr anchor="t"/>
          <a:lstStyle/>
          <a:p>
            <a:fld id="{3BDE5008-B81C-4A59-B7CC-8FF2317306E2}" type="datetime1">
              <a:rPr lang="tr-TR" sz="1000" smtClean="0"/>
              <a:t>4.3.2018</a:t>
            </a:fld>
            <a:endParaRPr lang="en-US" sz="1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142875" y="990600"/>
            <a:ext cx="9458325" cy="914400"/>
          </a:xfrm>
        </p:spPr>
        <p:txBody>
          <a:bodyPr/>
          <a:lstStyle/>
          <a:p>
            <a:r>
              <a:rPr lang="tr-TR" b="1"/>
              <a:t>Arşiv Komitesinin Görevleri 3</a:t>
            </a:r>
          </a:p>
        </p:txBody>
      </p:sp>
      <p:sp>
        <p:nvSpPr>
          <p:cNvPr id="18435" name="Rectangle 3"/>
          <p:cNvSpPr>
            <a:spLocks noGrp="1" noChangeArrowheads="1"/>
          </p:cNvSpPr>
          <p:nvPr>
            <p:ph type="body" idx="4294967295"/>
          </p:nvPr>
        </p:nvSpPr>
        <p:spPr>
          <a:xfrm>
            <a:off x="381000" y="2133600"/>
            <a:ext cx="7772400" cy="4114800"/>
          </a:xfrm>
        </p:spPr>
        <p:txBody>
          <a:bodyPr/>
          <a:lstStyle/>
          <a:p>
            <a:r>
              <a:rPr lang="tr-TR" b="1"/>
              <a:t>Arşiv yöneticisi tarafından getirilen problemlere çözüm aramak</a:t>
            </a:r>
          </a:p>
          <a:p>
            <a:r>
              <a:rPr lang="tr-TR" b="1"/>
              <a:t>Belge gizliliğini geriye dönük kontrol etmek</a:t>
            </a:r>
          </a:p>
          <a:p>
            <a:r>
              <a:rPr lang="tr-TR" b="1"/>
              <a:t>Aylık toplantılar sonucu denetleme raporu düzenleyerek tıbbi yürütme kurulan sunmak</a:t>
            </a:r>
          </a:p>
          <a:p>
            <a:endParaRPr lang="tr-TR"/>
          </a:p>
        </p:txBody>
      </p:sp>
      <p:sp>
        <p:nvSpPr>
          <p:cNvPr id="18436" name="3 Slayt Numarası Yer Tutucusu"/>
          <p:cNvSpPr>
            <a:spLocks noGrp="1"/>
          </p:cNvSpPr>
          <p:nvPr>
            <p:ph type="sldNum" sz="quarter" idx="11"/>
          </p:nvPr>
        </p:nvSpPr>
        <p:spPr>
          <a:xfrm>
            <a:off x="5867400" y="6248400"/>
            <a:ext cx="1755775" cy="474663"/>
          </a:xfrm>
        </p:spPr>
        <p:txBody>
          <a:bodyPr anchor="t"/>
          <a:lstStyle/>
          <a:p>
            <a:fld id="{AC3BB93A-2E2F-4113-AE94-0952C8217240}" type="slidenum">
              <a:rPr lang="en-US" sz="1000">
                <a:latin typeface="Arial" charset="0"/>
              </a:rPr>
              <a:pPr/>
              <a:t>6</a:t>
            </a:fld>
            <a:endParaRPr lang="en-US" sz="1000">
              <a:latin typeface="Arial" charset="0"/>
            </a:endParaRPr>
          </a:p>
        </p:txBody>
      </p:sp>
      <p:sp>
        <p:nvSpPr>
          <p:cNvPr id="18438" name="5 Veri Yer Tutucusu"/>
          <p:cNvSpPr>
            <a:spLocks noGrp="1"/>
          </p:cNvSpPr>
          <p:nvPr>
            <p:ph type="dt" sz="quarter" idx="12"/>
          </p:nvPr>
        </p:nvSpPr>
        <p:spPr>
          <a:xfrm>
            <a:off x="301625" y="6242050"/>
            <a:ext cx="1782763" cy="474663"/>
          </a:xfrm>
        </p:spPr>
        <p:txBody>
          <a:bodyPr anchor="t"/>
          <a:lstStyle/>
          <a:p>
            <a:fld id="{C6C212B7-56C9-491F-B841-051D07A9B7C7}" type="datetime1">
              <a:rPr lang="tr-TR" sz="1000" smtClean="0"/>
              <a:t>4.3.2018</a:t>
            </a:fld>
            <a:endParaRPr lang="en-US" sz="1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idx="4294967295"/>
          </p:nvPr>
        </p:nvSpPr>
        <p:spPr/>
        <p:txBody>
          <a:bodyPr/>
          <a:lstStyle/>
          <a:p>
            <a:r>
              <a:rPr lang="tr-TR"/>
              <a:t>Tıbbi Kayıtları İnceleme Komitesi</a:t>
            </a:r>
          </a:p>
        </p:txBody>
      </p:sp>
      <p:sp>
        <p:nvSpPr>
          <p:cNvPr id="19459" name="2 İçerik Yer Tutucusu"/>
          <p:cNvSpPr>
            <a:spLocks noGrp="1"/>
          </p:cNvSpPr>
          <p:nvPr>
            <p:ph idx="4294967295"/>
          </p:nvPr>
        </p:nvSpPr>
        <p:spPr>
          <a:xfrm>
            <a:off x="0" y="1598613"/>
            <a:ext cx="7929563" cy="4497387"/>
          </a:xfrm>
        </p:spPr>
        <p:txBody>
          <a:bodyPr/>
          <a:lstStyle/>
          <a:p>
            <a:r>
              <a:rPr lang="tr-TR" sz="2800"/>
              <a:t>Akreditasyon uygulamalarına geçen bazı sağlık kurumlarında arşiv komitesinin adı Tıbbi Kayıtları İnceleme Komitesi olarak ifade edilmektedir</a:t>
            </a:r>
          </a:p>
          <a:p>
            <a:r>
              <a:rPr lang="tr-TR" sz="2800"/>
              <a:t>Hasta dosyaları arşiv komitesinin adının sağlık kurumundaki adının “tıbbi kayıtları inceleme komitesi “ olması durumunda, komite tıbbi kayıtların incelenmesinde daha ayrıntılı bir rol üstlenmekte ve hasta dosyasında yer alan kayıtlar konusunda daha ileri düzeyde inceleme görevi üstlenmektedir.</a:t>
            </a:r>
          </a:p>
        </p:txBody>
      </p:sp>
      <p:sp>
        <p:nvSpPr>
          <p:cNvPr id="19460" name="3 Veri Yer Tutucusu"/>
          <p:cNvSpPr>
            <a:spLocks noGrp="1"/>
          </p:cNvSpPr>
          <p:nvPr>
            <p:ph type="dt" sz="quarter" idx="12"/>
          </p:nvPr>
        </p:nvSpPr>
        <p:spPr>
          <a:xfrm>
            <a:off x="301625" y="6242050"/>
            <a:ext cx="1782763" cy="474663"/>
          </a:xfrm>
        </p:spPr>
        <p:txBody>
          <a:bodyPr anchor="t"/>
          <a:lstStyle/>
          <a:p>
            <a:fld id="{86FCC21D-2C6D-49BA-889C-524672BC02C2}" type="datetime1">
              <a:rPr lang="tr-TR" sz="1000" smtClean="0"/>
              <a:t>4.3.2018</a:t>
            </a:fld>
            <a:endParaRPr lang="en-US" sz="1000"/>
          </a:p>
        </p:txBody>
      </p:sp>
      <p:sp>
        <p:nvSpPr>
          <p:cNvPr id="19462" name="5 Slayt Numarası Yer Tutucusu"/>
          <p:cNvSpPr>
            <a:spLocks noGrp="1"/>
          </p:cNvSpPr>
          <p:nvPr>
            <p:ph type="sldNum" sz="quarter" idx="11"/>
          </p:nvPr>
        </p:nvSpPr>
        <p:spPr>
          <a:xfrm>
            <a:off x="5867400" y="6248400"/>
            <a:ext cx="1755775" cy="474663"/>
          </a:xfrm>
        </p:spPr>
        <p:txBody>
          <a:bodyPr anchor="t"/>
          <a:lstStyle/>
          <a:p>
            <a:fld id="{9A6B1208-9F95-4FA1-B6CB-ED5340D99A4B}" type="slidenum">
              <a:rPr lang="en-US" sz="1000">
                <a:latin typeface="Arial" charset="0"/>
              </a:rPr>
              <a:pPr/>
              <a:t>7</a:t>
            </a:fld>
            <a:endParaRPr lang="en-US" sz="100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idx="4294967295"/>
          </p:nvPr>
        </p:nvSpPr>
        <p:spPr/>
        <p:txBody>
          <a:bodyPr/>
          <a:lstStyle/>
          <a:p>
            <a:r>
              <a:rPr lang="tr-TR"/>
              <a:t>Tıbbi Kayıtları İnceleme Komitesinin Görevleri: </a:t>
            </a:r>
          </a:p>
        </p:txBody>
      </p:sp>
      <p:sp>
        <p:nvSpPr>
          <p:cNvPr id="20483" name="2 İçerik Yer Tutucusu"/>
          <p:cNvSpPr>
            <a:spLocks noGrp="1"/>
          </p:cNvSpPr>
          <p:nvPr>
            <p:ph idx="4294967295"/>
          </p:nvPr>
        </p:nvSpPr>
        <p:spPr/>
        <p:txBody>
          <a:bodyPr/>
          <a:lstStyle/>
          <a:p>
            <a:r>
              <a:rPr lang="tr-TR"/>
              <a:t>Tüm kayıtlar üzerinde (veya randomize) incelemeler yapılması</a:t>
            </a:r>
          </a:p>
          <a:p>
            <a:r>
              <a:rPr lang="tr-TR"/>
              <a:t>Kayıt formatının gözden geçirilmesi </a:t>
            </a:r>
          </a:p>
          <a:p>
            <a:r>
              <a:rPr lang="tr-TR"/>
              <a:t>Sağlık kurumunda tutulan tüm kayıtların incelenmesi</a:t>
            </a:r>
          </a:p>
          <a:p>
            <a:r>
              <a:rPr lang="tr-TR"/>
              <a:t>Standartlar oluşturulması ve denetimi  </a:t>
            </a:r>
          </a:p>
          <a:p>
            <a:r>
              <a:rPr lang="tr-TR"/>
              <a:t>Kayıt politikası oluşturulması  </a:t>
            </a:r>
            <a:endParaRPr lang="en-US"/>
          </a:p>
        </p:txBody>
      </p:sp>
      <p:sp>
        <p:nvSpPr>
          <p:cNvPr id="20484" name="3 Veri Yer Tutucusu"/>
          <p:cNvSpPr>
            <a:spLocks noGrp="1"/>
          </p:cNvSpPr>
          <p:nvPr>
            <p:ph type="dt" sz="quarter" idx="12"/>
          </p:nvPr>
        </p:nvSpPr>
        <p:spPr>
          <a:xfrm>
            <a:off x="301625" y="6242050"/>
            <a:ext cx="1782763" cy="474663"/>
          </a:xfrm>
        </p:spPr>
        <p:txBody>
          <a:bodyPr anchor="t"/>
          <a:lstStyle/>
          <a:p>
            <a:fld id="{EA06DE78-BC71-49F1-A5B8-DBA129320C3C}" type="datetime1">
              <a:rPr lang="tr-TR" sz="1000" smtClean="0"/>
              <a:t>4.3.2018</a:t>
            </a:fld>
            <a:endParaRPr lang="en-US" sz="1000"/>
          </a:p>
        </p:txBody>
      </p:sp>
      <p:sp>
        <p:nvSpPr>
          <p:cNvPr id="20486" name="5 Slayt Numarası Yer Tutucusu"/>
          <p:cNvSpPr>
            <a:spLocks noGrp="1"/>
          </p:cNvSpPr>
          <p:nvPr>
            <p:ph type="sldNum" sz="quarter" idx="11"/>
          </p:nvPr>
        </p:nvSpPr>
        <p:spPr>
          <a:xfrm>
            <a:off x="5867400" y="6248400"/>
            <a:ext cx="1755775" cy="474663"/>
          </a:xfrm>
        </p:spPr>
        <p:txBody>
          <a:bodyPr anchor="t"/>
          <a:lstStyle/>
          <a:p>
            <a:fld id="{A330DB8A-5DED-4C73-9F78-47B5A229A18F}" type="slidenum">
              <a:rPr lang="en-US" sz="1000">
                <a:latin typeface="Arial" charset="0"/>
              </a:rPr>
              <a:pPr/>
              <a:t>8</a:t>
            </a:fld>
            <a:endParaRPr lang="en-US" sz="1000">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685800" y="488950"/>
            <a:ext cx="7696200" cy="825500"/>
          </a:xfrm>
          <a:solidFill>
            <a:srgbClr val="FF6600"/>
          </a:solidFill>
        </p:spPr>
        <p:txBody>
          <a:bodyPr/>
          <a:lstStyle/>
          <a:p>
            <a:r>
              <a:rPr lang="tr-TR" sz="3600" b="1">
                <a:latin typeface="Tahoma" pitchFamily="34" charset="0"/>
              </a:rPr>
              <a:t>Hastanenin Veri Kaynakları</a:t>
            </a:r>
          </a:p>
        </p:txBody>
      </p:sp>
      <p:sp>
        <p:nvSpPr>
          <p:cNvPr id="21507" name="Rectangle 3"/>
          <p:cNvSpPr>
            <a:spLocks noGrp="1" noChangeArrowheads="1"/>
          </p:cNvSpPr>
          <p:nvPr>
            <p:ph type="body" idx="4294967295"/>
          </p:nvPr>
        </p:nvSpPr>
        <p:spPr>
          <a:xfrm>
            <a:off x="228600" y="914400"/>
            <a:ext cx="8610600" cy="4724400"/>
          </a:xfrm>
        </p:spPr>
        <p:txBody>
          <a:bodyPr/>
          <a:lstStyle/>
          <a:p>
            <a:pPr algn="just">
              <a:lnSpc>
                <a:spcPct val="90000"/>
              </a:lnSpc>
            </a:pPr>
            <a:endParaRPr lang="tr-TR" sz="2800" b="1">
              <a:latin typeface="Tahoma" pitchFamily="34" charset="0"/>
            </a:endParaRPr>
          </a:p>
          <a:p>
            <a:pPr algn="just">
              <a:lnSpc>
                <a:spcPct val="90000"/>
              </a:lnSpc>
            </a:pPr>
            <a:r>
              <a:rPr lang="tr-TR" sz="2800">
                <a:latin typeface="Tahoma" pitchFamily="34" charset="0"/>
                <a:cs typeface="Times New Roman" pitchFamily="18" charset="0"/>
              </a:rPr>
              <a:t>Hastanenin hasta ihtiyaç ve beklentileriyle ilgili olarak yapılan araştırma bilgileri, benzer hizmet veren diğer hastanelerin performans durumları, sağlık hizmet kuruluşu çalışanlarının ihtiyaç ve beklentileri, tedavi-bakım, idari, destek ve altyapı hizmetlerinin performans değerlendirme sonuçları, poliklinik ve servis hasta profilleri</a:t>
            </a:r>
          </a:p>
          <a:p>
            <a:pPr algn="just">
              <a:lnSpc>
                <a:spcPct val="90000"/>
              </a:lnSpc>
            </a:pPr>
            <a:endParaRPr lang="tr-TR" sz="2800">
              <a:latin typeface="Tahoma" pitchFamily="34" charset="0"/>
              <a:cs typeface="Times New Roman" pitchFamily="18" charset="0"/>
            </a:endParaRPr>
          </a:p>
          <a:p>
            <a:pPr algn="just">
              <a:lnSpc>
                <a:spcPct val="90000"/>
              </a:lnSpc>
            </a:pPr>
            <a:r>
              <a:rPr lang="tr-TR" sz="2800">
                <a:latin typeface="Tahoma" pitchFamily="34" charset="0"/>
                <a:cs typeface="Times New Roman" pitchFamily="18" charset="0"/>
              </a:rPr>
              <a:t>Faaliyetler sonucu üretilen önemli bilgilerin hastane enformasyon sistemine zamanında ilave edilmesi ile, enformasyon kaynaklarının geliştirilmesinde süreklilik sağlanır.</a:t>
            </a:r>
            <a:endParaRPr lang="tr-TR" sz="2800">
              <a:cs typeface="Times New Roman" pitchFamily="18" charset="0"/>
            </a:endParaRPr>
          </a:p>
          <a:p>
            <a:pPr algn="just">
              <a:lnSpc>
                <a:spcPct val="90000"/>
              </a:lnSpc>
            </a:pPr>
            <a:endParaRPr lang="tr-TR" sz="2800">
              <a:cs typeface="Times New Roman" pitchFamily="18" charset="0"/>
            </a:endParaRPr>
          </a:p>
          <a:p>
            <a:pPr>
              <a:lnSpc>
                <a:spcPct val="90000"/>
              </a:lnSpc>
            </a:pPr>
            <a:endParaRPr lang="tr-TR" sz="2800"/>
          </a:p>
        </p:txBody>
      </p:sp>
      <p:sp>
        <p:nvSpPr>
          <p:cNvPr id="21508" name="5 Slayt Numarası Yer Tutucusu"/>
          <p:cNvSpPr>
            <a:spLocks noGrp="1"/>
          </p:cNvSpPr>
          <p:nvPr>
            <p:ph type="sldNum" sz="quarter" idx="11"/>
          </p:nvPr>
        </p:nvSpPr>
        <p:spPr>
          <a:xfrm>
            <a:off x="5867400" y="6248400"/>
            <a:ext cx="1755775" cy="474663"/>
          </a:xfrm>
        </p:spPr>
        <p:txBody>
          <a:bodyPr anchor="t"/>
          <a:lstStyle/>
          <a:p>
            <a:fld id="{D7418D2F-C24E-4095-A3C4-279FD65F6E17}" type="slidenum">
              <a:rPr lang="en-US" sz="1000">
                <a:latin typeface="Arial" charset="0"/>
              </a:rPr>
              <a:pPr/>
              <a:t>9</a:t>
            </a:fld>
            <a:endParaRPr lang="en-US" sz="1000">
              <a:latin typeface="Arial" charset="0"/>
            </a:endParaRPr>
          </a:p>
        </p:txBody>
      </p:sp>
      <p:sp>
        <p:nvSpPr>
          <p:cNvPr id="21510" name="7 Veri Yer Tutucusu"/>
          <p:cNvSpPr>
            <a:spLocks noGrp="1"/>
          </p:cNvSpPr>
          <p:nvPr>
            <p:ph type="dt" sz="quarter" idx="12"/>
          </p:nvPr>
        </p:nvSpPr>
        <p:spPr>
          <a:xfrm>
            <a:off x="301625" y="6242050"/>
            <a:ext cx="1782763" cy="474663"/>
          </a:xfrm>
        </p:spPr>
        <p:txBody>
          <a:bodyPr anchor="t"/>
          <a:lstStyle/>
          <a:p>
            <a:fld id="{E773C4AE-1450-4B0D-97D2-3008C3C92A6F}" type="datetime1">
              <a:rPr lang="tr-TR" sz="1000" smtClean="0"/>
              <a:t>4.3.2018</a:t>
            </a:fld>
            <a:endParaRPr lang="en-US" sz="10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ksel">
  <a:themeElements>
    <a:clrScheme name="Piks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ksel">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ks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ks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ks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ks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ks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ks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ks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ks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ks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ks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ks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ks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1290</TotalTime>
  <Words>1609</Words>
  <Application>Microsoft Office PowerPoint</Application>
  <PresentationFormat>Ekran Gösterisi (4:3)</PresentationFormat>
  <Paragraphs>300</Paragraphs>
  <Slides>40</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40</vt:i4>
      </vt:variant>
    </vt:vector>
  </HeadingPairs>
  <TitlesOfParts>
    <vt:vector size="47" baseType="lpstr">
      <vt:lpstr>Arial</vt:lpstr>
      <vt:lpstr>Arial Black</vt:lpstr>
      <vt:lpstr>Calibri</vt:lpstr>
      <vt:lpstr>Tahoma</vt:lpstr>
      <vt:lpstr>Times New Roman</vt:lpstr>
      <vt:lpstr>Wingdings</vt:lpstr>
      <vt:lpstr>Piksel</vt:lpstr>
      <vt:lpstr>PowerPoint Sunusu</vt:lpstr>
      <vt:lpstr>PowerPoint Sunusu</vt:lpstr>
      <vt:lpstr>Arşiv Komitesinin Temel Görevi</vt:lpstr>
      <vt:lpstr>PowerPoint Sunusu</vt:lpstr>
      <vt:lpstr>Arşiv Komitesinin Görevleri 2</vt:lpstr>
      <vt:lpstr>Arşiv Komitesinin Görevleri 3</vt:lpstr>
      <vt:lpstr>Tıbbi Kayıtları İnceleme Komitesi</vt:lpstr>
      <vt:lpstr>Tıbbi Kayıtları İnceleme Komitesinin Görevleri: </vt:lpstr>
      <vt:lpstr>Hastanenin Veri Kaynakları</vt:lpstr>
      <vt:lpstr>PowerPoint Sunusu</vt:lpstr>
      <vt:lpstr>BİLGİ SİSTEMİ  KISIR DÖNGÜSÜ</vt:lpstr>
      <vt:lpstr>Tıbbi Belgelerin Önemi</vt:lpstr>
      <vt:lpstr>PowerPoint Sunusu</vt:lpstr>
      <vt:lpstr>Tıbbi Belgelerin Kullanımı</vt:lpstr>
      <vt:lpstr>Tıbbi Belgelerin Taşıması Gerekli Özellikler</vt:lpstr>
      <vt:lpstr>Tıbbi Dokümantasyon Sisteminin  Taşıması Gereken Özellikler  1</vt:lpstr>
      <vt:lpstr>Tıbbi Dokümantasyon Sisteminin Taşıması Gereken Özellikler  2</vt:lpstr>
      <vt:lpstr>Hastane Yönetiminin Tıbbi Dokümantasyonla İlgili Sorumluluğu</vt:lpstr>
      <vt:lpstr>Hemşirelerin Tıbbi Kayıtlarla İlgili Sorumlulukları 1-</vt:lpstr>
      <vt:lpstr>Hasta Dosyalarının Düzenlenmesi </vt:lpstr>
      <vt:lpstr>Hemşirelerin Tuttuğu Tıbbi Kayıtlar</vt:lpstr>
      <vt:lpstr>Sağlık Kurumunda Performans Kalitesinde Sürekli İyileştirme</vt:lpstr>
      <vt:lpstr>PowerPoint Sunusu</vt:lpstr>
      <vt:lpstr>PowerPoint Sunusu</vt:lpstr>
      <vt:lpstr>Meslek Örgütü Etik Kuralları (AHIMA) 1 </vt:lpstr>
      <vt:lpstr>Meslek Örgütü Etik Kuralları (AHIMA) 2</vt:lpstr>
      <vt:lpstr>Hasta Dosyaları Arşivi </vt:lpstr>
      <vt:lpstr>Hasta Dosyalarının Gizliliği- Mülkiyeti </vt:lpstr>
      <vt:lpstr>PowerPoint Sunusu</vt:lpstr>
      <vt:lpstr>Tıbbi Belgelerin Taşıması Gerekli Özellikler  2 </vt:lpstr>
      <vt:lpstr>PowerPoint Sunusu</vt:lpstr>
      <vt:lpstr>PowerPoint Sunusu</vt:lpstr>
      <vt:lpstr>JCAHO’ ın Tıbbi Belge Standartları 2 </vt:lpstr>
      <vt:lpstr>Akreditasyon Örgütünün Belgelerden Yararlanması  </vt:lpstr>
      <vt:lpstr>Tıbbi Hata (Yanlış Uygulama) (Malpaktis)</vt:lpstr>
      <vt:lpstr>Tıbbi hatalarda son on yıllık durum  -1-</vt:lpstr>
      <vt:lpstr>Tıbbi hatalarda son on yıllık durum  -2-</vt:lpstr>
      <vt:lpstr>Tıbbi Hata (Malpraktis) Kanun Tasarısı</vt:lpstr>
      <vt:lpstr>Sağlık Hizmetlerinde Enformasyon  </vt:lpstr>
      <vt:lpstr>Verinin kalitesi,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SİSTEMİ  KISIR DÖNGÜSÜ</dc:title>
  <dc:creator>ezel</dc:creator>
  <cp:lastModifiedBy>Zeynep Köksal</cp:lastModifiedBy>
  <cp:revision>120</cp:revision>
  <dcterms:created xsi:type="dcterms:W3CDTF">2005-02-09T22:20:40Z</dcterms:created>
  <dcterms:modified xsi:type="dcterms:W3CDTF">2018-03-04T14:46:14Z</dcterms:modified>
</cp:coreProperties>
</file>