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8" r:id="rId5"/>
    <p:sldId id="269" r:id="rId6"/>
    <p:sldId id="259" r:id="rId7"/>
    <p:sldId id="260" r:id="rId8"/>
    <p:sldId id="262" r:id="rId9"/>
    <p:sldId id="266" r:id="rId10"/>
    <p:sldId id="267" r:id="rId11"/>
    <p:sldId id="261" r:id="rId12"/>
    <p:sldId id="263"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4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E0EF09AB-FA51-4481-9BFA-4C7092B21962}" type="datetimeFigureOut">
              <a:rPr lang="tr-TR" smtClean="0"/>
              <a:t>11.2.2018</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8D64D07E-4362-45C9-8FFF-553681B411A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0EF09AB-FA51-4481-9BFA-4C7092B21962}" type="datetimeFigureOut">
              <a:rPr lang="tr-TR" smtClean="0"/>
              <a:t>11.2.2018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D64D07E-4362-45C9-8FFF-553681B411A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0EF09AB-FA51-4481-9BFA-4C7092B21962}" type="datetimeFigureOut">
              <a:rPr lang="tr-TR" smtClean="0"/>
              <a:t>11.2.2018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D64D07E-4362-45C9-8FFF-553681B411A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0EF09AB-FA51-4481-9BFA-4C7092B21962}" type="datetimeFigureOut">
              <a:rPr lang="tr-TR" smtClean="0"/>
              <a:t>11.2.2018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D64D07E-4362-45C9-8FFF-553681B411A9}" type="slidenum">
              <a:rPr lang="tr-TR" smtClean="0"/>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E0EF09AB-FA51-4481-9BFA-4C7092B21962}" type="datetimeFigureOut">
              <a:rPr lang="tr-TR" smtClean="0"/>
              <a:t>11.2.2018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D64D07E-4362-45C9-8FFF-553681B411A9}" type="slidenum">
              <a:rPr lang="tr-TR" smtClean="0"/>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0EF09AB-FA51-4481-9BFA-4C7092B21962}" type="datetimeFigureOut">
              <a:rPr lang="tr-TR" smtClean="0"/>
              <a:t>11.2.2018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D64D07E-4362-45C9-8FFF-553681B411A9}" type="slidenum">
              <a:rPr lang="tr-TR" smtClean="0"/>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E0EF09AB-FA51-4481-9BFA-4C7092B21962}" type="datetimeFigureOut">
              <a:rPr lang="tr-TR" smtClean="0"/>
              <a:t>11.2.2018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8D64D07E-4362-45C9-8FFF-553681B411A9}"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E0EF09AB-FA51-4481-9BFA-4C7092B21962}" type="datetimeFigureOut">
              <a:rPr lang="tr-TR" smtClean="0"/>
              <a:t>11.2.2018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8D64D07E-4362-45C9-8FFF-553681B411A9}" type="slidenum">
              <a:rPr lang="tr-TR" smtClean="0"/>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E0EF09AB-FA51-4481-9BFA-4C7092B21962}" type="datetimeFigureOut">
              <a:rPr lang="tr-TR" smtClean="0"/>
              <a:t>11.2.2018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8D64D07E-4362-45C9-8FFF-553681B411A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E0EF09AB-FA51-4481-9BFA-4C7092B21962}" type="datetimeFigureOut">
              <a:rPr lang="tr-TR" smtClean="0"/>
              <a:t>11.2.2018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D64D07E-4362-45C9-8FFF-553681B411A9}"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E0EF09AB-FA51-4481-9BFA-4C7092B21962}" type="datetimeFigureOut">
              <a:rPr lang="tr-TR" smtClean="0"/>
              <a:t>11.2.2018</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8D64D07E-4362-45C9-8FFF-553681B411A9}" type="slidenum">
              <a:rPr lang="tr-TR" smtClean="0"/>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0EF09AB-FA51-4481-9BFA-4C7092B21962}" type="datetimeFigureOut">
              <a:rPr lang="tr-TR" smtClean="0"/>
              <a:t>11.2.2018</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D64D07E-4362-45C9-8FFF-553681B411A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0"/>
            <a:ext cx="7929618" cy="1186843"/>
          </a:xfrm>
        </p:spPr>
        <p:txBody>
          <a:bodyPr/>
          <a:lstStyle/>
          <a:p>
            <a:r>
              <a:rPr lang="tr-TR" dirty="0" smtClean="0"/>
              <a:t>Hemşirelik Kayıtları</a:t>
            </a:r>
            <a:endParaRPr lang="tr-TR" dirty="0"/>
          </a:p>
        </p:txBody>
      </p:sp>
      <p:sp>
        <p:nvSpPr>
          <p:cNvPr id="3" name="2 Alt Başlık"/>
          <p:cNvSpPr>
            <a:spLocks noGrp="1"/>
          </p:cNvSpPr>
          <p:nvPr>
            <p:ph type="subTitle" idx="1"/>
          </p:nvPr>
        </p:nvSpPr>
        <p:spPr>
          <a:xfrm>
            <a:off x="685800" y="1428736"/>
            <a:ext cx="8458200" cy="4643470"/>
          </a:xfrm>
        </p:spPr>
        <p:txBody>
          <a:bodyPr>
            <a:normAutofit/>
          </a:bodyPr>
          <a:lstStyle/>
          <a:p>
            <a:pPr algn="just"/>
            <a:r>
              <a:rPr lang="tr-TR" sz="2800" dirty="0" smtClean="0">
                <a:solidFill>
                  <a:schemeClr val="tx1"/>
                </a:solidFill>
                <a:latin typeface="Arial" panose="020B0604020202020204" pitchFamily="34" charset="0"/>
                <a:cs typeface="Arial" panose="020B0604020202020204" pitchFamily="34" charset="0"/>
              </a:rPr>
              <a:t>Planlama aşamasında hemşirelik girişimleri saptanırken, bunlardan kimlerin, hangi işlevlerden sorumlu olacağı ve ne zaman yerine getirileceği belirtilir. Böylece ekip içindeki bireyler, aynı hedefe ulaşmak üzere planlanan girişimleri paylaşır ve ekip çalışması sağlanmış olur. Ekip çalışması da bakımın devamlılığını sağlar.</a:t>
            </a:r>
            <a:endParaRPr lang="tr-TR" sz="2800" dirty="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357166"/>
            <a:ext cx="9144000" cy="584775"/>
          </a:xfrm>
          <a:prstGeom prst="rect">
            <a:avLst/>
          </a:prstGeom>
        </p:spPr>
        <p:txBody>
          <a:bodyPr wrap="square">
            <a:spAutoFit/>
          </a:bodyPr>
          <a:lstStyle/>
          <a:p>
            <a:r>
              <a:rPr lang="tr-TR" sz="3200" dirty="0" smtClean="0">
                <a:latin typeface="Times New Roman" pitchFamily="18" charset="0"/>
                <a:ea typeface="Arial Unicode MS" pitchFamily="34" charset="-128"/>
                <a:cs typeface="Arial Unicode MS" pitchFamily="34" charset="-128"/>
              </a:rPr>
              <a:t> </a:t>
            </a:r>
            <a:endParaRPr lang="tr-TR" sz="3200" dirty="0">
              <a:latin typeface="Times New Roman" pitchFamily="18" charset="0"/>
              <a:ea typeface="Arial Unicode MS" pitchFamily="34" charset="-128"/>
              <a:cs typeface="Arial Unicode MS" pitchFamily="34" charset="-128"/>
            </a:endParaRPr>
          </a:p>
        </p:txBody>
      </p:sp>
      <p:sp>
        <p:nvSpPr>
          <p:cNvPr id="3" name="2 Dikdörtgen"/>
          <p:cNvSpPr/>
          <p:nvPr/>
        </p:nvSpPr>
        <p:spPr>
          <a:xfrm>
            <a:off x="0" y="357166"/>
            <a:ext cx="8460432" cy="5262979"/>
          </a:xfrm>
          <a:prstGeom prst="rect">
            <a:avLst/>
          </a:prstGeom>
        </p:spPr>
        <p:txBody>
          <a:bodyPr wrap="square">
            <a:spAutoFit/>
          </a:bodyPr>
          <a:lstStyle/>
          <a:p>
            <a:r>
              <a:rPr lang="tr-TR" sz="2800" dirty="0">
                <a:latin typeface="Arial" panose="020B0604020202020204" pitchFamily="34" charset="0"/>
                <a:cs typeface="Arial" panose="020B0604020202020204" pitchFamily="34" charset="0"/>
              </a:rPr>
              <a:t>Hasta Dosyasının </a:t>
            </a:r>
            <a:r>
              <a:rPr lang="tr-TR" sz="2800" dirty="0" smtClean="0">
                <a:latin typeface="Arial" panose="020B0604020202020204" pitchFamily="34" charset="0"/>
                <a:cs typeface="Arial" panose="020B0604020202020204" pitchFamily="34" charset="0"/>
              </a:rPr>
              <a:t>Niteliği</a:t>
            </a:r>
          </a:p>
          <a:p>
            <a:endParaRPr lang="tr-TR" sz="2800" dirty="0">
              <a:latin typeface="Arial" panose="020B0604020202020204" pitchFamily="34" charset="0"/>
              <a:cs typeface="Arial" panose="020B0604020202020204" pitchFamily="34" charset="0"/>
            </a:endParaRPr>
          </a:p>
          <a:p>
            <a:r>
              <a:rPr lang="tr-TR" sz="2800" i="1" dirty="0">
                <a:latin typeface="Arial" panose="020B0604020202020204" pitchFamily="34" charset="0"/>
                <a:cs typeface="Arial" panose="020B0604020202020204" pitchFamily="34" charset="0"/>
              </a:rPr>
              <a:t>Hasta Dosyasındaki Formların </a:t>
            </a:r>
            <a:r>
              <a:rPr lang="tr-TR" sz="2800" i="1" dirty="0" err="1" smtClean="0">
                <a:latin typeface="Arial" panose="020B0604020202020204" pitchFamily="34" charset="0"/>
                <a:cs typeface="Arial" panose="020B0604020202020204" pitchFamily="34" charset="0"/>
              </a:rPr>
              <a:t>Önceliklendirilmesi</a:t>
            </a:r>
            <a:endParaRPr lang="tr-TR" sz="2800" i="1" dirty="0" smtClean="0">
              <a:latin typeface="Arial" panose="020B0604020202020204" pitchFamily="34" charset="0"/>
              <a:cs typeface="Arial" panose="020B0604020202020204" pitchFamily="34" charset="0"/>
            </a:endParaRPr>
          </a:p>
          <a:p>
            <a:endParaRPr lang="tr-TR" sz="2800" dirty="0" smtClean="0">
              <a:latin typeface="Arial" panose="020B0604020202020204" pitchFamily="34" charset="0"/>
              <a:cs typeface="Arial" panose="020B0604020202020204" pitchFamily="34" charset="0"/>
            </a:endParaRPr>
          </a:p>
          <a:p>
            <a:r>
              <a:rPr lang="tr-TR" sz="2800" i="1" dirty="0">
                <a:latin typeface="Arial" panose="020B0604020202020204" pitchFamily="34" charset="0"/>
                <a:cs typeface="Arial" panose="020B0604020202020204" pitchFamily="34" charset="0"/>
              </a:rPr>
              <a:t>Birincil (</a:t>
            </a:r>
            <a:r>
              <a:rPr lang="tr-TR" sz="2800" i="1" dirty="0" err="1">
                <a:latin typeface="Arial" panose="020B0604020202020204" pitchFamily="34" charset="0"/>
                <a:cs typeface="Arial" panose="020B0604020202020204" pitchFamily="34" charset="0"/>
              </a:rPr>
              <a:t>Primer</a:t>
            </a:r>
            <a:r>
              <a:rPr lang="tr-TR" sz="2800" i="1" dirty="0">
                <a:latin typeface="Arial" panose="020B0604020202020204" pitchFamily="34" charset="0"/>
                <a:cs typeface="Arial" panose="020B0604020202020204" pitchFamily="34" charset="0"/>
              </a:rPr>
              <a:t>) Formlar: </a:t>
            </a:r>
            <a:r>
              <a:rPr lang="tr-TR" sz="2800" dirty="0">
                <a:latin typeface="Arial" panose="020B0604020202020204" pitchFamily="34" charset="0"/>
                <a:cs typeface="Arial" panose="020B0604020202020204" pitchFamily="34" charset="0"/>
              </a:rPr>
              <a:t>Bunlar tıbbi bakımdan en değerlileridir.</a:t>
            </a:r>
          </a:p>
          <a:p>
            <a:r>
              <a:rPr lang="tr-TR" sz="2800" dirty="0">
                <a:latin typeface="Arial" panose="020B0604020202020204" pitchFamily="34" charset="0"/>
                <a:cs typeface="Arial" panose="020B0604020202020204" pitchFamily="34" charset="0"/>
              </a:rPr>
              <a:t>İki gruba ayrılırlar. Uzun zaman gerekli olanlar, kısa bir süre sonra </a:t>
            </a:r>
            <a:r>
              <a:rPr lang="tr-TR" sz="2800" dirty="0" smtClean="0">
                <a:latin typeface="Arial" panose="020B0604020202020204" pitchFamily="34" charset="0"/>
                <a:cs typeface="Arial" panose="020B0604020202020204" pitchFamily="34" charset="0"/>
              </a:rPr>
              <a:t>önemi azalan </a:t>
            </a:r>
            <a:r>
              <a:rPr lang="tr-TR" sz="2800" dirty="0">
                <a:latin typeface="Arial" panose="020B0604020202020204" pitchFamily="34" charset="0"/>
                <a:cs typeface="Arial" panose="020B0604020202020204" pitchFamily="34" charset="0"/>
              </a:rPr>
              <a:t>veya kalmayanlardır. Bu evrak hastanın tedavisi sırasında </a:t>
            </a:r>
            <a:r>
              <a:rPr lang="tr-TR" sz="2800" dirty="0" smtClean="0">
                <a:latin typeface="Arial" panose="020B0604020202020204" pitchFamily="34" charset="0"/>
                <a:cs typeface="Arial" panose="020B0604020202020204" pitchFamily="34" charset="0"/>
              </a:rPr>
              <a:t>en belli </a:t>
            </a:r>
            <a:r>
              <a:rPr lang="tr-TR" sz="2800" dirty="0">
                <a:latin typeface="Arial" panose="020B0604020202020204" pitchFamily="34" charset="0"/>
                <a:cs typeface="Arial" panose="020B0604020202020204" pitchFamily="34" charset="0"/>
              </a:rPr>
              <a:t>başlı dokümandır</a:t>
            </a: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 Bunlara örnek olarak gözlem kağıdı, anestezi </a:t>
            </a:r>
            <a:r>
              <a:rPr lang="tr-TR" sz="2800" dirty="0" err="1" smtClean="0">
                <a:latin typeface="Arial" panose="020B0604020202020204" pitchFamily="34" charset="0"/>
                <a:cs typeface="Arial" panose="020B0604020202020204" pitchFamily="34" charset="0"/>
              </a:rPr>
              <a:t>kağıdı,ameliyata</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izin ve ameliyat kağıdı, otopsi raporu verilebilir</a:t>
            </a:r>
            <a:r>
              <a:rPr lang="tr-TR" sz="28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047413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357166"/>
            <a:ext cx="9144000" cy="584775"/>
          </a:xfrm>
          <a:prstGeom prst="rect">
            <a:avLst/>
          </a:prstGeom>
        </p:spPr>
        <p:txBody>
          <a:bodyPr wrap="square">
            <a:spAutoFit/>
          </a:bodyPr>
          <a:lstStyle/>
          <a:p>
            <a:r>
              <a:rPr lang="tr-TR" sz="3200" dirty="0" smtClean="0">
                <a:latin typeface="Times New Roman" pitchFamily="18" charset="0"/>
                <a:ea typeface="Arial Unicode MS" pitchFamily="34" charset="-128"/>
                <a:cs typeface="Arial Unicode MS" pitchFamily="34" charset="-128"/>
              </a:rPr>
              <a:t> </a:t>
            </a:r>
            <a:endParaRPr lang="tr-TR" sz="3200" dirty="0">
              <a:latin typeface="Times New Roman" pitchFamily="18" charset="0"/>
              <a:ea typeface="Arial Unicode MS" pitchFamily="34" charset="-128"/>
              <a:cs typeface="Arial Unicode MS" pitchFamily="34" charset="-128"/>
            </a:endParaRPr>
          </a:p>
        </p:txBody>
      </p:sp>
      <p:sp>
        <p:nvSpPr>
          <p:cNvPr id="3" name="2 Dikdörtgen"/>
          <p:cNvSpPr/>
          <p:nvPr/>
        </p:nvSpPr>
        <p:spPr>
          <a:xfrm>
            <a:off x="177680" y="336380"/>
            <a:ext cx="8786808" cy="6116956"/>
          </a:xfrm>
          <a:prstGeom prst="rect">
            <a:avLst/>
          </a:prstGeom>
        </p:spPr>
        <p:txBody>
          <a:bodyPr wrap="square">
            <a:spAutoFit/>
          </a:bodyPr>
          <a:lstStyle/>
          <a:p>
            <a:r>
              <a:rPr lang="tr-TR" sz="2800" dirty="0">
                <a:latin typeface="Arial" panose="020B0604020202020204" pitchFamily="34" charset="0"/>
                <a:cs typeface="Arial" panose="020B0604020202020204" pitchFamily="34" charset="0"/>
              </a:rPr>
              <a:t>Hasta Dosyasının </a:t>
            </a:r>
            <a:r>
              <a:rPr lang="tr-TR" sz="2800" dirty="0" smtClean="0">
                <a:latin typeface="Arial" panose="020B0604020202020204" pitchFamily="34" charset="0"/>
                <a:cs typeface="Arial" panose="020B0604020202020204" pitchFamily="34" charset="0"/>
              </a:rPr>
              <a:t>Niteliği</a:t>
            </a:r>
          </a:p>
          <a:p>
            <a:endParaRPr lang="tr-TR" sz="2800" dirty="0">
              <a:latin typeface="Arial" panose="020B0604020202020204" pitchFamily="34" charset="0"/>
              <a:cs typeface="Arial" panose="020B0604020202020204" pitchFamily="34" charset="0"/>
            </a:endParaRPr>
          </a:p>
          <a:p>
            <a:r>
              <a:rPr lang="tr-TR" sz="2800" i="1" dirty="0">
                <a:latin typeface="Arial" panose="020B0604020202020204" pitchFamily="34" charset="0"/>
                <a:cs typeface="Arial" panose="020B0604020202020204" pitchFamily="34" charset="0"/>
              </a:rPr>
              <a:t>Hasta Dosyasındaki Formların </a:t>
            </a:r>
            <a:r>
              <a:rPr lang="tr-TR" sz="2800" i="1" dirty="0" err="1" smtClean="0">
                <a:latin typeface="Arial" panose="020B0604020202020204" pitchFamily="34" charset="0"/>
                <a:cs typeface="Arial" panose="020B0604020202020204" pitchFamily="34" charset="0"/>
              </a:rPr>
              <a:t>Önceliklendirilmesi</a:t>
            </a:r>
            <a:endParaRPr lang="tr-TR" sz="2800" i="1" dirty="0" smtClean="0">
              <a:latin typeface="Arial" panose="020B0604020202020204" pitchFamily="34" charset="0"/>
              <a:cs typeface="Arial" panose="020B0604020202020204" pitchFamily="34" charset="0"/>
            </a:endParaRPr>
          </a:p>
          <a:p>
            <a:endParaRPr lang="tr-TR" sz="2800" dirty="0" smtClean="0">
              <a:latin typeface="Arial" panose="020B0604020202020204" pitchFamily="34" charset="0"/>
              <a:cs typeface="Arial" panose="020B0604020202020204" pitchFamily="34" charset="0"/>
            </a:endParaRPr>
          </a:p>
          <a:p>
            <a:r>
              <a:rPr lang="tr-TR" sz="2800" i="1" dirty="0" smtClean="0">
                <a:latin typeface="Arial" panose="020B0604020202020204" pitchFamily="34" charset="0"/>
                <a:cs typeface="Arial" panose="020B0604020202020204" pitchFamily="34" charset="0"/>
              </a:rPr>
              <a:t>İkincil </a:t>
            </a:r>
            <a:r>
              <a:rPr lang="tr-TR" sz="2800" i="1" dirty="0">
                <a:latin typeface="Arial" panose="020B0604020202020204" pitchFamily="34" charset="0"/>
                <a:cs typeface="Arial" panose="020B0604020202020204" pitchFamily="34" charset="0"/>
              </a:rPr>
              <a:t>Formlar: </a:t>
            </a:r>
            <a:r>
              <a:rPr lang="tr-TR" sz="2800" dirty="0">
                <a:latin typeface="Arial" panose="020B0604020202020204" pitchFamily="34" charset="0"/>
                <a:cs typeface="Arial" panose="020B0604020202020204" pitchFamily="34" charset="0"/>
              </a:rPr>
              <a:t>Hasta tedavisi bakımından geçici bir süre için </a:t>
            </a:r>
            <a:r>
              <a:rPr lang="tr-TR" sz="2800" dirty="0" smtClean="0">
                <a:latin typeface="Arial" panose="020B0604020202020204" pitchFamily="34" charset="0"/>
                <a:cs typeface="Arial" panose="020B0604020202020204" pitchFamily="34" charset="0"/>
              </a:rPr>
              <a:t>gerekli olan </a:t>
            </a:r>
            <a:r>
              <a:rPr lang="tr-TR" sz="2800" dirty="0">
                <a:latin typeface="Arial" panose="020B0604020202020204" pitchFamily="34" charset="0"/>
                <a:cs typeface="Arial" panose="020B0604020202020204" pitchFamily="34" charset="0"/>
              </a:rPr>
              <a:t>formlardır. Bunlar hastalık hakkında bir fikir verirler, teşhiste değerlidirler;</a:t>
            </a:r>
          </a:p>
          <a:p>
            <a:r>
              <a:rPr lang="tr-TR" sz="2800" dirty="0">
                <a:latin typeface="Arial" panose="020B0604020202020204" pitchFamily="34" charset="0"/>
                <a:cs typeface="Arial" panose="020B0604020202020204" pitchFamily="34" charset="0"/>
              </a:rPr>
              <a:t>adli bakımdan önemlidirler. Sonuçları derece ve gözlem </a:t>
            </a:r>
            <a:r>
              <a:rPr lang="tr-TR" sz="2800" dirty="0" smtClean="0">
                <a:latin typeface="Arial" panose="020B0604020202020204" pitchFamily="34" charset="0"/>
                <a:cs typeface="Arial" panose="020B0604020202020204" pitchFamily="34" charset="0"/>
              </a:rPr>
              <a:t>kağıdına yazılabilir</a:t>
            </a:r>
            <a:r>
              <a:rPr lang="tr-TR" sz="2800" dirty="0">
                <a:latin typeface="Arial" panose="020B0604020202020204" pitchFamily="34" charset="0"/>
                <a:cs typeface="Arial" panose="020B0604020202020204" pitchFamily="34" charset="0"/>
              </a:rPr>
              <a:t>. Bu kayıtlar, hastane otomasyon sistemine geçilen </a:t>
            </a:r>
            <a:r>
              <a:rPr lang="tr-TR" sz="2800" dirty="0" smtClean="0">
                <a:latin typeface="Arial" panose="020B0604020202020204" pitchFamily="34" charset="0"/>
                <a:cs typeface="Arial" panose="020B0604020202020204" pitchFamily="34" charset="0"/>
              </a:rPr>
              <a:t>hastanelerde genellikle </a:t>
            </a:r>
            <a:r>
              <a:rPr lang="tr-TR" sz="2800" dirty="0">
                <a:latin typeface="Arial" panose="020B0604020202020204" pitchFamily="34" charset="0"/>
                <a:cs typeface="Arial" panose="020B0604020202020204" pitchFamily="34" charset="0"/>
              </a:rPr>
              <a:t>bilgisayarda saklanmakta ve bilgisayar </a:t>
            </a:r>
            <a:r>
              <a:rPr lang="tr-TR" sz="2800" dirty="0" smtClean="0">
                <a:latin typeface="Arial" panose="020B0604020202020204" pitchFamily="34" charset="0"/>
                <a:cs typeface="Arial" panose="020B0604020202020204" pitchFamily="34" charset="0"/>
              </a:rPr>
              <a:t>çıktısı kullanılmaktadır.</a:t>
            </a:r>
            <a:r>
              <a:rPr lang="tr-TR" sz="2800" dirty="0">
                <a:latin typeface="Arial" panose="020B0604020202020204" pitchFamily="34" charset="0"/>
                <a:cs typeface="Arial" panose="020B0604020202020204" pitchFamily="34" charset="0"/>
              </a:rPr>
              <a:t> Bunlara örnek olarak laboratuvar kağıtları, röntgen </a:t>
            </a:r>
            <a:r>
              <a:rPr lang="tr-TR" sz="2800" dirty="0" smtClean="0">
                <a:latin typeface="Arial" panose="020B0604020202020204" pitchFamily="34" charset="0"/>
                <a:cs typeface="Arial" panose="020B0604020202020204" pitchFamily="34" charset="0"/>
              </a:rPr>
              <a:t>raporları, elektrokardiyografi</a:t>
            </a:r>
            <a:r>
              <a:rPr lang="tr-TR" sz="2800" dirty="0">
                <a:latin typeface="Arial" panose="020B0604020202020204" pitchFamily="34" charset="0"/>
                <a:cs typeface="Arial" panose="020B0604020202020204" pitchFamily="34" charset="0"/>
              </a:rPr>
              <a:t>, ilaç ve yiyecek tabelası </a:t>
            </a:r>
            <a:r>
              <a:rPr lang="tr-TR" sz="2800" dirty="0" err="1">
                <a:latin typeface="Arial" panose="020B0604020202020204" pitchFamily="34" charset="0"/>
                <a:cs typeface="Arial" panose="020B0604020202020204" pitchFamily="34" charset="0"/>
              </a:rPr>
              <a:t>vb.verilebilir</a:t>
            </a:r>
            <a:r>
              <a:rPr lang="tr-TR" sz="2800" dirty="0">
                <a:latin typeface="Arial" panose="020B0604020202020204" pitchFamily="34" charset="0"/>
                <a:cs typeface="Arial" panose="020B0604020202020204" pitchFamily="34"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357166"/>
            <a:ext cx="9144000" cy="584775"/>
          </a:xfrm>
          <a:prstGeom prst="rect">
            <a:avLst/>
          </a:prstGeom>
        </p:spPr>
        <p:txBody>
          <a:bodyPr wrap="square">
            <a:spAutoFit/>
          </a:bodyPr>
          <a:lstStyle/>
          <a:p>
            <a:r>
              <a:rPr lang="tr-TR" sz="3200" dirty="0" smtClean="0">
                <a:latin typeface="Times New Roman" pitchFamily="18" charset="0"/>
                <a:ea typeface="Arial Unicode MS" pitchFamily="34" charset="-128"/>
                <a:cs typeface="Arial Unicode MS" pitchFamily="34" charset="-128"/>
              </a:rPr>
              <a:t> </a:t>
            </a:r>
            <a:endParaRPr lang="tr-TR" sz="3200" dirty="0">
              <a:latin typeface="Times New Roman" pitchFamily="18" charset="0"/>
              <a:ea typeface="Arial Unicode MS" pitchFamily="34" charset="-128"/>
              <a:cs typeface="Arial Unicode MS" pitchFamily="34" charset="-128"/>
            </a:endParaRPr>
          </a:p>
        </p:txBody>
      </p:sp>
      <p:sp>
        <p:nvSpPr>
          <p:cNvPr id="3" name="2 Dikdörtgen"/>
          <p:cNvSpPr/>
          <p:nvPr/>
        </p:nvSpPr>
        <p:spPr>
          <a:xfrm>
            <a:off x="500034" y="1643050"/>
            <a:ext cx="7500990" cy="1815882"/>
          </a:xfrm>
          <a:prstGeom prst="rect">
            <a:avLst/>
          </a:prstGeom>
        </p:spPr>
        <p:txBody>
          <a:bodyPr wrap="square">
            <a:spAutoFit/>
          </a:bodyPr>
          <a:lstStyle/>
          <a:p>
            <a:r>
              <a:rPr lang="tr-TR" sz="2800" i="1" dirty="0">
                <a:latin typeface="Arial" panose="020B0604020202020204" pitchFamily="34" charset="0"/>
                <a:cs typeface="Arial" panose="020B0604020202020204" pitchFamily="34" charset="0"/>
              </a:rPr>
              <a:t>Geçici Formlar: </a:t>
            </a:r>
            <a:r>
              <a:rPr lang="tr-TR" sz="2800" dirty="0">
                <a:latin typeface="Arial" panose="020B0604020202020204" pitchFamily="34" charset="0"/>
                <a:cs typeface="Arial" panose="020B0604020202020204" pitchFamily="34" charset="0"/>
              </a:rPr>
              <a:t>Ne tıbbi ne de adli bakımdan önemlidirler</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Bunlara örnek olarak da derece nabız ve teneffüs </a:t>
            </a:r>
            <a:r>
              <a:rPr lang="tr-TR" sz="2800" dirty="0" err="1" smtClean="0">
                <a:latin typeface="Arial" panose="020B0604020202020204" pitchFamily="34" charset="0"/>
                <a:cs typeface="Arial" panose="020B0604020202020204" pitchFamily="34" charset="0"/>
              </a:rPr>
              <a:t>kağıdı,eletrolit</a:t>
            </a:r>
            <a:r>
              <a:rPr lang="tr-TR" sz="2800" dirty="0">
                <a:latin typeface="Arial" panose="020B0604020202020204" pitchFamily="34" charset="0"/>
                <a:cs typeface="Arial" panose="020B0604020202020204" pitchFamily="34" charset="0"/>
              </a:rPr>
              <a:t>, mayi kontrolü, idrar kağıdı vb. verilebilir.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357166"/>
            <a:ext cx="8532440" cy="5262979"/>
          </a:xfrm>
          <a:prstGeom prst="rect">
            <a:avLst/>
          </a:prstGeom>
        </p:spPr>
        <p:txBody>
          <a:bodyPr wrap="square">
            <a:spAutoFit/>
          </a:bodyPr>
          <a:lstStyle/>
          <a:p>
            <a:pPr algn="just">
              <a:buFont typeface="Arial" pitchFamily="34" charset="0"/>
              <a:buChar char="•"/>
            </a:pPr>
            <a:r>
              <a:rPr lang="tr-TR" sz="2800" dirty="0" smtClean="0">
                <a:latin typeface="Arial" panose="020B0604020202020204" pitchFamily="34" charset="0"/>
                <a:ea typeface="Arial Unicode MS" pitchFamily="34" charset="-128"/>
                <a:cs typeface="Arial" panose="020B0604020202020204" pitchFamily="34" charset="0"/>
              </a:rPr>
              <a:t>Hemşirelik araştırmalarına veri tabanı sağlanmış olur. </a:t>
            </a:r>
          </a:p>
          <a:p>
            <a:pPr algn="just">
              <a:buFont typeface="Arial" pitchFamily="34" charset="0"/>
              <a:buChar char="•"/>
            </a:pPr>
            <a:r>
              <a:rPr lang="tr-TR" sz="2800" dirty="0" smtClean="0">
                <a:latin typeface="Arial" panose="020B0604020202020204" pitchFamily="34" charset="0"/>
                <a:ea typeface="Arial Unicode MS" pitchFamily="34" charset="-128"/>
                <a:cs typeface="Arial" panose="020B0604020202020204" pitchFamily="34" charset="0"/>
              </a:rPr>
              <a:t>Kayıtlar hemşirelik sürecinin vazgeçilmez bir parçasıdır. </a:t>
            </a:r>
          </a:p>
          <a:p>
            <a:pPr algn="just">
              <a:buFont typeface="Arial" pitchFamily="34" charset="0"/>
              <a:buChar char="•"/>
            </a:pPr>
            <a:r>
              <a:rPr lang="tr-TR" sz="2800" dirty="0" smtClean="0">
                <a:latin typeface="Arial" panose="020B0604020202020204" pitchFamily="34" charset="0"/>
                <a:ea typeface="Arial Unicode MS" pitchFamily="34" charset="-128"/>
                <a:cs typeface="Arial" panose="020B0604020202020204" pitchFamily="34" charset="0"/>
              </a:rPr>
              <a:t>Hastaya uygulanan her bakım ve faaliyet kayıt altına alınmalıdır ve değerlendirme aşamasına veri olmalıdır.</a:t>
            </a:r>
          </a:p>
          <a:p>
            <a:pPr algn="just">
              <a:buFont typeface="Arial" pitchFamily="34" charset="0"/>
              <a:buChar char="•"/>
            </a:pPr>
            <a:r>
              <a:rPr lang="tr-TR" sz="2800" dirty="0" smtClean="0">
                <a:latin typeface="Arial" panose="020B0604020202020204" pitchFamily="34" charset="0"/>
                <a:ea typeface="Arial Unicode MS" pitchFamily="34" charset="-128"/>
                <a:cs typeface="Arial" panose="020B0604020202020204" pitchFamily="34" charset="0"/>
              </a:rPr>
              <a:t>Hastanın yatışından çıkışına kadar hemşirelik sürecinin her aşamasında hastanın durumu, gereksinimi, mevcut ve olası sorunları, sınırlılıkları verilmesi planlanan ve uygulanan bakım ve hastanın tepkisi değerlendirilip kaydedilmelidir</a:t>
            </a:r>
            <a:endParaRPr lang="tr-TR" sz="2800" dirty="0">
              <a:latin typeface="Arial" panose="020B0604020202020204" pitchFamily="34" charset="0"/>
              <a:ea typeface="Arial Unicode MS" pitchFamily="34" charset="-128"/>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11560" y="980728"/>
            <a:ext cx="7632848" cy="3600986"/>
          </a:xfrm>
          <a:prstGeom prst="rect">
            <a:avLst/>
          </a:prstGeom>
        </p:spPr>
        <p:txBody>
          <a:bodyPr wrap="square">
            <a:spAutoFit/>
          </a:bodyPr>
          <a:lstStyle/>
          <a:p>
            <a:r>
              <a:rPr lang="tr-TR" sz="3200" dirty="0" smtClean="0">
                <a:latin typeface="Times New Roman" pitchFamily="18" charset="0"/>
                <a:ea typeface="Arial Unicode MS" pitchFamily="34" charset="-128"/>
                <a:cs typeface="Arial Unicode MS" pitchFamily="34" charset="-128"/>
              </a:rPr>
              <a:t> </a:t>
            </a:r>
            <a:r>
              <a:rPr lang="tr-TR" sz="2800" dirty="0">
                <a:latin typeface="Arial" panose="020B0604020202020204" pitchFamily="34" charset="0"/>
                <a:cs typeface="Arial" panose="020B0604020202020204" pitchFamily="34" charset="0"/>
              </a:rPr>
              <a:t>Hemşirelik kayıtları:</a:t>
            </a:r>
          </a:p>
          <a:p>
            <a:r>
              <a:rPr lang="tr-TR" sz="2800" dirty="0">
                <a:latin typeface="Arial" panose="020B0604020202020204" pitchFamily="34" charset="0"/>
                <a:cs typeface="Arial" panose="020B0604020202020204" pitchFamily="34" charset="0"/>
              </a:rPr>
              <a:t>1- Hemşireye yasal dayanak sağlar.</a:t>
            </a:r>
          </a:p>
          <a:p>
            <a:r>
              <a:rPr lang="tr-TR" sz="2800" dirty="0">
                <a:latin typeface="Arial" panose="020B0604020202020204" pitchFamily="34" charset="0"/>
                <a:cs typeface="Arial" panose="020B0604020202020204" pitchFamily="34" charset="0"/>
              </a:rPr>
              <a:t>2- Bakımın sürekliliğini sağlar.</a:t>
            </a:r>
          </a:p>
          <a:p>
            <a:r>
              <a:rPr lang="tr-TR" sz="2800" dirty="0">
                <a:latin typeface="Arial" panose="020B0604020202020204" pitchFamily="34" charset="0"/>
                <a:cs typeface="Arial" panose="020B0604020202020204" pitchFamily="34" charset="0"/>
              </a:rPr>
              <a:t>3- Ekip içi çalışma sağlanmış olur.</a:t>
            </a:r>
          </a:p>
          <a:p>
            <a:r>
              <a:rPr lang="tr-TR" sz="2800" dirty="0">
                <a:latin typeface="Arial" panose="020B0604020202020204" pitchFamily="34" charset="0"/>
                <a:cs typeface="Arial" panose="020B0604020202020204" pitchFamily="34" charset="0"/>
              </a:rPr>
              <a:t>4- Hemşireler arası sözlü iletişim ihtiyacı azalmış olur.</a:t>
            </a:r>
          </a:p>
          <a:p>
            <a:r>
              <a:rPr lang="tr-TR" sz="2800" dirty="0">
                <a:latin typeface="Arial" panose="020B0604020202020204" pitchFamily="34" charset="0"/>
                <a:cs typeface="Arial" panose="020B0604020202020204" pitchFamily="34" charset="0"/>
              </a:rPr>
              <a:t>5- Hemşirelik uygulamalarının denetimi kolaylaşır.</a:t>
            </a:r>
            <a:endParaRPr lang="tr-TR" sz="2800" dirty="0">
              <a:latin typeface="Arial" panose="020B0604020202020204" pitchFamily="34" charset="0"/>
              <a:ea typeface="Arial Unicode MS" pitchFamily="34" charset="-128"/>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07505" y="500353"/>
            <a:ext cx="8928992" cy="1056439"/>
          </a:xfrm>
        </p:spPr>
        <p:txBody>
          <a:bodyPr>
            <a:noAutofit/>
          </a:bodyPr>
          <a:lstStyle/>
          <a:p>
            <a:r>
              <a:rPr lang="en-AU" sz="3200" b="0" dirty="0" err="1">
                <a:solidFill>
                  <a:schemeClr val="tx1"/>
                </a:solidFill>
                <a:latin typeface="Arial" panose="020B0604020202020204" pitchFamily="34" charset="0"/>
                <a:cs typeface="Arial" panose="020B0604020202020204" pitchFamily="34" charset="0"/>
              </a:rPr>
              <a:t>Hemşirelerin</a:t>
            </a:r>
            <a:r>
              <a:rPr lang="en-AU" sz="3200" b="0" dirty="0">
                <a:solidFill>
                  <a:schemeClr val="tx1"/>
                </a:solidFill>
                <a:latin typeface="Arial" panose="020B0604020202020204" pitchFamily="34" charset="0"/>
                <a:cs typeface="Arial" panose="020B0604020202020204" pitchFamily="34" charset="0"/>
              </a:rPr>
              <a:t> </a:t>
            </a:r>
            <a:r>
              <a:rPr lang="en-AU" sz="3200" b="0" dirty="0" err="1">
                <a:solidFill>
                  <a:schemeClr val="tx1"/>
                </a:solidFill>
                <a:latin typeface="Arial" panose="020B0604020202020204" pitchFamily="34" charset="0"/>
                <a:cs typeface="Arial" panose="020B0604020202020204" pitchFamily="34" charset="0"/>
              </a:rPr>
              <a:t>Tıbbi</a:t>
            </a:r>
            <a:r>
              <a:rPr lang="en-AU" sz="3200" b="0" dirty="0">
                <a:solidFill>
                  <a:schemeClr val="tx1"/>
                </a:solidFill>
                <a:latin typeface="Arial" panose="020B0604020202020204" pitchFamily="34" charset="0"/>
                <a:cs typeface="Arial" panose="020B0604020202020204" pitchFamily="34" charset="0"/>
              </a:rPr>
              <a:t> </a:t>
            </a:r>
            <a:r>
              <a:rPr lang="en-AU" sz="3200" b="0" dirty="0" err="1">
                <a:solidFill>
                  <a:schemeClr val="tx1"/>
                </a:solidFill>
                <a:latin typeface="Arial" panose="020B0604020202020204" pitchFamily="34" charset="0"/>
                <a:cs typeface="Arial" panose="020B0604020202020204" pitchFamily="34" charset="0"/>
              </a:rPr>
              <a:t>Kayıtlarla</a:t>
            </a:r>
            <a:r>
              <a:rPr lang="en-AU" sz="3200" b="0" dirty="0">
                <a:solidFill>
                  <a:schemeClr val="tx1"/>
                </a:solidFill>
                <a:latin typeface="Arial" panose="020B0604020202020204" pitchFamily="34" charset="0"/>
                <a:cs typeface="Arial" panose="020B0604020202020204" pitchFamily="34" charset="0"/>
              </a:rPr>
              <a:t> </a:t>
            </a:r>
            <a:r>
              <a:rPr lang="en-AU" sz="3200" b="0" dirty="0" err="1">
                <a:solidFill>
                  <a:schemeClr val="tx1"/>
                </a:solidFill>
                <a:latin typeface="Arial" panose="020B0604020202020204" pitchFamily="34" charset="0"/>
                <a:cs typeface="Arial" panose="020B0604020202020204" pitchFamily="34" charset="0"/>
              </a:rPr>
              <a:t>İlgili</a:t>
            </a:r>
            <a:r>
              <a:rPr lang="en-AU" sz="3200" b="0" dirty="0">
                <a:solidFill>
                  <a:schemeClr val="tx1"/>
                </a:solidFill>
                <a:latin typeface="Arial" panose="020B0604020202020204" pitchFamily="34" charset="0"/>
                <a:cs typeface="Arial" panose="020B0604020202020204" pitchFamily="34" charset="0"/>
              </a:rPr>
              <a:t> </a:t>
            </a:r>
            <a:r>
              <a:rPr lang="tr-TR" sz="3200" b="0" dirty="0" smtClean="0">
                <a:solidFill>
                  <a:schemeClr val="tx1"/>
                </a:solidFill>
                <a:latin typeface="Arial" panose="020B0604020202020204" pitchFamily="34" charset="0"/>
                <a:cs typeface="Arial" panose="020B0604020202020204" pitchFamily="34" charset="0"/>
              </a:rPr>
              <a:t>S</a:t>
            </a:r>
            <a:r>
              <a:rPr lang="en-AU" sz="3200" b="0" dirty="0" err="1" smtClean="0">
                <a:solidFill>
                  <a:schemeClr val="tx1"/>
                </a:solidFill>
                <a:latin typeface="Arial" panose="020B0604020202020204" pitchFamily="34" charset="0"/>
                <a:cs typeface="Arial" panose="020B0604020202020204" pitchFamily="34" charset="0"/>
              </a:rPr>
              <a:t>orumlulukları</a:t>
            </a:r>
            <a:r>
              <a:rPr lang="en-AU" sz="3200" b="0" dirty="0" smtClean="0">
                <a:solidFill>
                  <a:schemeClr val="tx1"/>
                </a:solidFill>
                <a:latin typeface="Arial" panose="020B0604020202020204" pitchFamily="34" charset="0"/>
                <a:cs typeface="Arial" panose="020B0604020202020204" pitchFamily="34" charset="0"/>
              </a:rPr>
              <a:t> </a:t>
            </a:r>
            <a:r>
              <a:rPr lang="tr-TR" sz="3200" b="0" dirty="0" smtClean="0">
                <a:solidFill>
                  <a:schemeClr val="tx1"/>
                </a:solidFill>
                <a:latin typeface="Arial" panose="020B0604020202020204" pitchFamily="34" charset="0"/>
                <a:cs typeface="Arial" panose="020B0604020202020204" pitchFamily="34" charset="0"/>
              </a:rPr>
              <a:t> </a:t>
            </a:r>
            <a:endParaRPr lang="tr-TR" sz="3200" b="0" dirty="0">
              <a:solidFill>
                <a:schemeClr val="tx1"/>
              </a:solidFill>
              <a:latin typeface="Arial" panose="020B0604020202020204" pitchFamily="34" charset="0"/>
              <a:cs typeface="Arial" panose="020B0604020202020204" pitchFamily="34" charset="0"/>
            </a:endParaRPr>
          </a:p>
        </p:txBody>
      </p:sp>
      <p:sp>
        <p:nvSpPr>
          <p:cNvPr id="32771" name="Rectangle 3"/>
          <p:cNvSpPr>
            <a:spLocks noGrp="1" noChangeArrowheads="1"/>
          </p:cNvSpPr>
          <p:nvPr>
            <p:ph type="body" idx="4294967295"/>
          </p:nvPr>
        </p:nvSpPr>
        <p:spPr>
          <a:xfrm>
            <a:off x="611560" y="1772816"/>
            <a:ext cx="8151440" cy="4475584"/>
          </a:xfrm>
        </p:spPr>
        <p:txBody>
          <a:bodyPr>
            <a:normAutofit/>
          </a:bodyPr>
          <a:lstStyle/>
          <a:p>
            <a:pPr>
              <a:lnSpc>
                <a:spcPct val="90000"/>
              </a:lnSpc>
            </a:pPr>
            <a:r>
              <a:rPr lang="en-AU" sz="2800" dirty="0" err="1">
                <a:latin typeface="Arial" panose="020B0604020202020204" pitchFamily="34" charset="0"/>
                <a:cs typeface="Arial" panose="020B0604020202020204" pitchFamily="34" charset="0"/>
              </a:rPr>
              <a:t>Hastaya</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ilişkin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tüm</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hemşirelik</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kayıtlarının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doğru</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eksiksiz</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ve</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zamanında</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tutulması</a:t>
            </a:r>
            <a:r>
              <a:rPr lang="en-AU" sz="2800" dirty="0">
                <a:latin typeface="Arial" panose="020B0604020202020204" pitchFamily="34" charset="0"/>
                <a:cs typeface="Arial" panose="020B0604020202020204" pitchFamily="34" charset="0"/>
              </a:rPr>
              <a:t>,</a:t>
            </a:r>
          </a:p>
          <a:p>
            <a:pPr>
              <a:lnSpc>
                <a:spcPct val="90000"/>
              </a:lnSpc>
            </a:pPr>
            <a:r>
              <a:rPr lang="tr-TR" sz="2800" dirty="0" err="1">
                <a:latin typeface="Arial" panose="020B0604020202020204" pitchFamily="34" charset="0"/>
                <a:cs typeface="Arial" panose="020B0604020202020204" pitchFamily="34" charset="0"/>
              </a:rPr>
              <a:t>H</a:t>
            </a:r>
            <a:r>
              <a:rPr lang="en-AU" sz="2800" dirty="0" err="1" smtClean="0">
                <a:latin typeface="Arial" panose="020B0604020202020204" pitchFamily="34" charset="0"/>
                <a:cs typeface="Arial" panose="020B0604020202020204" pitchFamily="34" charset="0"/>
              </a:rPr>
              <a:t>ekimin</a:t>
            </a:r>
            <a:r>
              <a:rPr lang="en-AU" sz="2800" dirty="0" smtClean="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yazılı</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ve</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imzalı</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isteminin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alınarak</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hemşirelik</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formuna</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kaydedilmesi</a:t>
            </a:r>
            <a:r>
              <a:rPr lang="en-AU" sz="2800" dirty="0">
                <a:latin typeface="Arial" panose="020B0604020202020204" pitchFamily="34" charset="0"/>
                <a:cs typeface="Arial" panose="020B0604020202020204" pitchFamily="34" charset="0"/>
              </a:rPr>
              <a:t>, </a:t>
            </a:r>
          </a:p>
          <a:p>
            <a:pPr>
              <a:lnSpc>
                <a:spcPct val="90000"/>
              </a:lnSpc>
            </a:pPr>
            <a:r>
              <a:rPr lang="en-AU" sz="2800" dirty="0" err="1">
                <a:latin typeface="Arial" panose="020B0604020202020204" pitchFamily="34" charset="0"/>
                <a:cs typeface="Arial" panose="020B0604020202020204" pitchFamily="34" charset="0"/>
              </a:rPr>
              <a:t>Kayıtların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öğrenci</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hemşirelerin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eğitimleri</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ve</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çeşitli</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araştırmalar</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için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kullanılması</a:t>
            </a:r>
            <a:r>
              <a:rPr lang="en-AU" sz="2800" dirty="0">
                <a:latin typeface="Arial" panose="020B0604020202020204" pitchFamily="34" charset="0"/>
                <a:cs typeface="Arial" panose="020B0604020202020204" pitchFamily="34" charset="0"/>
              </a:rPr>
              <a:t>,</a:t>
            </a:r>
          </a:p>
          <a:p>
            <a:pPr>
              <a:lnSpc>
                <a:spcPct val="90000"/>
              </a:lnSpc>
            </a:pPr>
            <a:r>
              <a:rPr lang="en-AU" sz="2800" dirty="0" err="1">
                <a:latin typeface="Arial" panose="020B0604020202020204" pitchFamily="34" charset="0"/>
                <a:cs typeface="Arial" panose="020B0604020202020204" pitchFamily="34" charset="0"/>
              </a:rPr>
              <a:t>Kullanılan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formların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incelenmesi</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gerekiyorsa</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iyileştirilmesi</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çeşitlendirilmesi</a:t>
            </a:r>
            <a:r>
              <a:rPr lang="en-AU" sz="2800" dirty="0">
                <a:latin typeface="Arial" panose="020B0604020202020204" pitchFamily="34" charset="0"/>
                <a:cs typeface="Arial" panose="020B0604020202020204" pitchFamily="34" charset="0"/>
              </a:rPr>
              <a:t>,</a:t>
            </a:r>
          </a:p>
          <a:p>
            <a:pPr>
              <a:lnSpc>
                <a:spcPct val="90000"/>
              </a:lnSpc>
            </a:pPr>
            <a:r>
              <a:rPr lang="en-AU" sz="2800" dirty="0" err="1">
                <a:latin typeface="Arial" panose="020B0604020202020204" pitchFamily="34" charset="0"/>
                <a:cs typeface="Arial" panose="020B0604020202020204" pitchFamily="34" charset="0"/>
              </a:rPr>
              <a:t>Hizmetteki</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aksaklık</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eksiklik</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ve</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kusurların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saptanması</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standardizasyon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sağlanması</a:t>
            </a:r>
            <a:r>
              <a:rPr lang="en-AU" sz="2800" dirty="0">
                <a:latin typeface="Arial" panose="020B0604020202020204" pitchFamily="34" charset="0"/>
                <a:cs typeface="Arial" panose="020B0604020202020204" pitchFamily="34" charset="0"/>
              </a:rPr>
              <a:t>.  </a:t>
            </a:r>
          </a:p>
          <a:p>
            <a:pPr>
              <a:lnSpc>
                <a:spcPct val="90000"/>
              </a:lnSpc>
            </a:pPr>
            <a:endParaRPr lang="tr-TR" sz="2800" dirty="0"/>
          </a:p>
        </p:txBody>
      </p:sp>
      <p:sp>
        <p:nvSpPr>
          <p:cNvPr id="32772" name="5 Slayt Numarası Yer Tutucusu"/>
          <p:cNvSpPr>
            <a:spLocks noGrp="1"/>
          </p:cNvSpPr>
          <p:nvPr>
            <p:ph type="sldNum" sz="quarter" idx="11"/>
          </p:nvPr>
        </p:nvSpPr>
        <p:spPr>
          <a:xfrm>
            <a:off x="5867400" y="6248400"/>
            <a:ext cx="1755775" cy="474663"/>
          </a:xfrm>
        </p:spPr>
        <p:txBody>
          <a:bodyPr anchor="t"/>
          <a:lstStyle/>
          <a:p>
            <a:fld id="{DCA7FBAD-67AE-428E-8128-41741DDC2BA5}" type="slidenum">
              <a:rPr lang="en-US" sz="1000">
                <a:latin typeface="Arial" charset="0"/>
              </a:rPr>
              <a:pPr/>
              <a:t>4</a:t>
            </a:fld>
            <a:endParaRPr lang="en-US" sz="1000">
              <a:latin typeface="Arial" charset="0"/>
            </a:endParaRPr>
          </a:p>
        </p:txBody>
      </p:sp>
    </p:spTree>
    <p:extLst>
      <p:ext uri="{BB962C8B-B14F-4D97-AF65-F5344CB8AC3E}">
        <p14:creationId xmlns:p14="http://schemas.microsoft.com/office/powerpoint/2010/main" val="1693276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normAutofit fontScale="90000"/>
          </a:bodyPr>
          <a:lstStyle/>
          <a:p>
            <a:r>
              <a:rPr lang="en-AU" sz="3600" b="1" dirty="0" err="1">
                <a:latin typeface="Arial" panose="020B0604020202020204" pitchFamily="34" charset="0"/>
                <a:cs typeface="Arial" panose="020B0604020202020204" pitchFamily="34" charset="0"/>
              </a:rPr>
              <a:t>Hastane</a:t>
            </a:r>
            <a:r>
              <a:rPr lang="en-AU" sz="3600" b="1" dirty="0">
                <a:latin typeface="Arial" panose="020B0604020202020204" pitchFamily="34" charset="0"/>
                <a:cs typeface="Arial" panose="020B0604020202020204" pitchFamily="34" charset="0"/>
              </a:rPr>
              <a:t> </a:t>
            </a:r>
            <a:r>
              <a:rPr lang="en-AU" sz="3600" b="1" dirty="0" err="1">
                <a:latin typeface="Arial" panose="020B0604020202020204" pitchFamily="34" charset="0"/>
                <a:cs typeface="Arial" panose="020B0604020202020204" pitchFamily="34" charset="0"/>
              </a:rPr>
              <a:t>Yönetiminin</a:t>
            </a:r>
            <a:r>
              <a:rPr lang="en-AU" sz="3600" b="1" dirty="0">
                <a:latin typeface="Arial" panose="020B0604020202020204" pitchFamily="34" charset="0"/>
                <a:cs typeface="Arial" panose="020B0604020202020204" pitchFamily="34" charset="0"/>
              </a:rPr>
              <a:t> </a:t>
            </a:r>
            <a:r>
              <a:rPr lang="en-AU" sz="3600" b="1" dirty="0" err="1">
                <a:latin typeface="Arial" panose="020B0604020202020204" pitchFamily="34" charset="0"/>
                <a:cs typeface="Arial" panose="020B0604020202020204" pitchFamily="34" charset="0"/>
              </a:rPr>
              <a:t>Tıbbi</a:t>
            </a:r>
            <a:r>
              <a:rPr lang="en-AU" sz="3600" b="1" dirty="0">
                <a:latin typeface="Arial" panose="020B0604020202020204" pitchFamily="34" charset="0"/>
                <a:cs typeface="Arial" panose="020B0604020202020204" pitchFamily="34" charset="0"/>
              </a:rPr>
              <a:t> </a:t>
            </a:r>
            <a:r>
              <a:rPr lang="en-AU" sz="3600" b="1" dirty="0" err="1">
                <a:latin typeface="Arial" panose="020B0604020202020204" pitchFamily="34" charset="0"/>
                <a:cs typeface="Arial" panose="020B0604020202020204" pitchFamily="34" charset="0"/>
              </a:rPr>
              <a:t>Dokümantasyonla</a:t>
            </a:r>
            <a:r>
              <a:rPr lang="en-AU" sz="3600" b="1" dirty="0">
                <a:latin typeface="Arial" panose="020B0604020202020204" pitchFamily="34" charset="0"/>
                <a:cs typeface="Arial" panose="020B0604020202020204" pitchFamily="34" charset="0"/>
              </a:rPr>
              <a:t> </a:t>
            </a:r>
            <a:r>
              <a:rPr lang="en-AU" sz="3600" b="1" dirty="0" err="1">
                <a:latin typeface="Arial" panose="020B0604020202020204" pitchFamily="34" charset="0"/>
                <a:cs typeface="Arial" panose="020B0604020202020204" pitchFamily="34" charset="0"/>
              </a:rPr>
              <a:t>İlgili</a:t>
            </a:r>
            <a:r>
              <a:rPr lang="en-AU" sz="3600" b="1" dirty="0">
                <a:latin typeface="Arial" panose="020B0604020202020204" pitchFamily="34" charset="0"/>
                <a:cs typeface="Arial" panose="020B0604020202020204" pitchFamily="34" charset="0"/>
              </a:rPr>
              <a:t> </a:t>
            </a:r>
            <a:r>
              <a:rPr lang="en-AU" sz="3600" b="1" dirty="0" err="1">
                <a:latin typeface="Arial" panose="020B0604020202020204" pitchFamily="34" charset="0"/>
                <a:cs typeface="Arial" panose="020B0604020202020204" pitchFamily="34" charset="0"/>
              </a:rPr>
              <a:t>Sorumluluğu</a:t>
            </a:r>
            <a:endParaRPr lang="tr-TR" sz="3600" b="1" dirty="0">
              <a:latin typeface="Arial" panose="020B0604020202020204" pitchFamily="34" charset="0"/>
              <a:cs typeface="Arial" panose="020B0604020202020204" pitchFamily="34" charset="0"/>
            </a:endParaRPr>
          </a:p>
        </p:txBody>
      </p:sp>
      <p:sp>
        <p:nvSpPr>
          <p:cNvPr id="31747" name="Rectangle 3"/>
          <p:cNvSpPr>
            <a:spLocks noGrp="1" noChangeArrowheads="1"/>
          </p:cNvSpPr>
          <p:nvPr>
            <p:ph type="body" idx="4294967295"/>
          </p:nvPr>
        </p:nvSpPr>
        <p:spPr/>
        <p:txBody>
          <a:bodyPr/>
          <a:lstStyle/>
          <a:p>
            <a:r>
              <a:rPr lang="en-AU" sz="2800" dirty="0" err="1">
                <a:latin typeface="Arial" panose="020B0604020202020204" pitchFamily="34" charset="0"/>
                <a:cs typeface="Arial" panose="020B0604020202020204" pitchFamily="34" charset="0"/>
              </a:rPr>
              <a:t>Personel</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sağlanması</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ve</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eğitimi</a:t>
            </a:r>
            <a:endParaRPr lang="en-AU" sz="2800" dirty="0">
              <a:latin typeface="Arial" panose="020B0604020202020204" pitchFamily="34" charset="0"/>
              <a:cs typeface="Arial" panose="020B0604020202020204" pitchFamily="34" charset="0"/>
            </a:endParaRPr>
          </a:p>
          <a:p>
            <a:r>
              <a:rPr lang="en-AU" sz="2800" dirty="0" err="1">
                <a:latin typeface="Arial" panose="020B0604020202020204" pitchFamily="34" charset="0"/>
                <a:cs typeface="Arial" panose="020B0604020202020204" pitchFamily="34" charset="0"/>
              </a:rPr>
              <a:t>Belgelerin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oluşturulması</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düzenlenmesi</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ve</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saklanması</a:t>
            </a:r>
            <a:endParaRPr lang="en-AU" sz="2800"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Hasta </a:t>
            </a:r>
            <a:r>
              <a:rPr lang="en-AU" sz="2800" dirty="0" err="1">
                <a:latin typeface="Arial" panose="020B0604020202020204" pitchFamily="34" charset="0"/>
                <a:cs typeface="Arial" panose="020B0604020202020204" pitchFamily="34" charset="0"/>
              </a:rPr>
              <a:t>dosyaları</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arşivi</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oluşturulması</a:t>
            </a:r>
            <a:endParaRPr lang="en-AU" sz="2800" dirty="0">
              <a:latin typeface="Arial" panose="020B0604020202020204" pitchFamily="34" charset="0"/>
              <a:cs typeface="Arial" panose="020B0604020202020204" pitchFamily="34" charset="0"/>
            </a:endParaRPr>
          </a:p>
          <a:p>
            <a:r>
              <a:rPr lang="en-AU" sz="2800" dirty="0" err="1">
                <a:latin typeface="Arial" panose="020B0604020202020204" pitchFamily="34" charset="0"/>
                <a:cs typeface="Arial" panose="020B0604020202020204" pitchFamily="34" charset="0"/>
              </a:rPr>
              <a:t>Dokümantasyon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hizmetlerinden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en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iyi</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şekilde</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yararlanılmasının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sağlanması</a:t>
            </a:r>
            <a:endParaRPr lang="en-AU" sz="2800" dirty="0">
              <a:latin typeface="Arial" panose="020B0604020202020204" pitchFamily="34" charset="0"/>
              <a:cs typeface="Arial" panose="020B0604020202020204" pitchFamily="34" charset="0"/>
            </a:endParaRPr>
          </a:p>
          <a:p>
            <a:r>
              <a:rPr lang="en-AU" sz="2800" dirty="0" err="1">
                <a:latin typeface="Arial" panose="020B0604020202020204" pitchFamily="34" charset="0"/>
                <a:cs typeface="Arial" panose="020B0604020202020204" pitchFamily="34" charset="0"/>
              </a:rPr>
              <a:t>İlgili</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komiteler</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ile</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denetimin</a:t>
            </a:r>
            <a:r>
              <a:rPr lang="en-AU" sz="2800" dirty="0">
                <a:latin typeface="Arial" panose="020B0604020202020204" pitchFamily="34" charset="0"/>
                <a:cs typeface="Arial" panose="020B0604020202020204" pitchFamily="34" charset="0"/>
              </a:rPr>
              <a:t> </a:t>
            </a:r>
            <a:r>
              <a:rPr lang="en-AU" sz="2800" dirty="0" err="1">
                <a:latin typeface="Arial" panose="020B0604020202020204" pitchFamily="34" charset="0"/>
                <a:cs typeface="Arial" panose="020B0604020202020204" pitchFamily="34" charset="0"/>
              </a:rPr>
              <a:t>sağlanması</a:t>
            </a:r>
            <a:endParaRPr lang="en-AU" sz="2800" dirty="0">
              <a:latin typeface="Arial" panose="020B0604020202020204" pitchFamily="34" charset="0"/>
              <a:cs typeface="Arial" panose="020B0604020202020204" pitchFamily="34" charset="0"/>
            </a:endParaRPr>
          </a:p>
          <a:p>
            <a:endParaRPr lang="tr-TR" dirty="0"/>
          </a:p>
        </p:txBody>
      </p:sp>
      <p:sp>
        <p:nvSpPr>
          <p:cNvPr id="31748" name="5 Slayt Numarası Yer Tutucusu"/>
          <p:cNvSpPr>
            <a:spLocks noGrp="1"/>
          </p:cNvSpPr>
          <p:nvPr>
            <p:ph type="sldNum" sz="quarter" idx="11"/>
          </p:nvPr>
        </p:nvSpPr>
        <p:spPr>
          <a:xfrm>
            <a:off x="5867400" y="6248400"/>
            <a:ext cx="1755775" cy="474663"/>
          </a:xfrm>
        </p:spPr>
        <p:txBody>
          <a:bodyPr anchor="t"/>
          <a:lstStyle/>
          <a:p>
            <a:fld id="{15CD9263-6CCA-4DCF-9F28-E025E45E9805}" type="slidenum">
              <a:rPr lang="en-US" sz="1000">
                <a:latin typeface="Arial" charset="0"/>
              </a:rPr>
              <a:pPr/>
              <a:t>5</a:t>
            </a:fld>
            <a:endParaRPr lang="en-US" sz="1000">
              <a:latin typeface="Arial" charset="0"/>
            </a:endParaRPr>
          </a:p>
        </p:txBody>
      </p:sp>
      <p:sp>
        <p:nvSpPr>
          <p:cNvPr id="31749" name="6 Altbilgi Yer Tutucusu"/>
          <p:cNvSpPr>
            <a:spLocks noGrp="1"/>
          </p:cNvSpPr>
          <p:nvPr>
            <p:ph type="ftr" sz="quarter" idx="10"/>
          </p:nvPr>
        </p:nvSpPr>
        <p:spPr>
          <a:xfrm>
            <a:off x="2257425" y="6248400"/>
            <a:ext cx="3455988" cy="474663"/>
          </a:xfrm>
        </p:spPr>
        <p:txBody>
          <a:bodyPr anchor="t"/>
          <a:lstStyle/>
          <a:p>
            <a:r>
              <a:rPr lang="en-US" sz="1000"/>
              <a:t>Esatoğlu, Köksal, Arşiv Komiteleri,   </a:t>
            </a:r>
          </a:p>
        </p:txBody>
      </p:sp>
      <p:sp>
        <p:nvSpPr>
          <p:cNvPr id="31750" name="7 Veri Yer Tutucusu"/>
          <p:cNvSpPr>
            <a:spLocks noGrp="1"/>
          </p:cNvSpPr>
          <p:nvPr>
            <p:ph type="dt" sz="quarter" idx="12"/>
          </p:nvPr>
        </p:nvSpPr>
        <p:spPr>
          <a:xfrm>
            <a:off x="301625" y="6242050"/>
            <a:ext cx="1782763" cy="474663"/>
          </a:xfrm>
        </p:spPr>
        <p:txBody>
          <a:bodyPr anchor="t"/>
          <a:lstStyle/>
          <a:p>
            <a:fld id="{DA0F6F5D-54AB-4017-BA49-AF270F2CCB4F}" type="datetime1">
              <a:rPr lang="tr-TR" sz="1000"/>
              <a:pPr/>
              <a:t>11.2.2018</a:t>
            </a:fld>
            <a:endParaRPr lang="en-US" sz="1000"/>
          </a:p>
        </p:txBody>
      </p:sp>
    </p:spTree>
    <p:extLst>
      <p:ext uri="{BB962C8B-B14F-4D97-AF65-F5344CB8AC3E}">
        <p14:creationId xmlns:p14="http://schemas.microsoft.com/office/powerpoint/2010/main" val="1659821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357166"/>
            <a:ext cx="9144000" cy="584775"/>
          </a:xfrm>
          <a:prstGeom prst="rect">
            <a:avLst/>
          </a:prstGeom>
        </p:spPr>
        <p:txBody>
          <a:bodyPr wrap="square">
            <a:spAutoFit/>
          </a:bodyPr>
          <a:lstStyle/>
          <a:p>
            <a:r>
              <a:rPr lang="tr-TR" sz="3200" dirty="0" smtClean="0">
                <a:latin typeface="Times New Roman" pitchFamily="18" charset="0"/>
                <a:ea typeface="Arial Unicode MS" pitchFamily="34" charset="-128"/>
                <a:cs typeface="Arial Unicode MS" pitchFamily="34" charset="-128"/>
              </a:rPr>
              <a:t> </a:t>
            </a:r>
            <a:endParaRPr lang="tr-TR" sz="3200" dirty="0">
              <a:latin typeface="Times New Roman" pitchFamily="18" charset="0"/>
              <a:ea typeface="Arial Unicode MS" pitchFamily="34" charset="-128"/>
              <a:cs typeface="Arial Unicode MS" pitchFamily="34" charset="-128"/>
            </a:endParaRPr>
          </a:p>
        </p:txBody>
      </p:sp>
      <p:sp>
        <p:nvSpPr>
          <p:cNvPr id="3" name="2 Dikdörtgen"/>
          <p:cNvSpPr/>
          <p:nvPr/>
        </p:nvSpPr>
        <p:spPr>
          <a:xfrm>
            <a:off x="611560" y="357166"/>
            <a:ext cx="7488832" cy="5262979"/>
          </a:xfrm>
          <a:prstGeom prst="rect">
            <a:avLst/>
          </a:prstGeom>
        </p:spPr>
        <p:txBody>
          <a:bodyPr wrap="square">
            <a:spAutoFit/>
          </a:bodyPr>
          <a:lstStyle/>
          <a:p>
            <a:pPr algn="just"/>
            <a:r>
              <a:rPr lang="tr-TR" sz="2800" dirty="0">
                <a:latin typeface="Arial" panose="020B0604020202020204" pitchFamily="34" charset="0"/>
                <a:cs typeface="Arial" panose="020B0604020202020204" pitchFamily="34" charset="0"/>
              </a:rPr>
              <a:t>Organize bir tıbbi kayıt, hastanın durumunu doğru, az ve öz olarak </a:t>
            </a:r>
            <a:r>
              <a:rPr lang="tr-TR" sz="2800" dirty="0" smtClean="0">
                <a:latin typeface="Arial" panose="020B0604020202020204" pitchFamily="34" charset="0"/>
                <a:cs typeface="Arial" panose="020B0604020202020204" pitchFamily="34" charset="0"/>
              </a:rPr>
              <a:t>tarif eder</a:t>
            </a:r>
            <a:r>
              <a:rPr lang="tr-TR" sz="2800" dirty="0">
                <a:latin typeface="Arial" panose="020B0604020202020204" pitchFamily="34" charset="0"/>
                <a:cs typeface="Arial" panose="020B0604020202020204" pitchFamily="34" charset="0"/>
              </a:rPr>
              <a:t>. Aynı zamanda da hemşirenin hemşirelik girişimlerini, </a:t>
            </a:r>
            <a:r>
              <a:rPr lang="tr-TR" sz="2800" dirty="0" smtClean="0">
                <a:latin typeface="Arial" panose="020B0604020202020204" pitchFamily="34" charset="0"/>
                <a:cs typeface="Arial" panose="020B0604020202020204" pitchFamily="34" charset="0"/>
              </a:rPr>
              <a:t>değerlendirmesini  ve </a:t>
            </a:r>
            <a:r>
              <a:rPr lang="tr-TR" sz="2800" dirty="0">
                <a:latin typeface="Arial" panose="020B0604020202020204" pitchFamily="34" charset="0"/>
                <a:cs typeface="Arial" panose="020B0604020202020204" pitchFamily="34" charset="0"/>
              </a:rPr>
              <a:t>hekimin de tedaviye yönelik isteklerini açıklar.</a:t>
            </a:r>
          </a:p>
          <a:p>
            <a:pPr algn="just"/>
            <a:r>
              <a:rPr lang="tr-TR" sz="2800" dirty="0">
                <a:latin typeface="Arial" panose="020B0604020202020204" pitchFamily="34" charset="0"/>
                <a:cs typeface="Arial" panose="020B0604020202020204" pitchFamily="34" charset="0"/>
              </a:rPr>
              <a:t>Hemşire hasta kayıtlarının gizliliğinin sağlanması ve </a:t>
            </a:r>
            <a:r>
              <a:rPr lang="tr-TR" sz="2800" dirty="0" smtClean="0">
                <a:latin typeface="Arial" panose="020B0604020202020204" pitchFamily="34" charset="0"/>
                <a:cs typeface="Arial" panose="020B0604020202020204" pitchFamily="34" charset="0"/>
              </a:rPr>
              <a:t>sürdürülmesinden sorumludur</a:t>
            </a:r>
            <a:r>
              <a:rPr lang="tr-TR" sz="2800" dirty="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JCI </a:t>
            </a:r>
            <a:r>
              <a:rPr lang="tr-TR" sz="2800" dirty="0">
                <a:latin typeface="Arial" panose="020B0604020202020204" pitchFamily="34" charset="0"/>
                <a:cs typeface="Arial" panose="020B0604020202020204" pitchFamily="34" charset="0"/>
              </a:rPr>
              <a:t>standartlarına göre hastalar hekim ve hemşire </a:t>
            </a:r>
            <a:r>
              <a:rPr lang="tr-TR" sz="2800" dirty="0" smtClean="0">
                <a:latin typeface="Arial" panose="020B0604020202020204" pitchFamily="34" charset="0"/>
                <a:cs typeface="Arial" panose="020B0604020202020204" pitchFamily="34" charset="0"/>
              </a:rPr>
              <a:t>tarafından ilk </a:t>
            </a:r>
            <a:r>
              <a:rPr lang="tr-TR" sz="2800" dirty="0">
                <a:latin typeface="Arial" panose="020B0604020202020204" pitchFamily="34" charset="0"/>
                <a:cs typeface="Arial" panose="020B0604020202020204" pitchFamily="34" charset="0"/>
              </a:rPr>
              <a:t>ve yeniden değerlendirme sürelerine göre ve hastanın durumunda </a:t>
            </a:r>
            <a:r>
              <a:rPr lang="tr-TR" sz="2800" dirty="0" smtClean="0">
                <a:latin typeface="Arial" panose="020B0604020202020204" pitchFamily="34" charset="0"/>
                <a:cs typeface="Arial" panose="020B0604020202020204" pitchFamily="34" charset="0"/>
              </a:rPr>
              <a:t>bir değişiklik </a:t>
            </a:r>
            <a:r>
              <a:rPr lang="tr-TR" sz="2800" dirty="0">
                <a:latin typeface="Arial" panose="020B0604020202020204" pitchFamily="34" charset="0"/>
                <a:cs typeface="Arial" panose="020B0604020202020204" pitchFamily="34" charset="0"/>
              </a:rPr>
              <a:t>olduğunda değerlendirilir ve kaydedilir.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357166"/>
            <a:ext cx="9144000" cy="584775"/>
          </a:xfrm>
          <a:prstGeom prst="rect">
            <a:avLst/>
          </a:prstGeom>
        </p:spPr>
        <p:txBody>
          <a:bodyPr wrap="square">
            <a:spAutoFit/>
          </a:bodyPr>
          <a:lstStyle/>
          <a:p>
            <a:r>
              <a:rPr lang="tr-TR" sz="3200" dirty="0" smtClean="0">
                <a:latin typeface="Times New Roman" pitchFamily="18" charset="0"/>
                <a:ea typeface="Arial Unicode MS" pitchFamily="34" charset="-128"/>
                <a:cs typeface="Arial Unicode MS" pitchFamily="34" charset="-128"/>
              </a:rPr>
              <a:t> </a:t>
            </a:r>
            <a:endParaRPr lang="tr-TR" sz="3200" dirty="0">
              <a:latin typeface="Times New Roman" pitchFamily="18" charset="0"/>
              <a:ea typeface="Arial Unicode MS" pitchFamily="34" charset="-128"/>
              <a:cs typeface="Arial Unicode MS" pitchFamily="34" charset="-128"/>
            </a:endParaRPr>
          </a:p>
        </p:txBody>
      </p:sp>
      <p:sp>
        <p:nvSpPr>
          <p:cNvPr id="3" name="2 Dikdörtgen"/>
          <p:cNvSpPr/>
          <p:nvPr/>
        </p:nvSpPr>
        <p:spPr>
          <a:xfrm>
            <a:off x="1214414" y="1000108"/>
            <a:ext cx="7102002" cy="3108543"/>
          </a:xfrm>
          <a:prstGeom prst="rect">
            <a:avLst/>
          </a:prstGeom>
        </p:spPr>
        <p:txBody>
          <a:bodyPr wrap="square">
            <a:spAutoFit/>
          </a:bodyPr>
          <a:lstStyle/>
          <a:p>
            <a:r>
              <a:rPr lang="tr-TR" sz="2800" i="1" dirty="0">
                <a:latin typeface="Arial" panose="020B0604020202020204" pitchFamily="34" charset="0"/>
                <a:cs typeface="Arial" panose="020B0604020202020204" pitchFamily="34" charset="0"/>
              </a:rPr>
              <a:t>Hasta Dosyalarının </a:t>
            </a:r>
            <a:r>
              <a:rPr lang="tr-TR" sz="2800" i="1" dirty="0" smtClean="0">
                <a:latin typeface="Arial" panose="020B0604020202020204" pitchFamily="34" charset="0"/>
                <a:cs typeface="Arial" panose="020B0604020202020204" pitchFamily="34" charset="0"/>
              </a:rPr>
              <a:t>Analizi</a:t>
            </a:r>
          </a:p>
          <a:p>
            <a:endParaRPr lang="tr-TR" sz="2800" dirty="0">
              <a:latin typeface="Arial" panose="020B0604020202020204" pitchFamily="34" charset="0"/>
              <a:cs typeface="Arial" panose="020B0604020202020204" pitchFamily="34" charset="0"/>
            </a:endParaRPr>
          </a:p>
          <a:p>
            <a:r>
              <a:rPr lang="tr-TR" sz="2800" dirty="0">
                <a:latin typeface="Arial" panose="020B0604020202020204" pitchFamily="34" charset="0"/>
                <a:cs typeface="Arial" panose="020B0604020202020204" pitchFamily="34" charset="0"/>
              </a:rPr>
              <a:t>Hasta dosyasının standartlara uygunluğu yani analizi, nitelik ve </a:t>
            </a:r>
            <a:r>
              <a:rPr lang="tr-TR" sz="2800" dirty="0" smtClean="0">
                <a:latin typeface="Arial" panose="020B0604020202020204" pitchFamily="34" charset="0"/>
                <a:cs typeface="Arial" panose="020B0604020202020204" pitchFamily="34" charset="0"/>
              </a:rPr>
              <a:t>nicelik olmak </a:t>
            </a:r>
            <a:r>
              <a:rPr lang="tr-TR" sz="2800" dirty="0">
                <a:latin typeface="Arial" panose="020B0604020202020204" pitchFamily="34" charset="0"/>
                <a:cs typeface="Arial" panose="020B0604020202020204" pitchFamily="34" charset="0"/>
              </a:rPr>
              <a:t>üzere iki ayrı yönden analiz edilir.</a:t>
            </a:r>
          </a:p>
          <a:p>
            <a:r>
              <a:rPr lang="tr-TR" sz="2800" dirty="0">
                <a:latin typeface="Arial" panose="020B0604020202020204" pitchFamily="34" charset="0"/>
                <a:cs typeface="Arial" panose="020B0604020202020204" pitchFamily="34" charset="0"/>
              </a:rPr>
              <a:t>Dosyanın nicelik yönünden incelenmesi</a:t>
            </a:r>
            <a:r>
              <a:rPr lang="tr-TR" sz="2800" dirty="0" smtClean="0">
                <a:latin typeface="Arial" panose="020B0604020202020204" pitchFamily="34" charset="0"/>
                <a:cs typeface="Arial" panose="020B0604020202020204" pitchFamily="34" charset="0"/>
              </a:rPr>
              <a:t>;</a:t>
            </a:r>
          </a:p>
          <a:p>
            <a:r>
              <a:rPr lang="tr-TR" sz="2800" dirty="0">
                <a:latin typeface="Arial" panose="020B0604020202020204" pitchFamily="34" charset="0"/>
                <a:cs typeface="Arial" panose="020B0604020202020204" pitchFamily="34" charset="0"/>
              </a:rPr>
              <a:t>Dosyasının nitelik yönünden incelenmesi;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357166"/>
            <a:ext cx="9144000" cy="584775"/>
          </a:xfrm>
          <a:prstGeom prst="rect">
            <a:avLst/>
          </a:prstGeom>
        </p:spPr>
        <p:txBody>
          <a:bodyPr wrap="square">
            <a:spAutoFit/>
          </a:bodyPr>
          <a:lstStyle/>
          <a:p>
            <a:r>
              <a:rPr lang="tr-TR" sz="3200" dirty="0" smtClean="0">
                <a:latin typeface="Times New Roman" pitchFamily="18" charset="0"/>
                <a:ea typeface="Arial Unicode MS" pitchFamily="34" charset="-128"/>
                <a:cs typeface="Arial Unicode MS" pitchFamily="34" charset="-128"/>
              </a:rPr>
              <a:t> </a:t>
            </a:r>
            <a:endParaRPr lang="tr-TR" sz="3200" dirty="0">
              <a:latin typeface="Times New Roman" pitchFamily="18" charset="0"/>
              <a:ea typeface="Arial Unicode MS" pitchFamily="34" charset="-128"/>
              <a:cs typeface="Arial Unicode MS" pitchFamily="34" charset="-128"/>
            </a:endParaRPr>
          </a:p>
        </p:txBody>
      </p:sp>
      <p:sp>
        <p:nvSpPr>
          <p:cNvPr id="3" name="2 Dikdörtgen"/>
          <p:cNvSpPr/>
          <p:nvPr/>
        </p:nvSpPr>
        <p:spPr>
          <a:xfrm>
            <a:off x="539552" y="357166"/>
            <a:ext cx="8280920" cy="5693866"/>
          </a:xfrm>
          <a:prstGeom prst="rect">
            <a:avLst/>
          </a:prstGeom>
        </p:spPr>
        <p:txBody>
          <a:bodyPr wrap="square">
            <a:spAutoFit/>
          </a:bodyPr>
          <a:lstStyle/>
          <a:p>
            <a:r>
              <a:rPr lang="tr-TR" sz="2800" dirty="0">
                <a:latin typeface="Arial" panose="020B0604020202020204" pitchFamily="34" charset="0"/>
                <a:cs typeface="Arial" panose="020B0604020202020204" pitchFamily="34" charset="0"/>
              </a:rPr>
              <a:t>Hasta Dosyaları İle İlgili İdari </a:t>
            </a:r>
            <a:r>
              <a:rPr lang="tr-TR" sz="2800" dirty="0" smtClean="0">
                <a:latin typeface="Arial" panose="020B0604020202020204" pitchFamily="34" charset="0"/>
                <a:cs typeface="Arial" panose="020B0604020202020204" pitchFamily="34" charset="0"/>
              </a:rPr>
              <a:t>Sorumluluk </a:t>
            </a:r>
          </a:p>
          <a:p>
            <a:endParaRPr lang="tr-TR" sz="2800" dirty="0" smtClean="0">
              <a:latin typeface="Arial" panose="020B0604020202020204" pitchFamily="34" charset="0"/>
              <a:cs typeface="Arial" panose="020B0604020202020204" pitchFamily="34" charset="0"/>
            </a:endParaRPr>
          </a:p>
          <a:p>
            <a:r>
              <a:rPr lang="tr-TR" sz="2800" dirty="0" smtClean="0">
                <a:latin typeface="Arial" panose="020B0604020202020204" pitchFamily="34" charset="0"/>
                <a:cs typeface="Arial" panose="020B0604020202020204" pitchFamily="34" charset="0"/>
              </a:rPr>
              <a:t>Başhekim </a:t>
            </a:r>
            <a:r>
              <a:rPr lang="tr-TR" sz="2800" dirty="0">
                <a:latin typeface="Arial" panose="020B0604020202020204" pitchFamily="34" charset="0"/>
                <a:cs typeface="Arial" panose="020B0604020202020204" pitchFamily="34" charset="0"/>
              </a:rPr>
              <a:t>öncelikli olmak üzere, başhekim ve </a:t>
            </a:r>
            <a:r>
              <a:rPr lang="tr-TR" sz="2800" dirty="0" smtClean="0">
                <a:latin typeface="Arial" panose="020B0604020202020204" pitchFamily="34" charset="0"/>
                <a:cs typeface="Arial" panose="020B0604020202020204" pitchFamily="34" charset="0"/>
              </a:rPr>
              <a:t>hastane müdürü </a:t>
            </a:r>
            <a:r>
              <a:rPr lang="tr-TR" sz="2800" dirty="0">
                <a:latin typeface="Arial" panose="020B0604020202020204" pitchFamily="34" charset="0"/>
                <a:cs typeface="Arial" panose="020B0604020202020204" pitchFamily="34" charset="0"/>
              </a:rPr>
              <a:t>Sağlık Bakanlığı Yataklı Tedavi Kurumları </a:t>
            </a:r>
            <a:r>
              <a:rPr lang="tr-TR" sz="2800" dirty="0" smtClean="0">
                <a:latin typeface="Arial" panose="020B0604020202020204" pitchFamily="34" charset="0"/>
                <a:cs typeface="Arial" panose="020B0604020202020204" pitchFamily="34" charset="0"/>
              </a:rPr>
              <a:t>İşletme Yönetmeliği’nde </a:t>
            </a:r>
            <a:r>
              <a:rPr lang="tr-TR" sz="2800" dirty="0">
                <a:latin typeface="Arial" panose="020B0604020202020204" pitchFamily="34" charset="0"/>
                <a:cs typeface="Arial" panose="020B0604020202020204" pitchFamily="34" charset="0"/>
              </a:rPr>
              <a:t>idari bir birim olan hasta dosyaları arşivinin</a:t>
            </a:r>
            <a:r>
              <a:rPr lang="tr-TR" sz="2800" dirty="0" smtClean="0">
                <a:latin typeface="Arial" panose="020B0604020202020204" pitchFamily="34" charset="0"/>
                <a:cs typeface="Arial" panose="020B0604020202020204" pitchFamily="34" charset="0"/>
              </a:rPr>
              <a:t>, kurulması</a:t>
            </a:r>
            <a:r>
              <a:rPr lang="tr-TR" sz="2800" dirty="0">
                <a:latin typeface="Arial" panose="020B0604020202020204" pitchFamily="34" charset="0"/>
                <a:cs typeface="Arial" panose="020B0604020202020204" pitchFamily="34" charset="0"/>
              </a:rPr>
              <a:t>, çalıştırılması ve denetlenmesinden </a:t>
            </a:r>
            <a:r>
              <a:rPr lang="tr-TR" sz="2800" dirty="0" smtClean="0">
                <a:latin typeface="Arial" panose="020B0604020202020204" pitchFamily="34" charset="0"/>
                <a:cs typeface="Arial" panose="020B0604020202020204" pitchFamily="34" charset="0"/>
              </a:rPr>
              <a:t>sorumludur (md </a:t>
            </a:r>
            <a:r>
              <a:rPr lang="tr-TR" sz="2800" dirty="0">
                <a:latin typeface="Arial" panose="020B0604020202020204" pitchFamily="34" charset="0"/>
                <a:cs typeface="Arial" panose="020B0604020202020204" pitchFamily="34" charset="0"/>
              </a:rPr>
              <a:t>32). Sağlık Bakanlığı tarafından hazırlanan </a:t>
            </a:r>
            <a:r>
              <a:rPr lang="tr-TR" sz="2800" dirty="0" smtClean="0">
                <a:latin typeface="Arial" panose="020B0604020202020204" pitchFamily="34" charset="0"/>
                <a:cs typeface="Arial" panose="020B0604020202020204" pitchFamily="34" charset="0"/>
              </a:rPr>
              <a:t>bu yönetmelik </a:t>
            </a:r>
            <a:r>
              <a:rPr lang="tr-TR" sz="2800" dirty="0">
                <a:latin typeface="Arial" panose="020B0604020202020204" pitchFamily="34" charset="0"/>
                <a:cs typeface="Arial" panose="020B0604020202020204" pitchFamily="34" charset="0"/>
              </a:rPr>
              <a:t>bakanlığa bağlı tüm kurumlar için geçerlidir.</a:t>
            </a:r>
          </a:p>
          <a:p>
            <a:r>
              <a:rPr lang="tr-TR" sz="2800" dirty="0">
                <a:latin typeface="Arial" panose="020B0604020202020204" pitchFamily="34" charset="0"/>
                <a:cs typeface="Arial" panose="020B0604020202020204" pitchFamily="34" charset="0"/>
              </a:rPr>
              <a:t>Yurtdışında da bu sorumluluk hastane </a:t>
            </a:r>
            <a:r>
              <a:rPr lang="tr-TR" sz="2800" dirty="0" smtClean="0">
                <a:latin typeface="Arial" panose="020B0604020202020204" pitchFamily="34" charset="0"/>
                <a:cs typeface="Arial" panose="020B0604020202020204" pitchFamily="34" charset="0"/>
              </a:rPr>
              <a:t>yöneticisine ve/ya sağlık </a:t>
            </a:r>
            <a:r>
              <a:rPr lang="tr-TR" sz="2800" dirty="0">
                <a:latin typeface="Arial" panose="020B0604020202020204" pitchFamily="34" charset="0"/>
                <a:cs typeface="Arial" panose="020B0604020202020204" pitchFamily="34" charset="0"/>
              </a:rPr>
              <a:t>enformasyon yöneticisine verilmiştir (</a:t>
            </a:r>
            <a:r>
              <a:rPr lang="tr-TR" sz="2800" dirty="0" err="1">
                <a:latin typeface="Arial" panose="020B0604020202020204" pitchFamily="34" charset="0"/>
                <a:cs typeface="Arial" panose="020B0604020202020204" pitchFamily="34" charset="0"/>
              </a:rPr>
              <a:t>Edwards</a:t>
            </a:r>
            <a:r>
              <a:rPr lang="tr-TR" sz="2800" dirty="0">
                <a:latin typeface="Arial" panose="020B0604020202020204" pitchFamily="34" charset="0"/>
                <a:cs typeface="Arial" panose="020B0604020202020204" pitchFamily="34" charset="0"/>
              </a:rPr>
              <a:t>, 2000</a:t>
            </a:r>
            <a:r>
              <a:rPr lang="tr-TR" sz="2800" dirty="0" smtClean="0">
                <a:latin typeface="Arial" panose="020B0604020202020204" pitchFamily="34" charset="0"/>
                <a:cs typeface="Arial" panose="020B0604020202020204" pitchFamily="34" charset="0"/>
              </a:rPr>
              <a:t>: </a:t>
            </a:r>
            <a:r>
              <a:rPr lang="fi-FI" sz="2800" dirty="0" smtClean="0">
                <a:latin typeface="Arial" panose="020B0604020202020204" pitchFamily="34" charset="0"/>
                <a:cs typeface="Arial" panose="020B0604020202020204" pitchFamily="34" charset="0"/>
              </a:rPr>
              <a:t>248</a:t>
            </a:r>
            <a:r>
              <a:rPr lang="fi-FI" sz="2800" dirty="0">
                <a:latin typeface="Arial" panose="020B0604020202020204" pitchFamily="34" charset="0"/>
                <a:cs typeface="Arial" panose="020B0604020202020204" pitchFamily="34" charset="0"/>
              </a:rPr>
              <a:t>; Dennis, 1996: 360). </a:t>
            </a:r>
            <a:endParaRPr lang="tr-TR" sz="2800" dirty="0" smtClean="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357166"/>
            <a:ext cx="9144000" cy="584775"/>
          </a:xfrm>
          <a:prstGeom prst="rect">
            <a:avLst/>
          </a:prstGeom>
        </p:spPr>
        <p:txBody>
          <a:bodyPr wrap="square">
            <a:spAutoFit/>
          </a:bodyPr>
          <a:lstStyle/>
          <a:p>
            <a:r>
              <a:rPr lang="tr-TR" sz="3200" dirty="0" smtClean="0">
                <a:latin typeface="Times New Roman" pitchFamily="18" charset="0"/>
                <a:ea typeface="Arial Unicode MS" pitchFamily="34" charset="-128"/>
                <a:cs typeface="Arial Unicode MS" pitchFamily="34" charset="-128"/>
              </a:rPr>
              <a:t> </a:t>
            </a:r>
            <a:endParaRPr lang="tr-TR" sz="3200" dirty="0">
              <a:latin typeface="Times New Roman" pitchFamily="18" charset="0"/>
              <a:ea typeface="Arial Unicode MS" pitchFamily="34" charset="-128"/>
              <a:cs typeface="Arial Unicode MS" pitchFamily="34" charset="-128"/>
            </a:endParaRPr>
          </a:p>
        </p:txBody>
      </p:sp>
      <p:sp>
        <p:nvSpPr>
          <p:cNvPr id="3" name="2 Dikdörtgen"/>
          <p:cNvSpPr/>
          <p:nvPr/>
        </p:nvSpPr>
        <p:spPr>
          <a:xfrm>
            <a:off x="590946" y="624393"/>
            <a:ext cx="7962108" cy="4401205"/>
          </a:xfrm>
          <a:prstGeom prst="rect">
            <a:avLst/>
          </a:prstGeom>
        </p:spPr>
        <p:txBody>
          <a:bodyPr wrap="square">
            <a:spAutoFit/>
          </a:bodyPr>
          <a:lstStyle/>
          <a:p>
            <a:r>
              <a:rPr lang="tr-TR" sz="2800" i="1" dirty="0">
                <a:latin typeface="Arial" panose="020B0604020202020204" pitchFamily="34" charset="0"/>
                <a:cs typeface="Arial" panose="020B0604020202020204" pitchFamily="34" charset="0"/>
              </a:rPr>
              <a:t>Hasta Dosyaları İle İlgili İdari </a:t>
            </a:r>
            <a:r>
              <a:rPr lang="tr-TR" sz="2800" i="1" dirty="0" smtClean="0">
                <a:latin typeface="Arial" panose="020B0604020202020204" pitchFamily="34" charset="0"/>
                <a:cs typeface="Arial" panose="020B0604020202020204" pitchFamily="34" charset="0"/>
              </a:rPr>
              <a:t>Sorumluluk </a:t>
            </a:r>
          </a:p>
          <a:p>
            <a:endParaRPr lang="tr-TR" sz="2800" dirty="0">
              <a:latin typeface="Arial" panose="020B0604020202020204" pitchFamily="34" charset="0"/>
              <a:cs typeface="Arial" panose="020B0604020202020204" pitchFamily="34" charset="0"/>
            </a:endParaRPr>
          </a:p>
          <a:p>
            <a:r>
              <a:rPr lang="fi-FI" sz="2800" dirty="0" smtClean="0">
                <a:latin typeface="Arial" panose="020B0604020202020204" pitchFamily="34" charset="0"/>
                <a:cs typeface="Arial" panose="020B0604020202020204" pitchFamily="34" charset="0"/>
              </a:rPr>
              <a:t>Hastane </a:t>
            </a:r>
            <a:r>
              <a:rPr lang="fi-FI" sz="2800" dirty="0">
                <a:latin typeface="Arial" panose="020B0604020202020204" pitchFamily="34" charset="0"/>
                <a:cs typeface="Arial" panose="020B0604020202020204" pitchFamily="34" charset="0"/>
              </a:rPr>
              <a:t>yönetiminin </a:t>
            </a:r>
            <a:r>
              <a:rPr lang="fi-FI" sz="2800" dirty="0" smtClean="0">
                <a:latin typeface="Arial" panose="020B0604020202020204" pitchFamily="34" charset="0"/>
                <a:cs typeface="Arial" panose="020B0604020202020204" pitchFamily="34" charset="0"/>
              </a:rPr>
              <a:t>tıbbi</a:t>
            </a:r>
            <a:r>
              <a:rPr lang="tr-TR" sz="2800" dirty="0" smtClean="0">
                <a:latin typeface="Arial" panose="020B0604020202020204" pitchFamily="34" charset="0"/>
                <a:cs typeface="Arial" panose="020B0604020202020204" pitchFamily="34" charset="0"/>
              </a:rPr>
              <a:t> dokümantasyonla </a:t>
            </a:r>
            <a:r>
              <a:rPr lang="tr-TR" sz="2800" dirty="0">
                <a:latin typeface="Arial" panose="020B0604020202020204" pitchFamily="34" charset="0"/>
                <a:cs typeface="Arial" panose="020B0604020202020204" pitchFamily="34" charset="0"/>
              </a:rPr>
              <a:t>ilgili sorumluluğu personel sağlanması </a:t>
            </a:r>
            <a:r>
              <a:rPr lang="tr-TR" sz="2800" dirty="0" smtClean="0">
                <a:latin typeface="Arial" panose="020B0604020202020204" pitchFamily="34" charset="0"/>
                <a:cs typeface="Arial" panose="020B0604020202020204" pitchFamily="34" charset="0"/>
              </a:rPr>
              <a:t>ve eğitimi</a:t>
            </a:r>
            <a:r>
              <a:rPr lang="tr-TR" sz="2800" dirty="0">
                <a:latin typeface="Arial" panose="020B0604020202020204" pitchFamily="34" charset="0"/>
                <a:cs typeface="Arial" panose="020B0604020202020204" pitchFamily="34" charset="0"/>
              </a:rPr>
              <a:t>, kayıtların oluşturulması düzenlenmesi ve </a:t>
            </a:r>
            <a:r>
              <a:rPr lang="tr-TR" sz="2800" dirty="0" smtClean="0">
                <a:latin typeface="Arial" panose="020B0604020202020204" pitchFamily="34" charset="0"/>
                <a:cs typeface="Arial" panose="020B0604020202020204" pitchFamily="34" charset="0"/>
              </a:rPr>
              <a:t>saklanması, hasta </a:t>
            </a:r>
            <a:r>
              <a:rPr lang="tr-TR" sz="2800" dirty="0">
                <a:latin typeface="Arial" panose="020B0604020202020204" pitchFamily="34" charset="0"/>
                <a:cs typeface="Arial" panose="020B0604020202020204" pitchFamily="34" charset="0"/>
              </a:rPr>
              <a:t>dosyaları arşivi oluşturulması, </a:t>
            </a:r>
            <a:r>
              <a:rPr lang="tr-TR" sz="2800" dirty="0" smtClean="0">
                <a:latin typeface="Arial" panose="020B0604020202020204" pitchFamily="34" charset="0"/>
                <a:cs typeface="Arial" panose="020B0604020202020204" pitchFamily="34" charset="0"/>
              </a:rPr>
              <a:t>dokümantasyon hizmetlerinden </a:t>
            </a:r>
            <a:r>
              <a:rPr lang="tr-TR" sz="2800" dirty="0">
                <a:latin typeface="Arial" panose="020B0604020202020204" pitchFamily="34" charset="0"/>
                <a:cs typeface="Arial" panose="020B0604020202020204" pitchFamily="34" charset="0"/>
              </a:rPr>
              <a:t>en iyi şekilde yararlanılmasının sağlanması</a:t>
            </a:r>
            <a:r>
              <a:rPr lang="tr-TR" sz="2800" dirty="0" smtClean="0">
                <a:latin typeface="Arial" panose="020B0604020202020204" pitchFamily="34" charset="0"/>
                <a:cs typeface="Arial" panose="020B0604020202020204" pitchFamily="34" charset="0"/>
              </a:rPr>
              <a:t>, ilgili </a:t>
            </a:r>
            <a:r>
              <a:rPr lang="tr-TR" sz="2800" dirty="0">
                <a:latin typeface="Arial" panose="020B0604020202020204" pitchFamily="34" charset="0"/>
                <a:cs typeface="Arial" panose="020B0604020202020204" pitchFamily="34" charset="0"/>
              </a:rPr>
              <a:t>komiteler ile denetimin sağlanması olarak özetlenebilir</a:t>
            </a:r>
          </a:p>
          <a:p>
            <a:r>
              <a:rPr lang="tr-TR" sz="2800" dirty="0">
                <a:latin typeface="Arial" panose="020B0604020202020204" pitchFamily="34" charset="0"/>
                <a:cs typeface="Arial" panose="020B0604020202020204" pitchFamily="34" charset="0"/>
              </a:rPr>
              <a:t>(YTKİY).</a:t>
            </a:r>
          </a:p>
        </p:txBody>
      </p:sp>
    </p:spTree>
    <p:extLst>
      <p:ext uri="{BB962C8B-B14F-4D97-AF65-F5344CB8AC3E}">
        <p14:creationId xmlns:p14="http://schemas.microsoft.com/office/powerpoint/2010/main" val="10203990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TotalTime>
  <Words>637</Words>
  <Application>Microsoft Office PowerPoint</Application>
  <PresentationFormat>Ekran Gösterisi (4:3)</PresentationFormat>
  <Paragraphs>63</Paragraphs>
  <Slides>12</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12</vt:i4>
      </vt:variant>
    </vt:vector>
  </HeadingPairs>
  <TitlesOfParts>
    <vt:vector size="20" baseType="lpstr">
      <vt:lpstr>Arial Unicode MS</vt:lpstr>
      <vt:lpstr>Arial</vt:lpstr>
      <vt:lpstr>Lucida Sans Unicode</vt:lpstr>
      <vt:lpstr>Times New Roman</vt:lpstr>
      <vt:lpstr>Verdana</vt:lpstr>
      <vt:lpstr>Wingdings 2</vt:lpstr>
      <vt:lpstr>Wingdings 3</vt:lpstr>
      <vt:lpstr>Kalabalık</vt:lpstr>
      <vt:lpstr>Hemşirelik Kayıtları</vt:lpstr>
      <vt:lpstr>PowerPoint Sunusu</vt:lpstr>
      <vt:lpstr>PowerPoint Sunusu</vt:lpstr>
      <vt:lpstr>Hemşirelerin Tıbbi Kayıtlarla İlgili Sorumlulukları  </vt:lpstr>
      <vt:lpstr>Hastane Yönetiminin Tıbbi Dokümantasyonla İlgili Sorumluluğu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Hemşirelik Kayıtları</dc:title>
  <dc:creator>Aysel</dc:creator>
  <cp:lastModifiedBy>Zeynep Köksal</cp:lastModifiedBy>
  <cp:revision>8</cp:revision>
  <dcterms:created xsi:type="dcterms:W3CDTF">2012-11-15T14:34:04Z</dcterms:created>
  <dcterms:modified xsi:type="dcterms:W3CDTF">2018-02-11T12:34:11Z</dcterms:modified>
</cp:coreProperties>
</file>