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91" r:id="rId3"/>
    <p:sldId id="295" r:id="rId4"/>
    <p:sldId id="294" r:id="rId5"/>
    <p:sldId id="293" r:id="rId6"/>
    <p:sldId id="292" r:id="rId7"/>
    <p:sldId id="296" r:id="rId8"/>
    <p:sldId id="318" r:id="rId9"/>
    <p:sldId id="302" r:id="rId10"/>
    <p:sldId id="297" r:id="rId11"/>
    <p:sldId id="303" r:id="rId12"/>
    <p:sldId id="301" r:id="rId13"/>
    <p:sldId id="259" r:id="rId14"/>
    <p:sldId id="315" r:id="rId15"/>
    <p:sldId id="317" r:id="rId16"/>
    <p:sldId id="316" r:id="rId17"/>
    <p:sldId id="261" r:id="rId18"/>
    <p:sldId id="262" r:id="rId19"/>
    <p:sldId id="287" r:id="rId20"/>
    <p:sldId id="309" r:id="rId21"/>
    <p:sldId id="314" r:id="rId22"/>
    <p:sldId id="312" r:id="rId23"/>
    <p:sldId id="311" r:id="rId24"/>
    <p:sldId id="310" r:id="rId25"/>
    <p:sldId id="313" r:id="rId26"/>
    <p:sldId id="273" r:id="rId27"/>
    <p:sldId id="275" r:id="rId28"/>
    <p:sldId id="271" r:id="rId29"/>
    <p:sldId id="272" r:id="rId30"/>
    <p:sldId id="264" r:id="rId31"/>
    <p:sldId id="283" r:id="rId32"/>
    <p:sldId id="265" r:id="rId33"/>
    <p:sldId id="268" r:id="rId34"/>
    <p:sldId id="277" r:id="rId35"/>
    <p:sldId id="289" r:id="rId36"/>
    <p:sldId id="290" r:id="rId37"/>
    <p:sldId id="279" r:id="rId38"/>
    <p:sldId id="280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99D6-85F5-4F61-B4C8-2B8A45282932}" type="datetimeFigureOut">
              <a:rPr lang="tr-TR" smtClean="0"/>
              <a:pPr/>
              <a:t>22.12.2016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7E98-6C50-4023-B5A8-3651EEB5D6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99D6-85F5-4F61-B4C8-2B8A45282932}" type="datetimeFigureOut">
              <a:rPr lang="tr-TR" smtClean="0"/>
              <a:pPr/>
              <a:t>22.12.2016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7E98-6C50-4023-B5A8-3651EEB5D6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99D6-85F5-4F61-B4C8-2B8A45282932}" type="datetimeFigureOut">
              <a:rPr lang="tr-TR" smtClean="0"/>
              <a:pPr/>
              <a:t>22.12.2016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7E98-6C50-4023-B5A8-3651EEB5D6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99D6-85F5-4F61-B4C8-2B8A45282932}" type="datetimeFigureOut">
              <a:rPr lang="tr-TR" smtClean="0"/>
              <a:pPr/>
              <a:t>22.12.2016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7E98-6C50-4023-B5A8-3651EEB5D6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99D6-85F5-4F61-B4C8-2B8A45282932}" type="datetimeFigureOut">
              <a:rPr lang="tr-TR" smtClean="0"/>
              <a:pPr/>
              <a:t>22.12.2016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7E98-6C50-4023-B5A8-3651EEB5D6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99D6-85F5-4F61-B4C8-2B8A45282932}" type="datetimeFigureOut">
              <a:rPr lang="tr-TR" smtClean="0"/>
              <a:pPr/>
              <a:t>22.12.2016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7E98-6C50-4023-B5A8-3651EEB5D6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99D6-85F5-4F61-B4C8-2B8A45282932}" type="datetimeFigureOut">
              <a:rPr lang="tr-TR" smtClean="0"/>
              <a:pPr/>
              <a:t>22.12.2016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7E98-6C50-4023-B5A8-3651EEB5D6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99D6-85F5-4F61-B4C8-2B8A45282932}" type="datetimeFigureOut">
              <a:rPr lang="tr-TR" smtClean="0"/>
              <a:pPr/>
              <a:t>22.12.2016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7E98-6C50-4023-B5A8-3651EEB5D6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99D6-85F5-4F61-B4C8-2B8A45282932}" type="datetimeFigureOut">
              <a:rPr lang="tr-TR" smtClean="0"/>
              <a:pPr/>
              <a:t>22.12.2016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7E98-6C50-4023-B5A8-3651EEB5D6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99D6-85F5-4F61-B4C8-2B8A45282932}" type="datetimeFigureOut">
              <a:rPr lang="tr-TR" smtClean="0"/>
              <a:pPr/>
              <a:t>22.12.2016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7E98-6C50-4023-B5A8-3651EEB5D6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99D6-85F5-4F61-B4C8-2B8A45282932}" type="datetimeFigureOut">
              <a:rPr lang="tr-TR" smtClean="0"/>
              <a:pPr/>
              <a:t>22.12.2016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857E98-6C50-4023-B5A8-3651EEB5D62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1599D6-85F5-4F61-B4C8-2B8A45282932}" type="datetimeFigureOut">
              <a:rPr lang="tr-TR" smtClean="0"/>
              <a:pPr/>
              <a:t>22.12.2016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857E98-6C50-4023-B5A8-3651EEB5D62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300037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3100" dirty="0" smtClean="0"/>
              <a:t>ARŞİVLEME </a:t>
            </a:r>
            <a:br>
              <a:rPr lang="tr-TR" sz="3100" dirty="0" smtClean="0"/>
            </a:br>
            <a:r>
              <a:rPr lang="tr-TR" sz="3100" dirty="0" smtClean="0"/>
              <a:t>PERİODONTAL HASTA KAYITLARININ TUTULMASI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1538" y="4143380"/>
            <a:ext cx="7498080" cy="3899520"/>
          </a:xfrm>
        </p:spPr>
        <p:txBody>
          <a:bodyPr>
            <a:normAutofit/>
          </a:bodyPr>
          <a:lstStyle/>
          <a:p>
            <a:r>
              <a:rPr lang="tr-TR" dirty="0" smtClean="0"/>
              <a:t>PROF.DR.Adnan TEZEL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MEVZUAT (İLGİLİ BÖLÜMLER)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Sağlık Bakanlığı Tedavi Hizmetleri Genel </a:t>
            </a:r>
            <a:r>
              <a:rPr lang="tr-TR" dirty="0" err="1" smtClean="0"/>
              <a:t>Mudurluğu’nun</a:t>
            </a:r>
            <a:r>
              <a:rPr lang="tr-TR" dirty="0" smtClean="0"/>
              <a:t> 18.01.2005 tarih ve 2005/06 sayılı genelgesinde “Hastanın sağlık kurumuna </a:t>
            </a:r>
            <a:r>
              <a:rPr lang="tr-TR" dirty="0" err="1" smtClean="0"/>
              <a:t>muracaatından</a:t>
            </a:r>
            <a:r>
              <a:rPr lang="tr-TR" dirty="0" smtClean="0"/>
              <a:t> itibaren tıbbi </a:t>
            </a:r>
            <a:r>
              <a:rPr lang="tr-TR" dirty="0" err="1" smtClean="0"/>
              <a:t>mudahale</a:t>
            </a:r>
            <a:r>
              <a:rPr lang="tr-TR" dirty="0" smtClean="0"/>
              <a:t> ve </a:t>
            </a:r>
            <a:r>
              <a:rPr lang="tr-TR" dirty="0" err="1" smtClean="0"/>
              <a:t>islemlerin</a:t>
            </a:r>
            <a:r>
              <a:rPr lang="tr-TR" dirty="0" smtClean="0"/>
              <a:t> her </a:t>
            </a:r>
            <a:r>
              <a:rPr lang="tr-TR" dirty="0" err="1" smtClean="0"/>
              <a:t>asamasında</a:t>
            </a:r>
            <a:r>
              <a:rPr lang="tr-TR" dirty="0" smtClean="0"/>
              <a:t> Yataklı Tedavi Kurumları isletme </a:t>
            </a:r>
            <a:r>
              <a:rPr lang="tr-TR" dirty="0" err="1" smtClean="0"/>
              <a:t>Yonetmeliğinde</a:t>
            </a:r>
            <a:r>
              <a:rPr lang="tr-TR" dirty="0" smtClean="0"/>
              <a:t> de belirtilen kayıtların Yataklı Tedavi</a:t>
            </a:r>
          </a:p>
          <a:p>
            <a:pPr>
              <a:buNone/>
            </a:pPr>
            <a:r>
              <a:rPr lang="tr-TR" dirty="0" smtClean="0"/>
              <a:t>    Kurumları </a:t>
            </a:r>
            <a:r>
              <a:rPr lang="tr-TR" dirty="0" smtClean="0"/>
              <a:t>Tıbbi Kayıt ve </a:t>
            </a:r>
            <a:r>
              <a:rPr lang="tr-TR" dirty="0" err="1" smtClean="0"/>
              <a:t>Arsiv</a:t>
            </a:r>
            <a:r>
              <a:rPr lang="tr-TR" dirty="0" smtClean="0"/>
              <a:t> Hizmetleri </a:t>
            </a:r>
            <a:r>
              <a:rPr lang="tr-TR" dirty="0" err="1" smtClean="0"/>
              <a:t>Yonergesi</a:t>
            </a:r>
            <a:r>
              <a:rPr lang="tr-TR" dirty="0" smtClean="0"/>
              <a:t> </a:t>
            </a:r>
            <a:r>
              <a:rPr lang="tr-TR" dirty="0" err="1" smtClean="0"/>
              <a:t>hukumleri</a:t>
            </a:r>
            <a:r>
              <a:rPr lang="tr-TR" dirty="0" smtClean="0"/>
              <a:t> doğrultusunda eksiksiz tutularak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 err="1" smtClean="0"/>
              <a:t>arsivlenmesi</a:t>
            </a:r>
            <a:r>
              <a:rPr lang="tr-TR" dirty="0" smtClean="0"/>
              <a:t> </a:t>
            </a:r>
            <a:r>
              <a:rPr lang="tr-TR" dirty="0" smtClean="0"/>
              <a:t>ve kurumda muhafaza edilmesi hususu” </a:t>
            </a:r>
            <a:r>
              <a:rPr lang="tr-TR" dirty="0" err="1" smtClean="0"/>
              <a:t>onemle</a:t>
            </a:r>
            <a:r>
              <a:rPr lang="tr-TR" dirty="0" smtClean="0"/>
              <a:t> belirtilmektedir.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magerId1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757242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Madde 12- Hasta dosyasında su belgeler bulunmalıdır.</a:t>
            </a:r>
          </a:p>
          <a:p>
            <a:r>
              <a:rPr lang="tr-TR" dirty="0" smtClean="0"/>
              <a:t>a) Hasta kabul kağıdı,</a:t>
            </a:r>
          </a:p>
          <a:p>
            <a:r>
              <a:rPr lang="tr-TR" dirty="0" smtClean="0"/>
              <a:t>b) Tıbbi </a:t>
            </a:r>
            <a:r>
              <a:rPr lang="tr-TR" dirty="0" err="1" smtClean="0"/>
              <a:t>musahade</a:t>
            </a:r>
            <a:r>
              <a:rPr lang="tr-TR" dirty="0" smtClean="0"/>
              <a:t> ve muayene kağıdı,</a:t>
            </a:r>
          </a:p>
          <a:p>
            <a:r>
              <a:rPr lang="tr-TR" dirty="0" smtClean="0"/>
              <a:t>c) Derece kağıdı,</a:t>
            </a:r>
          </a:p>
          <a:p>
            <a:r>
              <a:rPr lang="tr-TR" dirty="0" smtClean="0"/>
              <a:t>d) Hasta tabelası,</a:t>
            </a:r>
          </a:p>
          <a:p>
            <a:r>
              <a:rPr lang="tr-TR" dirty="0" smtClean="0"/>
              <a:t>e) </a:t>
            </a:r>
            <a:r>
              <a:rPr lang="tr-TR" dirty="0" err="1" smtClean="0"/>
              <a:t>Rontgen</a:t>
            </a:r>
            <a:r>
              <a:rPr lang="tr-TR" dirty="0" smtClean="0"/>
              <a:t> istek kağıdı ve raporları,</a:t>
            </a:r>
          </a:p>
          <a:p>
            <a:r>
              <a:rPr lang="tr-TR" dirty="0" smtClean="0"/>
              <a:t>f) </a:t>
            </a:r>
            <a:r>
              <a:rPr lang="tr-TR" dirty="0" err="1" smtClean="0"/>
              <a:t>Laboratuvar</a:t>
            </a:r>
            <a:r>
              <a:rPr lang="tr-TR" dirty="0" smtClean="0"/>
              <a:t> istek kağıdı ve tetkik raporları</a:t>
            </a:r>
          </a:p>
          <a:p>
            <a:r>
              <a:rPr lang="tr-TR" dirty="0" smtClean="0"/>
              <a:t>g) Ameliyat kağıdı,</a:t>
            </a:r>
          </a:p>
          <a:p>
            <a:r>
              <a:rPr lang="tr-TR" dirty="0" smtClean="0"/>
              <a:t>h) Hastanın muayene istek formu,</a:t>
            </a:r>
          </a:p>
          <a:p>
            <a:r>
              <a:rPr lang="tr-TR" dirty="0" smtClean="0"/>
              <a:t>i) </a:t>
            </a:r>
            <a:r>
              <a:rPr lang="tr-TR" dirty="0" err="1" smtClean="0"/>
              <a:t>Cıkıs</a:t>
            </a:r>
            <a:r>
              <a:rPr lang="tr-TR" dirty="0" smtClean="0"/>
              <a:t> </a:t>
            </a:r>
            <a:r>
              <a:rPr lang="tr-TR" dirty="0" err="1" smtClean="0"/>
              <a:t>ozeti</a:t>
            </a:r>
            <a:r>
              <a:rPr lang="tr-TR" dirty="0" smtClean="0"/>
              <a:t>,</a:t>
            </a:r>
          </a:p>
          <a:p>
            <a:r>
              <a:rPr lang="tr-TR" dirty="0" smtClean="0"/>
              <a:t>j) (Değ./RG: 13.04.2003/25078) Uygulanacak tedavinin kabul edildiğine dair olan ve 1/8/1998</a:t>
            </a:r>
          </a:p>
          <a:p>
            <a:r>
              <a:rPr lang="tr-TR" dirty="0" smtClean="0"/>
              <a:t>tarihli 23420 sayılı Resmi Gazete’de yayımlanan Hasta Hakları </a:t>
            </a:r>
            <a:r>
              <a:rPr lang="tr-TR" dirty="0" err="1" smtClean="0"/>
              <a:t>Yonetmeliği’nin</a:t>
            </a:r>
            <a:r>
              <a:rPr lang="tr-TR" dirty="0" smtClean="0"/>
              <a:t> 24 </a:t>
            </a:r>
            <a:r>
              <a:rPr lang="tr-TR" dirty="0" err="1" smtClean="0"/>
              <a:t>ncu</a:t>
            </a:r>
            <a:endParaRPr lang="tr-TR" dirty="0" smtClean="0"/>
          </a:p>
          <a:p>
            <a:r>
              <a:rPr lang="tr-TR" dirty="0" smtClean="0"/>
              <a:t>maddesi uyarınca </a:t>
            </a:r>
            <a:r>
              <a:rPr lang="tr-TR" dirty="0" err="1" smtClean="0"/>
              <a:t>alınmıs</a:t>
            </a:r>
            <a:r>
              <a:rPr lang="tr-TR" dirty="0" smtClean="0"/>
              <a:t> rızayı </a:t>
            </a:r>
            <a:r>
              <a:rPr lang="tr-TR" dirty="0" err="1" smtClean="0"/>
              <a:t>gosteren</a:t>
            </a:r>
            <a:r>
              <a:rPr lang="tr-TR" dirty="0" smtClean="0"/>
              <a:t> muvafakat formu.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Genel anlamda hasta kayıtlarını önemi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entury" pitchFamily="18" charset="0"/>
              </a:rPr>
              <a:t>Etik ve yasal zorunluluğun yanı sıra</a:t>
            </a:r>
          </a:p>
          <a:p>
            <a:r>
              <a:rPr lang="tr-TR" dirty="0" smtClean="0">
                <a:latin typeface="Century" pitchFamily="18" charset="0"/>
              </a:rPr>
              <a:t>-Bilginin kalıcılığı</a:t>
            </a:r>
          </a:p>
          <a:p>
            <a:r>
              <a:rPr lang="tr-TR" dirty="0" smtClean="0">
                <a:latin typeface="Century" pitchFamily="18" charset="0"/>
              </a:rPr>
              <a:t>-nitelikli hasta takibi</a:t>
            </a:r>
          </a:p>
          <a:p>
            <a:r>
              <a:rPr lang="tr-TR" dirty="0" smtClean="0">
                <a:latin typeface="Century" pitchFamily="18" charset="0"/>
              </a:rPr>
              <a:t>- tıbbi araştırmalar için nitelikli istatistiki bilgi</a:t>
            </a:r>
          </a:p>
          <a:p>
            <a:r>
              <a:rPr lang="tr-TR" dirty="0" smtClean="0">
                <a:latin typeface="Century" pitchFamily="18" charset="0"/>
              </a:rPr>
              <a:t>-adli vaka çözümü ve kimlik </a:t>
            </a:r>
            <a:r>
              <a:rPr lang="tr-TR" dirty="0" err="1" smtClean="0">
                <a:latin typeface="Century" pitchFamily="18" charset="0"/>
              </a:rPr>
              <a:t>tesbiti</a:t>
            </a:r>
            <a:endParaRPr lang="tr-TR" dirty="0" smtClean="0">
              <a:latin typeface="Century" pitchFamily="18" charset="0"/>
            </a:endParaRPr>
          </a:p>
          <a:p>
            <a:r>
              <a:rPr lang="tr-TR" dirty="0" smtClean="0">
                <a:latin typeface="Century" pitchFamily="18" charset="0"/>
              </a:rPr>
              <a:t>-</a:t>
            </a:r>
            <a:r>
              <a:rPr lang="tr-TR" dirty="0" err="1" smtClean="0">
                <a:latin typeface="Century" pitchFamily="18" charset="0"/>
              </a:rPr>
              <a:t>malpraktis</a:t>
            </a:r>
            <a:r>
              <a:rPr lang="tr-TR" dirty="0" smtClean="0">
                <a:latin typeface="Century" pitchFamily="18" charset="0"/>
              </a:rPr>
              <a:t> davaları</a:t>
            </a:r>
            <a:endParaRPr lang="tr-TR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Fiziksel </a:t>
            </a:r>
            <a:r>
              <a:rPr lang="tr-TR" dirty="0" err="1" smtClean="0"/>
              <a:t>Sartların</a:t>
            </a:r>
            <a:r>
              <a:rPr lang="tr-TR" dirty="0" smtClean="0"/>
              <a:t> </a:t>
            </a:r>
            <a:r>
              <a:rPr lang="tr-TR" dirty="0" err="1" smtClean="0"/>
              <a:t>Olusturulması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1- </a:t>
            </a:r>
            <a:r>
              <a:rPr lang="tr-TR" dirty="0" err="1" smtClean="0"/>
              <a:t>Arsiv</a:t>
            </a:r>
            <a:r>
              <a:rPr lang="tr-TR" dirty="0" smtClean="0"/>
              <a:t> yerinin seçimi: </a:t>
            </a:r>
          </a:p>
          <a:p>
            <a:r>
              <a:rPr lang="tr-TR" dirty="0" smtClean="0"/>
              <a:t>Hasta dosyalarının saklanma sure 20 yıldır. </a:t>
            </a:r>
            <a:r>
              <a:rPr lang="tr-TR" dirty="0" err="1" smtClean="0"/>
              <a:t>Secilen</a:t>
            </a:r>
            <a:r>
              <a:rPr lang="tr-TR" dirty="0" smtClean="0"/>
              <a:t> alanın </a:t>
            </a:r>
            <a:r>
              <a:rPr lang="tr-TR" dirty="0" err="1" smtClean="0"/>
              <a:t>buyukluğu</a:t>
            </a:r>
            <a:r>
              <a:rPr lang="tr-TR" dirty="0" smtClean="0"/>
              <a:t> dosya </a:t>
            </a:r>
            <a:r>
              <a:rPr lang="tr-TR" dirty="0" err="1" smtClean="0"/>
              <a:t>artıs</a:t>
            </a:r>
            <a:r>
              <a:rPr lang="tr-TR" dirty="0" smtClean="0"/>
              <a:t> hızına bağlı olarak belirlenmelidir. Bunun </a:t>
            </a:r>
            <a:r>
              <a:rPr lang="tr-TR" dirty="0" err="1" smtClean="0"/>
              <a:t>icin</a:t>
            </a:r>
            <a:r>
              <a:rPr lang="tr-TR" dirty="0" smtClean="0"/>
              <a:t> sağlık kurumunun uzun vadeli hedefleri </a:t>
            </a:r>
            <a:r>
              <a:rPr lang="tr-TR" dirty="0" err="1" smtClean="0"/>
              <a:t>goz</a:t>
            </a:r>
            <a:r>
              <a:rPr lang="tr-TR" dirty="0" smtClean="0"/>
              <a:t> </a:t>
            </a:r>
            <a:r>
              <a:rPr lang="tr-TR" dirty="0" err="1" smtClean="0"/>
              <a:t>onunde</a:t>
            </a:r>
            <a:r>
              <a:rPr lang="tr-TR" dirty="0" smtClean="0"/>
              <a:t> bulundurulmalıdır</a:t>
            </a:r>
          </a:p>
          <a:p>
            <a:r>
              <a:rPr lang="tr-TR" dirty="0" smtClean="0"/>
              <a:t>2- Hasta kayıtlarının güvenliği: </a:t>
            </a:r>
          </a:p>
          <a:p>
            <a:r>
              <a:rPr lang="tr-TR" dirty="0" smtClean="0"/>
              <a:t>Hasta kayıtları mahremiyeti olan bilgilerdir. </a:t>
            </a:r>
          </a:p>
          <a:p>
            <a:r>
              <a:rPr lang="tr-TR" dirty="0" smtClean="0"/>
              <a:t>Bu nedenle yetkisiz </a:t>
            </a:r>
            <a:r>
              <a:rPr lang="nb-NO" dirty="0" smtClean="0"/>
              <a:t>personelin erisemeyeceği sekilde ve hırsızlığa karsı</a:t>
            </a:r>
            <a:r>
              <a:rPr lang="tr-TR" dirty="0" smtClean="0"/>
              <a:t> korumalı olarak saklanmalıdır bulundurulmalıdır.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>
            <a:noAutofit/>
          </a:bodyPr>
          <a:lstStyle/>
          <a:p>
            <a:r>
              <a:rPr lang="tr-TR" sz="1800" dirty="0" smtClean="0"/>
              <a:t>3- Uygun raf sisteminin sağlanması: </a:t>
            </a:r>
          </a:p>
          <a:p>
            <a:r>
              <a:rPr lang="tr-TR" sz="1800" dirty="0" smtClean="0"/>
              <a:t>Kullanımı kolay, yangın ve deprem gibi etkenlere karsı dayanıklı ve mevcut alanı en iyi </a:t>
            </a:r>
            <a:r>
              <a:rPr lang="tr-TR" sz="1800" dirty="0" err="1" smtClean="0"/>
              <a:t>sekilde</a:t>
            </a:r>
            <a:r>
              <a:rPr lang="tr-TR" sz="1800" dirty="0" smtClean="0"/>
              <a:t> kaplayan raf sistemleri kurulmalıdır. Hareketli raf sistemleri kapatılabilir ve kilitlenebilir olduğu </a:t>
            </a:r>
            <a:r>
              <a:rPr lang="tr-TR" sz="1800" dirty="0" err="1" smtClean="0"/>
              <a:t>icin</a:t>
            </a:r>
            <a:r>
              <a:rPr lang="tr-TR" sz="1800" dirty="0" smtClean="0"/>
              <a:t> </a:t>
            </a:r>
            <a:r>
              <a:rPr lang="tr-TR" sz="1800" dirty="0" err="1" smtClean="0"/>
              <a:t>guvenli</a:t>
            </a:r>
            <a:r>
              <a:rPr lang="tr-TR" sz="1800" dirty="0" smtClean="0"/>
              <a:t> sistemlerdir.</a:t>
            </a:r>
          </a:p>
          <a:p>
            <a:r>
              <a:rPr lang="tr-TR" sz="1800" dirty="0" smtClean="0"/>
              <a:t>4- Fiziksel etkenler: </a:t>
            </a:r>
          </a:p>
          <a:p>
            <a:r>
              <a:rPr lang="tr-TR" sz="1800" dirty="0" err="1" smtClean="0"/>
              <a:t>Arsiv</a:t>
            </a:r>
            <a:r>
              <a:rPr lang="tr-TR" sz="1800" dirty="0" smtClean="0"/>
              <a:t> alanı </a:t>
            </a:r>
            <a:r>
              <a:rPr lang="tr-TR" sz="1800" dirty="0" err="1" smtClean="0"/>
              <a:t>secilirken</a:t>
            </a:r>
            <a:r>
              <a:rPr lang="tr-TR" sz="1800" dirty="0" smtClean="0"/>
              <a:t> </a:t>
            </a:r>
            <a:r>
              <a:rPr lang="tr-TR" sz="1800" dirty="0" err="1" smtClean="0"/>
              <a:t>gunes</a:t>
            </a:r>
            <a:r>
              <a:rPr lang="tr-TR" sz="1800" dirty="0" smtClean="0"/>
              <a:t> ısınlarının etkisi, havalandırma, ısıtma ve soğutma gibi etkenler mutlak </a:t>
            </a:r>
            <a:r>
              <a:rPr lang="tr-TR" sz="1800" dirty="0" err="1" smtClean="0"/>
              <a:t>goz</a:t>
            </a:r>
            <a:r>
              <a:rPr lang="tr-TR" sz="1800" dirty="0" smtClean="0"/>
              <a:t> </a:t>
            </a:r>
            <a:r>
              <a:rPr lang="tr-TR" sz="1800" dirty="0" err="1" smtClean="0"/>
              <a:t>onunde</a:t>
            </a:r>
            <a:r>
              <a:rPr lang="tr-TR" sz="1800" dirty="0" smtClean="0"/>
              <a:t> bulundurulmalıdır.</a:t>
            </a:r>
          </a:p>
          <a:p>
            <a:r>
              <a:rPr lang="tr-TR" sz="1800" dirty="0" smtClean="0"/>
              <a:t>- </a:t>
            </a:r>
            <a:r>
              <a:rPr lang="tr-TR" sz="1800" dirty="0" err="1" smtClean="0"/>
              <a:t>Arsivlenen</a:t>
            </a:r>
            <a:r>
              <a:rPr lang="tr-TR" sz="1800" dirty="0" smtClean="0"/>
              <a:t> malzeme </a:t>
            </a:r>
            <a:r>
              <a:rPr lang="tr-TR" sz="1800" dirty="0" err="1" smtClean="0"/>
              <a:t>gunes</a:t>
            </a:r>
            <a:r>
              <a:rPr lang="tr-TR" sz="1800" dirty="0" smtClean="0"/>
              <a:t> ısınlarını direkt olarak almamalıdır.</a:t>
            </a:r>
          </a:p>
          <a:p>
            <a:r>
              <a:rPr lang="tr-TR" sz="1800" dirty="0" smtClean="0"/>
              <a:t>- Ortam ısısı yazın ve kısın sabit tutulmalıdır.</a:t>
            </a:r>
          </a:p>
          <a:p>
            <a:r>
              <a:rPr lang="tr-TR" sz="1800" dirty="0" smtClean="0"/>
              <a:t>- </a:t>
            </a:r>
            <a:r>
              <a:rPr lang="tr-TR" sz="1800" dirty="0" err="1" smtClean="0"/>
              <a:t>Arsiv</a:t>
            </a:r>
            <a:r>
              <a:rPr lang="tr-TR" sz="1800" dirty="0" smtClean="0"/>
              <a:t> alanı havalandırılabilmelidir. Bu nedenle temiz hava </a:t>
            </a:r>
            <a:r>
              <a:rPr lang="tr-TR" sz="1800" dirty="0" err="1" smtClean="0"/>
              <a:t>girisini</a:t>
            </a:r>
            <a:r>
              <a:rPr lang="tr-TR" sz="1800" dirty="0" smtClean="0"/>
              <a:t> sağlayacak havalandırma tertibatı </a:t>
            </a:r>
            <a:r>
              <a:rPr lang="tr-TR" sz="1800" dirty="0" err="1" smtClean="0"/>
              <a:t>olusturulmalıdır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 </a:t>
            </a:r>
            <a:r>
              <a:rPr lang="tr-TR" sz="1800" dirty="0" err="1" smtClean="0"/>
              <a:t>Arsiv</a:t>
            </a:r>
            <a:r>
              <a:rPr lang="tr-TR" sz="1800" dirty="0" smtClean="0"/>
              <a:t> alanı </a:t>
            </a:r>
            <a:r>
              <a:rPr lang="tr-TR" sz="1800" dirty="0" err="1" smtClean="0"/>
              <a:t>secilirken</a:t>
            </a:r>
            <a:r>
              <a:rPr lang="tr-TR" sz="1800" dirty="0" smtClean="0"/>
              <a:t> rutubetten uzak bir alan </a:t>
            </a:r>
            <a:r>
              <a:rPr lang="tr-TR" sz="1800" dirty="0" err="1" smtClean="0"/>
              <a:t>secilmeli</a:t>
            </a:r>
            <a:r>
              <a:rPr lang="tr-TR" sz="1800" dirty="0" smtClean="0"/>
              <a:t>, bodrum katlarda su basma riski </a:t>
            </a:r>
            <a:r>
              <a:rPr lang="tr-TR" sz="1800" dirty="0" err="1" smtClean="0"/>
              <a:t>goz</a:t>
            </a:r>
            <a:r>
              <a:rPr lang="tr-TR" sz="1800" dirty="0" smtClean="0"/>
              <a:t> </a:t>
            </a:r>
            <a:r>
              <a:rPr lang="tr-TR" sz="1800" dirty="0" err="1" smtClean="0"/>
              <a:t>onunde</a:t>
            </a:r>
            <a:r>
              <a:rPr lang="tr-TR" sz="1800" dirty="0" smtClean="0"/>
              <a:t> bulundurulmalıdır.</a:t>
            </a:r>
          </a:p>
          <a:p>
            <a:r>
              <a:rPr lang="tr-TR" sz="1800" dirty="0" smtClean="0"/>
              <a:t>- Aydınlatma sistemi </a:t>
            </a:r>
            <a:r>
              <a:rPr lang="tr-TR" sz="1800" dirty="0" err="1" smtClean="0"/>
              <a:t>tum</a:t>
            </a:r>
            <a:r>
              <a:rPr lang="tr-TR" sz="1800" dirty="0" smtClean="0"/>
              <a:t> raflar </a:t>
            </a:r>
            <a:r>
              <a:rPr lang="tr-TR" sz="1800" dirty="0" err="1" smtClean="0"/>
              <a:t>gorulebilecek</a:t>
            </a:r>
            <a:r>
              <a:rPr lang="tr-TR" sz="1800" dirty="0" smtClean="0"/>
              <a:t> </a:t>
            </a:r>
            <a:r>
              <a:rPr lang="tr-TR" sz="1800" dirty="0" err="1" smtClean="0"/>
              <a:t>sekilde</a:t>
            </a:r>
            <a:r>
              <a:rPr lang="tr-TR" sz="1800" dirty="0" smtClean="0"/>
              <a:t> kurulmalıdır.</a:t>
            </a:r>
          </a:p>
          <a:p>
            <a:r>
              <a:rPr lang="tr-TR" sz="1800" dirty="0" smtClean="0"/>
              <a:t>- Yangın </a:t>
            </a:r>
            <a:r>
              <a:rPr lang="tr-TR" sz="1800" dirty="0" err="1" smtClean="0"/>
              <a:t>onleme</a:t>
            </a:r>
            <a:r>
              <a:rPr lang="tr-TR" sz="1800" dirty="0" smtClean="0"/>
              <a:t> ve alarm tesisatları malzemenin yapısı dikkate alınarak kurulmalıdır.</a:t>
            </a:r>
            <a:endParaRPr lang="tr-TR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Arsiv</a:t>
            </a:r>
            <a:r>
              <a:rPr lang="tr-TR" dirty="0" smtClean="0"/>
              <a:t> depolarında;</a:t>
            </a:r>
          </a:p>
          <a:p>
            <a:r>
              <a:rPr lang="tr-TR" dirty="0" smtClean="0"/>
              <a:t>- izolasyon: Yangına karsı dayanıklı duvar, </a:t>
            </a:r>
            <a:r>
              <a:rPr lang="tr-TR" dirty="0" err="1" smtClean="0"/>
              <a:t>doseme</a:t>
            </a:r>
            <a:r>
              <a:rPr lang="tr-TR" dirty="0" smtClean="0"/>
              <a:t> ve kapılar</a:t>
            </a:r>
          </a:p>
          <a:p>
            <a:r>
              <a:rPr lang="tr-TR" dirty="0" smtClean="0"/>
              <a:t>- </a:t>
            </a:r>
            <a:r>
              <a:rPr lang="tr-TR" dirty="0" err="1" smtClean="0"/>
              <a:t>Klimatizasyon</a:t>
            </a:r>
            <a:r>
              <a:rPr lang="tr-TR" dirty="0" smtClean="0"/>
              <a:t>: </a:t>
            </a:r>
            <a:r>
              <a:rPr lang="tr-TR" dirty="0" err="1" smtClean="0"/>
              <a:t>Arsiv</a:t>
            </a:r>
            <a:r>
              <a:rPr lang="tr-TR" dirty="0" smtClean="0"/>
              <a:t> depolarında ısı 12-18 derece, nem ise %50-60 oranında tutulmalıdır. Isıtmada tazyikli sıcak su tercih edilmelidir.</a:t>
            </a:r>
          </a:p>
          <a:p>
            <a:r>
              <a:rPr lang="tr-TR" dirty="0" smtClean="0"/>
              <a:t>- </a:t>
            </a:r>
            <a:r>
              <a:rPr lang="tr-TR" dirty="0" err="1" smtClean="0"/>
              <a:t>Isık</a:t>
            </a:r>
            <a:r>
              <a:rPr lang="tr-TR" dirty="0" smtClean="0"/>
              <a:t> durumu: Depoya giren </a:t>
            </a:r>
            <a:r>
              <a:rPr lang="tr-TR" dirty="0" err="1" smtClean="0"/>
              <a:t>ısık</a:t>
            </a:r>
            <a:r>
              <a:rPr lang="tr-TR" dirty="0" smtClean="0"/>
              <a:t> miktarının </a:t>
            </a:r>
            <a:r>
              <a:rPr lang="tr-TR" dirty="0" err="1" smtClean="0"/>
              <a:t>ozellikle</a:t>
            </a:r>
            <a:r>
              <a:rPr lang="tr-TR" dirty="0" smtClean="0"/>
              <a:t> yazın </a:t>
            </a:r>
            <a:r>
              <a:rPr lang="tr-TR" dirty="0" err="1" smtClean="0"/>
              <a:t>dusurulmesi</a:t>
            </a:r>
            <a:r>
              <a:rPr lang="tr-TR" dirty="0" smtClean="0"/>
              <a:t> gerekmektedir.</a:t>
            </a:r>
          </a:p>
          <a:p>
            <a:r>
              <a:rPr lang="tr-TR" dirty="0" smtClean="0"/>
              <a:t>- Genellikle depo </a:t>
            </a:r>
            <a:r>
              <a:rPr lang="tr-TR" dirty="0" err="1" smtClean="0"/>
              <a:t>yuksekliği</a:t>
            </a:r>
            <a:r>
              <a:rPr lang="tr-TR" dirty="0" smtClean="0"/>
              <a:t> 2.10 veya 2.20 cm. olmalıdır.</a:t>
            </a:r>
          </a:p>
          <a:p>
            <a:r>
              <a:rPr lang="tr-TR" dirty="0" smtClean="0"/>
              <a:t>- Raflar metal olmalıdır.</a:t>
            </a:r>
          </a:p>
          <a:p>
            <a:r>
              <a:rPr lang="tr-TR" dirty="0" smtClean="0"/>
              <a:t>- 150-200 metrekareyi </a:t>
            </a:r>
            <a:r>
              <a:rPr lang="tr-TR" dirty="0" err="1" smtClean="0"/>
              <a:t>gecmemelidir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- Metrekare basına 1500-2000 kg. </a:t>
            </a:r>
            <a:r>
              <a:rPr lang="tr-TR" dirty="0" err="1" smtClean="0"/>
              <a:t>yuku</a:t>
            </a:r>
            <a:r>
              <a:rPr lang="tr-TR" dirty="0" smtClean="0"/>
              <a:t> </a:t>
            </a:r>
            <a:r>
              <a:rPr lang="tr-TR" dirty="0" err="1" smtClean="0"/>
              <a:t>tasıyabilmelidir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- </a:t>
            </a:r>
            <a:r>
              <a:rPr lang="tr-TR" dirty="0" err="1" smtClean="0"/>
              <a:t>Ahsap</a:t>
            </a:r>
            <a:r>
              <a:rPr lang="tr-TR" dirty="0" smtClean="0"/>
              <a:t> yer </a:t>
            </a:r>
            <a:r>
              <a:rPr lang="tr-TR" dirty="0" err="1" smtClean="0"/>
              <a:t>dosemesinden</a:t>
            </a:r>
            <a:r>
              <a:rPr lang="tr-TR" dirty="0" smtClean="0"/>
              <a:t> </a:t>
            </a:r>
            <a:r>
              <a:rPr lang="tr-TR" dirty="0" err="1" smtClean="0"/>
              <a:t>kacınılmalıdır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Autofit/>
          </a:bodyPr>
          <a:lstStyle/>
          <a:p>
            <a:r>
              <a:rPr lang="tr-TR" sz="2800" dirty="0" smtClean="0"/>
              <a:t>14 Ekim 1999 tarih 23486 sayılı resmi gazete: Ağız ve diş sağlığı hizmeti sunulan  özel sağlık kurumları hakkında yönetmelik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latin typeface="Century" pitchFamily="18" charset="0"/>
              </a:rPr>
              <a:t>Diş Hekimi sorumlulukları: (10.madde)</a:t>
            </a:r>
          </a:p>
          <a:p>
            <a:r>
              <a:rPr lang="tr-TR" dirty="0" smtClean="0">
                <a:latin typeface="Century" pitchFamily="18" charset="0"/>
              </a:rPr>
              <a:t>Diş Hekimleri  sağlık kuruluşuna başvuran  hastalara uyguladıkları  tıbbi işlemlerden,</a:t>
            </a:r>
          </a:p>
          <a:p>
            <a:r>
              <a:rPr lang="tr-TR" u="sng" dirty="0" smtClean="0">
                <a:latin typeface="Century" pitchFamily="18" charset="0"/>
              </a:rPr>
              <a:t>Hasta kayıtlarının  düzenli tutulmasından</a:t>
            </a:r>
          </a:p>
          <a:p>
            <a:r>
              <a:rPr lang="tr-TR" u="sng" dirty="0" smtClean="0">
                <a:latin typeface="Century" pitchFamily="18" charset="0"/>
              </a:rPr>
              <a:t>Yapılan işlemlerin  ve tıbbi müdahalelerin  hastanın dosyasına işlenmesinden</a:t>
            </a:r>
          </a:p>
          <a:p>
            <a:r>
              <a:rPr lang="tr-TR" dirty="0" smtClean="0">
                <a:latin typeface="Century" pitchFamily="18" charset="0"/>
              </a:rPr>
              <a:t>Aletlerin </a:t>
            </a:r>
            <a:r>
              <a:rPr lang="tr-TR" dirty="0" err="1" smtClean="0">
                <a:latin typeface="Century" pitchFamily="18" charset="0"/>
              </a:rPr>
              <a:t>sterilzasyon</a:t>
            </a:r>
            <a:r>
              <a:rPr lang="tr-TR" dirty="0" smtClean="0">
                <a:latin typeface="Century" pitchFamily="18" charset="0"/>
              </a:rPr>
              <a:t>  ve dezenfeksiyonundan</a:t>
            </a:r>
          </a:p>
          <a:p>
            <a:r>
              <a:rPr lang="tr-TR" dirty="0" smtClean="0">
                <a:latin typeface="Century" pitchFamily="18" charset="0"/>
              </a:rPr>
              <a:t>Çalışan personelin  bulaşıcı hastalıklar yönünden  periyodik olarak muayenesini yaptırmaktan sorumludur.</a:t>
            </a:r>
            <a:endParaRPr lang="tr-TR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1857364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dirty="0" smtClean="0"/>
              <a:t>14 Ekim 1999 tarih 23486 sayılı resmi gazete: Ağız ve diş sağlığı hizmeti sunulan  özel sağlık kurumları hakkında yönetmelik  28.madde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468880"/>
            <a:ext cx="8229600" cy="4389120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latin typeface="Century" pitchFamily="18" charset="0"/>
              </a:rPr>
              <a:t>Sağlık kuruluşlarına  başvuran hastalara  yapılan müdahale  ve tedavilerin  hastalara ait dosya veya kartlara işlenmesi  ve bu kayıtların sağlık kuruluşu arşivinde iki yıl süre ile  saklanması zorunludur.</a:t>
            </a:r>
            <a:endParaRPr lang="tr-TR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8229600" cy="1143000"/>
          </a:xfrm>
        </p:spPr>
        <p:txBody>
          <a:bodyPr/>
          <a:lstStyle/>
          <a:p>
            <a:r>
              <a:rPr lang="tr-TR" dirty="0" smtClean="0"/>
              <a:t>Laboratuvar raporları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5852" y="2468880"/>
            <a:ext cx="8229600" cy="4389120"/>
          </a:xfrm>
        </p:spPr>
        <p:txBody>
          <a:bodyPr/>
          <a:lstStyle/>
          <a:p>
            <a:r>
              <a:rPr lang="tr-TR" dirty="0" smtClean="0"/>
              <a:t>Röntgen</a:t>
            </a:r>
          </a:p>
          <a:p>
            <a:r>
              <a:rPr lang="tr-TR" dirty="0" smtClean="0"/>
              <a:t>EKG</a:t>
            </a:r>
          </a:p>
          <a:p>
            <a:r>
              <a:rPr lang="tr-TR" dirty="0"/>
              <a:t> </a:t>
            </a:r>
            <a:r>
              <a:rPr lang="tr-TR" dirty="0" smtClean="0"/>
              <a:t>biyokimya</a:t>
            </a:r>
          </a:p>
          <a:p>
            <a:r>
              <a:rPr lang="tr-TR" dirty="0" smtClean="0"/>
              <a:t>Mikrobiyoloji</a:t>
            </a:r>
          </a:p>
          <a:p>
            <a:r>
              <a:rPr lang="tr-TR" dirty="0" smtClean="0"/>
              <a:t>Patoloji  raporları gibi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173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r>
              <a:rPr lang="tr-TR" sz="3200" dirty="0" smtClean="0"/>
              <a:t>TIBBİ KAYITLAR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4389120"/>
          </a:xfrm>
        </p:spPr>
        <p:txBody>
          <a:bodyPr/>
          <a:lstStyle/>
          <a:p>
            <a:r>
              <a:rPr lang="tr-TR" sz="2400" dirty="0" err="1" smtClean="0"/>
              <a:t>Gunumuzde</a:t>
            </a:r>
            <a:r>
              <a:rPr lang="tr-TR" sz="2400" dirty="0" smtClean="0"/>
              <a:t> hasta ve yaralılara verilen hizmetin </a:t>
            </a:r>
            <a:r>
              <a:rPr lang="tr-TR" sz="2400" dirty="0" err="1" smtClean="0"/>
              <a:t>butun</a:t>
            </a:r>
            <a:r>
              <a:rPr lang="tr-TR" sz="2400" dirty="0" smtClean="0"/>
              <a:t> ayrıntılarıyla, zamanında, tam ve </a:t>
            </a:r>
            <a:r>
              <a:rPr lang="tr-TR" sz="2400" dirty="0" err="1" smtClean="0"/>
              <a:t>duzenli</a:t>
            </a:r>
            <a:r>
              <a:rPr lang="tr-TR" sz="2400" dirty="0" smtClean="0"/>
              <a:t> bir </a:t>
            </a:r>
            <a:r>
              <a:rPr lang="tr-TR" sz="2400" dirty="0" err="1" smtClean="0"/>
              <a:t>sekilde</a:t>
            </a:r>
            <a:r>
              <a:rPr lang="tr-TR" sz="2400" dirty="0" smtClean="0"/>
              <a:t> belgelenmesi zorunluluğu vardır. </a:t>
            </a:r>
          </a:p>
          <a:p>
            <a:r>
              <a:rPr lang="tr-TR" sz="2400" dirty="0" smtClean="0"/>
              <a:t>Tıbbi kayıtlar hastaya verilen tıbbi bakımın kanıtıdır.</a:t>
            </a:r>
          </a:p>
          <a:p>
            <a:r>
              <a:rPr lang="tr-TR" sz="2400" dirty="0" smtClean="0"/>
              <a:t>Dolayısıyla hastaya verilen tıbbi bakımın kalitesinin değerlendirilmesinde kullanılabilecek </a:t>
            </a:r>
            <a:r>
              <a:rPr lang="tr-TR" sz="2400" dirty="0" err="1" smtClean="0"/>
              <a:t>onemli</a:t>
            </a:r>
            <a:r>
              <a:rPr lang="tr-TR" sz="2400" dirty="0" smtClean="0"/>
              <a:t> bir kaynaktır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tr-TR" b="1" dirty="0">
                <a:solidFill>
                  <a:schemeClr val="tx1"/>
                </a:solidFill>
                <a:latin typeface="Times New Roman" pitchFamily="18" charset="0"/>
              </a:rPr>
              <a:t>PERİODONTAL  </a:t>
            </a:r>
            <a:r>
              <a:rPr kumimoji="0" lang="tr-TR" b="1" dirty="0" smtClean="0">
                <a:solidFill>
                  <a:schemeClr val="tx1"/>
                </a:solidFill>
                <a:latin typeface="Times New Roman" pitchFamily="18" charset="0"/>
              </a:rPr>
              <a:t>KAYITLAR</a:t>
            </a:r>
            <a:endParaRPr kumimoji="0" lang="tr-TR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2428868"/>
            <a:ext cx="8496300" cy="4968875"/>
          </a:xfrm>
        </p:spPr>
        <p:txBody>
          <a:bodyPr/>
          <a:lstStyle/>
          <a:p>
            <a:r>
              <a:rPr kumimoji="0" lang="tr-TR" b="1" dirty="0" err="1">
                <a:latin typeface="Times New Roman" pitchFamily="18" charset="0"/>
              </a:rPr>
              <a:t>Dental</a:t>
            </a:r>
            <a:r>
              <a:rPr kumimoji="0" lang="tr-TR" b="1" dirty="0">
                <a:latin typeface="Times New Roman" pitchFamily="18" charset="0"/>
              </a:rPr>
              <a:t> Muayene</a:t>
            </a:r>
          </a:p>
          <a:p>
            <a:r>
              <a:rPr kumimoji="0" lang="tr-TR" b="1" dirty="0">
                <a:latin typeface="Times New Roman" pitchFamily="18" charset="0"/>
              </a:rPr>
              <a:t>1. </a:t>
            </a:r>
            <a:r>
              <a:rPr kumimoji="0" lang="tr-TR" b="1" dirty="0" err="1">
                <a:latin typeface="Times New Roman" pitchFamily="18" charset="0"/>
              </a:rPr>
              <a:t>Extraoral</a:t>
            </a:r>
            <a:r>
              <a:rPr kumimoji="0" lang="tr-TR" b="1" dirty="0">
                <a:latin typeface="Times New Roman" pitchFamily="18" charset="0"/>
              </a:rPr>
              <a:t> muayene</a:t>
            </a:r>
          </a:p>
          <a:p>
            <a:r>
              <a:rPr kumimoji="0" lang="tr-TR" b="1" dirty="0">
                <a:latin typeface="Times New Roman" pitchFamily="18" charset="0"/>
              </a:rPr>
              <a:t>Baş, boyun, yüz, TME, lenf nodülleri</a:t>
            </a:r>
          </a:p>
          <a:p>
            <a:r>
              <a:rPr kumimoji="0" lang="tr-TR" b="1" dirty="0">
                <a:latin typeface="Times New Roman" pitchFamily="18" charset="0"/>
              </a:rPr>
              <a:t>2. </a:t>
            </a:r>
            <a:r>
              <a:rPr kumimoji="0" lang="tr-TR" b="1" dirty="0" err="1">
                <a:latin typeface="Times New Roman" pitchFamily="18" charset="0"/>
              </a:rPr>
              <a:t>Intraoral</a:t>
            </a:r>
            <a:r>
              <a:rPr kumimoji="0" lang="tr-TR" b="1" dirty="0">
                <a:latin typeface="Times New Roman" pitchFamily="18" charset="0"/>
              </a:rPr>
              <a:t> muayene</a:t>
            </a:r>
          </a:p>
          <a:p>
            <a:r>
              <a:rPr kumimoji="0" lang="tr-TR" b="1" dirty="0">
                <a:latin typeface="Times New Roman" pitchFamily="18" charset="0"/>
              </a:rPr>
              <a:t>Dudaklar, </a:t>
            </a:r>
            <a:r>
              <a:rPr kumimoji="0" lang="tr-TR" b="1" dirty="0" err="1">
                <a:latin typeface="Times New Roman" pitchFamily="18" charset="0"/>
              </a:rPr>
              <a:t>bukkal</a:t>
            </a:r>
            <a:r>
              <a:rPr kumimoji="0" lang="tr-TR" b="1" dirty="0">
                <a:latin typeface="Times New Roman" pitchFamily="18" charset="0"/>
              </a:rPr>
              <a:t> mukoza, </a:t>
            </a:r>
            <a:r>
              <a:rPr kumimoji="0" lang="tr-TR" b="1" dirty="0" err="1">
                <a:latin typeface="Times New Roman" pitchFamily="18" charset="0"/>
              </a:rPr>
              <a:t>vestibül</a:t>
            </a:r>
            <a:r>
              <a:rPr kumimoji="0" lang="tr-TR" b="1" dirty="0">
                <a:latin typeface="Times New Roman" pitchFamily="18" charset="0"/>
              </a:rPr>
              <a:t>, ağız tabanı, </a:t>
            </a:r>
            <a:r>
              <a:rPr kumimoji="0" lang="tr-TR" b="1" dirty="0" err="1">
                <a:latin typeface="Times New Roman" pitchFamily="18" charset="0"/>
              </a:rPr>
              <a:t>farinks</a:t>
            </a:r>
            <a:r>
              <a:rPr kumimoji="0" lang="tr-TR" b="1" dirty="0">
                <a:latin typeface="Times New Roman" pitchFamily="18" charset="0"/>
              </a:rPr>
              <a:t> </a:t>
            </a:r>
          </a:p>
          <a:p>
            <a:r>
              <a:rPr kumimoji="0" lang="tr-TR" b="1" dirty="0">
                <a:latin typeface="Times New Roman" pitchFamily="18" charset="0"/>
              </a:rPr>
              <a:t>3. </a:t>
            </a:r>
            <a:r>
              <a:rPr kumimoji="0" lang="tr-TR" b="1" dirty="0" err="1">
                <a:latin typeface="Times New Roman" pitchFamily="18" charset="0"/>
              </a:rPr>
              <a:t>Periodontal</a:t>
            </a:r>
            <a:r>
              <a:rPr kumimoji="0" lang="tr-TR" b="1" dirty="0">
                <a:latin typeface="Times New Roman" pitchFamily="18" charset="0"/>
              </a:rPr>
              <a:t> muayene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tr-TR" b="1" dirty="0">
                <a:solidFill>
                  <a:schemeClr val="tx1"/>
                </a:solidFill>
                <a:latin typeface="Times New Roman" pitchFamily="18" charset="0"/>
              </a:rPr>
              <a:t>PERİODONTAL  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</a:rPr>
              <a:t>KAYITLAR</a:t>
            </a:r>
            <a:endParaRPr kumimoji="0" lang="tr-TR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889125"/>
            <a:ext cx="849630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0" lang="tr-TR" sz="2000" b="1" dirty="0" err="1">
                <a:latin typeface="Times New Roman" pitchFamily="18" charset="0"/>
              </a:rPr>
              <a:t>Periodontal</a:t>
            </a:r>
            <a:r>
              <a:rPr kumimoji="0" lang="tr-TR" sz="2000" b="1" dirty="0">
                <a:latin typeface="Times New Roman" pitchFamily="18" charset="0"/>
              </a:rPr>
              <a:t> muayene</a:t>
            </a:r>
          </a:p>
          <a:p>
            <a:pPr>
              <a:lnSpc>
                <a:spcPct val="80000"/>
              </a:lnSpc>
            </a:pPr>
            <a:r>
              <a:rPr kumimoji="0" lang="tr-TR" sz="2000" b="1" dirty="0">
                <a:latin typeface="Times New Roman" pitchFamily="18" charset="0"/>
              </a:rPr>
              <a:t>Dişeti		</a:t>
            </a:r>
            <a:r>
              <a:rPr kumimoji="0" lang="tr-TR" sz="2000" b="1" dirty="0" err="1">
                <a:latin typeface="Times New Roman" pitchFamily="18" charset="0"/>
              </a:rPr>
              <a:t>gingivitis</a:t>
            </a:r>
            <a:r>
              <a:rPr kumimoji="0" lang="tr-TR" sz="2000" b="1" dirty="0">
                <a:latin typeface="Times New Roman" pitchFamily="18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kumimoji="0" lang="tr-TR" sz="2000" b="1" dirty="0" err="1">
                <a:latin typeface="Times New Roman" pitchFamily="18" charset="0"/>
              </a:rPr>
              <a:t>Periodontal</a:t>
            </a:r>
            <a:r>
              <a:rPr kumimoji="0" lang="tr-TR" sz="2000" b="1" dirty="0">
                <a:latin typeface="Times New Roman" pitchFamily="18" charset="0"/>
              </a:rPr>
              <a:t> </a:t>
            </a:r>
            <a:r>
              <a:rPr kumimoji="0" lang="tr-TR" sz="2000" b="1" dirty="0" err="1">
                <a:latin typeface="Times New Roman" pitchFamily="18" charset="0"/>
              </a:rPr>
              <a:t>ligament</a:t>
            </a:r>
            <a:r>
              <a:rPr kumimoji="0" lang="tr-TR" sz="2000" b="1" dirty="0">
                <a:latin typeface="Times New Roman" pitchFamily="18" charset="0"/>
              </a:rPr>
              <a:t>	                                  </a:t>
            </a:r>
            <a:r>
              <a:rPr kumimoji="0" lang="tr-TR" sz="2000" b="1" dirty="0" err="1">
                <a:latin typeface="Times New Roman" pitchFamily="18" charset="0"/>
              </a:rPr>
              <a:t>periodontitis</a:t>
            </a:r>
            <a:endParaRPr kumimoji="0" lang="tr-TR" sz="20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kumimoji="0" lang="tr-TR" sz="2000" b="1" dirty="0">
                <a:latin typeface="Times New Roman" pitchFamily="18" charset="0"/>
              </a:rPr>
              <a:t>Alveol kemiği</a:t>
            </a:r>
          </a:p>
          <a:p>
            <a:pPr>
              <a:lnSpc>
                <a:spcPct val="80000"/>
              </a:lnSpc>
            </a:pPr>
            <a:r>
              <a:rPr kumimoji="0" lang="tr-TR" sz="2000" b="1" dirty="0" err="1">
                <a:latin typeface="Times New Roman" pitchFamily="18" charset="0"/>
              </a:rPr>
              <a:t>Sement</a:t>
            </a:r>
            <a:r>
              <a:rPr kumimoji="0" lang="tr-TR" sz="2000" b="1" dirty="0">
                <a:latin typeface="Times New Roman" pitchFamily="18" charset="0"/>
              </a:rPr>
              <a:t>			                    </a:t>
            </a:r>
          </a:p>
          <a:p>
            <a:pPr>
              <a:lnSpc>
                <a:spcPct val="80000"/>
              </a:lnSpc>
            </a:pPr>
            <a:r>
              <a:rPr kumimoji="0" lang="tr-TR" sz="2000" b="1" dirty="0" err="1">
                <a:latin typeface="Times New Roman" pitchFamily="18" charset="0"/>
              </a:rPr>
              <a:t>Epitelyal</a:t>
            </a:r>
            <a:r>
              <a:rPr kumimoji="0" lang="tr-TR" sz="2000" b="1" dirty="0">
                <a:latin typeface="Times New Roman" pitchFamily="18" charset="0"/>
              </a:rPr>
              <a:t> </a:t>
            </a:r>
            <a:r>
              <a:rPr kumimoji="0" lang="tr-TR" sz="2000" b="1" dirty="0" err="1">
                <a:latin typeface="Times New Roman" pitchFamily="18" charset="0"/>
              </a:rPr>
              <a:t>ataşman</a:t>
            </a:r>
            <a:endParaRPr kumimoji="0" lang="tr-TR" sz="20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kumimoji="0" lang="tr-TR" sz="2000" b="1" dirty="0" err="1">
                <a:latin typeface="Times New Roman" pitchFamily="18" charset="0"/>
              </a:rPr>
              <a:t>Mobilite</a:t>
            </a:r>
            <a:endParaRPr kumimoji="0" lang="tr-TR" sz="20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kumimoji="0" lang="tr-TR" sz="2000" b="1" dirty="0">
                <a:latin typeface="Times New Roman" pitchFamily="18" charset="0"/>
              </a:rPr>
              <a:t>Plak ve </a:t>
            </a:r>
            <a:r>
              <a:rPr kumimoji="0" lang="tr-TR" sz="2000" b="1" dirty="0" err="1">
                <a:latin typeface="Times New Roman" pitchFamily="18" charset="0"/>
              </a:rPr>
              <a:t>diştaşı</a:t>
            </a:r>
            <a:r>
              <a:rPr kumimoji="0" lang="tr-TR" sz="2000" b="1" dirty="0">
                <a:latin typeface="Times New Roman" pitchFamily="18" charset="0"/>
              </a:rPr>
              <a:t> derecesi</a:t>
            </a:r>
          </a:p>
          <a:p>
            <a:pPr>
              <a:lnSpc>
                <a:spcPct val="80000"/>
              </a:lnSpc>
            </a:pPr>
            <a:r>
              <a:rPr kumimoji="0" lang="tr-TR" sz="2000" b="1" dirty="0" err="1">
                <a:latin typeface="Times New Roman" pitchFamily="18" charset="0"/>
              </a:rPr>
              <a:t>Eksudasyon</a:t>
            </a:r>
            <a:endParaRPr kumimoji="0" lang="tr-TR" sz="20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kumimoji="0" lang="tr-TR" sz="2000" b="1" dirty="0">
                <a:latin typeface="Times New Roman" pitchFamily="18" charset="0"/>
              </a:rPr>
              <a:t>Sondalama cep derinliği</a:t>
            </a:r>
          </a:p>
          <a:p>
            <a:pPr>
              <a:lnSpc>
                <a:spcPct val="80000"/>
              </a:lnSpc>
            </a:pPr>
            <a:r>
              <a:rPr kumimoji="0" lang="tr-TR" sz="2000" b="1" dirty="0">
                <a:latin typeface="Times New Roman" pitchFamily="18" charset="0"/>
              </a:rPr>
              <a:t>Anormal bağlantıların muayenesi</a:t>
            </a:r>
          </a:p>
          <a:p>
            <a:pPr>
              <a:lnSpc>
                <a:spcPct val="80000"/>
              </a:lnSpc>
            </a:pPr>
            <a:r>
              <a:rPr kumimoji="0" lang="tr-TR" sz="2000" b="1" dirty="0" err="1">
                <a:latin typeface="Times New Roman" pitchFamily="18" charset="0"/>
              </a:rPr>
              <a:t>Furkasyon</a:t>
            </a:r>
            <a:r>
              <a:rPr kumimoji="0" lang="tr-TR" sz="2000" b="1" dirty="0">
                <a:latin typeface="Times New Roman" pitchFamily="18" charset="0"/>
              </a:rPr>
              <a:t> </a:t>
            </a:r>
            <a:r>
              <a:rPr kumimoji="0" lang="tr-TR" sz="2000" b="1" dirty="0" err="1">
                <a:latin typeface="Times New Roman" pitchFamily="18" charset="0"/>
              </a:rPr>
              <a:t>harabiyetinin</a:t>
            </a:r>
            <a:r>
              <a:rPr kumimoji="0" lang="tr-TR" sz="2000" b="1" dirty="0">
                <a:latin typeface="Times New Roman" pitchFamily="18" charset="0"/>
              </a:rPr>
              <a:t> derecesi</a:t>
            </a:r>
          </a:p>
          <a:p>
            <a:pPr>
              <a:lnSpc>
                <a:spcPct val="80000"/>
              </a:lnSpc>
            </a:pPr>
            <a:r>
              <a:rPr kumimoji="0" lang="tr-TR" sz="2000" b="1" dirty="0" err="1">
                <a:latin typeface="Times New Roman" pitchFamily="18" charset="0"/>
              </a:rPr>
              <a:t>Halitosis</a:t>
            </a:r>
            <a:endParaRPr kumimoji="0" lang="tr-TR" sz="20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kumimoji="0" lang="tr-TR" sz="2000" b="1" dirty="0">
                <a:latin typeface="Times New Roman" pitchFamily="18" charset="0"/>
              </a:rPr>
              <a:t>Diğer işaret ve semptomlar</a:t>
            </a:r>
          </a:p>
          <a:p>
            <a:pPr>
              <a:lnSpc>
                <a:spcPct val="80000"/>
              </a:lnSpc>
            </a:pPr>
            <a:r>
              <a:rPr kumimoji="0" lang="tr-TR" sz="2000" b="1" dirty="0" err="1">
                <a:latin typeface="Times New Roman" pitchFamily="18" charset="0"/>
              </a:rPr>
              <a:t>Periodontal</a:t>
            </a:r>
            <a:r>
              <a:rPr kumimoji="0" lang="tr-TR" sz="2000" b="1" dirty="0">
                <a:latin typeface="Times New Roman" pitchFamily="18" charset="0"/>
              </a:rPr>
              <a:t> muayene bulguları </a:t>
            </a:r>
            <a:r>
              <a:rPr kumimoji="0" lang="tr-TR" sz="2000" b="1" dirty="0" err="1">
                <a:latin typeface="Times New Roman" pitchFamily="18" charset="0"/>
              </a:rPr>
              <a:t>anamnez</a:t>
            </a:r>
            <a:r>
              <a:rPr kumimoji="0" lang="tr-TR" sz="2000" b="1" dirty="0">
                <a:latin typeface="Times New Roman" pitchFamily="18" charset="0"/>
              </a:rPr>
              <a:t> formuna kayıt edilir. Tedavi sonrası bulgularla karşılaştırılır.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Tüm </a:t>
            </a:r>
            <a:r>
              <a:rPr lang="tr-TR" dirty="0" err="1" smtClean="0"/>
              <a:t>ağıza</a:t>
            </a:r>
            <a:r>
              <a:rPr lang="tr-TR" dirty="0" smtClean="0"/>
              <a:t> ait değerlendirmenin yapılması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2468880"/>
            <a:ext cx="8229600" cy="4389120"/>
          </a:xfrm>
        </p:spPr>
        <p:txBody>
          <a:bodyPr/>
          <a:lstStyle/>
          <a:p>
            <a:r>
              <a:rPr lang="tr-TR" dirty="0" err="1" smtClean="0">
                <a:latin typeface="Century" pitchFamily="18" charset="0"/>
              </a:rPr>
              <a:t>Periodontal</a:t>
            </a:r>
            <a:r>
              <a:rPr lang="tr-TR" dirty="0" smtClean="0">
                <a:latin typeface="Century" pitchFamily="18" charset="0"/>
              </a:rPr>
              <a:t> kayıtlar:</a:t>
            </a:r>
          </a:p>
          <a:p>
            <a:r>
              <a:rPr lang="tr-TR" dirty="0" smtClean="0">
                <a:latin typeface="Century" pitchFamily="18" charset="0"/>
              </a:rPr>
              <a:t>PI,GI,</a:t>
            </a:r>
            <a:r>
              <a:rPr lang="tr-TR" u="sng" dirty="0" smtClean="0">
                <a:latin typeface="Century" pitchFamily="18" charset="0"/>
              </a:rPr>
              <a:t>BOP</a:t>
            </a:r>
          </a:p>
          <a:p>
            <a:r>
              <a:rPr lang="tr-TR" dirty="0" smtClean="0">
                <a:latin typeface="Century" pitchFamily="18" charset="0"/>
              </a:rPr>
              <a:t>Cep derinlikleri, klinik </a:t>
            </a:r>
            <a:r>
              <a:rPr lang="tr-TR" dirty="0" err="1" smtClean="0">
                <a:latin typeface="Century" pitchFamily="18" charset="0"/>
              </a:rPr>
              <a:t>ataçman</a:t>
            </a:r>
            <a:r>
              <a:rPr lang="tr-TR" dirty="0" smtClean="0">
                <a:latin typeface="Century" pitchFamily="18" charset="0"/>
              </a:rPr>
              <a:t> değerleri</a:t>
            </a:r>
          </a:p>
          <a:p>
            <a:r>
              <a:rPr lang="tr-TR" dirty="0" err="1" smtClean="0">
                <a:latin typeface="Century" pitchFamily="18" charset="0"/>
              </a:rPr>
              <a:t>Mobilite</a:t>
            </a:r>
            <a:r>
              <a:rPr lang="tr-TR" dirty="0" smtClean="0">
                <a:latin typeface="Century" pitchFamily="18" charset="0"/>
              </a:rPr>
              <a:t>,  </a:t>
            </a:r>
            <a:r>
              <a:rPr lang="tr-TR" dirty="0" err="1" smtClean="0">
                <a:latin typeface="Century" pitchFamily="18" charset="0"/>
              </a:rPr>
              <a:t>furkasyon</a:t>
            </a:r>
            <a:r>
              <a:rPr lang="tr-TR" dirty="0" smtClean="0">
                <a:latin typeface="Century" pitchFamily="18" charset="0"/>
              </a:rPr>
              <a:t> problemi  </a:t>
            </a:r>
          </a:p>
          <a:p>
            <a:r>
              <a:rPr lang="tr-TR" dirty="0" err="1" smtClean="0">
                <a:latin typeface="Century" pitchFamily="18" charset="0"/>
              </a:rPr>
              <a:t>Full</a:t>
            </a:r>
            <a:r>
              <a:rPr lang="tr-TR" dirty="0" smtClean="0">
                <a:latin typeface="Century" pitchFamily="18" charset="0"/>
              </a:rPr>
              <a:t> </a:t>
            </a:r>
            <a:r>
              <a:rPr lang="tr-TR" dirty="0" err="1" smtClean="0">
                <a:latin typeface="Century" pitchFamily="18" charset="0"/>
              </a:rPr>
              <a:t>mouth</a:t>
            </a:r>
            <a:r>
              <a:rPr lang="tr-TR" dirty="0" smtClean="0">
                <a:latin typeface="Century" pitchFamily="18" charset="0"/>
              </a:rPr>
              <a:t> radyografi</a:t>
            </a:r>
            <a:endParaRPr lang="tr-TR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tr-TR" b="1" dirty="0">
                <a:solidFill>
                  <a:schemeClr val="tx1"/>
                </a:solidFill>
                <a:latin typeface="Times New Roman" pitchFamily="18" charset="0"/>
              </a:rPr>
              <a:t>PERİODONTAL  </a:t>
            </a:r>
            <a:r>
              <a:rPr kumimoji="0" lang="tr-TR" b="1" dirty="0" smtClean="0">
                <a:solidFill>
                  <a:schemeClr val="tx1"/>
                </a:solidFill>
                <a:latin typeface="Times New Roman" pitchFamily="18" charset="0"/>
              </a:rPr>
              <a:t>KAYITLAR</a:t>
            </a:r>
            <a:endParaRPr kumimoji="0" lang="tr-TR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2786058"/>
            <a:ext cx="8496300" cy="4968875"/>
          </a:xfrm>
        </p:spPr>
        <p:txBody>
          <a:bodyPr/>
          <a:lstStyle/>
          <a:p>
            <a:r>
              <a:rPr kumimoji="0" lang="tr-TR" sz="3600" b="1" dirty="0">
                <a:latin typeface="Times New Roman" pitchFamily="18" charset="0"/>
              </a:rPr>
              <a:t>Klinik fotoğraflar</a:t>
            </a:r>
          </a:p>
          <a:p>
            <a:r>
              <a:rPr kumimoji="0" lang="tr-TR" sz="3600" b="1" dirty="0">
                <a:latin typeface="Times New Roman" pitchFamily="18" charset="0"/>
              </a:rPr>
              <a:t>	Dokuların tedavi öncesi ve sonrasını karşılaştırmak için mükemmel bir yöntemdir. </a:t>
            </a:r>
            <a:r>
              <a:rPr kumimoji="0" lang="tr-TR" sz="3600" b="1" dirty="0" err="1">
                <a:latin typeface="Times New Roman" pitchFamily="18" charset="0"/>
              </a:rPr>
              <a:t>Hastayada</a:t>
            </a:r>
            <a:r>
              <a:rPr kumimoji="0" lang="tr-TR" sz="3600" b="1" dirty="0">
                <a:latin typeface="Times New Roman" pitchFamily="18" charset="0"/>
              </a:rPr>
              <a:t> tedavi öncesi ve sonrası fark gösterilmiş olacaktır.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tr-TR" b="1" dirty="0">
                <a:solidFill>
                  <a:schemeClr val="tx1"/>
                </a:solidFill>
                <a:latin typeface="Times New Roman" pitchFamily="18" charset="0"/>
              </a:rPr>
              <a:t>PERİODONTAL  </a:t>
            </a:r>
            <a:r>
              <a:rPr kumimoji="0" lang="tr-TR" b="1" dirty="0" smtClean="0">
                <a:solidFill>
                  <a:schemeClr val="tx1"/>
                </a:solidFill>
                <a:latin typeface="Times New Roman" pitchFamily="18" charset="0"/>
              </a:rPr>
              <a:t>KAYITLAR</a:t>
            </a:r>
            <a:endParaRPr kumimoji="0" lang="tr-TR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2357430"/>
            <a:ext cx="8496300" cy="4968875"/>
          </a:xfrm>
        </p:spPr>
        <p:txBody>
          <a:bodyPr/>
          <a:lstStyle/>
          <a:p>
            <a:r>
              <a:rPr kumimoji="0" lang="tr-TR" sz="3600" b="1" dirty="0">
                <a:latin typeface="Times New Roman" pitchFamily="18" charset="0"/>
              </a:rPr>
              <a:t>Alçı modeller</a:t>
            </a:r>
          </a:p>
          <a:p>
            <a:r>
              <a:rPr kumimoji="0" lang="tr-TR" sz="3600" b="1" dirty="0">
                <a:latin typeface="Times New Roman" pitchFamily="18" charset="0"/>
              </a:rPr>
              <a:t>	Alçı modelleri oldukça faydalıdır. Dişeti kenarlarının pozisyonunu, dişeti kenarları, dişlerin eğimlerini, </a:t>
            </a:r>
            <a:r>
              <a:rPr kumimoji="0" lang="tr-TR" sz="3600" b="1" dirty="0" err="1">
                <a:latin typeface="Times New Roman" pitchFamily="18" charset="0"/>
              </a:rPr>
              <a:t>proksimal</a:t>
            </a:r>
            <a:r>
              <a:rPr kumimoji="0" lang="tr-TR" sz="3600" b="1" dirty="0">
                <a:latin typeface="Times New Roman" pitchFamily="18" charset="0"/>
              </a:rPr>
              <a:t> kontakları, </a:t>
            </a:r>
            <a:r>
              <a:rPr kumimoji="0" lang="tr-TR" sz="3600" b="1" dirty="0" err="1">
                <a:latin typeface="Times New Roman" pitchFamily="18" charset="0"/>
              </a:rPr>
              <a:t>food</a:t>
            </a:r>
            <a:r>
              <a:rPr kumimoji="0" lang="tr-TR" sz="3600" b="1" dirty="0">
                <a:latin typeface="Times New Roman" pitchFamily="18" charset="0"/>
              </a:rPr>
              <a:t> </a:t>
            </a:r>
            <a:r>
              <a:rPr kumimoji="0" lang="tr-TR" sz="3600" b="1" dirty="0" err="1">
                <a:latin typeface="Times New Roman" pitchFamily="18" charset="0"/>
              </a:rPr>
              <a:t>impaction</a:t>
            </a:r>
            <a:r>
              <a:rPr kumimoji="0" lang="tr-TR" sz="3600" b="1" dirty="0">
                <a:latin typeface="Times New Roman" pitchFamily="18" charset="0"/>
              </a:rPr>
              <a:t> alanlarını incelememize yardımcı olur.Tedavi öncesini ve sonrasını karşılaştırmamız için mükemmel bir yöntemdir.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tr-TR" b="1" dirty="0">
                <a:solidFill>
                  <a:schemeClr val="tx1"/>
                </a:solidFill>
                <a:latin typeface="Times New Roman" pitchFamily="18" charset="0"/>
              </a:rPr>
              <a:t>PERİODONTAL  </a:t>
            </a:r>
            <a:r>
              <a:rPr kumimoji="0" lang="tr-TR" b="1" dirty="0" smtClean="0">
                <a:solidFill>
                  <a:schemeClr val="tx1"/>
                </a:solidFill>
                <a:latin typeface="Times New Roman" pitchFamily="18" charset="0"/>
              </a:rPr>
              <a:t>KAYITLAR</a:t>
            </a:r>
            <a:endParaRPr kumimoji="0" lang="tr-TR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2428868"/>
            <a:ext cx="84963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tr-TR" b="1" dirty="0" err="1">
                <a:latin typeface="Times New Roman" pitchFamily="18" charset="0"/>
              </a:rPr>
              <a:t>İntraoral</a:t>
            </a:r>
            <a:r>
              <a:rPr kumimoji="0" lang="tr-TR" b="1" dirty="0">
                <a:latin typeface="Times New Roman" pitchFamily="18" charset="0"/>
              </a:rPr>
              <a:t> Radyografik Tetkik</a:t>
            </a:r>
          </a:p>
          <a:p>
            <a:pPr>
              <a:lnSpc>
                <a:spcPct val="90000"/>
              </a:lnSpc>
            </a:pPr>
            <a:r>
              <a:rPr kumimoji="0" lang="tr-TR" b="1" dirty="0">
                <a:latin typeface="Times New Roman" pitchFamily="18" charset="0"/>
              </a:rPr>
              <a:t>Minimum 14 </a:t>
            </a:r>
            <a:r>
              <a:rPr kumimoji="0" lang="tr-TR" b="1" dirty="0" err="1">
                <a:latin typeface="Times New Roman" pitchFamily="18" charset="0"/>
              </a:rPr>
              <a:t>intraoral</a:t>
            </a:r>
            <a:r>
              <a:rPr kumimoji="0" lang="tr-TR" b="1" dirty="0">
                <a:latin typeface="Times New Roman" pitchFamily="18" charset="0"/>
              </a:rPr>
              <a:t> </a:t>
            </a:r>
            <a:r>
              <a:rPr kumimoji="0" lang="tr-TR" b="1" dirty="0" err="1">
                <a:latin typeface="Times New Roman" pitchFamily="18" charset="0"/>
              </a:rPr>
              <a:t>periapikal</a:t>
            </a:r>
            <a:r>
              <a:rPr kumimoji="0" lang="tr-TR" b="1" dirty="0">
                <a:latin typeface="Times New Roman" pitchFamily="18" charset="0"/>
              </a:rPr>
              <a:t> film ve 4 </a:t>
            </a:r>
            <a:r>
              <a:rPr kumimoji="0" lang="tr-TR" b="1" dirty="0" err="1">
                <a:latin typeface="Times New Roman" pitchFamily="18" charset="0"/>
              </a:rPr>
              <a:t>posterior</a:t>
            </a:r>
            <a:r>
              <a:rPr kumimoji="0" lang="tr-TR" b="1" dirty="0">
                <a:latin typeface="Times New Roman" pitchFamily="18" charset="0"/>
              </a:rPr>
              <a:t> bite-</a:t>
            </a:r>
            <a:r>
              <a:rPr kumimoji="0" lang="tr-TR" b="1" dirty="0" err="1">
                <a:latin typeface="Times New Roman" pitchFamily="18" charset="0"/>
              </a:rPr>
              <a:t>wing</a:t>
            </a:r>
            <a:r>
              <a:rPr kumimoji="0" lang="tr-TR" b="1" dirty="0">
                <a:latin typeface="Times New Roman" pitchFamily="18" charset="0"/>
              </a:rPr>
              <a:t> filmlerden oluşur.</a:t>
            </a:r>
          </a:p>
          <a:p>
            <a:pPr>
              <a:lnSpc>
                <a:spcPct val="90000"/>
              </a:lnSpc>
            </a:pPr>
            <a:r>
              <a:rPr kumimoji="0" lang="tr-TR" b="1" dirty="0" err="1">
                <a:latin typeface="Times New Roman" pitchFamily="18" charset="0"/>
              </a:rPr>
              <a:t>Panoromik</a:t>
            </a:r>
            <a:r>
              <a:rPr kumimoji="0" lang="tr-TR" b="1" dirty="0">
                <a:latin typeface="Times New Roman" pitchFamily="18" charset="0"/>
              </a:rPr>
              <a:t> filmler </a:t>
            </a:r>
            <a:r>
              <a:rPr kumimoji="0" lang="tr-TR" b="1" dirty="0" err="1">
                <a:latin typeface="Times New Roman" pitchFamily="18" charset="0"/>
              </a:rPr>
              <a:t>dental</a:t>
            </a:r>
            <a:r>
              <a:rPr kumimoji="0" lang="tr-TR" b="1" dirty="0">
                <a:latin typeface="Times New Roman" pitchFamily="18" charset="0"/>
              </a:rPr>
              <a:t> arkı ve etrafındaki dokuları incelemek için gerekebilir.</a:t>
            </a:r>
          </a:p>
          <a:p>
            <a:pPr>
              <a:lnSpc>
                <a:spcPct val="90000"/>
              </a:lnSpc>
            </a:pPr>
            <a:r>
              <a:rPr kumimoji="0" lang="tr-TR" b="1" dirty="0">
                <a:latin typeface="Times New Roman" pitchFamily="18" charset="0"/>
              </a:rPr>
              <a:t>Gelişimsel anomaliler</a:t>
            </a:r>
          </a:p>
          <a:p>
            <a:pPr>
              <a:lnSpc>
                <a:spcPct val="90000"/>
              </a:lnSpc>
            </a:pPr>
            <a:r>
              <a:rPr kumimoji="0" lang="tr-TR" b="1" dirty="0">
                <a:latin typeface="Times New Roman" pitchFamily="18" charset="0"/>
              </a:rPr>
              <a:t>Çevredeki ve dışarıdaki patolojik lezyonlar</a:t>
            </a:r>
          </a:p>
          <a:p>
            <a:pPr>
              <a:lnSpc>
                <a:spcPct val="90000"/>
              </a:lnSpc>
            </a:pPr>
            <a:r>
              <a:rPr kumimoji="0" lang="tr-TR" b="1" dirty="0">
                <a:latin typeface="Times New Roman" pitchFamily="18" charset="0"/>
              </a:rPr>
              <a:t>Kırıklar hakkında bilgi verir</a:t>
            </a:r>
          </a:p>
          <a:p>
            <a:pPr>
              <a:lnSpc>
                <a:spcPct val="90000"/>
              </a:lnSpc>
            </a:pPr>
            <a:r>
              <a:rPr kumimoji="0" lang="tr-TR" b="1" dirty="0">
                <a:latin typeface="Times New Roman" pitchFamily="18" charset="0"/>
              </a:rPr>
              <a:t>Kemik yıkımı hakkında ise genel kapsamlı bir bilgi verir. </a:t>
            </a:r>
            <a:r>
              <a:rPr kumimoji="0" lang="tr-TR" b="1" dirty="0" err="1">
                <a:latin typeface="Times New Roman" pitchFamily="18" charset="0"/>
              </a:rPr>
              <a:t>Periodontal</a:t>
            </a:r>
            <a:r>
              <a:rPr kumimoji="0" lang="tr-TR" b="1" dirty="0">
                <a:latin typeface="Times New Roman" pitchFamily="18" charset="0"/>
              </a:rPr>
              <a:t> teşhis ve tedavi için kapsamlı </a:t>
            </a:r>
            <a:r>
              <a:rPr kumimoji="0" lang="tr-TR" b="1" dirty="0" err="1">
                <a:latin typeface="Times New Roman" pitchFamily="18" charset="0"/>
              </a:rPr>
              <a:t>intraoral</a:t>
            </a:r>
            <a:r>
              <a:rPr kumimoji="0" lang="tr-TR" b="1" dirty="0">
                <a:latin typeface="Times New Roman" pitchFamily="18" charset="0"/>
              </a:rPr>
              <a:t> seri filmler gereklidir.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Periodontal</a:t>
            </a:r>
            <a:r>
              <a:rPr lang="tr-TR" dirty="0" smtClean="0"/>
              <a:t> açıdan radyografik takipte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3357562"/>
            <a:ext cx="8229600" cy="4389120"/>
          </a:xfrm>
        </p:spPr>
        <p:txBody>
          <a:bodyPr/>
          <a:lstStyle/>
          <a:p>
            <a:r>
              <a:rPr lang="tr-TR" dirty="0" err="1" smtClean="0">
                <a:latin typeface="Century" pitchFamily="18" charset="0"/>
              </a:rPr>
              <a:t>Bitewing</a:t>
            </a:r>
            <a:r>
              <a:rPr lang="tr-TR" dirty="0" smtClean="0">
                <a:latin typeface="Century" pitchFamily="18" charset="0"/>
              </a:rPr>
              <a:t> r.g. </a:t>
            </a:r>
            <a:r>
              <a:rPr lang="tr-TR" dirty="0" err="1" smtClean="0">
                <a:latin typeface="Century" pitchFamily="18" charset="0"/>
              </a:rPr>
              <a:t>lar</a:t>
            </a:r>
            <a:r>
              <a:rPr lang="tr-TR" dirty="0" smtClean="0">
                <a:latin typeface="Century" pitchFamily="18" charset="0"/>
              </a:rPr>
              <a:t> yetersizdir:  tüm diş ve </a:t>
            </a:r>
            <a:r>
              <a:rPr lang="tr-TR" dirty="0" err="1" smtClean="0">
                <a:latin typeface="Century" pitchFamily="18" charset="0"/>
              </a:rPr>
              <a:t>apikali</a:t>
            </a:r>
            <a:r>
              <a:rPr lang="tr-TR" dirty="0" smtClean="0">
                <a:latin typeface="Century" pitchFamily="18" charset="0"/>
              </a:rPr>
              <a:t> değerlendirilemez.</a:t>
            </a:r>
          </a:p>
          <a:p>
            <a:r>
              <a:rPr lang="tr-TR" dirty="0" smtClean="0">
                <a:latin typeface="Century" pitchFamily="18" charset="0"/>
              </a:rPr>
              <a:t>Panoramik r.g </a:t>
            </a:r>
            <a:r>
              <a:rPr lang="tr-TR" dirty="0" err="1" smtClean="0">
                <a:latin typeface="Century" pitchFamily="18" charset="0"/>
              </a:rPr>
              <a:t>lar</a:t>
            </a:r>
            <a:r>
              <a:rPr lang="tr-TR" dirty="0" smtClean="0">
                <a:latin typeface="Century" pitchFamily="18" charset="0"/>
              </a:rPr>
              <a:t> yetersizdir:  örtüşme, </a:t>
            </a:r>
            <a:r>
              <a:rPr lang="tr-TR" dirty="0" err="1" smtClean="0">
                <a:latin typeface="Century" pitchFamily="18" charset="0"/>
              </a:rPr>
              <a:t>magnifikasyon</a:t>
            </a:r>
            <a:r>
              <a:rPr lang="tr-TR" dirty="0" smtClean="0">
                <a:latin typeface="Century" pitchFamily="18" charset="0"/>
              </a:rPr>
              <a:t>  özellikle </a:t>
            </a:r>
            <a:r>
              <a:rPr lang="tr-TR" dirty="0" err="1" smtClean="0">
                <a:latin typeface="Century" pitchFamily="18" charset="0"/>
              </a:rPr>
              <a:t>interproksimalde</a:t>
            </a:r>
            <a:r>
              <a:rPr lang="tr-TR" dirty="0" smtClean="0">
                <a:latin typeface="Century" pitchFamily="18" charset="0"/>
              </a:rPr>
              <a:t> detay kaybı nedeniyle  yetersizdir.</a:t>
            </a:r>
            <a:endParaRPr lang="tr-TR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Tedavi öncesi başlangıç  </a:t>
            </a:r>
            <a:r>
              <a:rPr lang="tr-TR" dirty="0" err="1" smtClean="0"/>
              <a:t>full</a:t>
            </a:r>
            <a:r>
              <a:rPr lang="tr-TR" dirty="0" smtClean="0"/>
              <a:t> </a:t>
            </a:r>
            <a:r>
              <a:rPr lang="tr-TR" dirty="0" err="1" smtClean="0"/>
              <a:t>mouth</a:t>
            </a:r>
            <a:r>
              <a:rPr lang="tr-TR" dirty="0" smtClean="0"/>
              <a:t> </a:t>
            </a:r>
            <a:r>
              <a:rPr lang="tr-TR" dirty="0" err="1" smtClean="0"/>
              <a:t>periapikal</a:t>
            </a:r>
            <a:r>
              <a:rPr lang="tr-TR" dirty="0" smtClean="0"/>
              <a:t>  v </a:t>
            </a:r>
            <a:r>
              <a:rPr lang="tr-TR" dirty="0" err="1" smtClean="0"/>
              <a:t>bitewing</a:t>
            </a:r>
            <a:r>
              <a:rPr lang="tr-TR" dirty="0" smtClean="0"/>
              <a:t> </a:t>
            </a:r>
            <a:r>
              <a:rPr lang="tr-TR" dirty="0" err="1" smtClean="0"/>
              <a:t>radyograflar</a:t>
            </a:r>
            <a:r>
              <a:rPr lang="tr-TR" dirty="0" smtClean="0"/>
              <a:t> olmaksızın.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857496"/>
            <a:ext cx="8229600" cy="4389120"/>
          </a:xfrm>
        </p:spPr>
        <p:txBody>
          <a:bodyPr/>
          <a:lstStyle/>
          <a:p>
            <a:endParaRPr lang="tr-TR" dirty="0" smtClean="0"/>
          </a:p>
          <a:p>
            <a:r>
              <a:rPr lang="tr-TR" sz="4000" dirty="0" smtClean="0">
                <a:latin typeface="Century" pitchFamily="18" charset="0"/>
              </a:rPr>
              <a:t>Diş hekimi  mevcut radyografik değişimlerin  yeni oluşmuş  veya daha önceden var olduğunu  tam olarak ortaya koyamaz. </a:t>
            </a:r>
            <a:endParaRPr lang="tr-TR" sz="40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Baseline</a:t>
            </a:r>
            <a:r>
              <a:rPr lang="tr-TR" dirty="0" smtClean="0"/>
              <a:t> (başlangıç) ölçümleri yapılmaksızın hekim: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3000372"/>
            <a:ext cx="8229600" cy="4389120"/>
          </a:xfrm>
        </p:spPr>
        <p:txBody>
          <a:bodyPr>
            <a:normAutofit/>
          </a:bodyPr>
          <a:lstStyle/>
          <a:p>
            <a:r>
              <a:rPr lang="tr-TR" sz="4400" dirty="0" smtClean="0">
                <a:latin typeface="Century" pitchFamily="18" charset="0"/>
              </a:rPr>
              <a:t>Kontrol ve değerlendirme randevularında </a:t>
            </a:r>
            <a:r>
              <a:rPr lang="tr-TR" sz="4400" dirty="0" err="1" smtClean="0">
                <a:latin typeface="Century" pitchFamily="18" charset="0"/>
              </a:rPr>
              <a:t>periodontal</a:t>
            </a:r>
            <a:r>
              <a:rPr lang="tr-TR" sz="4400" dirty="0" smtClean="0">
                <a:latin typeface="Century" pitchFamily="18" charset="0"/>
              </a:rPr>
              <a:t> hastalığın stabil kalıp kalmadığını, düzeldiğini veya ilerlediğini </a:t>
            </a:r>
            <a:r>
              <a:rPr lang="tr-TR" sz="4400" dirty="0" err="1" smtClean="0">
                <a:latin typeface="Century" pitchFamily="18" charset="0"/>
              </a:rPr>
              <a:t>ayırd</a:t>
            </a:r>
            <a:r>
              <a:rPr lang="tr-TR" sz="4400" dirty="0" smtClean="0">
                <a:latin typeface="Century" pitchFamily="18" charset="0"/>
              </a:rPr>
              <a:t> edemez</a:t>
            </a:r>
            <a:r>
              <a:rPr lang="tr-TR" sz="4400" dirty="0" smtClean="0"/>
              <a:t>.</a:t>
            </a:r>
            <a:endParaRPr lang="tr-T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Amerikan  </a:t>
            </a:r>
            <a:r>
              <a:rPr lang="tr-TR" dirty="0" err="1" smtClean="0"/>
              <a:t>Periodontoloji</a:t>
            </a:r>
            <a:r>
              <a:rPr lang="tr-TR" dirty="0" smtClean="0"/>
              <a:t> Akademisi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3214686"/>
            <a:ext cx="8229600" cy="4389120"/>
          </a:xfrm>
        </p:spPr>
        <p:txBody>
          <a:bodyPr/>
          <a:lstStyle/>
          <a:p>
            <a:r>
              <a:rPr lang="tr-TR" dirty="0" smtClean="0">
                <a:latin typeface="Century" pitchFamily="18" charset="0"/>
              </a:rPr>
              <a:t>Spesifik bir  kayıt sisteminin kullanılmasını zorunlu tutmamaktadır. Ancak bu kayıtların belli standartları vardır.</a:t>
            </a:r>
            <a:endParaRPr lang="tr-TR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  </a:t>
            </a:r>
            <a:r>
              <a:rPr lang="tr-TR" sz="3200" dirty="0" smtClean="0"/>
              <a:t>TIBBİ KAYITLAR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Hastaneler, insan sağlığı ile ilgili yoğun kapasitede veriyi isler, kontrol eder ve saklar. </a:t>
            </a:r>
          </a:p>
          <a:p>
            <a:r>
              <a:rPr lang="tr-TR" dirty="0" err="1" smtClean="0"/>
              <a:t>Butun</a:t>
            </a:r>
            <a:r>
              <a:rPr lang="tr-TR" dirty="0" smtClean="0"/>
              <a:t> bu faaliyetler boyunca bu veriler, muhtelif yerlerden hastanın dosya ve dosyalarına </a:t>
            </a:r>
            <a:r>
              <a:rPr lang="tr-TR" dirty="0" err="1" smtClean="0"/>
              <a:t>değisik</a:t>
            </a:r>
            <a:r>
              <a:rPr lang="tr-TR" dirty="0" smtClean="0"/>
              <a:t> formatlarda ve ortamlarda doldurulur. </a:t>
            </a:r>
          </a:p>
          <a:p>
            <a:r>
              <a:rPr lang="tr-TR" dirty="0" smtClean="0"/>
              <a:t>Her birimde de </a:t>
            </a:r>
            <a:r>
              <a:rPr lang="tr-TR" dirty="0" err="1" smtClean="0"/>
              <a:t>değisik</a:t>
            </a:r>
            <a:r>
              <a:rPr lang="tr-TR" dirty="0" smtClean="0"/>
              <a:t> </a:t>
            </a:r>
            <a:r>
              <a:rPr lang="tr-TR" dirty="0" err="1" smtClean="0"/>
              <a:t>amacla</a:t>
            </a:r>
            <a:r>
              <a:rPr lang="tr-TR" dirty="0" smtClean="0"/>
              <a:t> yorumlanır. </a:t>
            </a:r>
          </a:p>
          <a:p>
            <a:r>
              <a:rPr lang="tr-TR" dirty="0" smtClean="0"/>
              <a:t>Her yorum ve esas olan bilgi, </a:t>
            </a:r>
            <a:r>
              <a:rPr lang="tr-TR" dirty="0" err="1" smtClean="0"/>
              <a:t>ihtiyac</a:t>
            </a:r>
            <a:r>
              <a:rPr lang="tr-TR" dirty="0" smtClean="0"/>
              <a:t> duyulduğunda </a:t>
            </a:r>
            <a:r>
              <a:rPr lang="tr-TR" dirty="0" err="1" smtClean="0"/>
              <a:t>erisilmek</a:t>
            </a:r>
            <a:r>
              <a:rPr lang="tr-TR" dirty="0" smtClean="0"/>
              <a:t> </a:t>
            </a:r>
            <a:r>
              <a:rPr lang="tr-TR" dirty="0" err="1" smtClean="0"/>
              <a:t>icin</a:t>
            </a:r>
            <a:r>
              <a:rPr lang="tr-TR" dirty="0" smtClean="0"/>
              <a:t> </a:t>
            </a:r>
            <a:r>
              <a:rPr lang="tr-TR" dirty="0" err="1" smtClean="0"/>
              <a:t>arsivlenir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Documents and Settings\EUNSAL\Belgelerim\photo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9505"/>
            <a:ext cx="6023592" cy="648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Documents and Settings\EUNSAL\Belgelerim\phot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39870" y="867834"/>
            <a:ext cx="6858000" cy="5122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Documents and Settings\EUNSAL\Belgelerim\phot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Elektronik  Kayıtlar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Century" pitchFamily="18" charset="0"/>
              </a:rPr>
              <a:t>Hasta kayıtları bilgisayar ortamında çeşitli  </a:t>
            </a:r>
            <a:r>
              <a:rPr lang="tr-TR" dirty="0" err="1" smtClean="0">
                <a:latin typeface="Century" pitchFamily="18" charset="0"/>
              </a:rPr>
              <a:t>dental</a:t>
            </a:r>
            <a:r>
              <a:rPr lang="tr-TR" dirty="0" smtClean="0">
                <a:latin typeface="Century" pitchFamily="18" charset="0"/>
              </a:rPr>
              <a:t> hasta takip programları ile saklanabilmektedir</a:t>
            </a:r>
            <a:r>
              <a:rPr lang="tr-TR" dirty="0" smtClean="0">
                <a:latin typeface="AR CENA" pitchFamily="2" charset="0"/>
              </a:rPr>
              <a:t>.</a:t>
            </a:r>
            <a:endParaRPr lang="tr-TR" dirty="0"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Pc\Desktop\hasta programı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6280" y="1935163"/>
            <a:ext cx="6171440" cy="4389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47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Pc\Desktop\hastatakip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694916"/>
            <a:ext cx="7715304" cy="5767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3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Hasta kayıtları içerisinde: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entury" pitchFamily="18" charset="0"/>
              </a:rPr>
              <a:t>Bilgilendirilmiş onam formu</a:t>
            </a:r>
          </a:p>
          <a:p>
            <a:r>
              <a:rPr lang="tr-TR" dirty="0" smtClean="0">
                <a:latin typeface="Century" pitchFamily="18" charset="0"/>
              </a:rPr>
              <a:t>Sistemik problemi nedeni ile istenmiş olan konsültasyon formunun bulundurulması gereklidir.</a:t>
            </a:r>
          </a:p>
          <a:p>
            <a:r>
              <a:rPr lang="tr-TR" dirty="0" smtClean="0">
                <a:latin typeface="Century" pitchFamily="18" charset="0"/>
              </a:rPr>
              <a:t>Herhangi bir tetkik istendiyse (kan,sitoloji, patoloji raporları)</a:t>
            </a:r>
          </a:p>
          <a:p>
            <a:r>
              <a:rPr lang="tr-TR" dirty="0" smtClean="0">
                <a:latin typeface="Century" pitchFamily="18" charset="0"/>
              </a:rPr>
              <a:t>Eğer hasta uzman </a:t>
            </a:r>
            <a:r>
              <a:rPr lang="tr-TR" dirty="0" err="1" smtClean="0">
                <a:latin typeface="Century" pitchFamily="18" charset="0"/>
              </a:rPr>
              <a:t>dişhekimine</a:t>
            </a:r>
            <a:r>
              <a:rPr lang="tr-TR" dirty="0" smtClean="0">
                <a:latin typeface="Century" pitchFamily="18" charset="0"/>
              </a:rPr>
              <a:t> sevk edilecekse daha önce kendi hekimi tarafından yapılmış olan tedavilerin bir örneği de uzman hekime yollanmalıdır</a:t>
            </a:r>
            <a:endParaRPr lang="tr-TR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Söz uçar </a:t>
            </a:r>
            <a:r>
              <a:rPr lang="tr-TR" smtClean="0"/>
              <a:t>yazı kalır…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561228"/>
          </a:xfrm>
        </p:spPr>
        <p:txBody>
          <a:bodyPr>
            <a:normAutofit/>
          </a:bodyPr>
          <a:lstStyle/>
          <a:p>
            <a:r>
              <a:rPr lang="tr-TR" sz="3200" dirty="0" smtClean="0"/>
              <a:t>    TIBBİ KAYITLAR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r>
              <a:rPr lang="tr-TR" dirty="0" smtClean="0"/>
              <a:t>Tıbbi kayıtların ve </a:t>
            </a:r>
            <a:r>
              <a:rPr lang="tr-TR" dirty="0" err="1" smtClean="0"/>
              <a:t>dokumanların</a:t>
            </a:r>
            <a:r>
              <a:rPr lang="tr-TR" dirty="0" smtClean="0"/>
              <a:t> </a:t>
            </a:r>
            <a:r>
              <a:rPr lang="tr-TR" dirty="0" err="1" smtClean="0"/>
              <a:t>guvenli</a:t>
            </a:r>
            <a:r>
              <a:rPr lang="tr-TR" dirty="0" smtClean="0"/>
              <a:t> ve sistemli bir </a:t>
            </a:r>
            <a:r>
              <a:rPr lang="tr-TR" dirty="0" err="1" smtClean="0"/>
              <a:t>sekilde</a:t>
            </a:r>
            <a:r>
              <a:rPr lang="tr-TR" dirty="0" smtClean="0"/>
              <a:t> tutulduğu bir </a:t>
            </a:r>
            <a:r>
              <a:rPr lang="tr-TR" dirty="0" err="1" smtClean="0"/>
              <a:t>arsivin</a:t>
            </a:r>
            <a:r>
              <a:rPr lang="tr-TR" dirty="0" smtClean="0"/>
              <a:t> varlığı istenilen her turlu bilgiye kolayca </a:t>
            </a:r>
            <a:r>
              <a:rPr lang="tr-TR" dirty="0" err="1" smtClean="0"/>
              <a:t>ulasabilmeyi</a:t>
            </a:r>
            <a:r>
              <a:rPr lang="tr-TR" dirty="0" smtClean="0"/>
              <a:t> sağlar. </a:t>
            </a:r>
          </a:p>
          <a:p>
            <a:r>
              <a:rPr lang="tr-TR" dirty="0" smtClean="0"/>
              <a:t>Bir sağlık kurumunun </a:t>
            </a:r>
            <a:r>
              <a:rPr lang="tr-TR" dirty="0" err="1" smtClean="0"/>
              <a:t>gecmisini</a:t>
            </a:r>
            <a:r>
              <a:rPr lang="tr-TR" dirty="0" smtClean="0"/>
              <a:t> yansıtan bir </a:t>
            </a:r>
            <a:r>
              <a:rPr lang="tr-TR" dirty="0" err="1" smtClean="0"/>
              <a:t>arsiv</a:t>
            </a:r>
            <a:r>
              <a:rPr lang="tr-TR" dirty="0" smtClean="0"/>
              <a:t> aynı zamanda kurumun ve insanlığın geleceğine de </a:t>
            </a:r>
            <a:r>
              <a:rPr lang="tr-TR" dirty="0" err="1" smtClean="0"/>
              <a:t>ısık</a:t>
            </a:r>
            <a:r>
              <a:rPr lang="tr-TR" dirty="0" smtClean="0"/>
              <a:t> tutar.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 dosyaları kime, </a:t>
            </a:r>
            <a:r>
              <a:rPr lang="tr-TR" dirty="0" err="1" smtClean="0"/>
              <a:t>nicin</a:t>
            </a:r>
            <a:r>
              <a:rPr lang="tr-TR" dirty="0" smtClean="0"/>
              <a:t>, nerede, ne zaman, nasıl bir hasta bakım ve tedavi hizmeti verildiğini </a:t>
            </a:r>
            <a:r>
              <a:rPr lang="tr-TR" dirty="0" err="1" smtClean="0"/>
              <a:t>gosteren</a:t>
            </a:r>
            <a:r>
              <a:rPr lang="tr-TR" dirty="0" smtClean="0"/>
              <a:t> </a:t>
            </a:r>
            <a:r>
              <a:rPr lang="tr-TR" dirty="0" err="1" smtClean="0"/>
              <a:t>onemli</a:t>
            </a:r>
            <a:r>
              <a:rPr lang="tr-TR" dirty="0" smtClean="0"/>
              <a:t> belgelerdir. </a:t>
            </a:r>
          </a:p>
          <a:p>
            <a:r>
              <a:rPr lang="tr-TR" dirty="0" smtClean="0"/>
              <a:t>Bu nedenle, hasta dosyalarının hasta dosyaları </a:t>
            </a:r>
            <a:r>
              <a:rPr lang="tr-TR" dirty="0" err="1" smtClean="0"/>
              <a:t>arsivlerinde</a:t>
            </a:r>
            <a:r>
              <a:rPr lang="tr-TR" dirty="0" smtClean="0"/>
              <a:t> bilimsel kurallara uygun bir </a:t>
            </a:r>
            <a:r>
              <a:rPr lang="tr-TR" dirty="0" err="1" smtClean="0"/>
              <a:t>sekilde</a:t>
            </a:r>
            <a:r>
              <a:rPr lang="tr-TR" dirty="0" smtClean="0"/>
              <a:t> toplanması, </a:t>
            </a:r>
            <a:r>
              <a:rPr lang="tr-TR" dirty="0" err="1" smtClean="0"/>
              <a:t>duzenlenmesi</a:t>
            </a:r>
            <a:r>
              <a:rPr lang="tr-TR" dirty="0" smtClean="0"/>
              <a:t>, saklanması ve gereği halinde tekrar hizmete sunulması bir zorunluluktur.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Hasta dosyalarının hasta, hastane </a:t>
            </a:r>
            <a:r>
              <a:rPr lang="tr-TR" dirty="0" err="1" smtClean="0"/>
              <a:t>yonetimi</a:t>
            </a:r>
            <a:r>
              <a:rPr lang="tr-TR" dirty="0" smtClean="0"/>
              <a:t>, adli tıp, tıbbi eğitim, </a:t>
            </a:r>
            <a:r>
              <a:rPr lang="tr-TR" dirty="0" err="1" smtClean="0"/>
              <a:t>arastırma</a:t>
            </a:r>
            <a:r>
              <a:rPr lang="tr-TR" dirty="0" smtClean="0"/>
              <a:t>, halk sağlığı, hekim ve tıbbi bakımın değerlendirilmesi acısından </a:t>
            </a:r>
            <a:r>
              <a:rPr lang="tr-TR" dirty="0" err="1" smtClean="0"/>
              <a:t>onemi</a:t>
            </a:r>
            <a:r>
              <a:rPr lang="tr-TR" dirty="0" smtClean="0"/>
              <a:t> bulunmaktadır.  </a:t>
            </a:r>
          </a:p>
          <a:p>
            <a:r>
              <a:rPr lang="tr-TR" dirty="0" smtClean="0"/>
              <a:t>Bu nedenle hasta dosyası bir sağlık kurumunun en </a:t>
            </a:r>
            <a:r>
              <a:rPr lang="tr-TR" dirty="0" err="1" smtClean="0"/>
              <a:t>onemli</a:t>
            </a:r>
            <a:r>
              <a:rPr lang="tr-TR" dirty="0" smtClean="0"/>
              <a:t> hazinesidir. </a:t>
            </a:r>
          </a:p>
          <a:p>
            <a:r>
              <a:rPr lang="tr-TR" dirty="0" smtClean="0"/>
              <a:t>Bu hazinenin saklandığı ve tekrar hizmete sunulduğu yerler ise</a:t>
            </a:r>
          </a:p>
          <a:p>
            <a:pPr>
              <a:buNone/>
            </a:pPr>
            <a:r>
              <a:rPr lang="tr-TR" dirty="0" smtClean="0"/>
              <a:t>     hasta </a:t>
            </a:r>
            <a:r>
              <a:rPr lang="tr-TR" dirty="0" smtClean="0"/>
              <a:t>dosyaları </a:t>
            </a:r>
            <a:r>
              <a:rPr lang="tr-TR" dirty="0" err="1" smtClean="0"/>
              <a:t>arsividir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Maalesef son yıllara kadar </a:t>
            </a:r>
            <a:r>
              <a:rPr lang="tr-TR" dirty="0" err="1" smtClean="0"/>
              <a:t>bircok</a:t>
            </a:r>
            <a:r>
              <a:rPr lang="tr-TR" dirty="0" smtClean="0"/>
              <a:t> </a:t>
            </a:r>
            <a:r>
              <a:rPr lang="tr-TR" dirty="0" err="1" smtClean="0"/>
              <a:t>ozel</a:t>
            </a:r>
            <a:r>
              <a:rPr lang="tr-TR" dirty="0" smtClean="0"/>
              <a:t> ve devlet hastanesi, tedavilerini yasal zorunluluklar nedeniyle kaydetmelerine rağmen sistematik bir </a:t>
            </a:r>
            <a:r>
              <a:rPr lang="tr-TR" dirty="0" err="1" smtClean="0"/>
              <a:t>sekilde</a:t>
            </a:r>
            <a:r>
              <a:rPr lang="tr-TR" dirty="0" smtClean="0"/>
              <a:t> saklamayı ve onlardan tekrar yararlanmayı </a:t>
            </a:r>
            <a:r>
              <a:rPr lang="tr-TR" dirty="0" err="1" smtClean="0"/>
              <a:t>onemsememekteydi</a:t>
            </a:r>
            <a:r>
              <a:rPr lang="tr-TR" dirty="0" smtClean="0"/>
              <a:t>. </a:t>
            </a:r>
          </a:p>
          <a:p>
            <a:r>
              <a:rPr lang="tr-TR" dirty="0" smtClean="0"/>
              <a:t>Yeni </a:t>
            </a:r>
            <a:r>
              <a:rPr lang="tr-TR" dirty="0" err="1" smtClean="0"/>
              <a:t>buluslara</a:t>
            </a:r>
            <a:r>
              <a:rPr lang="tr-TR" dirty="0" smtClean="0"/>
              <a:t> </a:t>
            </a:r>
            <a:r>
              <a:rPr lang="tr-TR" dirty="0" err="1" smtClean="0"/>
              <a:t>ısık</a:t>
            </a:r>
            <a:r>
              <a:rPr lang="tr-TR" dirty="0" smtClean="0"/>
              <a:t> tutabilecek kayıtlar, </a:t>
            </a:r>
            <a:r>
              <a:rPr lang="tr-TR" dirty="0" err="1" smtClean="0"/>
              <a:t>bircok</a:t>
            </a:r>
            <a:r>
              <a:rPr lang="tr-TR" dirty="0" smtClean="0"/>
              <a:t> hastane </a:t>
            </a:r>
            <a:r>
              <a:rPr lang="tr-TR" dirty="0" err="1" smtClean="0"/>
              <a:t>calısanınca</a:t>
            </a:r>
            <a:r>
              <a:rPr lang="tr-TR" dirty="0" smtClean="0"/>
              <a:t> bilinmeyen bir odada </a:t>
            </a:r>
            <a:r>
              <a:rPr lang="tr-TR" dirty="0" err="1" smtClean="0"/>
              <a:t>cuvallar</a:t>
            </a:r>
            <a:r>
              <a:rPr lang="tr-TR" dirty="0" smtClean="0"/>
              <a:t> veya koliler </a:t>
            </a:r>
            <a:r>
              <a:rPr lang="tr-TR" dirty="0" err="1" smtClean="0"/>
              <a:t>icinde</a:t>
            </a:r>
            <a:r>
              <a:rPr lang="tr-TR" dirty="0" smtClean="0"/>
              <a:t> tutulmaktaydı.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TANIMLAR – KAVRAMLAR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Hasta Dosyası: Yataklı tedavi kurumlarına </a:t>
            </a:r>
            <a:r>
              <a:rPr lang="tr-TR" dirty="0" err="1" smtClean="0"/>
              <a:t>muracaat</a:t>
            </a:r>
            <a:r>
              <a:rPr lang="tr-TR" dirty="0" smtClean="0"/>
              <a:t> eden hastaların, muayene, </a:t>
            </a:r>
            <a:r>
              <a:rPr lang="tr-TR" dirty="0" err="1" smtClean="0"/>
              <a:t>teshis</a:t>
            </a:r>
            <a:r>
              <a:rPr lang="tr-TR" dirty="0" smtClean="0"/>
              <a:t> ve tedavi</a:t>
            </a:r>
          </a:p>
          <a:p>
            <a:r>
              <a:rPr lang="tr-TR" dirty="0" smtClean="0"/>
              <a:t>evrakının muhafaza edildiği; A4 kağıdı boyutlarında, kenarlarında Ek-1 ve Ek-2’de (</a:t>
            </a:r>
            <a:r>
              <a:rPr lang="tr-TR" dirty="0" err="1" smtClean="0"/>
              <a:t>Yonergede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duzenlenen</a:t>
            </a:r>
            <a:r>
              <a:rPr lang="tr-TR" dirty="0" smtClean="0"/>
              <a:t> forma uygun renkli </a:t>
            </a:r>
            <a:r>
              <a:rPr lang="tr-TR" dirty="0" err="1" smtClean="0"/>
              <a:t>seritler</a:t>
            </a:r>
            <a:r>
              <a:rPr lang="tr-TR" dirty="0" smtClean="0"/>
              <a:t> bulunan kartondan imal </a:t>
            </a:r>
            <a:r>
              <a:rPr lang="tr-TR" dirty="0" err="1" smtClean="0"/>
              <a:t>edilmis</a:t>
            </a:r>
            <a:r>
              <a:rPr lang="tr-TR" dirty="0" smtClean="0"/>
              <a:t> ve iki kapaktan </a:t>
            </a:r>
            <a:r>
              <a:rPr lang="tr-TR" dirty="0" err="1" smtClean="0"/>
              <a:t>olusan</a:t>
            </a:r>
            <a:r>
              <a:rPr lang="tr-TR" dirty="0" smtClean="0"/>
              <a:t> telli</a:t>
            </a:r>
          </a:p>
          <a:p>
            <a:r>
              <a:rPr lang="tr-TR" dirty="0" smtClean="0"/>
              <a:t>saklama aracını ifade eder.</a:t>
            </a:r>
          </a:p>
          <a:p>
            <a:r>
              <a:rPr lang="tr-TR" dirty="0" err="1" smtClean="0"/>
              <a:t>Arsiv</a:t>
            </a:r>
            <a:r>
              <a:rPr lang="tr-TR" dirty="0" smtClean="0"/>
              <a:t>: Kurumların, </a:t>
            </a:r>
            <a:r>
              <a:rPr lang="tr-TR" dirty="0" err="1" smtClean="0"/>
              <a:t>gercek</a:t>
            </a:r>
            <a:r>
              <a:rPr lang="tr-TR" dirty="0" smtClean="0"/>
              <a:t> veya </a:t>
            </a:r>
            <a:r>
              <a:rPr lang="tr-TR" dirty="0" err="1" smtClean="0"/>
              <a:t>tuzel</a:t>
            </a:r>
            <a:r>
              <a:rPr lang="tr-TR" dirty="0" smtClean="0"/>
              <a:t> </a:t>
            </a:r>
            <a:r>
              <a:rPr lang="tr-TR" dirty="0" err="1" smtClean="0"/>
              <a:t>kisilerin</a:t>
            </a:r>
            <a:r>
              <a:rPr lang="tr-TR" dirty="0" smtClean="0"/>
              <a:t> faaliyetleri sonucu </a:t>
            </a:r>
            <a:r>
              <a:rPr lang="tr-TR" dirty="0" err="1" smtClean="0"/>
              <a:t>olusan</a:t>
            </a:r>
            <a:r>
              <a:rPr lang="tr-TR" dirty="0" smtClean="0"/>
              <a:t> (toplanan, biriken) ve bir</a:t>
            </a:r>
          </a:p>
          <a:p>
            <a:r>
              <a:rPr lang="tr-TR" dirty="0" err="1" smtClean="0"/>
              <a:t>amacla</a:t>
            </a:r>
            <a:r>
              <a:rPr lang="tr-TR" dirty="0" smtClean="0"/>
              <a:t> saklanan belgeleri; </a:t>
            </a:r>
            <a:r>
              <a:rPr lang="tr-TR" dirty="0" err="1" smtClean="0"/>
              <a:t>soz</a:t>
            </a:r>
            <a:r>
              <a:rPr lang="tr-TR" dirty="0" smtClean="0"/>
              <a:t> konusu belgelerle ilgilenen kurumları ve bu belgelerin korunduğu</a:t>
            </a:r>
          </a:p>
          <a:p>
            <a:r>
              <a:rPr lang="tr-TR" dirty="0" smtClean="0"/>
              <a:t>yerleri </a:t>
            </a:r>
            <a:r>
              <a:rPr lang="tr-TR" dirty="0" err="1" smtClean="0"/>
              <a:t>icermektedir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Arsivleme</a:t>
            </a:r>
            <a:r>
              <a:rPr lang="tr-TR" dirty="0" smtClean="0"/>
              <a:t>: Gelecekte tekrar kullanılması </a:t>
            </a:r>
            <a:r>
              <a:rPr lang="tr-TR" dirty="0" err="1" smtClean="0"/>
              <a:t>dusunulen</a:t>
            </a:r>
            <a:r>
              <a:rPr lang="tr-TR" dirty="0" smtClean="0"/>
              <a:t> ya da yasal saklama suresi doluncaya kadar</a:t>
            </a:r>
          </a:p>
          <a:p>
            <a:r>
              <a:rPr lang="tr-TR" dirty="0" smtClean="0"/>
              <a:t>saklanması zorunlu olan belgelerin korunmasını sağlayan ve bu sure </a:t>
            </a:r>
            <a:r>
              <a:rPr lang="tr-TR" dirty="0" err="1" smtClean="0"/>
              <a:t>icinde</a:t>
            </a:r>
            <a:r>
              <a:rPr lang="tr-TR" dirty="0" smtClean="0"/>
              <a:t> kendilerinden yararlanma</a:t>
            </a:r>
          </a:p>
          <a:p>
            <a:r>
              <a:rPr lang="tr-TR" dirty="0" smtClean="0"/>
              <a:t>imkanı sunan </a:t>
            </a:r>
            <a:r>
              <a:rPr lang="tr-TR" dirty="0" err="1" smtClean="0"/>
              <a:t>calısmalardır</a:t>
            </a:r>
            <a:r>
              <a:rPr lang="tr-TR" dirty="0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Hastane </a:t>
            </a:r>
            <a:r>
              <a:rPr lang="tr-TR" dirty="0" smtClean="0"/>
              <a:t>Arşivi</a:t>
            </a:r>
            <a:r>
              <a:rPr lang="tr-TR" dirty="0" smtClean="0"/>
              <a:t>: </a:t>
            </a:r>
          </a:p>
          <a:p>
            <a:r>
              <a:rPr lang="tr-TR" dirty="0" smtClean="0"/>
              <a:t>Yataklı tedavi kurumlarına tedavi edilmek </a:t>
            </a:r>
            <a:r>
              <a:rPr lang="tr-TR" dirty="0" smtClean="0"/>
              <a:t>için </a:t>
            </a:r>
            <a:r>
              <a:rPr lang="tr-TR" dirty="0" smtClean="0"/>
              <a:t>gelen yaralı ya da hastaların </a:t>
            </a:r>
            <a:r>
              <a:rPr lang="tr-TR" dirty="0" smtClean="0"/>
              <a:t>görmüş </a:t>
            </a:r>
            <a:r>
              <a:rPr lang="tr-TR" dirty="0" smtClean="0"/>
              <a:t>oldukları </a:t>
            </a:r>
            <a:r>
              <a:rPr lang="tr-TR" dirty="0" smtClean="0"/>
              <a:t>işlemler </a:t>
            </a:r>
            <a:r>
              <a:rPr lang="tr-TR" dirty="0" smtClean="0"/>
              <a:t>sonucunda </a:t>
            </a:r>
            <a:r>
              <a:rPr lang="tr-TR" dirty="0" smtClean="0"/>
              <a:t>oluşan </a:t>
            </a:r>
            <a:r>
              <a:rPr lang="tr-TR" dirty="0" smtClean="0"/>
              <a:t>ve hastaların daha sonraki olası </a:t>
            </a:r>
            <a:r>
              <a:rPr lang="tr-TR" dirty="0" smtClean="0"/>
              <a:t>başvurularında</a:t>
            </a:r>
            <a:r>
              <a:rPr lang="tr-TR" dirty="0" smtClean="0"/>
              <a:t>, bilimsel </a:t>
            </a:r>
            <a:r>
              <a:rPr lang="tr-TR" dirty="0" smtClean="0"/>
              <a:t>araştırmalarda</a:t>
            </a:r>
            <a:r>
              <a:rPr lang="tr-TR" dirty="0" smtClean="0"/>
              <a:t>, istatistiki değerlendirmelerde, adli davalarda, vb. konularda kullanılmak gibi </a:t>
            </a:r>
            <a:r>
              <a:rPr lang="tr-TR" dirty="0" smtClean="0"/>
              <a:t>amaçlarla </a:t>
            </a:r>
            <a:r>
              <a:rPr lang="tr-TR" dirty="0" smtClean="0"/>
              <a:t>belirli sınıflama sistemlerine bağlı kalınarak bir sıra ve </a:t>
            </a:r>
            <a:r>
              <a:rPr lang="tr-TR" dirty="0" smtClean="0"/>
              <a:t>düzen içerisinde </a:t>
            </a:r>
            <a:r>
              <a:rPr lang="tr-TR" dirty="0" smtClean="0"/>
              <a:t>saklanan </a:t>
            </a:r>
            <a:r>
              <a:rPr lang="tr-TR" dirty="0" smtClean="0"/>
              <a:t>dokümantasyona,söz </a:t>
            </a:r>
            <a:r>
              <a:rPr lang="tr-TR" dirty="0" smtClean="0"/>
              <a:t>konusu </a:t>
            </a:r>
            <a:r>
              <a:rPr lang="tr-TR" dirty="0" smtClean="0"/>
              <a:t>dokümantasyona </a:t>
            </a:r>
            <a:r>
              <a:rPr lang="tr-TR" dirty="0" smtClean="0"/>
              <a:t>bakan birime, bu </a:t>
            </a:r>
            <a:r>
              <a:rPr lang="tr-TR" dirty="0" smtClean="0"/>
              <a:t>dokümantasyonu </a:t>
            </a:r>
            <a:r>
              <a:rPr lang="tr-TR" dirty="0" smtClean="0"/>
              <a:t>barındıran yerlere denir.</a:t>
            </a:r>
          </a:p>
          <a:p>
            <a:endParaRPr lang="tr-TR" dirty="0" smtClean="0"/>
          </a:p>
          <a:p>
            <a:r>
              <a:rPr lang="tr-TR" dirty="0" smtClean="0"/>
              <a:t>Tıbbi </a:t>
            </a:r>
            <a:r>
              <a:rPr lang="tr-TR" dirty="0" smtClean="0"/>
              <a:t>Arşiv </a:t>
            </a:r>
            <a:r>
              <a:rPr lang="tr-TR" dirty="0" smtClean="0"/>
              <a:t>Malzemesi: </a:t>
            </a:r>
          </a:p>
          <a:p>
            <a:r>
              <a:rPr lang="tr-TR" dirty="0" smtClean="0"/>
              <a:t>Hastanelerin yaptıkları hizmetler  yaptıkları faaliyetler sonucunda </a:t>
            </a:r>
            <a:r>
              <a:rPr lang="tr-TR" dirty="0" smtClean="0"/>
              <a:t>oluşan</a:t>
            </a:r>
            <a:r>
              <a:rPr lang="tr-TR" dirty="0" smtClean="0"/>
              <a:t>; hasta, doktor, hastane, adli tıp, halk sağlığı, bilimsel </a:t>
            </a:r>
            <a:r>
              <a:rPr lang="tr-TR" dirty="0" smtClean="0"/>
              <a:t>araştırmalar</a:t>
            </a:r>
            <a:r>
              <a:rPr lang="tr-TR" dirty="0" smtClean="0"/>
              <a:t>, hukuki vb. </a:t>
            </a:r>
            <a:r>
              <a:rPr lang="tr-TR" dirty="0" smtClean="0"/>
              <a:t>açılardan </a:t>
            </a:r>
            <a:r>
              <a:rPr lang="tr-TR" dirty="0" smtClean="0"/>
              <a:t>saklanması gereken her turlu yazılı, </a:t>
            </a:r>
            <a:r>
              <a:rPr lang="tr-TR" dirty="0" smtClean="0"/>
              <a:t>ç</a:t>
            </a:r>
            <a:r>
              <a:rPr lang="tr-TR" dirty="0" smtClean="0"/>
              <a:t>izili</a:t>
            </a:r>
            <a:r>
              <a:rPr lang="tr-TR" dirty="0" smtClean="0"/>
              <a:t>, </a:t>
            </a:r>
            <a:r>
              <a:rPr lang="tr-TR" dirty="0" smtClean="0"/>
              <a:t>görsel-işitsel </a:t>
            </a:r>
            <a:r>
              <a:rPr lang="tr-TR" dirty="0" smtClean="0"/>
              <a:t>ve elektronik belgelerin tamamına tıbbi </a:t>
            </a:r>
            <a:r>
              <a:rPr lang="tr-TR" dirty="0" smtClean="0"/>
              <a:t>arşiv </a:t>
            </a:r>
            <a:r>
              <a:rPr lang="tr-TR" dirty="0" smtClean="0"/>
              <a:t>malzemesi denir.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tr-TR" dirty="0" smtClean="0"/>
              <a:t>MEVZUAT (İLGİLİ BÖLÜMLER)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89120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1219 sayılı Tababet ve </a:t>
            </a:r>
            <a:r>
              <a:rPr lang="tr-TR" sz="1600" dirty="0" err="1" smtClean="0">
                <a:solidFill>
                  <a:srgbClr val="FF0000"/>
                </a:solidFill>
              </a:rPr>
              <a:t>Suabatı</a:t>
            </a:r>
            <a:r>
              <a:rPr lang="tr-TR" sz="1600" dirty="0" smtClean="0">
                <a:solidFill>
                  <a:srgbClr val="FF0000"/>
                </a:solidFill>
              </a:rPr>
              <a:t> Sanatlarının Tarzı </a:t>
            </a:r>
            <a:r>
              <a:rPr lang="tr-TR" sz="1600" dirty="0" err="1" smtClean="0">
                <a:solidFill>
                  <a:srgbClr val="FF0000"/>
                </a:solidFill>
              </a:rPr>
              <a:t>Đcrasına</a:t>
            </a:r>
            <a:r>
              <a:rPr lang="tr-TR" sz="1600" dirty="0" smtClean="0">
                <a:solidFill>
                  <a:srgbClr val="FF0000"/>
                </a:solidFill>
              </a:rPr>
              <a:t> Dair Kanun</a:t>
            </a:r>
          </a:p>
          <a:p>
            <a:r>
              <a:rPr lang="tr-TR" sz="1600" dirty="0" smtClean="0"/>
              <a:t>- 992 sayılı </a:t>
            </a:r>
            <a:r>
              <a:rPr lang="tr-TR" sz="1600" dirty="0" err="1" smtClean="0"/>
              <a:t>Seriri</a:t>
            </a:r>
            <a:r>
              <a:rPr lang="tr-TR" sz="1600" dirty="0" smtClean="0"/>
              <a:t> </a:t>
            </a:r>
            <a:r>
              <a:rPr lang="tr-TR" sz="1600" dirty="0" err="1" smtClean="0"/>
              <a:t>Taharriyat</a:t>
            </a:r>
            <a:r>
              <a:rPr lang="tr-TR" sz="1600" dirty="0" smtClean="0"/>
              <a:t> ve </a:t>
            </a:r>
            <a:r>
              <a:rPr lang="tr-TR" sz="1600" dirty="0" err="1" smtClean="0"/>
              <a:t>Tahlilat</a:t>
            </a:r>
            <a:r>
              <a:rPr lang="tr-TR" sz="1600" dirty="0" smtClean="0"/>
              <a:t> Yapan ve </a:t>
            </a:r>
            <a:r>
              <a:rPr lang="tr-TR" sz="1600" dirty="0" err="1" smtClean="0"/>
              <a:t>Masli</a:t>
            </a:r>
            <a:r>
              <a:rPr lang="tr-TR" sz="1600" dirty="0" smtClean="0"/>
              <a:t> </a:t>
            </a:r>
            <a:r>
              <a:rPr lang="tr-TR" sz="1600" dirty="0" err="1" smtClean="0"/>
              <a:t>Teamuller</a:t>
            </a:r>
            <a:r>
              <a:rPr lang="tr-TR" sz="1600" dirty="0" smtClean="0"/>
              <a:t> Aranılan Umuma Mahsus</a:t>
            </a:r>
          </a:p>
          <a:p>
            <a:r>
              <a:rPr lang="tr-TR" sz="1600" dirty="0" smtClean="0"/>
              <a:t>Bakteriyoloji ve Kimya laboratuarları Kanununa </a:t>
            </a:r>
            <a:r>
              <a:rPr lang="tr-TR" sz="1600" dirty="0" err="1" smtClean="0"/>
              <a:t>Muteferri</a:t>
            </a:r>
            <a:r>
              <a:rPr lang="tr-TR" sz="1600" dirty="0" smtClean="0"/>
              <a:t> Olarak Tanzim Olunan </a:t>
            </a:r>
            <a:r>
              <a:rPr lang="tr-TR" sz="1600" dirty="0" err="1" smtClean="0"/>
              <a:t>Yonetmelik</a:t>
            </a:r>
            <a:endParaRPr lang="tr-TR" sz="1600" dirty="0" smtClean="0"/>
          </a:p>
          <a:p>
            <a:r>
              <a:rPr lang="tr-TR" sz="1600" dirty="0" smtClean="0"/>
              <a:t>- 3153 sayılı </a:t>
            </a:r>
            <a:r>
              <a:rPr lang="tr-TR" sz="1600" dirty="0" err="1" smtClean="0"/>
              <a:t>Radiyoloji</a:t>
            </a:r>
            <a:r>
              <a:rPr lang="tr-TR" sz="1600" dirty="0" smtClean="0"/>
              <a:t>, </a:t>
            </a:r>
            <a:r>
              <a:rPr lang="tr-TR" sz="1600" dirty="0" err="1" smtClean="0"/>
              <a:t>Radiyom</a:t>
            </a:r>
            <a:r>
              <a:rPr lang="tr-TR" sz="1600" dirty="0" smtClean="0"/>
              <a:t> ve Elektrikle Tedavi ve Diğer Fizyoterapi </a:t>
            </a:r>
            <a:r>
              <a:rPr lang="tr-TR" sz="1600" dirty="0" err="1" smtClean="0"/>
              <a:t>Muesseseleri</a:t>
            </a:r>
            <a:endParaRPr lang="tr-TR" sz="1600" dirty="0" smtClean="0"/>
          </a:p>
          <a:p>
            <a:r>
              <a:rPr lang="tr-TR" sz="1600" dirty="0" smtClean="0"/>
              <a:t>Hakkında Kanun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- 1975 yılında </a:t>
            </a:r>
            <a:r>
              <a:rPr lang="tr-TR" sz="1600" dirty="0" err="1" smtClean="0">
                <a:solidFill>
                  <a:srgbClr val="FF0000"/>
                </a:solidFill>
              </a:rPr>
              <a:t>cıkarılan</a:t>
            </a:r>
            <a:r>
              <a:rPr lang="tr-TR" sz="1600" dirty="0" smtClean="0">
                <a:solidFill>
                  <a:srgbClr val="FF0000"/>
                </a:solidFill>
              </a:rPr>
              <a:t> Devlet </a:t>
            </a:r>
            <a:r>
              <a:rPr lang="tr-TR" sz="1600" dirty="0" err="1" smtClean="0">
                <a:solidFill>
                  <a:srgbClr val="FF0000"/>
                </a:solidFill>
              </a:rPr>
              <a:t>Arsiv</a:t>
            </a:r>
            <a:r>
              <a:rPr lang="tr-TR" sz="1600" dirty="0" smtClean="0">
                <a:solidFill>
                  <a:srgbClr val="FF0000"/>
                </a:solidFill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</a:rPr>
              <a:t>Yonetmeliği</a:t>
            </a:r>
            <a:endParaRPr lang="tr-TR" sz="1600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Tıbbi Kayıt ve </a:t>
            </a:r>
            <a:r>
              <a:rPr lang="tr-TR" sz="1600" dirty="0" err="1" smtClean="0"/>
              <a:t>Arsiv</a:t>
            </a:r>
            <a:r>
              <a:rPr lang="tr-TR" sz="1600" dirty="0" smtClean="0"/>
              <a:t> Hizmetleri </a:t>
            </a:r>
            <a:r>
              <a:rPr lang="tr-TR" sz="1600" dirty="0" err="1" smtClean="0"/>
              <a:t>Yonergesi</a:t>
            </a:r>
            <a:endParaRPr lang="tr-TR" sz="1600" dirty="0" smtClean="0"/>
          </a:p>
          <a:p>
            <a:r>
              <a:rPr lang="tr-TR" sz="1600" dirty="0" smtClean="0"/>
              <a:t>- 23.06.2001 tarih ve 24441 sayılı Resmi Gazete’de yayımlanan Ayakta </a:t>
            </a:r>
            <a:r>
              <a:rPr lang="tr-TR" sz="1600" dirty="0" err="1" smtClean="0"/>
              <a:t>Teshis</a:t>
            </a:r>
            <a:r>
              <a:rPr lang="tr-TR" sz="1600" dirty="0" smtClean="0"/>
              <a:t> ve Tedavi</a:t>
            </a:r>
          </a:p>
          <a:p>
            <a:r>
              <a:rPr lang="tr-TR" sz="1600" dirty="0" smtClean="0"/>
              <a:t>Yapılan </a:t>
            </a:r>
            <a:r>
              <a:rPr lang="tr-TR" sz="1600" dirty="0" err="1" smtClean="0"/>
              <a:t>Ozel</a:t>
            </a:r>
            <a:r>
              <a:rPr lang="tr-TR" sz="1600" dirty="0" smtClean="0"/>
              <a:t> Sağlık </a:t>
            </a:r>
            <a:r>
              <a:rPr lang="tr-TR" sz="1600" dirty="0" err="1" smtClean="0"/>
              <a:t>Kurulusları</a:t>
            </a:r>
            <a:r>
              <a:rPr lang="tr-TR" sz="1600" dirty="0" smtClean="0"/>
              <a:t> Hakkında </a:t>
            </a:r>
            <a:r>
              <a:rPr lang="tr-TR" sz="1600" dirty="0" err="1" smtClean="0"/>
              <a:t>Yonetmelik</a:t>
            </a:r>
            <a:endParaRPr lang="tr-TR" sz="1600" dirty="0" smtClean="0"/>
          </a:p>
          <a:p>
            <a:r>
              <a:rPr lang="tr-TR" sz="1600" dirty="0" smtClean="0"/>
              <a:t>- 27.03.2002 tarih ve 24708 sayılı Resmi Gazete’de yayımlanan </a:t>
            </a:r>
            <a:r>
              <a:rPr lang="tr-TR" sz="1600" dirty="0" err="1" smtClean="0"/>
              <a:t>Ozel</a:t>
            </a:r>
            <a:r>
              <a:rPr lang="tr-TR" sz="1600" dirty="0" smtClean="0"/>
              <a:t> Hastaneler </a:t>
            </a:r>
            <a:r>
              <a:rPr lang="tr-TR" sz="1600" dirty="0" err="1" smtClean="0"/>
              <a:t>Yonetmeliği</a:t>
            </a:r>
            <a:endParaRPr lang="tr-TR" sz="1600" dirty="0" smtClean="0"/>
          </a:p>
          <a:p>
            <a:r>
              <a:rPr lang="tr-TR" sz="1600" dirty="0" smtClean="0"/>
              <a:t>- YTK Tıbbi Kayıt ve </a:t>
            </a:r>
            <a:r>
              <a:rPr lang="tr-TR" sz="1600" dirty="0" err="1" smtClean="0"/>
              <a:t>Arsiv</a:t>
            </a:r>
            <a:r>
              <a:rPr lang="tr-TR" sz="1600" dirty="0" smtClean="0"/>
              <a:t> Hizmetleri </a:t>
            </a:r>
            <a:r>
              <a:rPr lang="tr-TR" sz="1600" dirty="0" err="1" smtClean="0"/>
              <a:t>Yonergesi’ne</a:t>
            </a:r>
            <a:r>
              <a:rPr lang="tr-TR" sz="1600" dirty="0" smtClean="0"/>
              <a:t> 24.09.2004 tarih ve 7067 sayılı makam</a:t>
            </a:r>
          </a:p>
          <a:p>
            <a:r>
              <a:rPr lang="tr-TR" sz="1600" dirty="0" smtClean="0"/>
              <a:t>onayı ile Ek-1 madde ilave edilerek “Bilgisayar otomasyonuna gecen hastanelerde kayıtların</a:t>
            </a:r>
          </a:p>
          <a:p>
            <a:r>
              <a:rPr lang="tr-TR" sz="1600" dirty="0" smtClean="0"/>
              <a:t>bilgisayar ortamında tutulmasına </a:t>
            </a:r>
            <a:r>
              <a:rPr lang="tr-TR" sz="1600" dirty="0" err="1" smtClean="0"/>
              <a:t>iliskin</a:t>
            </a:r>
            <a:r>
              <a:rPr lang="tr-TR" sz="1600" dirty="0" smtClean="0"/>
              <a:t> </a:t>
            </a:r>
            <a:r>
              <a:rPr lang="tr-TR" sz="1600" dirty="0" err="1" smtClean="0"/>
              <a:t>islemlerin</a:t>
            </a:r>
            <a:r>
              <a:rPr lang="tr-TR" sz="1600" dirty="0" smtClean="0"/>
              <a:t> </a:t>
            </a:r>
            <a:r>
              <a:rPr lang="tr-TR" sz="1600" dirty="0" err="1" smtClean="0"/>
              <a:t>yurutulmesi</a:t>
            </a:r>
            <a:r>
              <a:rPr lang="tr-TR" sz="1600" dirty="0" smtClean="0"/>
              <a:t> hakkında” </a:t>
            </a:r>
            <a:r>
              <a:rPr lang="tr-TR" sz="1600" dirty="0" err="1" smtClean="0"/>
              <a:t>yonerge</a:t>
            </a:r>
            <a:r>
              <a:rPr lang="tr-TR" sz="1600" dirty="0" smtClean="0"/>
              <a:t> </a:t>
            </a:r>
            <a:r>
              <a:rPr lang="tr-TR" sz="1600" dirty="0" err="1" smtClean="0"/>
              <a:t>değisikliği</a:t>
            </a:r>
            <a:r>
              <a:rPr lang="tr-TR" sz="1600" dirty="0" smtClean="0"/>
              <a:t> </a:t>
            </a:r>
            <a:r>
              <a:rPr lang="tr-TR" sz="1600" dirty="0" err="1" smtClean="0"/>
              <a:t>yapılmıstır</a:t>
            </a:r>
            <a:r>
              <a:rPr lang="tr-TR" sz="1600" dirty="0" smtClean="0"/>
              <a:t>.</a:t>
            </a:r>
            <a:endParaRPr lang="tr-TR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419</TotalTime>
  <Words>1555</Words>
  <Application>Microsoft Office PowerPoint</Application>
  <PresentationFormat>Ekran Gösterisi (4:3)</PresentationFormat>
  <Paragraphs>183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Akış</vt:lpstr>
      <vt:lpstr>   ARŞİVLEME  PERİODONTAL HASTA KAYITLARININ TUTULMASI   </vt:lpstr>
      <vt:lpstr>  TIBBİ KAYITLAR</vt:lpstr>
      <vt:lpstr>  TIBBİ KAYITLAR</vt:lpstr>
      <vt:lpstr>    TIBBİ KAYITLAR</vt:lpstr>
      <vt:lpstr>Slayt 5</vt:lpstr>
      <vt:lpstr>Slayt 6</vt:lpstr>
      <vt:lpstr>TANIMLAR – KAVRAMLAR</vt:lpstr>
      <vt:lpstr>Slayt 8</vt:lpstr>
      <vt:lpstr>MEVZUAT (İLGİLİ BÖLÜMLER)</vt:lpstr>
      <vt:lpstr>MEVZUAT (İLGİLİ BÖLÜMLER)</vt:lpstr>
      <vt:lpstr>Slayt 11</vt:lpstr>
      <vt:lpstr>Slayt 12</vt:lpstr>
      <vt:lpstr>Genel anlamda hasta kayıtlarını önemi</vt:lpstr>
      <vt:lpstr>Fiziksel Sartların Olusturulması:</vt:lpstr>
      <vt:lpstr>Slayt 15</vt:lpstr>
      <vt:lpstr>Slayt 16</vt:lpstr>
      <vt:lpstr>14 Ekim 1999 tarih 23486 sayılı resmi gazete: Ağız ve diş sağlığı hizmeti sunulan  özel sağlık kurumları hakkında yönetmelik</vt:lpstr>
      <vt:lpstr>14 Ekim 1999 tarih 23486 sayılı resmi gazete: Ağız ve diş sağlığı hizmeti sunulan  özel sağlık kurumları hakkında yönetmelik  28.madde</vt:lpstr>
      <vt:lpstr>Laboratuvar raporları</vt:lpstr>
      <vt:lpstr>PERİODONTAL  KAYITLAR</vt:lpstr>
      <vt:lpstr>PERİODONTAL  KAYITLAR</vt:lpstr>
      <vt:lpstr>Tüm ağıza ait değerlendirmenin yapılması</vt:lpstr>
      <vt:lpstr>PERİODONTAL  KAYITLAR</vt:lpstr>
      <vt:lpstr>PERİODONTAL  KAYITLAR</vt:lpstr>
      <vt:lpstr>PERİODONTAL  KAYITLAR</vt:lpstr>
      <vt:lpstr>Periodontal açıdan radyografik takipte</vt:lpstr>
      <vt:lpstr>Tedavi öncesi başlangıç  full mouth periapikal  v bitewing radyograflar olmaksızın.</vt:lpstr>
      <vt:lpstr>Baseline (başlangıç) ölçümleri yapılmaksızın hekim:</vt:lpstr>
      <vt:lpstr>Amerikan  Periodontoloji Akademisi</vt:lpstr>
      <vt:lpstr>Slayt 30</vt:lpstr>
      <vt:lpstr>Slayt 31</vt:lpstr>
      <vt:lpstr>Slayt 32</vt:lpstr>
      <vt:lpstr>Slayt 33</vt:lpstr>
      <vt:lpstr>Elektronik  Kayıtlar</vt:lpstr>
      <vt:lpstr>Slayt 35</vt:lpstr>
      <vt:lpstr>Slayt 36</vt:lpstr>
      <vt:lpstr>Hasta kayıtları içerisinde:</vt:lpstr>
      <vt:lpstr>Slayt 38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Kemal</dc:creator>
  <cp:lastModifiedBy>HBOSTANCI</cp:lastModifiedBy>
  <cp:revision>76</cp:revision>
  <dcterms:created xsi:type="dcterms:W3CDTF">2011-12-25T18:43:30Z</dcterms:created>
  <dcterms:modified xsi:type="dcterms:W3CDTF">2016-12-22T07:42:26Z</dcterms:modified>
</cp:coreProperties>
</file>