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0" r:id="rId3"/>
    <p:sldId id="271" r:id="rId4"/>
    <p:sldId id="289" r:id="rId5"/>
    <p:sldId id="272" r:id="rId6"/>
    <p:sldId id="273" r:id="rId7"/>
    <p:sldId id="274" r:id="rId8"/>
    <p:sldId id="290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91" r:id="rId17"/>
    <p:sldId id="282" r:id="rId18"/>
    <p:sldId id="283" r:id="rId19"/>
    <p:sldId id="284" r:id="rId20"/>
    <p:sldId id="336" r:id="rId21"/>
    <p:sldId id="337" r:id="rId22"/>
    <p:sldId id="338" r:id="rId23"/>
    <p:sldId id="339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1" autoAdjust="0"/>
    <p:restoredTop sz="94595" autoAdjust="0"/>
  </p:normalViewPr>
  <p:slideViewPr>
    <p:cSldViewPr>
      <p:cViewPr varScale="1">
        <p:scale>
          <a:sx n="43" d="100"/>
          <a:sy n="43" d="100"/>
        </p:scale>
        <p:origin x="-1445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NULL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3D02CEE-ED4C-438E-AE9E-DCE532B2E7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1970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80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49C667A5-42A4-4423-B6CA-211D5315C2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16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B42A3D-F4C4-47DB-A283-D8C1007B015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1675"/>
            <a:ext cx="4586287" cy="3440113"/>
          </a:xfrm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1338"/>
            <a:ext cx="4997450" cy="4141787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911360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F845089-407D-41F4-A5DC-8D6A7D619323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1095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1675"/>
            <a:ext cx="4586287" cy="3440113"/>
          </a:xfrm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1338"/>
            <a:ext cx="4997450" cy="4141787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475054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1D6C4A-3EE8-46A1-BFF5-629D8C7A0856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1675"/>
            <a:ext cx="4586287" cy="3440113"/>
          </a:xfrm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1338"/>
            <a:ext cx="4997450" cy="4141787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20964186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20B64E8-D579-4C54-B7FA-8FB5E1444344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28713" y="701675"/>
            <a:ext cx="4586287" cy="3440113"/>
          </a:xfrm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4351338"/>
            <a:ext cx="4997450" cy="4141787"/>
          </a:xfrm>
          <a:noFill/>
          <a:ln/>
        </p:spPr>
        <p:txBody>
          <a:bodyPr/>
          <a:lstStyle/>
          <a:p>
            <a:endParaRPr lang="tr-TR" smtClean="0"/>
          </a:p>
        </p:txBody>
      </p:sp>
    </p:spTree>
    <p:extLst>
      <p:ext uri="{BB962C8B-B14F-4D97-AF65-F5344CB8AC3E}">
        <p14:creationId xmlns:p14="http://schemas.microsoft.com/office/powerpoint/2010/main" val="3112588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1027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6" name="Freeform 1028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7" name="Freeform 1029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8" name="Group 1030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1031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9" name="Freeform 1032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0" name="Freeform 1033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1" name="Freeform 1034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2" name="Freeform 1035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3" name="Freeform 1036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4" name="Freeform 1037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5" name="Freeform 1038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6" name="Freeform 1039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7" name="Freeform 1040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8" name="Freeform 1041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39" name="Freeform 1042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0" name="Freeform 1043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9" name="Freeform 1044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0" name="Freeform 1045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1" name="Freeform 1046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2" name="Freeform 1047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3" name="Freeform 1048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4" name="Freeform 1049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5" name="Freeform 1050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6" name="Freeform 1051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7" name="Line 1052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8" name="Line 1053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19" name="Line 1054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20" name="Group 1055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1056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4" name="Line 1057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5" name="Line 1058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6" name="Line 1059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27" name="Line 1060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21" name="Line 1061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22" name="Line 1062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44071" name="Rectangle 106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072" name="Rectangle 106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1065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2" name="Rectangle 106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" name="Rectangle 106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1FE51-954B-4BF6-A202-FE06E4DA7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E1A699-45A7-40A7-8FE0-2BF62712C8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ABA72C-ECA8-4B0C-993E-4C4D1E29CC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Başlık, 2 İçeri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1462-F4C2-4A17-8BB4-BD4E4DB393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Başlık, Küçük Resim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Küçük Resim Yer Tutucusu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82ECE-2097-4A5E-92D3-2FB8551A0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1C273B-282D-497C-B360-57AE96D794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Başlık ve Metin Üzerind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97C41-B56E-4856-924D-9B05EFF345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Başlık, İçerik ve 2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91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A8F7FB-AC72-43B6-8B4E-BB30ED672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A1208-3A53-40AC-8D31-DD075F0C1C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C3E850-8C2E-46E9-AE3F-024D98735F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3A5CC-390D-416B-8D92-BAF2820F2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65A3FE-6ED9-42F7-BCDA-B97DFFF082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D5292-946A-4EFA-A212-77AF202B7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0F1122-A5F3-4DB1-B8BA-E63B51E709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E109E-D12D-4DA4-AD46-861B012F9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881B7-80BD-4CC4-A791-96A689F6D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522E8-4375-4F49-BD67-F8BD2F4CC6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F4F0AE-24D0-40B6-9E75-3682F5D672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43011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12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13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15371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43015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6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7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8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19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0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1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2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3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4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5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6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27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43028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29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0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1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/>
              <a:ahLst/>
              <a:cxnLst>
                <a:cxn ang="0">
                  <a:pos x="717" y="845"/>
                </a:cxn>
                <a:cxn ang="0">
                  <a:pos x="717" y="821"/>
                </a:cxn>
                <a:cxn ang="0">
                  <a:pos x="574" y="605"/>
                </a:cxn>
                <a:cxn ang="0">
                  <a:pos x="406" y="396"/>
                </a:cxn>
                <a:cxn ang="0">
                  <a:pos x="221" y="192"/>
                </a:cxn>
                <a:cxn ang="0">
                  <a:pos x="17" y="0"/>
                </a:cxn>
                <a:cxn ang="0">
                  <a:pos x="0" y="0"/>
                </a:cxn>
                <a:cxn ang="0">
                  <a:pos x="209" y="198"/>
                </a:cxn>
                <a:cxn ang="0">
                  <a:pos x="400" y="408"/>
                </a:cxn>
                <a:cxn ang="0">
                  <a:pos x="568" y="623"/>
                </a:cxn>
                <a:cxn ang="0">
                  <a:pos x="717" y="845"/>
                </a:cxn>
                <a:cxn ang="0">
                  <a:pos x="717" y="845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2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/>
              <a:ahLst/>
              <a:cxnLst>
                <a:cxn ang="0">
                  <a:pos x="407" y="414"/>
                </a:cxn>
                <a:cxn ang="0">
                  <a:pos x="407" y="396"/>
                </a:cxn>
                <a:cxn ang="0">
                  <a:pos x="222" y="192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08" y="102"/>
                </a:cxn>
                <a:cxn ang="0">
                  <a:pos x="216" y="204"/>
                </a:cxn>
                <a:cxn ang="0">
                  <a:pos x="407" y="414"/>
                </a:cxn>
                <a:cxn ang="0">
                  <a:pos x="407" y="414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3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4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/>
              <a:ahLst/>
              <a:cxnLst>
                <a:cxn ang="0">
                  <a:pos x="586" y="0"/>
                </a:cxn>
                <a:cxn ang="0">
                  <a:pos x="568" y="0"/>
                </a:cxn>
                <a:cxn ang="0">
                  <a:pos x="407" y="132"/>
                </a:cxn>
                <a:cxn ang="0">
                  <a:pos x="257" y="270"/>
                </a:cxn>
                <a:cxn ang="0">
                  <a:pos x="120" y="420"/>
                </a:cxn>
                <a:cxn ang="0">
                  <a:pos x="0" y="575"/>
                </a:cxn>
                <a:cxn ang="0">
                  <a:pos x="0" y="599"/>
                </a:cxn>
                <a:cxn ang="0">
                  <a:pos x="120" y="432"/>
                </a:cxn>
                <a:cxn ang="0">
                  <a:pos x="257" y="282"/>
                </a:cxn>
                <a:cxn ang="0">
                  <a:pos x="413" y="138"/>
                </a:cxn>
                <a:cxn ang="0">
                  <a:pos x="586" y="0"/>
                </a:cxn>
                <a:cxn ang="0">
                  <a:pos x="586" y="0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5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/>
              <a:ahLst/>
              <a:cxnLst>
                <a:cxn ang="0">
                  <a:pos x="269" y="0"/>
                </a:cxn>
                <a:cxn ang="0">
                  <a:pos x="251" y="0"/>
                </a:cxn>
                <a:cxn ang="0">
                  <a:pos x="120" y="114"/>
                </a:cxn>
                <a:cxn ang="0">
                  <a:pos x="60" y="174"/>
                </a:cxn>
                <a:cxn ang="0">
                  <a:pos x="0" y="234"/>
                </a:cxn>
                <a:cxn ang="0">
                  <a:pos x="0" y="252"/>
                </a:cxn>
                <a:cxn ang="0">
                  <a:pos x="126" y="120"/>
                </a:cxn>
                <a:cxn ang="0">
                  <a:pos x="269" y="0"/>
                </a:cxn>
                <a:cxn ang="0">
                  <a:pos x="269" y="0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6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7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38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grpSp>
          <p:nvGrpSpPr>
            <p:cNvPr id="15383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43040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1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2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3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  <p:sp>
            <p:nvSpPr>
              <p:cNvPr id="43044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eaLnBrk="0" hangingPunct="0">
                  <a:defRPr/>
                </a:pPr>
                <a:endParaRPr lang="tr-TR">
                  <a:cs typeface="+mn-cs"/>
                </a:endParaRPr>
              </a:p>
            </p:txBody>
          </p:sp>
        </p:grpSp>
        <p:sp>
          <p:nvSpPr>
            <p:cNvPr id="43045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  <p:sp>
          <p:nvSpPr>
            <p:cNvPr id="43046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tr-TR">
                <a:cs typeface="+mn-cs"/>
              </a:endParaRPr>
            </a:p>
          </p:txBody>
        </p:sp>
      </p:grpSp>
      <p:sp>
        <p:nvSpPr>
          <p:cNvPr id="43047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3048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49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50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defRPr>
            </a:lvl1pPr>
          </a:lstStyle>
          <a:p>
            <a:pPr>
              <a:defRPr/>
            </a:pPr>
            <a:fld id="{F304CA73-222D-4389-AC0C-475BAC5E8B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3051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  <p:sldLayoutId id="2147483687" r:id="rId18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333375"/>
            <a:ext cx="8686800" cy="2819400"/>
          </a:xfrm>
        </p:spPr>
        <p:txBody>
          <a:bodyPr/>
          <a:lstStyle/>
          <a:p>
            <a:pPr eaLnBrk="1" hangingPunct="1">
              <a:defRPr/>
            </a:pPr>
            <a:r>
              <a:rPr lang="tr-TR" sz="4000" b="1"/>
              <a:t>ICD</a:t>
            </a:r>
            <a:r>
              <a:rPr lang="en-AU" sz="4000" b="1"/>
              <a:t>-10</a:t>
            </a:r>
            <a:br>
              <a:rPr lang="en-AU" sz="4000" b="1"/>
            </a:br>
            <a:r>
              <a:rPr lang="en-AU" sz="4000" b="1"/>
              <a:t>ULUSLARARASI HASTALIK SINIFLAMASI-10</a:t>
            </a:r>
            <a:endParaRPr lang="en-AU" sz="4000"/>
          </a:p>
        </p:txBody>
      </p:sp>
      <p:pic>
        <p:nvPicPr>
          <p:cNvPr id="17411" name="Picture 4" descr="Saglik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1143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Picture 7" descr="esaglik_logo4"/>
          <p:cNvPicPr>
            <a:picLocks noGrp="1" noChangeAspect="1" noChangeArrowheads="1"/>
          </p:cNvPicPr>
          <p:nvPr>
            <p:ph type="subTitle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391400" y="0"/>
            <a:ext cx="1752600" cy="1752600"/>
          </a:xfr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8600" y="228600"/>
            <a:ext cx="8839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ICD-10</a:t>
            </a: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/>
            </a:r>
            <a:b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</a:b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4 BASMAKLI HASTALIK KODLARI</a:t>
            </a:r>
            <a:endParaRPr lang="en-A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228600" y="2133600"/>
            <a:ext cx="8915400" cy="4535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2400" b="1">
                <a:cs typeface="+mn-cs"/>
              </a:rPr>
              <a:t>	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Dördüncü düzey, 3 basamaklı düzeydeki hastalığın daha detaylı olarak tanımlandığı düzeydir. 3 Basamaklı düzeydeki hastalıkların tümü, 4. Basamak ilavesi ile daha da ayrıntılandırılmıştır. 4 Basamaklı hastalık kodları, 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ICD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-10 yapısında bulunan en detaylı düzeyi oluşturmaktadır.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 i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Örnek olarak 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A00.0	Klasik Kolera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A00.1	Kolera Eltor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A00.9	Tiplendirilememiş Kolera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SINIFLAMA YAPISI</a:t>
            </a:r>
          </a:p>
        </p:txBody>
      </p:sp>
      <p:sp>
        <p:nvSpPr>
          <p:cNvPr id="27653" name="Rectangle 5"/>
          <p:cNvSpPr>
            <a:spLocks noChangeArrowheads="1"/>
          </p:cNvSpPr>
          <p:nvPr/>
        </p:nvSpPr>
        <p:spPr bwMode="auto">
          <a:xfrm>
            <a:off x="914400" y="1981200"/>
            <a:ext cx="8153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8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GENEL BAKIŞ</a:t>
            </a:r>
            <a:r>
              <a:rPr lang="en-AU" sz="28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:</a:t>
            </a:r>
            <a:endParaRPr lang="tr-TR" sz="28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Düzey	Bölümler				21 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Düzey	Bloklar		     	      260 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Düzey	Hst. Kodları (3)         2035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Font typeface="Wingdings" pitchFamily="2" charset="2"/>
              <a:buAutoNum type="arabicPeriod"/>
              <a:defRPr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Düzey	Hst. Kodları (4)      10021</a:t>
            </a:r>
          </a:p>
          <a:p>
            <a:pPr marL="609600" indent="-609600">
              <a:lnSpc>
                <a:spcPct val="120000"/>
              </a:lnSpc>
              <a:spcBef>
                <a:spcPct val="20000"/>
              </a:spcBef>
              <a:buClr>
                <a:schemeClr val="tx1"/>
              </a:buClr>
              <a:buSzPct val="65000"/>
              <a:buFont typeface="Wingdings" pitchFamily="2" charset="2"/>
              <a:buNone/>
              <a:defRPr/>
            </a:pPr>
            <a:r>
              <a:rPr lang="tr-TR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 </a:t>
            </a:r>
            <a:endParaRPr lang="en-AU" sz="28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37892" name="AutoShape 29"/>
          <p:cNvSpPr>
            <a:spLocks noChangeArrowheads="1"/>
          </p:cNvSpPr>
          <p:nvPr/>
        </p:nvSpPr>
        <p:spPr bwMode="auto">
          <a:xfrm>
            <a:off x="3059113" y="2852738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3" name="AutoShape 30"/>
          <p:cNvSpPr>
            <a:spLocks noChangeArrowheads="1"/>
          </p:cNvSpPr>
          <p:nvPr/>
        </p:nvSpPr>
        <p:spPr bwMode="auto">
          <a:xfrm>
            <a:off x="3059113" y="3427413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4" name="AutoShape 31"/>
          <p:cNvSpPr>
            <a:spLocks noChangeArrowheads="1"/>
          </p:cNvSpPr>
          <p:nvPr/>
        </p:nvSpPr>
        <p:spPr bwMode="auto">
          <a:xfrm>
            <a:off x="6083300" y="3427413"/>
            <a:ext cx="1441450" cy="288925"/>
          </a:xfrm>
          <a:prstGeom prst="rightArrow">
            <a:avLst>
              <a:gd name="adj1" fmla="val 50000"/>
              <a:gd name="adj2" fmla="val 12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5" name="AutoShape 32"/>
          <p:cNvSpPr>
            <a:spLocks noChangeArrowheads="1"/>
          </p:cNvSpPr>
          <p:nvPr/>
        </p:nvSpPr>
        <p:spPr bwMode="auto">
          <a:xfrm>
            <a:off x="6083300" y="2852738"/>
            <a:ext cx="1441450" cy="288925"/>
          </a:xfrm>
          <a:prstGeom prst="rightArrow">
            <a:avLst>
              <a:gd name="adj1" fmla="val 50000"/>
              <a:gd name="adj2" fmla="val 12472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6" name="AutoShape 33"/>
          <p:cNvSpPr>
            <a:spLocks noChangeArrowheads="1"/>
          </p:cNvSpPr>
          <p:nvPr/>
        </p:nvSpPr>
        <p:spPr bwMode="auto">
          <a:xfrm>
            <a:off x="3059113" y="4003675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7" name="AutoShape 34"/>
          <p:cNvSpPr>
            <a:spLocks noChangeArrowheads="1"/>
          </p:cNvSpPr>
          <p:nvPr/>
        </p:nvSpPr>
        <p:spPr bwMode="auto">
          <a:xfrm>
            <a:off x="7091363" y="4076700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8" name="AutoShape 35"/>
          <p:cNvSpPr>
            <a:spLocks noChangeArrowheads="1"/>
          </p:cNvSpPr>
          <p:nvPr/>
        </p:nvSpPr>
        <p:spPr bwMode="auto">
          <a:xfrm>
            <a:off x="3059113" y="4581525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  <p:sp>
        <p:nvSpPr>
          <p:cNvPr id="37899" name="AutoShape 36"/>
          <p:cNvSpPr>
            <a:spLocks noChangeArrowheads="1"/>
          </p:cNvSpPr>
          <p:nvPr/>
        </p:nvSpPr>
        <p:spPr bwMode="auto">
          <a:xfrm>
            <a:off x="6948488" y="4579938"/>
            <a:ext cx="576262" cy="288925"/>
          </a:xfrm>
          <a:prstGeom prst="rightArrow">
            <a:avLst>
              <a:gd name="adj1" fmla="val 50000"/>
              <a:gd name="adj2" fmla="val 4986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tr-T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1295400" y="6096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ÖRNEK KODLAMALAR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9600" y="1600200"/>
            <a:ext cx="8077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tr-TR" sz="3600">
                <a:latin typeface="Impact" pitchFamily="34" charset="0"/>
              </a:rPr>
              <a:t> </a:t>
            </a:r>
            <a:r>
              <a:rPr lang="tr-TR" sz="3600" b="1">
                <a:latin typeface="Times New Roman" pitchFamily="18" charset="0"/>
              </a:rPr>
              <a:t>A54.3   Gözün Gonokok Enfeksiyonu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447800" y="25908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tr-TR" sz="3200">
                <a:latin typeface="Impact" pitchFamily="34" charset="0"/>
              </a:rPr>
              <a:t> </a:t>
            </a:r>
            <a:r>
              <a:rPr lang="tr-TR" sz="3200" b="1">
                <a:latin typeface="Times New Roman" pitchFamily="18" charset="0"/>
              </a:rPr>
              <a:t>A		 Enfeksiyon	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1447800" y="32766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tr-TR" sz="3200" b="1">
                <a:latin typeface="Times New Roman" pitchFamily="18" charset="0"/>
              </a:rPr>
              <a:t> A54	Gonokok  enfeksiyonu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1447800" y="3962400"/>
            <a:ext cx="7315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buFontTx/>
              <a:buChar char="•"/>
            </a:pPr>
            <a:r>
              <a:rPr lang="tr-TR" sz="3200">
                <a:latin typeface="Impact" pitchFamily="34" charset="0"/>
              </a:rPr>
              <a:t> </a:t>
            </a:r>
            <a:r>
              <a:rPr lang="tr-TR" sz="3200" b="1">
                <a:latin typeface="Times New Roman" pitchFamily="18" charset="0"/>
              </a:rPr>
              <a:t>A54.3	Gözün gonokok  enfeksiyonu</a:t>
            </a:r>
            <a:endParaRPr lang="tr-TR" sz="3200">
              <a:latin typeface="Impact" pitchFamily="34" charset="0"/>
            </a:endParaRPr>
          </a:p>
        </p:txBody>
      </p:sp>
      <p:graphicFrame>
        <p:nvGraphicFramePr>
          <p:cNvPr id="7170" name="Rectangle 1024"/>
          <p:cNvGraphicFramePr>
            <a:graphicFrameLocks/>
          </p:cNvGraphicFramePr>
          <p:nvPr/>
        </p:nvGraphicFramePr>
        <p:xfrm>
          <a:off x="1524000" y="1397000"/>
          <a:ext cx="6096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Clip" r:id="rId3" imgW="0" imgH="0" progId="">
                  <p:embed/>
                </p:oleObj>
              </mc:Choice>
              <mc:Fallback>
                <p:oleObj name="Clip" r:id="rId3" imgW="0" imgH="0" progId="">
                  <p:embed/>
                  <p:pic>
                    <p:nvPicPr>
                      <p:cNvPr id="0" name="Rectangle 1024"/>
                      <p:cNvPicPr preferRelativeResize="0">
                        <a:picLocks noChangeArrowheads="1"/>
                      </p:cNvPicPr>
                      <p:nvPr/>
                    </p:nvPicPr>
                    <p:blipFill>
                      <a:blip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7000"/>
                        <a:ext cx="6096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1025"/>
          <p:cNvGraphicFramePr>
            <a:graphicFrameLocks noChangeAspect="1"/>
          </p:cNvGraphicFramePr>
          <p:nvPr/>
        </p:nvGraphicFramePr>
        <p:xfrm>
          <a:off x="3429000" y="4724400"/>
          <a:ext cx="2362200" cy="1905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7" name="Clip" r:id="rId4" imgW="2293200" imgH="2260080" progId="">
                  <p:embed/>
                </p:oleObj>
              </mc:Choice>
              <mc:Fallback>
                <p:oleObj name="Clip" r:id="rId4" imgW="2293200" imgH="2260080" progId="">
                  <p:embed/>
                  <p:pic>
                    <p:nvPicPr>
                      <p:cNvPr id="0" name="Object 10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0" y="4724400"/>
                        <a:ext cx="2362200" cy="1905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228600" y="609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DİĞER KODLAMA BİLGİLERİ</a:t>
            </a:r>
            <a:endParaRPr lang="en-A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38915" name="Text Box 5"/>
          <p:cNvSpPr txBox="1">
            <a:spLocks noChangeArrowheads="1"/>
          </p:cNvSpPr>
          <p:nvPr/>
        </p:nvSpPr>
        <p:spPr bwMode="auto">
          <a:xfrm>
            <a:off x="1425575" y="1644650"/>
            <a:ext cx="11239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600" b="1">
                <a:latin typeface="Times New Roman" pitchFamily="18" charset="0"/>
              </a:rPr>
              <a:t>NOS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8916" name="Text Box 6"/>
          <p:cNvSpPr txBox="1">
            <a:spLocks noChangeArrowheads="1"/>
          </p:cNvSpPr>
          <p:nvPr/>
        </p:nvSpPr>
        <p:spPr bwMode="auto">
          <a:xfrm>
            <a:off x="3727450" y="2220913"/>
            <a:ext cx="4167188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Hipoglisemik koma ile 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beraber hiperinsülizm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8917" name="Text Box 7"/>
          <p:cNvSpPr txBox="1">
            <a:spLocks noChangeArrowheads="1"/>
          </p:cNvSpPr>
          <p:nvPr/>
        </p:nvSpPr>
        <p:spPr bwMode="auto">
          <a:xfrm>
            <a:off x="2209800" y="2297113"/>
            <a:ext cx="10048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 b="1">
                <a:latin typeface="Times New Roman" pitchFamily="18" charset="0"/>
              </a:rPr>
              <a:t>E15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8918" name="Text Box 8"/>
          <p:cNvSpPr txBox="1">
            <a:spLocks noChangeArrowheads="1"/>
          </p:cNvSpPr>
          <p:nvPr/>
        </p:nvSpPr>
        <p:spPr bwMode="auto">
          <a:xfrm>
            <a:off x="2203450" y="3516313"/>
            <a:ext cx="13096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 b="1">
                <a:latin typeface="Times New Roman" pitchFamily="18" charset="0"/>
              </a:rPr>
              <a:t>E16.1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8919" name="Text Box 9"/>
          <p:cNvSpPr txBox="1">
            <a:spLocks noChangeArrowheads="1"/>
          </p:cNvSpPr>
          <p:nvPr/>
        </p:nvSpPr>
        <p:spPr bwMode="auto">
          <a:xfrm>
            <a:off x="3727450" y="3525838"/>
            <a:ext cx="5184775" cy="116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Hiperinsülizm, </a:t>
            </a:r>
            <a:r>
              <a:rPr kumimoji="1" lang="tr-TR" sz="3200" b="1">
                <a:solidFill>
                  <a:schemeClr val="folHlink"/>
                </a:solidFill>
                <a:latin typeface="Times New Roman" pitchFamily="18" charset="0"/>
              </a:rPr>
              <a:t>başka şekilde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solidFill>
                  <a:schemeClr val="folHlink"/>
                </a:solidFill>
                <a:latin typeface="Times New Roman" pitchFamily="18" charset="0"/>
              </a:rPr>
              <a:t>belirtilmeyen</a:t>
            </a:r>
            <a:endParaRPr kumimoji="1" lang="tr-TR" sz="3200">
              <a:solidFill>
                <a:schemeClr val="folHlink"/>
              </a:solidFill>
              <a:latin typeface="Impact" pitchFamily="34" charset="0"/>
            </a:endParaRPr>
          </a:p>
        </p:txBody>
      </p:sp>
      <p:sp>
        <p:nvSpPr>
          <p:cNvPr id="38920" name="Text Box 10"/>
          <p:cNvSpPr txBox="1">
            <a:spLocks noChangeArrowheads="1"/>
          </p:cNvSpPr>
          <p:nvPr/>
        </p:nvSpPr>
        <p:spPr bwMode="auto">
          <a:xfrm>
            <a:off x="1441450" y="4532313"/>
            <a:ext cx="11493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600" b="1">
                <a:latin typeface="Times New Roman" pitchFamily="18" charset="0"/>
              </a:rPr>
              <a:t>NEC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8921" name="Text Box 11"/>
          <p:cNvSpPr txBox="1">
            <a:spLocks noChangeArrowheads="1"/>
          </p:cNvSpPr>
          <p:nvPr/>
        </p:nvSpPr>
        <p:spPr bwMode="auto">
          <a:xfrm>
            <a:off x="2203450" y="5486400"/>
            <a:ext cx="6940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 b="1">
                <a:latin typeface="Times New Roman" pitchFamily="18" charset="0"/>
              </a:rPr>
              <a:t>Diğer yumuşak doku hastalıkları, </a:t>
            </a:r>
            <a:r>
              <a:rPr kumimoji="1" lang="tr-TR" sz="3200" b="1">
                <a:solidFill>
                  <a:schemeClr val="folHlink"/>
                </a:solidFill>
                <a:latin typeface="Times New Roman" pitchFamily="18" charset="0"/>
              </a:rPr>
              <a:t>başka yerde sınıflandırılmamış</a:t>
            </a:r>
            <a:endParaRPr kumimoji="1" lang="tr-TR" sz="3200">
              <a:solidFill>
                <a:schemeClr val="folHlink"/>
              </a:solidFill>
              <a:latin typeface="Impact" pitchFamily="34" charset="0"/>
            </a:endParaRPr>
          </a:p>
        </p:txBody>
      </p:sp>
      <p:sp>
        <p:nvSpPr>
          <p:cNvPr id="38922" name="Text Box 12"/>
          <p:cNvSpPr txBox="1">
            <a:spLocks noChangeArrowheads="1"/>
          </p:cNvSpPr>
          <p:nvPr/>
        </p:nvSpPr>
        <p:spPr bwMode="auto">
          <a:xfrm>
            <a:off x="2432050" y="1611313"/>
            <a:ext cx="48561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n-AU" sz="3200" b="1">
                <a:latin typeface="Times New Roman" pitchFamily="18" charset="0"/>
              </a:rPr>
              <a:t>( </a:t>
            </a:r>
            <a:r>
              <a:rPr kumimoji="1" lang="en-AU" sz="3200" b="1" u="sng">
                <a:latin typeface="Times New Roman" pitchFamily="18" charset="0"/>
              </a:rPr>
              <a:t>Not Otherwise Specified</a:t>
            </a:r>
            <a:r>
              <a:rPr kumimoji="1" lang="en-AU" sz="3200" b="1">
                <a:latin typeface="Times New Roman" pitchFamily="18" charset="0"/>
              </a:rPr>
              <a:t> )</a:t>
            </a:r>
            <a:endParaRPr kumimoji="1" lang="en-AU" sz="3200">
              <a:latin typeface="Impact" pitchFamily="34" charset="0"/>
            </a:endParaRPr>
          </a:p>
        </p:txBody>
      </p:sp>
      <p:sp>
        <p:nvSpPr>
          <p:cNvPr id="38923" name="Text Box 13"/>
          <p:cNvSpPr txBox="1">
            <a:spLocks noChangeArrowheads="1"/>
          </p:cNvSpPr>
          <p:nvPr/>
        </p:nvSpPr>
        <p:spPr bwMode="auto">
          <a:xfrm>
            <a:off x="2438400" y="4572000"/>
            <a:ext cx="49720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en-AU" sz="3200" b="1">
                <a:latin typeface="Times New Roman" pitchFamily="18" charset="0"/>
              </a:rPr>
              <a:t>( </a:t>
            </a:r>
            <a:r>
              <a:rPr kumimoji="1" lang="en-AU" sz="3200" b="1" u="sng">
                <a:latin typeface="Times New Roman" pitchFamily="18" charset="0"/>
              </a:rPr>
              <a:t>Not Elsewhere Classified</a:t>
            </a:r>
            <a:r>
              <a:rPr kumimoji="1" lang="en-AU" sz="3200" b="1">
                <a:latin typeface="Times New Roman" pitchFamily="18" charset="0"/>
              </a:rPr>
              <a:t> )</a:t>
            </a:r>
            <a:endParaRPr kumimoji="1" lang="en-AU" sz="3200">
              <a:latin typeface="Impac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ÇİFT (DUAL) KODLAMA SİSTEMİ</a:t>
            </a:r>
          </a:p>
        </p:txBody>
      </p:sp>
      <p:sp>
        <p:nvSpPr>
          <p:cNvPr id="39939" name="Text Box 5"/>
          <p:cNvSpPr txBox="1">
            <a:spLocks noChangeArrowheads="1"/>
          </p:cNvSpPr>
          <p:nvPr/>
        </p:nvSpPr>
        <p:spPr bwMode="auto">
          <a:xfrm>
            <a:off x="1433513" y="3201988"/>
            <a:ext cx="155733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>
                <a:latin typeface="Impact" pitchFamily="34" charset="0"/>
              </a:rPr>
              <a:t> </a:t>
            </a:r>
            <a:r>
              <a:rPr kumimoji="1" lang="tr-TR" sz="3200" b="1">
                <a:latin typeface="Times New Roman" pitchFamily="18" charset="0"/>
              </a:rPr>
              <a:t>B01.0</a:t>
            </a:r>
            <a:r>
              <a:rPr lang="tr-TR" sz="2800" b="1">
                <a:latin typeface="Times New Roman" pitchFamily="18" charset="0"/>
              </a:rPr>
              <a:t>†</a:t>
            </a:r>
            <a:endParaRPr lang="tr-TR" sz="2400" b="1">
              <a:latin typeface="Times New Roman" pitchFamily="18" charset="0"/>
            </a:endParaRPr>
          </a:p>
        </p:txBody>
      </p:sp>
      <p:sp>
        <p:nvSpPr>
          <p:cNvPr id="39940" name="Text Box 6"/>
          <p:cNvSpPr txBox="1">
            <a:spLocks noChangeArrowheads="1"/>
          </p:cNvSpPr>
          <p:nvPr/>
        </p:nvSpPr>
        <p:spPr bwMode="auto">
          <a:xfrm>
            <a:off x="3262313" y="3211513"/>
            <a:ext cx="50133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Varicella menenjiti (G02.0</a:t>
            </a:r>
            <a:r>
              <a:rPr lang="tr-TR" sz="2400" b="1" baseline="58000">
                <a:latin typeface="Times New Roman" pitchFamily="18" charset="0"/>
              </a:rPr>
              <a:t>*</a:t>
            </a:r>
            <a:r>
              <a:rPr lang="tr-TR" sz="3200" b="1">
                <a:latin typeface="Times New Roman" pitchFamily="18" charset="0"/>
              </a:rPr>
              <a:t>)</a:t>
            </a:r>
            <a:endParaRPr lang="tr-TR" sz="2400">
              <a:latin typeface="Andale Mono"/>
            </a:endParaRPr>
          </a:p>
        </p:txBody>
      </p:sp>
      <p:sp>
        <p:nvSpPr>
          <p:cNvPr id="39941" name="Text Box 7"/>
          <p:cNvSpPr txBox="1">
            <a:spLocks noChangeArrowheads="1"/>
          </p:cNvSpPr>
          <p:nvPr/>
        </p:nvSpPr>
        <p:spPr bwMode="auto">
          <a:xfrm>
            <a:off x="1219200" y="4876800"/>
            <a:ext cx="15255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>
                <a:latin typeface="Impact" pitchFamily="34" charset="0"/>
              </a:rPr>
              <a:t> </a:t>
            </a:r>
            <a:r>
              <a:rPr kumimoji="1" lang="tr-TR" sz="3200" b="1">
                <a:latin typeface="Times New Roman" pitchFamily="18" charset="0"/>
              </a:rPr>
              <a:t>G02.0</a:t>
            </a:r>
            <a:r>
              <a:rPr lang="tr-TR" sz="2400" b="1" baseline="58000">
                <a:latin typeface="Times New Roman" pitchFamily="18" charset="0"/>
              </a:rPr>
              <a:t>*</a:t>
            </a:r>
          </a:p>
        </p:txBody>
      </p:sp>
      <p:sp>
        <p:nvSpPr>
          <p:cNvPr id="39942" name="Text Box 8"/>
          <p:cNvSpPr txBox="1">
            <a:spLocks noChangeArrowheads="1"/>
          </p:cNvSpPr>
          <p:nvPr/>
        </p:nvSpPr>
        <p:spPr bwMode="auto">
          <a:xfrm>
            <a:off x="2743200" y="4657725"/>
            <a:ext cx="5627688" cy="2713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solidFill>
                  <a:schemeClr val="folHlink"/>
                </a:solidFill>
                <a:latin typeface="Times New Roman" pitchFamily="18" charset="0"/>
              </a:rPr>
              <a:t>Başka yerde sınıflanmış</a:t>
            </a:r>
            <a:r>
              <a:rPr kumimoji="1" lang="tr-TR" sz="3200" b="1">
                <a:latin typeface="Times New Roman" pitchFamily="18" charset="0"/>
              </a:rPr>
              <a:t> viral hastalıklarda menenjit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solidFill>
                  <a:schemeClr val="folHlink"/>
                </a:solidFill>
                <a:latin typeface="Times New Roman" pitchFamily="18" charset="0"/>
              </a:rPr>
              <a:t>Varicellaya</a:t>
            </a:r>
            <a:r>
              <a:rPr kumimoji="1" lang="tr-TR" sz="3200" b="1">
                <a:latin typeface="Times New Roman" pitchFamily="18" charset="0"/>
              </a:rPr>
              <a:t> bağlı menenjit (B01.0</a:t>
            </a:r>
            <a:r>
              <a:rPr lang="tr-TR" sz="2800" b="1">
                <a:latin typeface="Times New Roman" pitchFamily="18" charset="0"/>
              </a:rPr>
              <a:t>†</a:t>
            </a:r>
            <a:r>
              <a:rPr lang="tr-TR" sz="3600" b="1">
                <a:latin typeface="Times New Roman" pitchFamily="18" charset="0"/>
              </a:rPr>
              <a:t>)</a:t>
            </a:r>
          </a:p>
          <a:p>
            <a:pPr eaLnBrk="0" hangingPunct="0">
              <a:spcBef>
                <a:spcPct val="20000"/>
              </a:spcBef>
            </a:pPr>
            <a:endParaRPr lang="tr-TR" sz="2800">
              <a:latin typeface="Impact" pitchFamily="34" charset="0"/>
            </a:endParaRPr>
          </a:p>
        </p:txBody>
      </p:sp>
      <p:sp>
        <p:nvSpPr>
          <p:cNvPr id="39943" name="Text Box 9"/>
          <p:cNvSpPr txBox="1">
            <a:spLocks noChangeArrowheads="1"/>
          </p:cNvSpPr>
          <p:nvPr/>
        </p:nvSpPr>
        <p:spPr bwMode="auto">
          <a:xfrm>
            <a:off x="1617663" y="1612900"/>
            <a:ext cx="64801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>
              <a:spcBef>
                <a:spcPct val="20000"/>
              </a:spcBef>
            </a:pPr>
            <a:r>
              <a:rPr kumimoji="1" lang="tr-TR" sz="3400" b="1">
                <a:latin typeface="Times New Roman" pitchFamily="18" charset="0"/>
              </a:rPr>
              <a:t>Hastalık 2 farklı kod ile belirtilir :</a:t>
            </a:r>
            <a:endParaRPr kumimoji="1" lang="tr-TR" sz="3200">
              <a:latin typeface="Impact" pitchFamily="34" charset="0"/>
            </a:endParaRPr>
          </a:p>
        </p:txBody>
      </p:sp>
      <p:sp>
        <p:nvSpPr>
          <p:cNvPr id="39944" name="Text Box 10"/>
          <p:cNvSpPr txBox="1">
            <a:spLocks noChangeArrowheads="1"/>
          </p:cNvSpPr>
          <p:nvPr/>
        </p:nvSpPr>
        <p:spPr bwMode="auto">
          <a:xfrm>
            <a:off x="1052513" y="2449513"/>
            <a:ext cx="81407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1. Hastalığın nedenine ve temel niteliğine göre</a:t>
            </a:r>
          </a:p>
        </p:txBody>
      </p:sp>
      <p:sp>
        <p:nvSpPr>
          <p:cNvPr id="39945" name="Text Box 11"/>
          <p:cNvSpPr txBox="1">
            <a:spLocks noChangeArrowheads="1"/>
          </p:cNvSpPr>
          <p:nvPr/>
        </p:nvSpPr>
        <p:spPr bwMode="auto">
          <a:xfrm>
            <a:off x="1052513" y="4049713"/>
            <a:ext cx="59293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2. Etkilediği vücut bölgesine göre</a:t>
            </a:r>
            <a:endParaRPr kumimoji="1" lang="tr-TR" sz="3200">
              <a:latin typeface="Impact" pitchFamily="34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0" y="381000"/>
            <a:ext cx="9144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BİRDEN FAZLA KOD KULLANIMI</a:t>
            </a:r>
          </a:p>
        </p:txBody>
      </p:sp>
      <p:sp>
        <p:nvSpPr>
          <p:cNvPr id="40963" name="Text Box 5"/>
          <p:cNvSpPr txBox="1">
            <a:spLocks noChangeArrowheads="1"/>
          </p:cNvSpPr>
          <p:nvPr/>
        </p:nvSpPr>
        <p:spPr bwMode="auto">
          <a:xfrm>
            <a:off x="1371600" y="1763713"/>
            <a:ext cx="43354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1. M (morfoloji) kodları</a:t>
            </a:r>
            <a:endParaRPr kumimoji="1" lang="tr-TR" sz="3200">
              <a:latin typeface="Times New Roman" pitchFamily="18" charset="0"/>
            </a:endParaRPr>
          </a:p>
        </p:txBody>
      </p:sp>
      <p:sp>
        <p:nvSpPr>
          <p:cNvPr id="40964" name="Text Box 6"/>
          <p:cNvSpPr txBox="1">
            <a:spLocks noChangeArrowheads="1"/>
          </p:cNvSpPr>
          <p:nvPr/>
        </p:nvSpPr>
        <p:spPr bwMode="auto">
          <a:xfrm>
            <a:off x="1371600" y="2297113"/>
            <a:ext cx="7172325" cy="291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2. Fonksiyonel bir tümörün kodlanması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3. Bölüm XIX ve XX’ de yer alan kodlar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4. Akıl hastalıkları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5. HIV enfeksiyonları</a:t>
            </a:r>
          </a:p>
          <a:p>
            <a:pPr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6. Bölüm XXI’ deki kodlar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BİRDEN FAZLA KOD KULLANIMI</a:t>
            </a:r>
            <a:endParaRPr lang="en-US" sz="3600" b="1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defRPr/>
            </a:pPr>
            <a:r>
              <a:rPr lang="tr-TR"/>
              <a:t>Özellikle hastalık ve ölümlerin dış nedenleri ile yaralanma, zehirlenme ve dış nedenlerin bazı diğer sonuçlarının yer aldığı 19 ve 20. ana bölümlerde; kodlar 5 basamağa genişletilebilmektedir.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/>
              <a:t>Beşinci basamak genişletme kodları yeni bir hastalık veya harici neden belirtmez.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tr-TR"/>
              <a:t>0-9 arası olan bu genişletme kodları olgunun meydana geldiği yeri belirtmek için kullanılmaktadır.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457200"/>
            <a:ext cx="9144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BEŞ BASAMAKLI KOD KULLANIMI</a:t>
            </a:r>
            <a:r>
              <a:rPr lang="tr-TR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 </a:t>
            </a:r>
            <a:endParaRPr lang="tr-TR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8196" name="Text Box 5"/>
          <p:cNvSpPr txBox="1">
            <a:spLocks noChangeArrowheads="1"/>
          </p:cNvSpPr>
          <p:nvPr/>
        </p:nvSpPr>
        <p:spPr bwMode="auto">
          <a:xfrm>
            <a:off x="2438400" y="2286000"/>
            <a:ext cx="6705600" cy="291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 b="1">
                <a:latin typeface="Times New Roman" pitchFamily="18" charset="0"/>
              </a:rPr>
              <a:t>M46.3	   Vertebra osteomyeliti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kumimoji="1" lang="tr-TR" sz="3200" b="1">
              <a:latin typeface="Times New Roman" pitchFamily="18" charset="0"/>
            </a:endParaRPr>
          </a:p>
          <a:p>
            <a:pPr lvl="1" eaLnBrk="0" hangingPunct="0">
              <a:spcBef>
                <a:spcPct val="20000"/>
              </a:spcBef>
              <a:buFontTx/>
              <a:buChar char="•"/>
            </a:pPr>
            <a:r>
              <a:rPr kumimoji="1" lang="tr-TR" sz="3200" b="1">
                <a:latin typeface="Times New Roman" pitchFamily="18" charset="0"/>
              </a:rPr>
              <a:t>M46.3/5 Vertebra osteomyeliti,</a:t>
            </a:r>
          </a:p>
          <a:p>
            <a:pPr lvl="4" eaLnBrk="0" hangingPunct="0">
              <a:spcBef>
                <a:spcPct val="20000"/>
              </a:spcBef>
            </a:pPr>
            <a:r>
              <a:rPr kumimoji="1" lang="tr-TR" sz="3200" b="1">
                <a:latin typeface="Times New Roman" pitchFamily="18" charset="0"/>
              </a:rPr>
              <a:t>    torakolumbar bölgede</a:t>
            </a:r>
            <a:endParaRPr kumimoji="1" lang="tr-TR" sz="3200">
              <a:latin typeface="Impact" pitchFamily="34" charset="0"/>
            </a:endParaRPr>
          </a:p>
          <a:p>
            <a:pPr lvl="4" eaLnBrk="0" hangingPunct="0">
              <a:spcBef>
                <a:spcPct val="20000"/>
              </a:spcBef>
            </a:pPr>
            <a:r>
              <a:rPr kumimoji="1" lang="tr-TR" sz="3200">
                <a:latin typeface="Impact" pitchFamily="34" charset="0"/>
              </a:rPr>
              <a:t> </a:t>
            </a:r>
          </a:p>
        </p:txBody>
      </p:sp>
      <p:graphicFrame>
        <p:nvGraphicFramePr>
          <p:cNvPr id="8194" name="Object 1024"/>
          <p:cNvGraphicFramePr>
            <a:graphicFrameLocks noChangeAspect="1"/>
          </p:cNvGraphicFramePr>
          <p:nvPr/>
        </p:nvGraphicFramePr>
        <p:xfrm>
          <a:off x="914400" y="1828800"/>
          <a:ext cx="1189038" cy="3430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Clip" r:id="rId3" imgW="1189080" imgH="3429720" progId="">
                  <p:embed/>
                </p:oleObj>
              </mc:Choice>
              <mc:Fallback>
                <p:oleObj name="Clip" r:id="rId3" imgW="1189080" imgH="342972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14400" y="1828800"/>
                        <a:ext cx="1189038" cy="3430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609600"/>
            <a:ext cx="9067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SINIFLAMA YAPISI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990600" y="15240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AU" sz="2800" u="sng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ÖZEL TABULASYON LİSTESİ</a:t>
            </a:r>
          </a:p>
          <a:p>
            <a:pPr marL="342900" indent="-342900" algn="ctr">
              <a:lnSpc>
                <a:spcPct val="7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AU" sz="2400" b="1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28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	</a:t>
            </a:r>
            <a:r>
              <a:rPr lang="en-AU" sz="28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ICD-10’un 4 basamaklı hastalık listesinin tamamı, ve hatta 3 basamaklı liste bile herhangi bir istatistik tablosunda verilemeyecek kadar uzun olması nedeniyle, rutin istatistiklerin çoğunda, bazı özel durumları vurgulayan bir tabulasyon listesi kullanılır.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228600" y="6096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SINIFLAMA YAPISI</a:t>
            </a:r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228600" y="1752600"/>
            <a:ext cx="8915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8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Mortalite istatistikleri için </a:t>
            </a:r>
          </a:p>
          <a:p>
            <a:pPr marL="342900" indent="-342900" algn="ctr">
              <a:lnSpc>
                <a:spcPct val="10000"/>
              </a:lnSpc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AU" sz="2800" b="1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Genel Mortalite Listesi-Kısaltılmış (103 Başlıklı)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Genel Mortalite Listesi-Seçilmiş nedenler (80 Başlıklı)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Bebeklik ve Çocukluk Dönemi Mortalite Listesi-Kısaltılmış (67 Başlıklı)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Bebeklik ve Çocukluk Dönemi Mortalite Listesi-Seçilmiş Nedenler (51 Başlıklı)</a:t>
            </a:r>
            <a:endParaRPr lang="en-AU" sz="2000" b="1" u="sng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742950" lvl="1" indent="-28575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2400" b="1" u="sng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742950" lvl="1" indent="-28575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800" b="1" u="sng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Morbidite İstatistikleri için</a:t>
            </a:r>
            <a:endParaRPr lang="tr-TR" sz="2800" b="1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742950" lvl="1" indent="-285750" algn="ctr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2800" b="1" u="sng">
              <a:solidFill>
                <a:schemeClr val="folHlink"/>
              </a:solidFill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Morbidite Listesi (298 Başlıklı)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228600" y="228600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SINIFLAMA YAPISI</a:t>
            </a:r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57200" y="1447800"/>
            <a:ext cx="8610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8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ICD-10’un sınıflama yapısında 4 düzey bulunmaktadır. Her düzey, bir üsttekinin detaylandırılmış halidir.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AU" sz="32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AU" sz="32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AU" sz="32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endParaRPr lang="en-AU" sz="32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8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1. Düzey, hastalıkların genel olarak sınıflandırıldığı bölümlerdir. ICD-10’da toplam 21 bölüm bulunmaktadır.</a:t>
            </a:r>
          </a:p>
        </p:txBody>
      </p:sp>
      <p:graphicFrame>
        <p:nvGraphicFramePr>
          <p:cNvPr id="6146" name="Object 1024"/>
          <p:cNvGraphicFramePr>
            <a:graphicFrameLocks noChangeAspect="1"/>
          </p:cNvGraphicFramePr>
          <p:nvPr/>
        </p:nvGraphicFramePr>
        <p:xfrm>
          <a:off x="6516688" y="2636838"/>
          <a:ext cx="1855787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lip" r:id="rId3" imgW="2309760" imgH="3176280" progId="">
                  <p:embed/>
                </p:oleObj>
              </mc:Choice>
              <mc:Fallback>
                <p:oleObj name="Clip" r:id="rId3" imgW="2309760" imgH="3176280" progId="">
                  <p:embed/>
                  <p:pic>
                    <p:nvPicPr>
                      <p:cNvPr id="0" name="Object 10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2636838"/>
                        <a:ext cx="1855787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Beklenen Faydalar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  <a:p>
            <a:pPr eaLnBrk="1" hangingPunct="1">
              <a:defRPr/>
            </a:pPr>
            <a:r>
              <a:rPr lang="tr-TR"/>
              <a:t>Ulusal ve uluslar arası düzeyde sağlık tehditlerine karşı hızlı ve etkili bir biçimde önlem alınabilecektir.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Beklenen Faydalar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16113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tr-TR"/>
              <a:t>Sağlık hizmeti sunan kamu ve özel kuruluşlardan sağlık hizmeti alımında hizmet ve malların tanımlanması, maliyetlerin kontrolü ve planlama yapılabilmesi ancak ulusal sağlık bilgi sistemi varlığında mümkündür. 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Beklenen Faydalar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  <a:p>
            <a:pPr eaLnBrk="1" hangingPunct="1">
              <a:defRPr/>
            </a:pPr>
            <a:r>
              <a:rPr lang="tr-TR"/>
              <a:t>Sağlık hizmeti sunumu, finansmanı ve tedarikinde yer alan kurumların ulusal sağlık bilgi sistemine entegrasyonu sayesinde önemli ölçüde kaynak tasarrufu sağlanacaktır.</a:t>
            </a:r>
            <a:endParaRPr lang="en-US"/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/>
              <a:t>Beklenen Faydalar</a:t>
            </a:r>
            <a:endParaRPr lang="en-US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tr-TR"/>
          </a:p>
          <a:p>
            <a:pPr eaLnBrk="1" hangingPunct="1">
              <a:defRPr/>
            </a:pPr>
            <a:r>
              <a:rPr lang="tr-TR"/>
              <a:t>WHO, OECD ve Avrupa Birliği ülkeleri ile karşılaştırılabilir düzeyde sağlık verileri elde edilebilecek ve uluslar arası kuruluşlarla zamanında ve güncel sağlık veri değişimi mümkün olabilecektir.</a:t>
            </a:r>
            <a:r>
              <a:rPr lang="en-US"/>
              <a:t> 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250825" y="1828800"/>
            <a:ext cx="8893175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I 	Enfeksiyon ve paraziter hastalıklar 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A00-B99 )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II	Neoplazmlar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(C00-D48)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III	Kan ve kan yapıcı organ hastalıkları ve immün    mekanizmayı içeren hastalıklar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D50-D89 )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IV	Endokrin. Nutrisyonel ve metabolik hastalıklar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E00- E90 )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V	Akıl ve davranış bozuklukları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F00-F99 )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endParaRPr lang="en-AU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BÖLÜMLER</a:t>
            </a:r>
            <a:endParaRPr lang="en-US" sz="36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BÖLÜMLER</a:t>
            </a:r>
            <a:endParaRPr lang="en-US" sz="3600" b="1"/>
          </a:p>
        </p:txBody>
      </p:sp>
      <p:sp>
        <p:nvSpPr>
          <p:cNvPr id="512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AU" sz="2000" b="1"/>
              <a:t>Bölüm VI	Sinir sistemi hastalıkları         </a:t>
            </a:r>
            <a:endParaRPr lang="tr-TR" sz="20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2000" b="1"/>
              <a:t>( G00-G99 )</a:t>
            </a:r>
          </a:p>
          <a:p>
            <a:pPr eaLnBrk="1" hangingPunct="1">
              <a:defRPr/>
            </a:pPr>
            <a:r>
              <a:rPr lang="en-AU" sz="2000" b="1"/>
              <a:t>Bölüm VII	Göz ve gözle bağlantılı doku hastalıkları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2000" b="1"/>
              <a:t>( H00-H59 )</a:t>
            </a:r>
          </a:p>
          <a:p>
            <a:pPr eaLnBrk="1" hangingPunct="1">
              <a:defRPr/>
            </a:pPr>
            <a:r>
              <a:rPr lang="en-AU" sz="2000" b="1"/>
              <a:t>Bölüm VIII  Kulak ve mastoid oluşum hastalıkları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2000" b="1"/>
              <a:t>( H60-H95 )</a:t>
            </a:r>
          </a:p>
          <a:p>
            <a:pPr eaLnBrk="1" hangingPunct="1">
              <a:defRPr/>
            </a:pPr>
            <a:r>
              <a:rPr lang="en-AU" sz="2000" b="1"/>
              <a:t>Bölüm IX	  Dolaşım sistemi hastalıkları    </a:t>
            </a:r>
            <a:endParaRPr lang="tr-TR" sz="2000" b="1"/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AU" sz="2000" b="1"/>
              <a:t>( I00-I99 )</a:t>
            </a:r>
          </a:p>
          <a:p>
            <a:pPr eaLnBrk="1" hangingPunct="1">
              <a:defRPr/>
            </a:pPr>
            <a:r>
              <a:rPr lang="en-AU" sz="2000" b="1"/>
              <a:t>Bölüm X	  Solunum sistemi hastalıkları    </a:t>
            </a:r>
            <a:endParaRPr lang="tr-TR" sz="2000" b="1"/>
          </a:p>
          <a:p>
            <a:pPr eaLnBrk="1" hangingPunct="1">
              <a:defRPr/>
            </a:pPr>
            <a:r>
              <a:rPr lang="en-AU" sz="2000" b="1"/>
              <a:t>( J00-J99 )</a:t>
            </a:r>
          </a:p>
          <a:p>
            <a:pPr eaLnBrk="1" hangingPunct="1">
              <a:defRPr/>
            </a:pPr>
            <a:endParaRPr lang="en-US" sz="2000" b="1"/>
          </a:p>
        </p:txBody>
      </p:sp>
    </p:spTree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85800" y="17526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XI     Sindirim sistemi hastalıkları 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K00-K93 )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XII   Cilt  ve cilt altı dokusu hastalıkları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L00-L99 )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XIII Kas-iskelet ve bağ dokusu  hastalıkları  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M00-M99 )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XIV Ürogenital sistem hastalıkları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N00-N99 )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XV  Gebelik, doğum ve lohusalık dönemi          hastalıkları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O00-O99 )</a:t>
            </a:r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BÖLÜMLER</a:t>
            </a:r>
            <a:endParaRPr lang="en-US" sz="36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685800" y="2060575"/>
            <a:ext cx="84582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XVI     Perinatal dönemden kaynaklanan hastalıklar   ( POO-P96 )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XVII  Konjenital malformasyon, deformasyon ve kromozom anomalileri</a:t>
            </a:r>
            <a:r>
              <a:rPr lang="en-AU" sz="28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</a:t>
            </a: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Q00-Q99)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XVIII Semptomlar ve anormal klinik ve laboratuvar bulguları </a:t>
            </a:r>
            <a:endParaRPr lang="en-AU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XIX  Yaralama, zehirleme ve dış nedenlere bağlı       diğer durumlar    ( R00-R99 )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XX   Hastalık ve ölümün dış nedenleri  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S00-T98 )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XX</a:t>
            </a: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</a:t>
            </a: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Sağlık durumu ve sağlık hizmetlerinden</a:t>
            </a:r>
            <a:r>
              <a:rPr lang="tr-TR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yararlanmayı etkileyen faktörler </a:t>
            </a:r>
            <a:endParaRPr lang="tr-TR" sz="2000" b="1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0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( V01-Y98 )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29600" cy="1139825"/>
          </a:xfrm>
        </p:spPr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BÖLÜMLER</a:t>
            </a:r>
            <a:endParaRPr lang="en-US" sz="36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228600" y="228600"/>
            <a:ext cx="88392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en-AU" sz="44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85800" y="20574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  <a:defRPr/>
            </a:pPr>
            <a:r>
              <a:rPr lang="en-AU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İkinci düzey</a:t>
            </a:r>
            <a:r>
              <a:rPr lang="en-AU" sz="24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, 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bölüm içindeki belli hastalıkların biraraya getirilmesiyle oluşan </a:t>
            </a:r>
            <a:r>
              <a:rPr lang="en-AU" sz="2400" i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bloklar’ 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dır. Blok sayısı bölümden bölüme değişmektedir. Örnek olarak Bölüm 1’de 21 blok yer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alırken, Bölüm III ’te sadece 6 blok bulunmaktadır. Her bloktaki hastalık sayısı da bloktan bloğa değişmektedir. 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ICD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-10’daki toplam blok sayısı </a:t>
            </a:r>
            <a:r>
              <a:rPr lang="en-AU" sz="24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260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’ tır.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en-AU" sz="2400" b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              </a:t>
            </a:r>
            <a:endParaRPr lang="en-AU" sz="2800">
              <a:effectLst>
                <a:outerShdw blurRad="38100" dist="38100" dir="2700000" algn="tl">
                  <a:srgbClr val="000000"/>
                </a:outerShdw>
              </a:effectLst>
              <a:cs typeface="+mn-cs"/>
            </a:endParaRP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BLOKLAR</a:t>
            </a:r>
            <a:endParaRPr lang="en-US" sz="3600" b="1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sz="3600" b="1"/>
              <a:t>ICD-10</a:t>
            </a:r>
            <a:r>
              <a:rPr lang="en-AU" sz="3600" b="1"/>
              <a:t/>
            </a:r>
            <a:br>
              <a:rPr lang="en-AU" sz="3600" b="1"/>
            </a:br>
            <a:r>
              <a:rPr lang="en-AU" sz="3600" b="1"/>
              <a:t>BLOKLAR</a:t>
            </a:r>
            <a:endParaRPr lang="en-US" sz="3600" b="1"/>
          </a:p>
        </p:txBody>
      </p:sp>
      <p:sp>
        <p:nvSpPr>
          <p:cNvPr id="5222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en-AU" sz="2400" b="1" i="1" u="sng"/>
              <a:t>Örnek olarak;</a:t>
            </a:r>
            <a:endParaRPr lang="en-AU" sz="2400" b="1"/>
          </a:p>
          <a:p>
            <a:pPr eaLnBrk="1" hangingPunct="1">
              <a:defRPr/>
            </a:pPr>
            <a:r>
              <a:rPr lang="en-AU" sz="2400" b="1"/>
              <a:t>A00-A09     Bağırsağın enfeksiyon hastalıkları</a:t>
            </a:r>
          </a:p>
          <a:p>
            <a:pPr eaLnBrk="1" hangingPunct="1">
              <a:defRPr/>
            </a:pPr>
            <a:r>
              <a:rPr lang="en-AU" sz="2400" b="1"/>
              <a:t>A15-A19       Tüberküloz</a:t>
            </a:r>
          </a:p>
          <a:p>
            <a:pPr eaLnBrk="1" hangingPunct="1">
              <a:defRPr/>
            </a:pPr>
            <a:r>
              <a:rPr lang="en-AU" sz="2400" b="1"/>
              <a:t>A20-A28      Bazı zoonotik bakteriyel hastalıklar</a:t>
            </a:r>
          </a:p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228600"/>
            <a:ext cx="9144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ICD-10</a:t>
            </a:r>
            <a:br>
              <a:rPr lang="tr-TR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</a:br>
            <a:r>
              <a:rPr lang="en-AU" sz="36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+mn-cs"/>
              </a:rPr>
              <a:t>3 BASAMAKLI HASTALIK KODLARI</a:t>
            </a:r>
            <a:endParaRPr lang="en-AU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itchFamily="34" charset="0"/>
              <a:cs typeface="+mn-cs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457200" y="2057400"/>
            <a:ext cx="81534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None/>
              <a:defRPr/>
            </a:pP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	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Üçüncü düzey, blokları oluşturan hastaların tek tek ele alındığı 3 basamaklı hastalık kodlarıdır. 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ICD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-10’un temel çatısını bu 3 basmaklı hastalık kodları oluşturmaktadır (çekirdek sınıflama). Bu düzey,</a:t>
            </a:r>
            <a:r>
              <a:rPr lang="tr-TR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WHO</a:t>
            </a: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 mortalite veri tabanının oluşturulması ve uluslararası genel karşılaştırmaların yapılabilmesi için temel seviyeyi oluşturur.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FontTx/>
              <a:buChar char="•"/>
              <a:defRPr/>
            </a:pPr>
            <a:r>
              <a:rPr lang="en-AU" sz="2400" i="1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Örnek olarak ;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A00	Kolera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A01	Tifo ve Paratifo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defRPr/>
            </a:pPr>
            <a:r>
              <a:rPr lang="en-AU" sz="2400">
                <a:effectLst>
                  <a:outerShdw blurRad="38100" dist="38100" dir="2700000" algn="tl">
                    <a:srgbClr val="000000"/>
                  </a:outerShdw>
                </a:effectLst>
                <a:cs typeface="+mn-cs"/>
              </a:rPr>
              <a:t>A02	Diğer Salmonella Enfeksiyonları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1528</TotalTime>
  <Words>606</Words>
  <Application>Microsoft Office PowerPoint</Application>
  <PresentationFormat>Ekran Gösterisi (4:3)</PresentationFormat>
  <Paragraphs>151</Paragraphs>
  <Slides>23</Slides>
  <Notes>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23</vt:i4>
      </vt:variant>
    </vt:vector>
  </HeadingPairs>
  <TitlesOfParts>
    <vt:vector size="31" baseType="lpstr">
      <vt:lpstr>Andale Mono</vt:lpstr>
      <vt:lpstr>Arial</vt:lpstr>
      <vt:lpstr>Impact</vt:lpstr>
      <vt:lpstr>Times New Roman</vt:lpstr>
      <vt:lpstr>Verdana</vt:lpstr>
      <vt:lpstr>Wingdings</vt:lpstr>
      <vt:lpstr>Globe</vt:lpstr>
      <vt:lpstr>Clip</vt:lpstr>
      <vt:lpstr>ICD-10 ULUSLARARASI HASTALIK SINIFLAMASI-10</vt:lpstr>
      <vt:lpstr>PowerPoint Sunusu</vt:lpstr>
      <vt:lpstr>ICD-10 BÖLÜMLER</vt:lpstr>
      <vt:lpstr>ICD-10 BÖLÜMLER</vt:lpstr>
      <vt:lpstr>ICD-10 BÖLÜMLER</vt:lpstr>
      <vt:lpstr>ICD-10 BÖLÜMLER</vt:lpstr>
      <vt:lpstr>ICD-10 BLOKLAR</vt:lpstr>
      <vt:lpstr>ICD-10 BLOKLAR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BİRDEN FAZLA KOD KULLANIMI</vt:lpstr>
      <vt:lpstr>PowerPoint Sunusu</vt:lpstr>
      <vt:lpstr>PowerPoint Sunusu</vt:lpstr>
      <vt:lpstr>PowerPoint Sunusu</vt:lpstr>
      <vt:lpstr>Beklenen Faydalar</vt:lpstr>
      <vt:lpstr>Beklenen Faydalar</vt:lpstr>
      <vt:lpstr>Beklenen Faydalar</vt:lpstr>
      <vt:lpstr>Beklenen Faydalar</vt:lpstr>
    </vt:vector>
  </TitlesOfParts>
  <Company>PCU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UHS ULUSLARARASI HASTALIK SINIFLAMASI</dc:title>
  <dc:creator>trhealth</dc:creator>
  <cp:lastModifiedBy>Zeynep Köksal</cp:lastModifiedBy>
  <cp:revision>76</cp:revision>
  <dcterms:created xsi:type="dcterms:W3CDTF">2001-10-12T06:38:45Z</dcterms:created>
  <dcterms:modified xsi:type="dcterms:W3CDTF">2018-03-04T15:00:29Z</dcterms:modified>
</cp:coreProperties>
</file>