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6" d="100"/>
          <a:sy n="86" d="100"/>
        </p:scale>
        <p:origin x="-150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51C7A-C919-4B92-BF9D-E2A051BF5F25}" type="datetimeFigureOut">
              <a:rPr lang="tr-TR" smtClean="0"/>
              <a:pPr/>
              <a:t>09.03.2018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CE3A5-52A6-406F-B73A-4E8F7043B77A}"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Uyum yeteneği aşılırsa veya dış stres doğrudan zararlıysa hücre zedelenmesi meydana gelir. Stresin niteliği, hücrenin kanlanma ve beslenme durumu gibi faktörlere bağlı olarak adaptasyon gelişir veya geri dönüşlü veya dönüşsüz hasar meydana gelir.</a:t>
            </a: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B8C321-007A-4B48-A320-C93652D81F46}"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15FB60-94E3-4349-92AF-9B59E6DD8238}"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BD6B417-2B29-4FCC-BC98-FA779B340F95}" type="datetimeFigureOut">
              <a:rPr lang="tr-TR" smtClean="0"/>
              <a:pPr/>
              <a:t>09.03.2018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A9B4484-4845-4DE9-978D-3497D057F17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BD6B417-2B29-4FCC-BC98-FA779B340F95}" type="datetimeFigureOut">
              <a:rPr lang="tr-TR" smtClean="0"/>
              <a:pPr/>
              <a:t>09.03.2018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A9B4484-4845-4DE9-978D-3497D057F17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BD6B417-2B29-4FCC-BC98-FA779B340F95}" type="datetimeFigureOut">
              <a:rPr lang="tr-TR" smtClean="0"/>
              <a:pPr/>
              <a:t>09.03.2018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A9B4484-4845-4DE9-978D-3497D057F17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BD6B417-2B29-4FCC-BC98-FA779B340F95}" type="datetimeFigureOut">
              <a:rPr lang="tr-TR" smtClean="0"/>
              <a:pPr/>
              <a:t>09.03.2018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A9B4484-4845-4DE9-978D-3497D057F17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BD6B417-2B29-4FCC-BC98-FA779B340F95}" type="datetimeFigureOut">
              <a:rPr lang="tr-TR" smtClean="0"/>
              <a:pPr/>
              <a:t>09.03.2018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A9B4484-4845-4DE9-978D-3497D057F17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BD6B417-2B29-4FCC-BC98-FA779B340F95}" type="datetimeFigureOut">
              <a:rPr lang="tr-TR" smtClean="0"/>
              <a:pPr/>
              <a:t>09.03.2018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A9B4484-4845-4DE9-978D-3497D057F17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BD6B417-2B29-4FCC-BC98-FA779B340F95}" type="datetimeFigureOut">
              <a:rPr lang="tr-TR" smtClean="0"/>
              <a:pPr/>
              <a:t>09.03.2018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A9B4484-4845-4DE9-978D-3497D057F17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BD6B417-2B29-4FCC-BC98-FA779B340F95}" type="datetimeFigureOut">
              <a:rPr lang="tr-TR" smtClean="0"/>
              <a:pPr/>
              <a:t>09.03.2018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A9B4484-4845-4DE9-978D-3497D057F17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BD6B417-2B29-4FCC-BC98-FA779B340F95}" type="datetimeFigureOut">
              <a:rPr lang="tr-TR" smtClean="0"/>
              <a:pPr/>
              <a:t>09.03.2018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A9B4484-4845-4DE9-978D-3497D057F17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BD6B417-2B29-4FCC-BC98-FA779B340F95}" type="datetimeFigureOut">
              <a:rPr lang="tr-TR" smtClean="0"/>
              <a:pPr/>
              <a:t>09.03.2018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A9B4484-4845-4DE9-978D-3497D057F17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BD6B417-2B29-4FCC-BC98-FA779B340F95}" type="datetimeFigureOut">
              <a:rPr lang="tr-TR" smtClean="0"/>
              <a:pPr/>
              <a:t>09.03.2018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A9B4484-4845-4DE9-978D-3497D057F17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6B417-2B29-4FCC-BC98-FA779B340F95}" type="datetimeFigureOut">
              <a:rPr lang="tr-TR" smtClean="0"/>
              <a:pPr/>
              <a:t>09.03.2018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B4484-4845-4DE9-978D-3497D057F17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68313" y="2349500"/>
            <a:ext cx="8435975" cy="2016125"/>
          </a:xfrm>
        </p:spPr>
        <p:txBody>
          <a:bodyPr/>
          <a:lstStyle/>
          <a:p>
            <a:r>
              <a:rPr lang="tr-TR" sz="2800" smtClean="0"/>
              <a:t>Fizyolojik stresler ve patolojik uyaranlarla karşılaştıklarında bunlara uyum </a:t>
            </a:r>
            <a:r>
              <a:rPr lang="tr-TR" sz="2800" b="1" smtClean="0">
                <a:solidFill>
                  <a:srgbClr val="FF0000"/>
                </a:solidFill>
              </a:rPr>
              <a:t>(ADAPTASYON) </a:t>
            </a:r>
            <a:r>
              <a:rPr lang="tr-TR" sz="2800" smtClean="0"/>
              <a:t>gösterip, canlılıklarını ve işlevlerini koruyarak yeni bir denge durumuna ulaşırlar.</a:t>
            </a:r>
          </a:p>
        </p:txBody>
      </p:sp>
      <p:sp>
        <p:nvSpPr>
          <p:cNvPr id="3075" name="TextBox 2"/>
          <p:cNvSpPr txBox="1">
            <a:spLocks noChangeArrowheads="1"/>
          </p:cNvSpPr>
          <p:nvPr/>
        </p:nvSpPr>
        <p:spPr bwMode="auto">
          <a:xfrm>
            <a:off x="900113" y="1268413"/>
            <a:ext cx="5383212" cy="646112"/>
          </a:xfrm>
          <a:prstGeom prst="rect">
            <a:avLst/>
          </a:prstGeom>
          <a:noFill/>
          <a:ln w="9525">
            <a:noFill/>
            <a:miter lim="800000"/>
            <a:headEnd/>
            <a:tailEnd/>
          </a:ln>
        </p:spPr>
        <p:txBody>
          <a:bodyPr wrap="none">
            <a:spAutoFit/>
          </a:bodyPr>
          <a:lstStyle/>
          <a:p>
            <a:r>
              <a:rPr lang="tr-TR" sz="3600">
                <a:solidFill>
                  <a:srgbClr val="FF0000"/>
                </a:solidFill>
              </a:rPr>
              <a:t>HÜCRE ADAPTASYONU</a:t>
            </a:r>
            <a:endParaRPr lang="en-US" sz="3600">
              <a:solidFill>
                <a:srgbClr val="FF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395288" y="333375"/>
            <a:ext cx="8229600" cy="6191250"/>
          </a:xfrm>
        </p:spPr>
        <p:txBody>
          <a:bodyPr/>
          <a:lstStyle/>
          <a:p>
            <a:pPr eaLnBrk="1" hangingPunct="1">
              <a:buFontTx/>
              <a:buNone/>
            </a:pPr>
            <a:r>
              <a:rPr lang="tr-TR" sz="2400" b="1" smtClean="0">
                <a:solidFill>
                  <a:srgbClr val="FF0000"/>
                </a:solidFill>
              </a:rPr>
              <a:t>HİPERPLAZİ </a:t>
            </a:r>
          </a:p>
          <a:p>
            <a:pPr eaLnBrk="1" hangingPunct="1">
              <a:buFontTx/>
              <a:buNone/>
            </a:pPr>
            <a:r>
              <a:rPr lang="tr-TR" sz="2400" smtClean="0"/>
              <a:t>Hücre sayısında artış</a:t>
            </a:r>
          </a:p>
          <a:p>
            <a:pPr eaLnBrk="1" hangingPunct="1">
              <a:buFontTx/>
              <a:buNone/>
            </a:pPr>
            <a:r>
              <a:rPr lang="tr-TR" sz="2400" smtClean="0"/>
              <a:t>Çoğalma yeteneği olan hücrelerde görülen bir uyum yanıtı</a:t>
            </a:r>
          </a:p>
          <a:p>
            <a:pPr marL="342900" lvl="1" indent="-342900" eaLnBrk="1" hangingPunct="1">
              <a:buFontTx/>
              <a:buNone/>
            </a:pPr>
            <a:r>
              <a:rPr lang="tr-TR" sz="2400" smtClean="0"/>
              <a:t>Hiperplazi ve hipertrofi birlikte görülebilir.</a:t>
            </a:r>
          </a:p>
          <a:p>
            <a:pPr marL="342900" lvl="1" indent="-342900" eaLnBrk="1" hangingPunct="1">
              <a:buFontTx/>
              <a:buNone/>
            </a:pPr>
            <a:r>
              <a:rPr lang="tr-TR" sz="2400" smtClean="0"/>
              <a:t>   Ör: Gebelikte uterus büyümesi</a:t>
            </a:r>
          </a:p>
          <a:p>
            <a:pPr>
              <a:buFontTx/>
              <a:buNone/>
            </a:pPr>
            <a:r>
              <a:rPr lang="en-US" sz="2400" u="sng" smtClean="0"/>
              <a:t>Fizyolojik hiperplazi</a:t>
            </a:r>
          </a:p>
          <a:p>
            <a:pPr>
              <a:buFontTx/>
              <a:buAutoNum type="arabicPeriod"/>
            </a:pPr>
            <a:r>
              <a:rPr lang="tr-TR" sz="2400" smtClean="0"/>
              <a:t>H</a:t>
            </a:r>
            <a:r>
              <a:rPr lang="en-US" sz="2400" smtClean="0"/>
              <a:t>ormonal hiperplazi</a:t>
            </a:r>
          </a:p>
          <a:p>
            <a:pPr>
              <a:buFontTx/>
              <a:buNone/>
            </a:pPr>
            <a:r>
              <a:rPr lang="tr-TR" sz="2400" smtClean="0"/>
              <a:t>    P</a:t>
            </a:r>
            <a:r>
              <a:rPr lang="nl-NL" sz="2400" smtClean="0"/>
              <a:t>ubertede meme, gebelikte uterus hiperplazisi</a:t>
            </a:r>
            <a:endParaRPr lang="tr-TR" sz="2400" smtClean="0"/>
          </a:p>
          <a:p>
            <a:pPr>
              <a:buFontTx/>
              <a:buNone/>
            </a:pPr>
            <a:r>
              <a:rPr lang="en-US" sz="2400" smtClean="0"/>
              <a:t>2-</a:t>
            </a:r>
            <a:r>
              <a:rPr lang="tr-TR" sz="2400" smtClean="0"/>
              <a:t> K</a:t>
            </a:r>
            <a:r>
              <a:rPr lang="en-US" sz="2400" smtClean="0"/>
              <a:t>ompansatuvar hiperplazi</a:t>
            </a:r>
          </a:p>
          <a:p>
            <a:pPr>
              <a:buFontTx/>
              <a:buNone/>
            </a:pPr>
            <a:r>
              <a:rPr lang="tr-TR" sz="2400" smtClean="0"/>
              <a:t>    P</a:t>
            </a:r>
            <a:r>
              <a:rPr lang="en-US" sz="2400" smtClean="0"/>
              <a:t>arsiyel hepatektomiden sonra KC rejenerasyonu</a:t>
            </a:r>
          </a:p>
          <a:p>
            <a:pPr>
              <a:buFontTx/>
              <a:buNone/>
            </a:pPr>
            <a:r>
              <a:rPr lang="en-US" sz="2400" u="sng" smtClean="0"/>
              <a:t>Patolojik hiperplazi</a:t>
            </a:r>
          </a:p>
          <a:p>
            <a:pPr>
              <a:buFontTx/>
              <a:buNone/>
            </a:pPr>
            <a:r>
              <a:rPr lang="tr-TR" sz="2400" smtClean="0"/>
              <a:t>A</a:t>
            </a:r>
            <a:r>
              <a:rPr lang="en-US" sz="2400" smtClean="0"/>
              <a:t>şırı hormonal stimülasyon hücreleri etkileyerek</a:t>
            </a:r>
            <a:endParaRPr lang="tr-TR" sz="2400" smtClean="0"/>
          </a:p>
          <a:p>
            <a:pPr>
              <a:buFontTx/>
              <a:buNone/>
            </a:pPr>
            <a:r>
              <a:rPr lang="en-US" sz="2400" smtClean="0"/>
              <a:t>hiperplaziye yol açar</a:t>
            </a:r>
            <a:r>
              <a:rPr lang="tr-TR" sz="2400" smtClean="0"/>
              <a:t>.</a:t>
            </a:r>
            <a:endParaRPr lang="en-US" sz="2400" smtClean="0"/>
          </a:p>
          <a:p>
            <a:pPr>
              <a:buFontTx/>
              <a:buNone/>
            </a:pPr>
            <a:r>
              <a:rPr lang="tr-TR" sz="2400" smtClean="0"/>
              <a:t>    E</a:t>
            </a:r>
            <a:r>
              <a:rPr lang="en-US" sz="2400" smtClean="0"/>
              <a:t>ndometrial hiperplazi</a:t>
            </a:r>
            <a:r>
              <a:rPr lang="tr-TR" sz="2400" smtClean="0"/>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795338" y="590550"/>
            <a:ext cx="7553325" cy="5676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395288" y="1268413"/>
            <a:ext cx="8229600" cy="4781550"/>
          </a:xfrm>
        </p:spPr>
        <p:txBody>
          <a:bodyPr/>
          <a:lstStyle/>
          <a:p>
            <a:pPr eaLnBrk="1" hangingPunct="1">
              <a:buFontTx/>
              <a:buNone/>
            </a:pPr>
            <a:r>
              <a:rPr lang="tr-TR" sz="2800" b="1" smtClean="0">
                <a:solidFill>
                  <a:srgbClr val="FF0000"/>
                </a:solidFill>
              </a:rPr>
              <a:t>METAPLAZİ: </a:t>
            </a:r>
          </a:p>
          <a:p>
            <a:pPr eaLnBrk="1" hangingPunct="1"/>
            <a:r>
              <a:rPr lang="tr-TR" sz="2800" smtClean="0"/>
              <a:t>Olgun bir hücre türünün yerini, hücre hasarından korunma amacı ile, başka bir olgun hücrenin (hasara daha dayanıklı) alması</a:t>
            </a:r>
          </a:p>
          <a:p>
            <a:pPr eaLnBrk="1" hangingPunct="1"/>
            <a:r>
              <a:rPr lang="tr-TR" sz="2800" smtClean="0"/>
              <a:t>Kök hücrelerin genetik olarak yeniden programlanması ile gerçekleşir.</a:t>
            </a:r>
          </a:p>
          <a:p>
            <a:pPr eaLnBrk="1" hangingPunct="1"/>
            <a:r>
              <a:rPr lang="tr-TR" sz="2800" smtClean="0"/>
              <a:t>Fonksiyon bozukluğu ve irritasyonun uzun süreli olduğu durumda malign transformasyon riski oluşur.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ylin heper\Belgelerim\Resimlerim\ders\metaplazi.jpg"/>
          <p:cNvPicPr>
            <a:picLocks noChangeAspect="1" noChangeArrowheads="1"/>
          </p:cNvPicPr>
          <p:nvPr/>
        </p:nvPicPr>
        <p:blipFill>
          <a:blip r:embed="rId2" cstate="print"/>
          <a:srcRect/>
          <a:stretch>
            <a:fillRect/>
          </a:stretch>
        </p:blipFill>
        <p:spPr bwMode="auto">
          <a:xfrm>
            <a:off x="533400" y="404813"/>
            <a:ext cx="4508500" cy="2387600"/>
          </a:xfrm>
          <a:prstGeom prst="rect">
            <a:avLst/>
          </a:prstGeom>
          <a:noFill/>
          <a:ln w="9525">
            <a:noFill/>
            <a:miter lim="800000"/>
            <a:headEnd/>
            <a:tailEnd/>
          </a:ln>
        </p:spPr>
      </p:pic>
      <p:pic>
        <p:nvPicPr>
          <p:cNvPr id="15363" name="Picture 3" descr="C:\Documents and Settings\aylin heper\Belgelerim\Resimlerim\ders\metaplazi mikr.jpg"/>
          <p:cNvPicPr>
            <a:picLocks noChangeAspect="1" noChangeArrowheads="1"/>
          </p:cNvPicPr>
          <p:nvPr/>
        </p:nvPicPr>
        <p:blipFill>
          <a:blip r:embed="rId3" cstate="print"/>
          <a:srcRect/>
          <a:stretch>
            <a:fillRect/>
          </a:stretch>
        </p:blipFill>
        <p:spPr bwMode="auto">
          <a:xfrm>
            <a:off x="3492500" y="3079750"/>
            <a:ext cx="4584700" cy="3251200"/>
          </a:xfrm>
          <a:prstGeom prst="rect">
            <a:avLst/>
          </a:prstGeom>
          <a:noFill/>
          <a:ln w="9525">
            <a:noFill/>
            <a:miter lim="800000"/>
            <a:headEnd/>
            <a:tailEnd/>
          </a:ln>
        </p:spPr>
      </p:pic>
      <p:sp>
        <p:nvSpPr>
          <p:cNvPr id="15364" name="Rectangle 4"/>
          <p:cNvSpPr>
            <a:spLocks noChangeArrowheads="1"/>
          </p:cNvSpPr>
          <p:nvPr/>
        </p:nvSpPr>
        <p:spPr bwMode="auto">
          <a:xfrm>
            <a:off x="5148263" y="703263"/>
            <a:ext cx="3671887" cy="1201737"/>
          </a:xfrm>
          <a:prstGeom prst="rect">
            <a:avLst/>
          </a:prstGeom>
          <a:noFill/>
          <a:ln w="9525">
            <a:noFill/>
            <a:miter lim="800000"/>
            <a:headEnd/>
            <a:tailEnd/>
          </a:ln>
        </p:spPr>
        <p:txBody>
          <a:bodyPr>
            <a:spAutoFit/>
          </a:bodyPr>
          <a:lstStyle/>
          <a:p>
            <a:r>
              <a:rPr lang="tr-TR" sz="2400"/>
              <a:t>Bronş mukozasında yassı hücre metaplazisi </a:t>
            </a:r>
          </a:p>
          <a:p>
            <a:r>
              <a:rPr lang="tr-TR" sz="2400"/>
              <a:t>(Sigara, A vit eksikliği)</a:t>
            </a:r>
            <a:endParaRPr lang="en-US" sz="2400"/>
          </a:p>
        </p:txBody>
      </p:sp>
      <p:sp>
        <p:nvSpPr>
          <p:cNvPr id="15365" name="Rectangle 5"/>
          <p:cNvSpPr>
            <a:spLocks noChangeArrowheads="1"/>
          </p:cNvSpPr>
          <p:nvPr/>
        </p:nvSpPr>
        <p:spPr bwMode="auto">
          <a:xfrm>
            <a:off x="323850" y="4376738"/>
            <a:ext cx="2987675" cy="830262"/>
          </a:xfrm>
          <a:prstGeom prst="rect">
            <a:avLst/>
          </a:prstGeom>
          <a:noFill/>
          <a:ln w="9525">
            <a:noFill/>
            <a:miter lim="800000"/>
            <a:headEnd/>
            <a:tailEnd/>
          </a:ln>
        </p:spPr>
        <p:txBody>
          <a:bodyPr>
            <a:spAutoFit/>
          </a:bodyPr>
          <a:lstStyle/>
          <a:p>
            <a:r>
              <a:rPr lang="tr-TR" sz="2400"/>
              <a:t>Özofagusta Barrett metaplazisi</a:t>
            </a:r>
            <a:endParaRPr lang="en-US" sz="2400"/>
          </a:p>
        </p:txBody>
      </p:sp>
      <p:sp>
        <p:nvSpPr>
          <p:cNvPr id="15366" name="5 Metin kutusu"/>
          <p:cNvSpPr txBox="1">
            <a:spLocks noChangeArrowheads="1"/>
          </p:cNvSpPr>
          <p:nvPr/>
        </p:nvSpPr>
        <p:spPr bwMode="auto">
          <a:xfrm>
            <a:off x="2051050" y="6453188"/>
            <a:ext cx="4321175" cy="277812"/>
          </a:xfrm>
          <a:prstGeom prst="rect">
            <a:avLst/>
          </a:prstGeom>
          <a:solidFill>
            <a:srgbClr val="BBE0E3"/>
          </a:solidFill>
          <a:ln w="9525">
            <a:noFill/>
            <a:miter lim="800000"/>
            <a:headEnd/>
            <a:tailEnd/>
          </a:ln>
        </p:spPr>
        <p:txBody>
          <a:bodyPr>
            <a:spAutoFit/>
          </a:bodyPr>
          <a:lstStyle/>
          <a:p>
            <a:r>
              <a:rPr lang="tr-TR" sz="1200">
                <a:solidFill>
                  <a:srgbClr val="000000"/>
                </a:solidFill>
              </a:rPr>
              <a:t>Robbins and Cotran, Pathologic Basis of Disease, 7th ed</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195513" y="333375"/>
            <a:ext cx="2881312" cy="584200"/>
          </a:xfrm>
          <a:prstGeom prst="rect">
            <a:avLst/>
          </a:prstGeom>
          <a:noFill/>
          <a:ln w="9525">
            <a:solidFill>
              <a:schemeClr val="tx1"/>
            </a:solidFill>
            <a:miter lim="800000"/>
            <a:headEnd/>
            <a:tailEnd/>
          </a:ln>
        </p:spPr>
        <p:txBody>
          <a:bodyPr>
            <a:spAutoFit/>
          </a:bodyPr>
          <a:lstStyle/>
          <a:p>
            <a:pPr>
              <a:spcBef>
                <a:spcPct val="50000"/>
              </a:spcBef>
            </a:pPr>
            <a:r>
              <a:rPr lang="tr-TR" sz="3200" b="1">
                <a:latin typeface="Times New Roman" pitchFamily="18" charset="0"/>
              </a:rPr>
              <a:t>Normal </a:t>
            </a:r>
            <a:r>
              <a:rPr lang="en-US" sz="3200" b="1">
                <a:latin typeface="Times New Roman" pitchFamily="18" charset="0"/>
              </a:rPr>
              <a:t> </a:t>
            </a:r>
            <a:r>
              <a:rPr lang="tr-TR" sz="3200" b="1">
                <a:latin typeface="Times New Roman" pitchFamily="18" charset="0"/>
              </a:rPr>
              <a:t>hücre</a:t>
            </a:r>
          </a:p>
        </p:txBody>
      </p:sp>
      <p:sp>
        <p:nvSpPr>
          <p:cNvPr id="4099" name="Text Box 3"/>
          <p:cNvSpPr txBox="1">
            <a:spLocks noChangeArrowheads="1"/>
          </p:cNvSpPr>
          <p:nvPr/>
        </p:nvSpPr>
        <p:spPr bwMode="auto">
          <a:xfrm>
            <a:off x="5867400" y="1752600"/>
            <a:ext cx="2819400" cy="466725"/>
          </a:xfrm>
          <a:prstGeom prst="rect">
            <a:avLst/>
          </a:prstGeom>
          <a:noFill/>
          <a:ln w="9525">
            <a:solidFill>
              <a:schemeClr val="tx1"/>
            </a:solidFill>
            <a:miter lim="800000"/>
            <a:headEnd/>
            <a:tailEnd/>
          </a:ln>
        </p:spPr>
        <p:txBody>
          <a:bodyPr>
            <a:spAutoFit/>
          </a:bodyPr>
          <a:lstStyle/>
          <a:p>
            <a:pPr>
              <a:spcBef>
                <a:spcPct val="50000"/>
              </a:spcBef>
            </a:pPr>
            <a:r>
              <a:rPr lang="tr-TR" sz="2400">
                <a:latin typeface="Times New Roman" pitchFamily="18" charset="0"/>
              </a:rPr>
              <a:t>Hücresel adaptasyon</a:t>
            </a:r>
          </a:p>
        </p:txBody>
      </p:sp>
      <p:sp>
        <p:nvSpPr>
          <p:cNvPr id="4100" name="Text Box 4"/>
          <p:cNvSpPr txBox="1">
            <a:spLocks noChangeArrowheads="1"/>
          </p:cNvSpPr>
          <p:nvPr/>
        </p:nvSpPr>
        <p:spPr bwMode="auto">
          <a:xfrm>
            <a:off x="5715000" y="2971800"/>
            <a:ext cx="3124200" cy="466725"/>
          </a:xfrm>
          <a:prstGeom prst="rect">
            <a:avLst/>
          </a:prstGeom>
          <a:noFill/>
          <a:ln w="9525">
            <a:solidFill>
              <a:schemeClr val="tx1"/>
            </a:solidFill>
            <a:miter lim="800000"/>
            <a:headEnd/>
            <a:tailEnd/>
          </a:ln>
        </p:spPr>
        <p:txBody>
          <a:bodyPr>
            <a:spAutoFit/>
          </a:bodyPr>
          <a:lstStyle/>
          <a:p>
            <a:pPr>
              <a:spcBef>
                <a:spcPct val="50000"/>
              </a:spcBef>
            </a:pPr>
            <a:r>
              <a:rPr lang="tr-TR" sz="2400">
                <a:latin typeface="Times New Roman" pitchFamily="18" charset="0"/>
              </a:rPr>
              <a:t>Reversibl hücre hasarı</a:t>
            </a:r>
          </a:p>
        </p:txBody>
      </p:sp>
      <p:sp>
        <p:nvSpPr>
          <p:cNvPr id="4101" name="Text Box 5"/>
          <p:cNvSpPr txBox="1">
            <a:spLocks noChangeArrowheads="1"/>
          </p:cNvSpPr>
          <p:nvPr/>
        </p:nvSpPr>
        <p:spPr bwMode="auto">
          <a:xfrm>
            <a:off x="533400" y="3048000"/>
            <a:ext cx="3124200" cy="466725"/>
          </a:xfrm>
          <a:prstGeom prst="rect">
            <a:avLst/>
          </a:prstGeom>
          <a:noFill/>
          <a:ln w="9525">
            <a:solidFill>
              <a:schemeClr val="tx1"/>
            </a:solidFill>
            <a:miter lim="800000"/>
            <a:headEnd/>
            <a:tailEnd/>
          </a:ln>
        </p:spPr>
        <p:txBody>
          <a:bodyPr>
            <a:spAutoFit/>
          </a:bodyPr>
          <a:lstStyle/>
          <a:p>
            <a:pPr>
              <a:spcBef>
                <a:spcPct val="50000"/>
              </a:spcBef>
            </a:pPr>
            <a:r>
              <a:rPr lang="tr-TR" sz="2400">
                <a:latin typeface="Times New Roman" pitchFamily="18" charset="0"/>
              </a:rPr>
              <a:t>İrreversibl hücre hasarı</a:t>
            </a:r>
          </a:p>
        </p:txBody>
      </p:sp>
      <p:sp>
        <p:nvSpPr>
          <p:cNvPr id="4102" name="Text Box 6"/>
          <p:cNvSpPr txBox="1">
            <a:spLocks noChangeArrowheads="1"/>
          </p:cNvSpPr>
          <p:nvPr/>
        </p:nvSpPr>
        <p:spPr bwMode="auto">
          <a:xfrm>
            <a:off x="3276600" y="4495800"/>
            <a:ext cx="2286000" cy="528638"/>
          </a:xfrm>
          <a:prstGeom prst="rect">
            <a:avLst/>
          </a:prstGeom>
          <a:noFill/>
          <a:ln w="9525">
            <a:solidFill>
              <a:schemeClr val="tx1"/>
            </a:solidFill>
            <a:miter lim="800000"/>
            <a:headEnd/>
            <a:tailEnd/>
          </a:ln>
        </p:spPr>
        <p:txBody>
          <a:bodyPr>
            <a:spAutoFit/>
          </a:bodyPr>
          <a:lstStyle/>
          <a:p>
            <a:pPr>
              <a:spcBef>
                <a:spcPct val="50000"/>
              </a:spcBef>
            </a:pPr>
            <a:r>
              <a:rPr lang="tr-TR" sz="2800" b="1">
                <a:latin typeface="Times New Roman" pitchFamily="18" charset="0"/>
              </a:rPr>
              <a:t>Hücre ölümü</a:t>
            </a:r>
          </a:p>
        </p:txBody>
      </p:sp>
      <p:sp>
        <p:nvSpPr>
          <p:cNvPr id="4103" name="Text Box 7"/>
          <p:cNvSpPr txBox="1">
            <a:spLocks noChangeArrowheads="1"/>
          </p:cNvSpPr>
          <p:nvPr/>
        </p:nvSpPr>
        <p:spPr bwMode="auto">
          <a:xfrm>
            <a:off x="2209800" y="5181600"/>
            <a:ext cx="1295400" cy="466725"/>
          </a:xfrm>
          <a:prstGeom prst="rect">
            <a:avLst/>
          </a:prstGeom>
          <a:noFill/>
          <a:ln w="9525">
            <a:solidFill>
              <a:schemeClr val="tx1"/>
            </a:solidFill>
            <a:miter lim="800000"/>
            <a:headEnd/>
            <a:tailEnd/>
          </a:ln>
        </p:spPr>
        <p:txBody>
          <a:bodyPr>
            <a:spAutoFit/>
          </a:bodyPr>
          <a:lstStyle/>
          <a:p>
            <a:pPr>
              <a:spcBef>
                <a:spcPct val="50000"/>
              </a:spcBef>
            </a:pPr>
            <a:r>
              <a:rPr lang="tr-TR" sz="2400">
                <a:latin typeface="Times New Roman" pitchFamily="18" charset="0"/>
              </a:rPr>
              <a:t>Nekroz </a:t>
            </a:r>
          </a:p>
        </p:txBody>
      </p:sp>
      <p:sp>
        <p:nvSpPr>
          <p:cNvPr id="4104" name="Text Box 8"/>
          <p:cNvSpPr txBox="1">
            <a:spLocks noChangeArrowheads="1"/>
          </p:cNvSpPr>
          <p:nvPr/>
        </p:nvSpPr>
        <p:spPr bwMode="auto">
          <a:xfrm>
            <a:off x="5334000" y="5181600"/>
            <a:ext cx="1371600" cy="466725"/>
          </a:xfrm>
          <a:prstGeom prst="rect">
            <a:avLst/>
          </a:prstGeom>
          <a:noFill/>
          <a:ln w="9525">
            <a:solidFill>
              <a:schemeClr val="tx1"/>
            </a:solidFill>
            <a:miter lim="800000"/>
            <a:headEnd/>
            <a:tailEnd/>
          </a:ln>
        </p:spPr>
        <p:txBody>
          <a:bodyPr>
            <a:spAutoFit/>
          </a:bodyPr>
          <a:lstStyle/>
          <a:p>
            <a:pPr>
              <a:spcBef>
                <a:spcPct val="50000"/>
              </a:spcBef>
            </a:pPr>
            <a:r>
              <a:rPr lang="tr-TR" sz="2400">
                <a:latin typeface="Times New Roman" pitchFamily="18" charset="0"/>
              </a:rPr>
              <a:t>Apopitoz </a:t>
            </a:r>
          </a:p>
        </p:txBody>
      </p:sp>
      <p:sp>
        <p:nvSpPr>
          <p:cNvPr id="4105" name="Line 9"/>
          <p:cNvSpPr>
            <a:spLocks noChangeShapeType="1"/>
          </p:cNvSpPr>
          <p:nvPr/>
        </p:nvSpPr>
        <p:spPr bwMode="auto">
          <a:xfrm>
            <a:off x="3657600" y="1219200"/>
            <a:ext cx="0" cy="762000"/>
          </a:xfrm>
          <a:prstGeom prst="line">
            <a:avLst/>
          </a:prstGeom>
          <a:noFill/>
          <a:ln w="57150">
            <a:solidFill>
              <a:schemeClr val="tx1"/>
            </a:solidFill>
            <a:round/>
            <a:headEnd/>
            <a:tailEnd/>
          </a:ln>
        </p:spPr>
        <p:txBody>
          <a:bodyPr/>
          <a:lstStyle/>
          <a:p>
            <a:endParaRPr lang="tr-TR"/>
          </a:p>
        </p:txBody>
      </p:sp>
      <p:sp>
        <p:nvSpPr>
          <p:cNvPr id="4106" name="Line 10"/>
          <p:cNvSpPr>
            <a:spLocks noChangeShapeType="1"/>
          </p:cNvSpPr>
          <p:nvPr/>
        </p:nvSpPr>
        <p:spPr bwMode="auto">
          <a:xfrm>
            <a:off x="3657600" y="1981200"/>
            <a:ext cx="2057400" cy="0"/>
          </a:xfrm>
          <a:prstGeom prst="line">
            <a:avLst/>
          </a:prstGeom>
          <a:noFill/>
          <a:ln w="57150">
            <a:solidFill>
              <a:schemeClr val="tx1"/>
            </a:solidFill>
            <a:round/>
            <a:headEnd/>
            <a:tailEnd type="triangle" w="med" len="med"/>
          </a:ln>
        </p:spPr>
        <p:txBody>
          <a:bodyPr/>
          <a:lstStyle/>
          <a:p>
            <a:endParaRPr lang="tr-TR"/>
          </a:p>
        </p:txBody>
      </p:sp>
      <p:sp>
        <p:nvSpPr>
          <p:cNvPr id="4107" name="Text Box 11"/>
          <p:cNvSpPr txBox="1">
            <a:spLocks noChangeArrowheads="1"/>
          </p:cNvSpPr>
          <p:nvPr/>
        </p:nvSpPr>
        <p:spPr bwMode="auto">
          <a:xfrm>
            <a:off x="990600" y="1371600"/>
            <a:ext cx="1981200" cy="376238"/>
          </a:xfrm>
          <a:prstGeom prst="rect">
            <a:avLst/>
          </a:prstGeom>
          <a:noFill/>
          <a:ln w="9525">
            <a:solidFill>
              <a:schemeClr val="tx1"/>
            </a:solidFill>
            <a:miter lim="800000"/>
            <a:headEnd/>
            <a:tailEnd/>
          </a:ln>
        </p:spPr>
        <p:txBody>
          <a:bodyPr>
            <a:spAutoFit/>
          </a:bodyPr>
          <a:lstStyle/>
          <a:p>
            <a:pPr>
              <a:spcBef>
                <a:spcPct val="50000"/>
              </a:spcBef>
            </a:pPr>
            <a:r>
              <a:rPr lang="tr-TR">
                <a:latin typeface="Times New Roman" pitchFamily="18" charset="0"/>
              </a:rPr>
              <a:t>Hücre hasar etkeni</a:t>
            </a:r>
          </a:p>
        </p:txBody>
      </p:sp>
      <p:sp>
        <p:nvSpPr>
          <p:cNvPr id="4108" name="Line 12"/>
          <p:cNvSpPr>
            <a:spLocks noChangeShapeType="1"/>
          </p:cNvSpPr>
          <p:nvPr/>
        </p:nvSpPr>
        <p:spPr bwMode="auto">
          <a:xfrm>
            <a:off x="3048000" y="1600200"/>
            <a:ext cx="457200" cy="0"/>
          </a:xfrm>
          <a:prstGeom prst="line">
            <a:avLst/>
          </a:prstGeom>
          <a:noFill/>
          <a:ln w="9525">
            <a:solidFill>
              <a:srgbClr val="FF0000"/>
            </a:solidFill>
            <a:round/>
            <a:headEnd/>
            <a:tailEnd type="triangle" w="med" len="med"/>
          </a:ln>
        </p:spPr>
        <p:txBody>
          <a:bodyPr/>
          <a:lstStyle/>
          <a:p>
            <a:endParaRPr lang="tr-TR"/>
          </a:p>
        </p:txBody>
      </p:sp>
      <p:sp>
        <p:nvSpPr>
          <p:cNvPr id="4109" name="Line 13"/>
          <p:cNvSpPr>
            <a:spLocks noChangeShapeType="1"/>
          </p:cNvSpPr>
          <p:nvPr/>
        </p:nvSpPr>
        <p:spPr bwMode="auto">
          <a:xfrm>
            <a:off x="7315200" y="2438400"/>
            <a:ext cx="0" cy="457200"/>
          </a:xfrm>
          <a:prstGeom prst="line">
            <a:avLst/>
          </a:prstGeom>
          <a:noFill/>
          <a:ln w="57150">
            <a:solidFill>
              <a:schemeClr val="tx1"/>
            </a:solidFill>
            <a:round/>
            <a:headEnd/>
            <a:tailEnd type="triangle" w="med" len="med"/>
          </a:ln>
        </p:spPr>
        <p:txBody>
          <a:bodyPr/>
          <a:lstStyle/>
          <a:p>
            <a:endParaRPr lang="tr-TR"/>
          </a:p>
        </p:txBody>
      </p:sp>
      <p:sp>
        <p:nvSpPr>
          <p:cNvPr id="4110" name="Line 14"/>
          <p:cNvSpPr>
            <a:spLocks noChangeShapeType="1"/>
          </p:cNvSpPr>
          <p:nvPr/>
        </p:nvSpPr>
        <p:spPr bwMode="auto">
          <a:xfrm flipH="1">
            <a:off x="3962400" y="3276600"/>
            <a:ext cx="1371600" cy="0"/>
          </a:xfrm>
          <a:prstGeom prst="line">
            <a:avLst/>
          </a:prstGeom>
          <a:noFill/>
          <a:ln w="57150">
            <a:solidFill>
              <a:schemeClr val="tx1"/>
            </a:solidFill>
            <a:round/>
            <a:headEnd/>
            <a:tailEnd type="triangle" w="med" len="med"/>
          </a:ln>
        </p:spPr>
        <p:txBody>
          <a:bodyPr/>
          <a:lstStyle/>
          <a:p>
            <a:endParaRPr lang="tr-TR"/>
          </a:p>
        </p:txBody>
      </p:sp>
      <p:sp>
        <p:nvSpPr>
          <p:cNvPr id="4111" name="Line 15"/>
          <p:cNvSpPr>
            <a:spLocks noChangeShapeType="1"/>
          </p:cNvSpPr>
          <p:nvPr/>
        </p:nvSpPr>
        <p:spPr bwMode="auto">
          <a:xfrm>
            <a:off x="2209800" y="3733800"/>
            <a:ext cx="1447800" cy="609600"/>
          </a:xfrm>
          <a:prstGeom prst="line">
            <a:avLst/>
          </a:prstGeom>
          <a:noFill/>
          <a:ln w="57150">
            <a:solidFill>
              <a:schemeClr val="tx1"/>
            </a:solidFill>
            <a:round/>
            <a:headEnd/>
            <a:tailEnd type="triangle" w="med" len="med"/>
          </a:ln>
        </p:spPr>
        <p:txBody>
          <a:bodyPr/>
          <a:lstStyle/>
          <a:p>
            <a:endParaRPr lang="tr-TR"/>
          </a:p>
        </p:txBody>
      </p:sp>
      <p:sp>
        <p:nvSpPr>
          <p:cNvPr id="4112" name="Line 16"/>
          <p:cNvSpPr>
            <a:spLocks noChangeShapeType="1"/>
          </p:cNvSpPr>
          <p:nvPr/>
        </p:nvSpPr>
        <p:spPr bwMode="auto">
          <a:xfrm>
            <a:off x="2438400" y="1752600"/>
            <a:ext cx="2133600" cy="1295400"/>
          </a:xfrm>
          <a:prstGeom prst="line">
            <a:avLst/>
          </a:prstGeom>
          <a:noFill/>
          <a:ln w="9525">
            <a:solidFill>
              <a:srgbClr val="FF0000"/>
            </a:solidFill>
            <a:round/>
            <a:headEnd/>
            <a:tailEnd type="triangle" w="med" len="med"/>
          </a:ln>
        </p:spPr>
        <p:txBody>
          <a:bodyPr/>
          <a:lstStyle/>
          <a:p>
            <a:endParaRPr lang="tr-TR"/>
          </a:p>
        </p:txBody>
      </p:sp>
      <p:sp>
        <p:nvSpPr>
          <p:cNvPr id="4113" name="Line 17"/>
          <p:cNvSpPr>
            <a:spLocks noChangeShapeType="1"/>
          </p:cNvSpPr>
          <p:nvPr/>
        </p:nvSpPr>
        <p:spPr bwMode="auto">
          <a:xfrm>
            <a:off x="3048000" y="1752600"/>
            <a:ext cx="4038600" cy="838200"/>
          </a:xfrm>
          <a:prstGeom prst="line">
            <a:avLst/>
          </a:prstGeom>
          <a:noFill/>
          <a:ln w="9525">
            <a:solidFill>
              <a:srgbClr val="FF0000"/>
            </a:solidFill>
            <a:round/>
            <a:headEnd/>
            <a:tailEnd type="triangle" w="med" len="med"/>
          </a:ln>
        </p:spPr>
        <p:txBody>
          <a:bodyPr/>
          <a:lstStyle/>
          <a:p>
            <a:endParaRPr lang="tr-T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630238"/>
            <a:ext cx="8229600" cy="1143000"/>
          </a:xfrm>
          <a:ln>
            <a:solidFill>
              <a:schemeClr val="tx1"/>
            </a:solidFill>
          </a:ln>
        </p:spPr>
        <p:txBody>
          <a:bodyPr/>
          <a:lstStyle/>
          <a:p>
            <a:pPr eaLnBrk="1" hangingPunct="1"/>
            <a:r>
              <a:rPr lang="tr-TR" b="1" smtClean="0">
                <a:solidFill>
                  <a:srgbClr val="CC3300"/>
                </a:solidFill>
              </a:rPr>
              <a:t>Hücresel Adaptasyonlar</a:t>
            </a:r>
          </a:p>
        </p:txBody>
      </p:sp>
      <p:sp>
        <p:nvSpPr>
          <p:cNvPr id="5123" name="Rectangle 3"/>
          <p:cNvSpPr>
            <a:spLocks noGrp="1" noChangeArrowheads="1"/>
          </p:cNvSpPr>
          <p:nvPr>
            <p:ph type="body" idx="4294967295"/>
          </p:nvPr>
        </p:nvSpPr>
        <p:spPr>
          <a:xfrm>
            <a:off x="1258888" y="2420938"/>
            <a:ext cx="3308350" cy="2430462"/>
          </a:xfrm>
        </p:spPr>
        <p:txBody>
          <a:bodyPr/>
          <a:lstStyle/>
          <a:p>
            <a:pPr eaLnBrk="1" hangingPunct="1"/>
            <a:r>
              <a:rPr lang="tr-TR" smtClean="0"/>
              <a:t>Atrofi</a:t>
            </a:r>
          </a:p>
          <a:p>
            <a:pPr eaLnBrk="1" hangingPunct="1"/>
            <a:r>
              <a:rPr lang="tr-TR" smtClean="0"/>
              <a:t>Hipertrofi</a:t>
            </a:r>
          </a:p>
          <a:p>
            <a:pPr eaLnBrk="1" hangingPunct="1"/>
            <a:r>
              <a:rPr lang="tr-TR" smtClean="0"/>
              <a:t>Hiperplazi</a:t>
            </a:r>
          </a:p>
          <a:p>
            <a:pPr eaLnBrk="1" hangingPunct="1"/>
            <a:r>
              <a:rPr lang="tr-TR" smtClean="0"/>
              <a:t>Metaplazi</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323850" y="549275"/>
            <a:ext cx="7920038" cy="5688013"/>
          </a:xfrm>
        </p:spPr>
        <p:txBody>
          <a:bodyPr/>
          <a:lstStyle/>
          <a:p>
            <a:pPr>
              <a:buFontTx/>
              <a:buNone/>
            </a:pPr>
            <a:r>
              <a:rPr lang="tr-TR" sz="2800" b="1" smtClean="0">
                <a:solidFill>
                  <a:srgbClr val="FF0000"/>
                </a:solidFill>
              </a:rPr>
              <a:t>ATROFİ:</a:t>
            </a:r>
            <a:endParaRPr lang="en-US" sz="2800" b="1" smtClean="0">
              <a:solidFill>
                <a:srgbClr val="FF0000"/>
              </a:solidFill>
            </a:endParaRPr>
          </a:p>
          <a:p>
            <a:r>
              <a:rPr lang="tr-TR" sz="2400" smtClean="0"/>
              <a:t>Hücre içeriğinin kaybolması ile hücrenin boyut ve fonksiyonlarında azalma</a:t>
            </a:r>
          </a:p>
          <a:p>
            <a:r>
              <a:rPr lang="tr-TR" sz="2400" smtClean="0"/>
              <a:t>Hücre yaşamını sürdürebilmesinin mümkün olduğu daha küçük bir boyuta iner ve hücrenin boyutları ile azalan beslenme, kanlanma veya atrofik uyarı arasında yeni bir denge durumuna ulaşılır.</a:t>
            </a:r>
            <a:r>
              <a:rPr lang="en-US" sz="2400" smtClean="0"/>
              <a:t> </a:t>
            </a:r>
            <a:endParaRPr lang="tr-TR" sz="2400" smtClean="0"/>
          </a:p>
          <a:p>
            <a:r>
              <a:rPr lang="tr-TR" sz="2400" smtClean="0"/>
              <a:t>Sıklıkla o</a:t>
            </a:r>
            <a:r>
              <a:rPr lang="en-US" sz="2400" smtClean="0"/>
              <a:t>tofaji </a:t>
            </a:r>
            <a:r>
              <a:rPr lang="tr-TR" sz="2400" smtClean="0"/>
              <a:t>artışı ile birliktedir (H</a:t>
            </a:r>
            <a:r>
              <a:rPr lang="en-US" sz="2400" smtClean="0"/>
              <a:t>ücre </a:t>
            </a:r>
            <a:r>
              <a:rPr lang="tr-TR" sz="2400" smtClean="0"/>
              <a:t>kendi </a:t>
            </a:r>
            <a:r>
              <a:rPr lang="en-US" sz="2400" smtClean="0"/>
              <a:t>organelleri</a:t>
            </a:r>
            <a:r>
              <a:rPr lang="tr-TR" sz="2400" smtClean="0"/>
              <a:t>ni sindirir). Hücre içinde otofajik vakuollerin sayısı artar.</a:t>
            </a:r>
          </a:p>
          <a:p>
            <a:pPr>
              <a:buFontTx/>
              <a:buNone/>
            </a:pPr>
            <a:r>
              <a:rPr lang="en-US" sz="2400" u="sng" smtClean="0"/>
              <a:t>Atrofi çeşitleri</a:t>
            </a:r>
            <a:r>
              <a:rPr lang="tr-TR" sz="2400" u="sng" smtClean="0"/>
              <a:t>:</a:t>
            </a:r>
            <a:endParaRPr lang="en-US" sz="2400" u="sng" smtClean="0"/>
          </a:p>
          <a:p>
            <a:pPr>
              <a:buFontTx/>
              <a:buAutoNum type="arabicPeriod"/>
            </a:pPr>
            <a:r>
              <a:rPr lang="en-US" sz="2400" smtClean="0">
                <a:solidFill>
                  <a:srgbClr val="FF0000"/>
                </a:solidFill>
              </a:rPr>
              <a:t>Fizyolojik atrofi</a:t>
            </a:r>
          </a:p>
          <a:p>
            <a:pPr>
              <a:buFontTx/>
              <a:buNone/>
            </a:pPr>
            <a:r>
              <a:rPr lang="en-US" sz="2400" smtClean="0"/>
              <a:t> Gebelikten sonra uterus küçülmesi </a:t>
            </a:r>
          </a:p>
          <a:p>
            <a:pPr>
              <a:buFontTx/>
              <a:buAutoNum type="arabicPeriod" startAt="2"/>
            </a:pPr>
            <a:r>
              <a:rPr lang="en-US" sz="2400" smtClean="0">
                <a:solidFill>
                  <a:srgbClr val="FF0000"/>
                </a:solidFill>
              </a:rPr>
              <a:t>Patolojik atrofi</a:t>
            </a:r>
          </a:p>
          <a:p>
            <a:endParaRPr lang="en-US" sz="240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68313" y="1196975"/>
            <a:ext cx="8229600" cy="5040313"/>
          </a:xfrm>
        </p:spPr>
        <p:txBody>
          <a:bodyPr/>
          <a:lstStyle/>
          <a:p>
            <a:r>
              <a:rPr lang="en-US" sz="2400" u="sng" smtClean="0"/>
              <a:t>Kullanılmama atrofisi</a:t>
            </a:r>
            <a:r>
              <a:rPr lang="en-US" sz="2400" smtClean="0"/>
              <a:t>: </a:t>
            </a:r>
            <a:r>
              <a:rPr lang="tr-TR" sz="2400" smtClean="0"/>
              <a:t>A</a:t>
            </a:r>
            <a:r>
              <a:rPr lang="en-US" sz="2400" smtClean="0"/>
              <a:t>lçıya alınan ekstremitede kas atrofisi ve osteoporoz</a:t>
            </a:r>
          </a:p>
          <a:p>
            <a:r>
              <a:rPr lang="en-US" sz="2400" u="sng" smtClean="0"/>
              <a:t>Denervasyon atrofisi</a:t>
            </a:r>
            <a:r>
              <a:rPr lang="en-US" sz="2400" smtClean="0"/>
              <a:t>: </a:t>
            </a:r>
            <a:r>
              <a:rPr lang="tr-TR" sz="2400" smtClean="0"/>
              <a:t>T</a:t>
            </a:r>
            <a:r>
              <a:rPr lang="en-US" sz="2400" smtClean="0"/>
              <a:t>ravmatik sinir kesisi </a:t>
            </a:r>
          </a:p>
          <a:p>
            <a:r>
              <a:rPr lang="en-US" sz="2400" u="sng" smtClean="0"/>
              <a:t>Kan akımı azalmasına bağlı atrofi</a:t>
            </a:r>
            <a:r>
              <a:rPr lang="en-US" sz="2400" smtClean="0"/>
              <a:t>:  </a:t>
            </a:r>
            <a:r>
              <a:rPr lang="tr-TR" sz="2400" smtClean="0"/>
              <a:t>İ</a:t>
            </a:r>
            <a:r>
              <a:rPr lang="en-US" sz="2400" smtClean="0"/>
              <a:t>skemi</a:t>
            </a:r>
            <a:endParaRPr lang="tr-TR" sz="2400" smtClean="0"/>
          </a:p>
          <a:p>
            <a:pPr>
              <a:buFontTx/>
              <a:buNone/>
            </a:pPr>
            <a:r>
              <a:rPr lang="tr-TR" sz="2400" smtClean="0"/>
              <a:t>    </a:t>
            </a:r>
            <a:r>
              <a:rPr lang="en-US" sz="2400" smtClean="0"/>
              <a:t> Ateroskleroz ile ileri yaşta beyin atrofisi</a:t>
            </a:r>
          </a:p>
          <a:p>
            <a:r>
              <a:rPr lang="en-US" sz="2400" u="sng" smtClean="0"/>
              <a:t>Yetersiz beslenmey</a:t>
            </a:r>
            <a:r>
              <a:rPr lang="tr-TR" sz="2400" u="sng" smtClean="0"/>
              <a:t>e</a:t>
            </a:r>
            <a:r>
              <a:rPr lang="en-US" sz="2400" u="sng" smtClean="0"/>
              <a:t> bağlı atrofi</a:t>
            </a:r>
          </a:p>
          <a:p>
            <a:r>
              <a:rPr lang="en-US" sz="2400" u="sng" smtClean="0"/>
              <a:t>Endokrin stimülasyon kaybına bağlı atrofi</a:t>
            </a:r>
            <a:r>
              <a:rPr lang="en-US" sz="2400" smtClean="0"/>
              <a:t>: </a:t>
            </a:r>
            <a:r>
              <a:rPr lang="tr-TR" sz="2400" smtClean="0"/>
              <a:t>M</a:t>
            </a:r>
            <a:r>
              <a:rPr lang="en-US" sz="2400" smtClean="0"/>
              <a:t>enopozda endometrium atrofisi,vaginal epitel atrofisi</a:t>
            </a:r>
          </a:p>
          <a:p>
            <a:r>
              <a:rPr lang="en-US" sz="2400" u="sng" smtClean="0"/>
              <a:t>Senil atrofi</a:t>
            </a:r>
            <a:r>
              <a:rPr lang="en-US" sz="2400" smtClean="0"/>
              <a:t>: </a:t>
            </a:r>
            <a:r>
              <a:rPr lang="tr-TR" sz="2400" smtClean="0"/>
              <a:t>Y</a:t>
            </a:r>
            <a:r>
              <a:rPr lang="en-US" sz="2400" smtClean="0"/>
              <a:t>aşlanma ile kalp ve beyinde hücre kaybı</a:t>
            </a:r>
          </a:p>
          <a:p>
            <a:r>
              <a:rPr lang="en-US" sz="2400" u="sng" smtClean="0"/>
              <a:t>Basınç atrofisi</a:t>
            </a:r>
            <a:r>
              <a:rPr lang="en-US" sz="2400" smtClean="0"/>
              <a:t>: </a:t>
            </a:r>
            <a:r>
              <a:rPr lang="tr-TR" sz="2400" smtClean="0"/>
              <a:t>T</a:t>
            </a:r>
            <a:r>
              <a:rPr lang="en-US" sz="2400" smtClean="0"/>
              <a:t>ümörler çevre dokuya basınç yaparak atrofiye sebep olur.</a:t>
            </a:r>
          </a:p>
          <a:p>
            <a:endParaRPr lang="en-US" sz="200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aylin heper\Belgelerim\Resimlerim\ders\atrofi.jpg"/>
          <p:cNvPicPr>
            <a:picLocks noChangeAspect="1" noChangeArrowheads="1"/>
          </p:cNvPicPr>
          <p:nvPr/>
        </p:nvPicPr>
        <p:blipFill>
          <a:blip r:embed="rId2" cstate="print"/>
          <a:srcRect/>
          <a:stretch>
            <a:fillRect/>
          </a:stretch>
        </p:blipFill>
        <p:spPr bwMode="auto">
          <a:xfrm>
            <a:off x="4356100" y="476250"/>
            <a:ext cx="3213100" cy="4660900"/>
          </a:xfrm>
          <a:prstGeom prst="rect">
            <a:avLst/>
          </a:prstGeom>
          <a:noFill/>
          <a:ln w="9525">
            <a:noFill/>
            <a:miter lim="800000"/>
            <a:headEnd/>
            <a:tailEnd/>
          </a:ln>
        </p:spPr>
      </p:pic>
      <p:pic>
        <p:nvPicPr>
          <p:cNvPr id="8195" name="Picture 3" descr="C:\Documents and Settings\aylin heper\Belgelerim\Resimlerim\ders\normal beyin.jpg"/>
          <p:cNvPicPr>
            <a:picLocks noChangeAspect="1" noChangeArrowheads="1"/>
          </p:cNvPicPr>
          <p:nvPr/>
        </p:nvPicPr>
        <p:blipFill>
          <a:blip r:embed="rId3" cstate="print"/>
          <a:srcRect/>
          <a:stretch>
            <a:fillRect/>
          </a:stretch>
        </p:blipFill>
        <p:spPr bwMode="auto">
          <a:xfrm>
            <a:off x="539750" y="476250"/>
            <a:ext cx="3733800" cy="4673600"/>
          </a:xfrm>
          <a:prstGeom prst="rect">
            <a:avLst/>
          </a:prstGeom>
          <a:noFill/>
          <a:ln w="9525">
            <a:noFill/>
            <a:miter lim="800000"/>
            <a:headEnd/>
            <a:tailEnd/>
          </a:ln>
        </p:spPr>
      </p:pic>
      <p:sp>
        <p:nvSpPr>
          <p:cNvPr id="4" name="Rectangle 3"/>
          <p:cNvSpPr/>
          <p:nvPr/>
        </p:nvSpPr>
        <p:spPr>
          <a:xfrm>
            <a:off x="5508625" y="4941888"/>
            <a:ext cx="1008063" cy="625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rPr>
              <a:t>Atrofi</a:t>
            </a:r>
            <a:endParaRPr lang="en-US" sz="2000" b="1" dirty="0">
              <a:solidFill>
                <a:schemeClr val="tx1"/>
              </a:solidFill>
            </a:endParaRPr>
          </a:p>
        </p:txBody>
      </p:sp>
      <p:sp>
        <p:nvSpPr>
          <p:cNvPr id="8197" name="5 Metin kutusu"/>
          <p:cNvSpPr txBox="1">
            <a:spLocks noChangeArrowheads="1"/>
          </p:cNvSpPr>
          <p:nvPr/>
        </p:nvSpPr>
        <p:spPr bwMode="auto">
          <a:xfrm>
            <a:off x="2051050" y="5732463"/>
            <a:ext cx="4321175" cy="288925"/>
          </a:xfrm>
          <a:prstGeom prst="rect">
            <a:avLst/>
          </a:prstGeom>
          <a:solidFill>
            <a:srgbClr val="BBE0E3"/>
          </a:solidFill>
          <a:ln w="9525">
            <a:noFill/>
            <a:miter lim="800000"/>
            <a:headEnd/>
            <a:tailEnd/>
          </a:ln>
        </p:spPr>
        <p:txBody>
          <a:bodyPr>
            <a:spAutoFit/>
          </a:bodyPr>
          <a:lstStyle/>
          <a:p>
            <a:r>
              <a:rPr lang="tr-TR" sz="1200">
                <a:solidFill>
                  <a:srgbClr val="000000"/>
                </a:solidFill>
              </a:rPr>
              <a:t>Robbins and Cotran, Pathologic Basis of Disease, 7th ed.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7"/>
          <p:cNvPicPr>
            <a:picLocks noChangeAspect="1" noChangeArrowheads="1"/>
          </p:cNvPicPr>
          <p:nvPr/>
        </p:nvPicPr>
        <p:blipFill>
          <a:blip r:embed="rId2" cstate="print"/>
          <a:srcRect l="57010" t="55832"/>
          <a:stretch>
            <a:fillRect/>
          </a:stretch>
        </p:blipFill>
        <p:spPr bwMode="auto">
          <a:xfrm>
            <a:off x="1619250" y="836613"/>
            <a:ext cx="4392613" cy="4572000"/>
          </a:xfrm>
          <a:prstGeom prst="rect">
            <a:avLst/>
          </a:prstGeom>
          <a:noFill/>
          <a:ln w="9525">
            <a:noFill/>
            <a:miter lim="800000"/>
            <a:headEnd/>
            <a:tailEnd/>
          </a:ln>
        </p:spPr>
      </p:pic>
      <p:sp>
        <p:nvSpPr>
          <p:cNvPr id="9219" name="5 Metin kutusu"/>
          <p:cNvSpPr txBox="1">
            <a:spLocks noChangeArrowheads="1"/>
          </p:cNvSpPr>
          <p:nvPr/>
        </p:nvSpPr>
        <p:spPr bwMode="auto">
          <a:xfrm>
            <a:off x="1763713" y="5518150"/>
            <a:ext cx="4321175" cy="287338"/>
          </a:xfrm>
          <a:prstGeom prst="rect">
            <a:avLst/>
          </a:prstGeom>
          <a:solidFill>
            <a:srgbClr val="BBE0E3"/>
          </a:solidFill>
          <a:ln w="9525">
            <a:noFill/>
            <a:miter lim="800000"/>
            <a:headEnd/>
            <a:tailEnd/>
          </a:ln>
        </p:spPr>
        <p:txBody>
          <a:bodyPr>
            <a:spAutoFit/>
          </a:bodyPr>
          <a:lstStyle/>
          <a:p>
            <a:r>
              <a:rPr lang="tr-TR" sz="1200">
                <a:solidFill>
                  <a:srgbClr val="000000"/>
                </a:solidFill>
              </a:rPr>
              <a:t>Robbins and Cotran, Pathologic Basis of Disease, 7th ed.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395288" y="1052513"/>
            <a:ext cx="8229600" cy="5113337"/>
          </a:xfrm>
        </p:spPr>
        <p:txBody>
          <a:bodyPr/>
          <a:lstStyle/>
          <a:p>
            <a:pPr eaLnBrk="1" hangingPunct="1">
              <a:buFontTx/>
              <a:buNone/>
            </a:pPr>
            <a:r>
              <a:rPr lang="tr-TR" sz="2800" b="1" smtClean="0">
                <a:solidFill>
                  <a:srgbClr val="FF0000"/>
                </a:solidFill>
              </a:rPr>
              <a:t>    </a:t>
            </a:r>
            <a:r>
              <a:rPr lang="tr-TR" b="1" smtClean="0">
                <a:solidFill>
                  <a:srgbClr val="FF0000"/>
                </a:solidFill>
              </a:rPr>
              <a:t>HİPERTROFİ</a:t>
            </a:r>
            <a:endParaRPr lang="tr-TR" sz="2800" b="1" smtClean="0">
              <a:solidFill>
                <a:srgbClr val="FF0000"/>
              </a:solidFill>
            </a:endParaRPr>
          </a:p>
          <a:p>
            <a:pPr eaLnBrk="1" hangingPunct="1"/>
            <a:r>
              <a:rPr lang="tr-TR" sz="2800" smtClean="0"/>
              <a:t> Hücre boyutlarında artış</a:t>
            </a:r>
          </a:p>
          <a:p>
            <a:pPr eaLnBrk="1" hangingPunct="1">
              <a:buFontTx/>
              <a:buNone/>
            </a:pPr>
            <a:r>
              <a:rPr lang="tr-TR" sz="2800" smtClean="0"/>
              <a:t>	     </a:t>
            </a:r>
            <a:r>
              <a:rPr lang="tr-TR" sz="2800" smtClean="0">
                <a:sym typeface="Symbol" pitchFamily="18" charset="2"/>
              </a:rPr>
              <a:t>  </a:t>
            </a:r>
            <a:r>
              <a:rPr lang="tr-TR" sz="2800" smtClean="0"/>
              <a:t>Organ boyutlarında artış</a:t>
            </a:r>
          </a:p>
          <a:p>
            <a:pPr marL="342900" lvl="1" indent="-342900" eaLnBrk="1" hangingPunct="1">
              <a:buFontTx/>
              <a:buChar char="•"/>
            </a:pPr>
            <a:r>
              <a:rPr lang="tr-TR" smtClean="0"/>
              <a:t>Bölünme yeteneği olmayan hücrelerde görülen uyum yanıtı  Ör: Kalp kası, İskelet kası</a:t>
            </a:r>
          </a:p>
          <a:p>
            <a:pPr eaLnBrk="1" hangingPunct="1">
              <a:buFontTx/>
              <a:buAutoNum type="arabicPeriod"/>
            </a:pPr>
            <a:r>
              <a:rPr lang="tr-TR" sz="2800" smtClean="0"/>
              <a:t>Fizyolojik (sporcularda çizgili kas hipertrofisi)</a:t>
            </a:r>
          </a:p>
          <a:p>
            <a:pPr eaLnBrk="1" hangingPunct="1">
              <a:buFontTx/>
              <a:buAutoNum type="arabicPeriod"/>
            </a:pPr>
            <a:r>
              <a:rPr lang="tr-TR" sz="2800" smtClean="0"/>
              <a:t>Patolojik (Hipertansiyon veya aort kapak hastalığı nedeniyle kalp hipertrofisi)</a:t>
            </a:r>
          </a:p>
          <a:p>
            <a:pPr marL="342900" lvl="1" indent="-342900" eaLnBrk="1" hangingPunct="1"/>
            <a:endParaRPr lang="tr-TR" smtClean="0"/>
          </a:p>
          <a:p>
            <a:pPr marL="342900" lvl="1" indent="-342900" eaLnBrk="1" hangingPunct="1"/>
            <a:endParaRPr lang="tr-TR"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aylin heper\Belgelerim\Resimlerim\ders\adaptasyon.jpg"/>
          <p:cNvPicPr>
            <a:picLocks noChangeAspect="1" noChangeArrowheads="1"/>
          </p:cNvPicPr>
          <p:nvPr/>
        </p:nvPicPr>
        <p:blipFill>
          <a:blip r:embed="rId2" cstate="print"/>
          <a:srcRect/>
          <a:stretch>
            <a:fillRect/>
          </a:stretch>
        </p:blipFill>
        <p:spPr bwMode="auto">
          <a:xfrm>
            <a:off x="228600" y="815975"/>
            <a:ext cx="8610600" cy="5180013"/>
          </a:xfrm>
          <a:prstGeom prst="rect">
            <a:avLst/>
          </a:prstGeom>
          <a:noFill/>
          <a:ln w="9525">
            <a:noFill/>
            <a:miter lim="800000"/>
            <a:headEnd/>
            <a:tailEnd/>
          </a:ln>
        </p:spPr>
      </p:pic>
      <p:cxnSp>
        <p:nvCxnSpPr>
          <p:cNvPr id="4" name="Straight Arrow Connector 3"/>
          <p:cNvCxnSpPr/>
          <p:nvPr/>
        </p:nvCxnSpPr>
        <p:spPr>
          <a:xfrm flipV="1">
            <a:off x="3059113" y="4508500"/>
            <a:ext cx="2736850" cy="504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51275" y="5084763"/>
            <a:ext cx="17287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chemeClr val="tx1"/>
                </a:solidFill>
              </a:rPr>
              <a:t>Stres devam ediyor</a:t>
            </a:r>
            <a:endParaRPr lang="en-US" dirty="0">
              <a:solidFill>
                <a:schemeClr val="tx1"/>
              </a:solidFill>
            </a:endParaRPr>
          </a:p>
        </p:txBody>
      </p:sp>
      <p:sp>
        <p:nvSpPr>
          <p:cNvPr id="11269" name="5 Metin kutusu"/>
          <p:cNvSpPr txBox="1">
            <a:spLocks noChangeArrowheads="1"/>
          </p:cNvSpPr>
          <p:nvPr/>
        </p:nvSpPr>
        <p:spPr bwMode="auto">
          <a:xfrm>
            <a:off x="2484438" y="6237288"/>
            <a:ext cx="4319587" cy="287337"/>
          </a:xfrm>
          <a:prstGeom prst="rect">
            <a:avLst/>
          </a:prstGeom>
          <a:solidFill>
            <a:srgbClr val="BBE0E3"/>
          </a:solidFill>
          <a:ln w="9525">
            <a:noFill/>
            <a:miter lim="800000"/>
            <a:headEnd/>
            <a:tailEnd/>
          </a:ln>
        </p:spPr>
        <p:txBody>
          <a:bodyPr>
            <a:spAutoFit/>
          </a:bodyPr>
          <a:lstStyle/>
          <a:p>
            <a:r>
              <a:rPr lang="tr-TR" sz="1200">
                <a:solidFill>
                  <a:srgbClr val="000000"/>
                </a:solidFill>
              </a:rPr>
              <a:t>Robbins and Cotran, Pathologic Basis of Disease, 7th ed.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414</Words>
  <Application>Microsoft Office PowerPoint</Application>
  <PresentationFormat>Ekran Gösterisi (4:3)</PresentationFormat>
  <Paragraphs>67</Paragraphs>
  <Slides>13</Slides>
  <Notes>2</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Ofis Teması</vt:lpstr>
      <vt:lpstr>Slayt 1</vt:lpstr>
      <vt:lpstr>Slayt 2</vt:lpstr>
      <vt:lpstr>Hücresel Adaptasyonlar</vt:lpstr>
      <vt:lpstr>Slayt 4</vt:lpstr>
      <vt:lpstr>Slayt 5</vt:lpstr>
      <vt:lpstr>Slayt 6</vt:lpstr>
      <vt:lpstr>Slayt 7</vt:lpstr>
      <vt:lpstr>Slayt 8</vt:lpstr>
      <vt:lpstr>Slayt 9</vt:lpstr>
      <vt:lpstr>Slayt 10</vt:lpstr>
      <vt:lpstr>Slayt 11</vt:lpstr>
      <vt:lpstr>Slayt 12</vt:lpstr>
      <vt:lpstr>Slayt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user</cp:lastModifiedBy>
  <cp:revision>3</cp:revision>
  <dcterms:created xsi:type="dcterms:W3CDTF">2018-03-08T12:00:55Z</dcterms:created>
  <dcterms:modified xsi:type="dcterms:W3CDTF">2018-03-09T07:43:14Z</dcterms:modified>
</cp:coreProperties>
</file>