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F806-A3D2-4D77-8F59-6E0A1FF62008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56AB0-0716-497E-AD9A-EC1B6AFD99F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tr-TR" sz="3600" smtClean="0">
                <a:solidFill>
                  <a:srgbClr val="CC3300"/>
                </a:solidFill>
              </a:rPr>
              <a:t>Vücut sıvı ve </a:t>
            </a:r>
            <a:r>
              <a:rPr lang="tr-TR" sz="3600" smtClean="0">
                <a:solidFill>
                  <a:srgbClr val="CC3300"/>
                </a:solidFill>
              </a:rPr>
              <a:t>kan </a:t>
            </a:r>
            <a:r>
              <a:rPr lang="tr-TR" sz="3600" smtClean="0">
                <a:solidFill>
                  <a:srgbClr val="CC3300"/>
                </a:solidFill>
              </a:rPr>
              <a:t>dolaşımı</a:t>
            </a:r>
            <a:endParaRPr lang="tr-TR" sz="3600" smtClean="0">
              <a:solidFill>
                <a:srgbClr val="CC33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İnsan vücudu %50-70 oranında su içerir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r>
              <a:rPr lang="tr-TR" smtClean="0"/>
              <a:t>İntrasellüler: Hücre içi (%33)</a:t>
            </a:r>
          </a:p>
          <a:p>
            <a:pPr eaLnBrk="1" hangingPunct="1"/>
            <a:r>
              <a:rPr lang="tr-TR" smtClean="0"/>
              <a:t>Ekstrasellüler: Hücre dışı (%27)</a:t>
            </a:r>
          </a:p>
          <a:p>
            <a:pPr eaLnBrk="1" hangingPunct="1">
              <a:buFontTx/>
              <a:buNone/>
            </a:pPr>
            <a:r>
              <a:rPr lang="tr-TR" smtClean="0"/>
              <a:t>	- interstisyel: hücreler arası boşluklar</a:t>
            </a:r>
          </a:p>
          <a:p>
            <a:pPr eaLnBrk="1" hangingPunct="1">
              <a:buFontTx/>
              <a:buNone/>
            </a:pPr>
            <a:r>
              <a:rPr lang="tr-TR" smtClean="0"/>
              <a:t>	- intravasküler: damar içi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u="sng" smtClean="0">
                <a:solidFill>
                  <a:srgbClr val="CC3300"/>
                </a:solidFill>
              </a:rPr>
              <a:t>ÖDEM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70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/>
              <a:t>	</a:t>
            </a:r>
            <a:r>
              <a:rPr lang="tr-TR" sz="2400" smtClean="0"/>
              <a:t>- interstisyel bölgede ve vücut boşluklarında, sınırlı yada yaygın şekilde sıvı artışı, birikimi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</a:t>
            </a:r>
            <a:r>
              <a:rPr lang="tr-TR" sz="2400" b="1" smtClean="0"/>
              <a:t>asit/hidroperitonyum </a:t>
            </a:r>
            <a:r>
              <a:rPr lang="tr-TR" sz="2400" smtClean="0"/>
              <a:t>(periton boşluğunda sıvı birikimi)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</a:t>
            </a:r>
            <a:r>
              <a:rPr lang="tr-TR" sz="2400" b="1" smtClean="0"/>
              <a:t>hidrotoraks</a:t>
            </a:r>
            <a:r>
              <a:rPr lang="tr-TR" sz="2400" smtClean="0"/>
              <a:t> (göğüs boşluğunda sıvı birikmesi)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</a:t>
            </a:r>
            <a:r>
              <a:rPr lang="tr-TR" sz="2400" b="1" smtClean="0"/>
              <a:t>hidroperikardiyum</a:t>
            </a:r>
            <a:r>
              <a:rPr lang="tr-TR" sz="2400" smtClean="0"/>
              <a:t> (perikard boşluğunda sıvı birikmesi)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</a:t>
            </a:r>
            <a:r>
              <a:rPr lang="tr-TR" sz="2400" b="1" smtClean="0"/>
              <a:t>anazarka</a:t>
            </a:r>
            <a:r>
              <a:rPr lang="tr-TR" sz="2400" smtClean="0"/>
              <a:t> (derialtı doku ve bütün vücut boşluklarında sıvı birikmesi)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</a:t>
            </a:r>
            <a:r>
              <a:rPr lang="tr-TR" sz="2400" b="1" smtClean="0"/>
              <a:t>transuda</a:t>
            </a:r>
            <a:r>
              <a:rPr lang="tr-TR" sz="2400" smtClean="0"/>
              <a:t>: kalp ve böbrek hastalıklarında görülen, yoğunluğu ve protein miktarı düşük ödem sıvısı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</a:t>
            </a:r>
            <a:r>
              <a:rPr lang="tr-TR" sz="2400" b="1" smtClean="0"/>
              <a:t>eksuda</a:t>
            </a:r>
            <a:r>
              <a:rPr lang="tr-TR" sz="2400" smtClean="0"/>
              <a:t>: genellikle iltihabi olaylara bağlı, proteinden zengin, yoğunluğu yüksek ödem sıvısı</a:t>
            </a:r>
            <a:endParaRPr lang="tr-TR" sz="20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5562600"/>
          </a:xfrm>
        </p:spPr>
        <p:txBody>
          <a:bodyPr/>
          <a:lstStyle/>
          <a:p>
            <a:pPr eaLnBrk="1" hangingPunct="1"/>
            <a:r>
              <a:rPr lang="tr-TR" sz="2400" b="1" u="sng" smtClean="0">
                <a:solidFill>
                  <a:srgbClr val="CC3300"/>
                </a:solidFill>
              </a:rPr>
              <a:t>Ödem – Etyoloji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</a:t>
            </a:r>
            <a:r>
              <a:rPr lang="tr-TR" sz="2000" smtClean="0">
                <a:solidFill>
                  <a:srgbClr val="FF0000"/>
                </a:solidFill>
              </a:rPr>
              <a:t>- </a:t>
            </a:r>
            <a:r>
              <a:rPr lang="tr-TR" sz="2000" smtClean="0"/>
              <a:t>hidrostatik basınç artışı (venöz basıncın yükselmesi)</a:t>
            </a:r>
          </a:p>
          <a:p>
            <a:pPr eaLnBrk="1" hangingPunct="1">
              <a:buFontTx/>
              <a:buNone/>
            </a:pPr>
            <a:r>
              <a:rPr lang="tr-TR" sz="2000" smtClean="0"/>
              <a:t>		</a:t>
            </a:r>
            <a:r>
              <a:rPr lang="tr-TR" sz="1800" smtClean="0"/>
              <a:t>- gebelikte büyüyen uterusun çevre venlere basısı</a:t>
            </a:r>
          </a:p>
          <a:p>
            <a:pPr eaLnBrk="1" hangingPunct="1">
              <a:buFontTx/>
              <a:buNone/>
            </a:pPr>
            <a:r>
              <a:rPr lang="tr-TR" sz="1800" smtClean="0"/>
              <a:t>		- tümörlerin komşu venlere  basısı</a:t>
            </a:r>
          </a:p>
          <a:p>
            <a:pPr eaLnBrk="1" hangingPunct="1">
              <a:buFontTx/>
              <a:buNone/>
            </a:pPr>
            <a:r>
              <a:rPr lang="tr-TR" sz="1800" smtClean="0"/>
              <a:t>		- sirozda portal venin tıkanması</a:t>
            </a:r>
          </a:p>
          <a:p>
            <a:pPr eaLnBrk="1" hangingPunct="1">
              <a:buFontTx/>
              <a:buNone/>
            </a:pPr>
            <a:r>
              <a:rPr lang="tr-TR" sz="1800" smtClean="0"/>
              <a:t>		- postüre bağlı ödemler</a:t>
            </a:r>
          </a:p>
          <a:p>
            <a:pPr eaLnBrk="1" hangingPunct="1">
              <a:buFontTx/>
              <a:buNone/>
            </a:pPr>
            <a:r>
              <a:rPr lang="tr-TR" sz="2000" smtClean="0"/>
              <a:t>	</a:t>
            </a:r>
            <a:r>
              <a:rPr lang="tr-TR" sz="2000" smtClean="0">
                <a:solidFill>
                  <a:srgbClr val="FF0000"/>
                </a:solidFill>
              </a:rPr>
              <a:t>-</a:t>
            </a:r>
            <a:r>
              <a:rPr lang="tr-TR" sz="2000" smtClean="0"/>
              <a:t> plazma kolloid ozmotik basıncın azalması (kan proteinleri özellikle albumin azalması)</a:t>
            </a:r>
          </a:p>
          <a:p>
            <a:pPr eaLnBrk="1" hangingPunct="1">
              <a:buFontTx/>
              <a:buNone/>
            </a:pPr>
            <a:r>
              <a:rPr lang="tr-TR" sz="2000" smtClean="0"/>
              <a:t>		</a:t>
            </a:r>
            <a:r>
              <a:rPr lang="tr-TR" sz="1800" smtClean="0"/>
              <a:t>- böbrek hastalıkları (böbrekten protein kaybı)</a:t>
            </a:r>
          </a:p>
          <a:p>
            <a:pPr eaLnBrk="1" hangingPunct="1">
              <a:buFontTx/>
              <a:buNone/>
            </a:pPr>
            <a:r>
              <a:rPr lang="tr-TR" sz="1800" smtClean="0"/>
              <a:t>		- siroz (protein sentezi azalması)</a:t>
            </a:r>
          </a:p>
          <a:p>
            <a:pPr eaLnBrk="1" hangingPunct="1">
              <a:buFontTx/>
              <a:buNone/>
            </a:pPr>
            <a:r>
              <a:rPr lang="tr-TR" sz="1800" smtClean="0"/>
              <a:t>		- açlık</a:t>
            </a:r>
          </a:p>
          <a:p>
            <a:pPr eaLnBrk="1" hangingPunct="1">
              <a:buFontTx/>
              <a:buNone/>
            </a:pPr>
            <a:r>
              <a:rPr lang="tr-TR" sz="2000" smtClean="0">
                <a:solidFill>
                  <a:srgbClr val="FF0000"/>
                </a:solidFill>
              </a:rPr>
              <a:t>	- </a:t>
            </a:r>
            <a:r>
              <a:rPr lang="tr-TR" sz="2000" smtClean="0"/>
              <a:t>lenf akım yolunun tıkanması (lenfatik damarların tıkanması)</a:t>
            </a:r>
          </a:p>
          <a:p>
            <a:pPr eaLnBrk="1" hangingPunct="1">
              <a:buFontTx/>
              <a:buNone/>
            </a:pPr>
            <a:r>
              <a:rPr lang="tr-TR" sz="2000" smtClean="0"/>
              <a:t>		</a:t>
            </a:r>
            <a:r>
              <a:rPr lang="tr-TR" sz="1800" smtClean="0"/>
              <a:t>ör: iltihap, tümör, ameliyat ile lenfatiklerin çıkarılması</a:t>
            </a:r>
          </a:p>
          <a:p>
            <a:pPr eaLnBrk="1" hangingPunct="1">
              <a:buFontTx/>
              <a:buNone/>
            </a:pPr>
            <a:r>
              <a:rPr lang="tr-TR" sz="2000" smtClean="0"/>
              <a:t>	</a:t>
            </a:r>
            <a:r>
              <a:rPr lang="tr-TR" sz="2000" smtClean="0">
                <a:solidFill>
                  <a:srgbClr val="FF0000"/>
                </a:solidFill>
              </a:rPr>
              <a:t>-</a:t>
            </a:r>
            <a:r>
              <a:rPr lang="tr-TR" sz="2000" smtClean="0"/>
              <a:t> endotel geçirgenliğinin artışı (endoteli hasarlandıran etkenler)</a:t>
            </a:r>
          </a:p>
          <a:p>
            <a:pPr eaLnBrk="1" hangingPunct="1">
              <a:buFontTx/>
              <a:buNone/>
            </a:pPr>
            <a:r>
              <a:rPr lang="tr-TR" sz="2000" smtClean="0"/>
              <a:t>		</a:t>
            </a:r>
            <a:r>
              <a:rPr lang="tr-TR" sz="1800" smtClean="0"/>
              <a:t>ör: canlı etkenler, allerjik durumlar, kimyasal maddeler ve ilaçlar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u="sng" smtClean="0">
                <a:solidFill>
                  <a:srgbClr val="CC3300"/>
                </a:solidFill>
              </a:rPr>
              <a:t>Ödem – morfoloji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</a:t>
            </a:r>
            <a:r>
              <a:rPr lang="tr-TR" sz="2400" smtClean="0"/>
              <a:t>- ödemli bölge şiş ve yüzeyi gergindir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ödemli orgalar normalden büyük, ağır ve kapsülü gergin parlak olur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b="1" u="sng" smtClean="0">
                <a:solidFill>
                  <a:srgbClr val="CC3300"/>
                </a:solidFill>
              </a:rPr>
              <a:t>Ödem – komplikasyon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perikard ve plevra: kalp hareketlerinde ve solunumda güçlük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larinks: asfiksi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beyin: hayati merkezlere bası ve ölüm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- akciğer: gaz alışverişinde engellenme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u="sng" smtClean="0">
                <a:solidFill>
                  <a:srgbClr val="CC3300"/>
                </a:solidFill>
              </a:rPr>
              <a:t>Dehidratasyon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/>
              <a:t>	</a:t>
            </a:r>
            <a:r>
              <a:rPr lang="tr-TR" sz="2000" smtClean="0">
                <a:solidFill>
                  <a:srgbClr val="FF0000"/>
                </a:solidFill>
              </a:rPr>
              <a:t>-</a:t>
            </a:r>
            <a:r>
              <a:rPr lang="tr-TR" sz="2000" smtClean="0"/>
              <a:t> </a:t>
            </a:r>
            <a:r>
              <a:rPr lang="tr-TR" sz="2400" smtClean="0"/>
              <a:t>alınan ve atılan su miktarı arasındaki dengenin bozulması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atılan sıvının fazla olması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alınan sıvının az olması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ör: ishal, ateş, terleme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  <a:r>
              <a:rPr lang="tr-TR" sz="2400" smtClean="0">
                <a:solidFill>
                  <a:srgbClr val="FF0000"/>
                </a:solidFill>
              </a:rPr>
              <a:t>- </a:t>
            </a:r>
            <a:r>
              <a:rPr lang="tr-TR" sz="2400" smtClean="0"/>
              <a:t>su kaybı, elektrolit kaybı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  <a:r>
              <a:rPr lang="tr-TR" sz="2400" smtClean="0">
                <a:solidFill>
                  <a:srgbClr val="FF0000"/>
                </a:solidFill>
              </a:rPr>
              <a:t>- </a:t>
            </a:r>
            <a:r>
              <a:rPr lang="tr-TR" sz="2400" smtClean="0"/>
              <a:t>kan dolaşımı yavaşlar, dokuların oksijenlenmesinde azalma olur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  <a:r>
              <a:rPr lang="tr-TR" sz="2400" smtClean="0">
                <a:solidFill>
                  <a:srgbClr val="FF0000"/>
                </a:solidFill>
              </a:rPr>
              <a:t>-</a:t>
            </a:r>
            <a:r>
              <a:rPr lang="tr-TR" sz="2400" smtClean="0"/>
              <a:t> interstisyel ve intrasellüler alanlardan intravasküler alana sıvı aktarılır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  <a:r>
              <a:rPr lang="tr-TR" sz="2400" smtClean="0">
                <a:solidFill>
                  <a:srgbClr val="FF0000"/>
                </a:solidFill>
              </a:rPr>
              <a:t>-</a:t>
            </a:r>
            <a:r>
              <a:rPr lang="tr-TR" sz="2400" smtClean="0"/>
              <a:t> asit-baz dengesi bozulur, hücre içi enzimatik reaksiyonlar azalır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</a:t>
            </a:r>
            <a:r>
              <a:rPr lang="tr-TR" sz="2400" smtClean="0">
                <a:solidFill>
                  <a:srgbClr val="FF0000"/>
                </a:solidFill>
              </a:rPr>
              <a:t>- </a:t>
            </a:r>
            <a:r>
              <a:rPr lang="tr-TR" sz="2400" smtClean="0"/>
              <a:t>sıvı kaybı %15’den fazla ise ölümle sonuçlanır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CC3300"/>
                </a:solidFill>
              </a:rPr>
              <a:t>Hiperemi/Konjesyon: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vücudun bir bölgesinde veya bir organda damarların normale göre genişlemesi ve bu bölgede kan hacminin artması</a:t>
            </a:r>
          </a:p>
          <a:p>
            <a:pPr eaLnBrk="1" hangingPunct="1">
              <a:buFontTx/>
              <a:buNone/>
            </a:pPr>
            <a:endParaRPr lang="tr-TR" sz="2400" smtClean="0"/>
          </a:p>
          <a:p>
            <a:pPr eaLnBrk="1" hangingPunct="1"/>
            <a:r>
              <a:rPr lang="tr-TR" sz="2400" b="1" smtClean="0"/>
              <a:t>Aktif hiperemi:</a:t>
            </a:r>
            <a:r>
              <a:rPr lang="tr-TR" sz="2400" smtClean="0"/>
              <a:t> arteriol ve kapillerlerin aktif olarak genişlemesi ve arteriyel kan akımının artışı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ör: egzersizde kaslarda hiperemi, heyacanlanan kişinin yüzünde hiperemi</a:t>
            </a:r>
          </a:p>
          <a:p>
            <a:pPr eaLnBrk="1" hangingPunct="1"/>
            <a:r>
              <a:rPr lang="tr-TR" sz="2400" b="1" smtClean="0"/>
              <a:t>Pasif hiperemi (konjesyon):</a:t>
            </a:r>
            <a:r>
              <a:rPr lang="tr-TR" sz="2400" smtClean="0"/>
              <a:t> venöz kan akımının yavaşlaması, venlerin kanla dolması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ör: tümör, sıkı bandaj, kalp yetmezliği (siyanoz)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kapiller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5175"/>
            <a:ext cx="4673600" cy="1955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387" name="Picture 4" descr="kapillerhiperem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136775"/>
            <a:ext cx="4673600" cy="21463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388" name="Picture 5" descr="kapillerkonjesy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041775"/>
            <a:ext cx="4508500" cy="2108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6389" name="5 Metin kutusu"/>
          <p:cNvSpPr txBox="1">
            <a:spLocks noChangeArrowheads="1"/>
          </p:cNvSpPr>
          <p:nvPr/>
        </p:nvSpPr>
        <p:spPr bwMode="auto">
          <a:xfrm>
            <a:off x="2268538" y="6381750"/>
            <a:ext cx="4319587" cy="287338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and Cotran, Pathologic Basis of Disease, 7th ed.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b="1" u="sng" smtClean="0">
                <a:solidFill>
                  <a:srgbClr val="FF0000"/>
                </a:solidFill>
              </a:rPr>
              <a:t>İntrasellüler (Hücre içi) sıvı</a:t>
            </a:r>
            <a:r>
              <a:rPr lang="tr-TR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smtClean="0"/>
              <a:t>	- miktarı normalde sabittir</a:t>
            </a:r>
          </a:p>
          <a:p>
            <a:pPr eaLnBrk="1" hangingPunct="1">
              <a:buFontTx/>
              <a:buNone/>
            </a:pPr>
            <a:r>
              <a:rPr lang="tr-TR" smtClean="0"/>
              <a:t>	- ekstrasellüler ortama göre potasyum yüksek, sodyum ve klor düşüktür</a:t>
            </a:r>
          </a:p>
          <a:p>
            <a:pPr eaLnBrk="1" hangingPunct="1">
              <a:buFontTx/>
              <a:buNone/>
            </a:pPr>
            <a:r>
              <a:rPr lang="tr-TR" smtClean="0"/>
              <a:t>	- intrasellüler sıvı azaldığında, interstisyel sıvı hücre içine çekilir</a:t>
            </a:r>
          </a:p>
        </p:txBody>
      </p:sp>
      <p:sp>
        <p:nvSpPr>
          <p:cNvPr id="3075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tr-TR" sz="2800" b="1" u="sng" smtClean="0">
                <a:solidFill>
                  <a:srgbClr val="FF0000"/>
                </a:solidFill>
              </a:rPr>
              <a:t>Ekstrasellüler (hücre dışı) sıvı</a:t>
            </a:r>
          </a:p>
          <a:p>
            <a:pPr eaLnBrk="1" hangingPunct="1">
              <a:buFontTx/>
              <a:buNone/>
            </a:pPr>
            <a:endParaRPr lang="tr-TR" sz="1200" b="1" u="sng" smtClean="0"/>
          </a:p>
          <a:p>
            <a:pPr eaLnBrk="1" hangingPunct="1">
              <a:buFontTx/>
              <a:buNone/>
            </a:pPr>
            <a:r>
              <a:rPr lang="tr-TR" sz="2800" smtClean="0"/>
              <a:t>	- normalde intrasellüler ortama göre, potasyum düşük, sodyum ve klor yüksektir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intravasküler sıvı (plazma) yaklaşık 5 lt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interstisyel sıvı ve plazma içerikleri benzerdir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elektrolit, glikoz, üre, proteinler içerir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plazmada protein miktarı interstisyel sıvıdan yüksektir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tr-TR" sz="2800" b="1" u="sng" smtClean="0">
                <a:solidFill>
                  <a:srgbClr val="FF0000"/>
                </a:solidFill>
              </a:rPr>
              <a:t>Sıvı ve elektrolit homeostazı (denge) için:</a:t>
            </a:r>
          </a:p>
          <a:p>
            <a:pPr eaLnBrk="1" hangingPunct="1">
              <a:buFontTx/>
              <a:buNone/>
            </a:pPr>
            <a:endParaRPr lang="tr-TR" sz="1200" b="1" u="sng" smtClean="0"/>
          </a:p>
          <a:p>
            <a:pPr eaLnBrk="1" hangingPunct="1">
              <a:buFontTx/>
              <a:buNone/>
            </a:pPr>
            <a:r>
              <a:rPr lang="tr-TR" sz="2800" smtClean="0"/>
              <a:t>	</a:t>
            </a:r>
            <a:r>
              <a:rPr lang="tr-TR" sz="2400" smtClean="0"/>
              <a:t>- su ve elektrolit 3 bölmede uygun şekilde dağılmalı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kan ve lenf dolaşımı normal olmalı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- 3 bölme arasındaki su ve elektrolit geçişleri sürekli olmalı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alınan sıvı = atılan sıvı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su alımı: yiyecek ve içecek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su atılımı: böbrek, akciğer, mide barsak, deri, gözyaşı, süt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su-elektrolit dengesinin korunması: böbrekler, hormonlar (hipofiz ve sürrenal)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FF0000"/>
                </a:solidFill>
              </a:rPr>
              <a:t>Bölmeler arasında sıvı geçişi</a:t>
            </a:r>
          </a:p>
          <a:p>
            <a:pPr eaLnBrk="1" hangingPunct="1">
              <a:buFontTx/>
              <a:buNone/>
            </a:pPr>
            <a:endParaRPr lang="tr-TR" sz="1200" b="1" u="sng" smtClean="0"/>
          </a:p>
          <a:p>
            <a:pPr eaLnBrk="1" hangingPunct="1">
              <a:buFontTx/>
              <a:buNone/>
            </a:pPr>
            <a:r>
              <a:rPr lang="tr-TR" smtClean="0"/>
              <a:t>	- değişim kapiller endoteli ve hücre zarından olur</a:t>
            </a:r>
          </a:p>
          <a:p>
            <a:pPr eaLnBrk="1" hangingPunct="1">
              <a:buFontTx/>
              <a:buNone/>
            </a:pPr>
            <a:r>
              <a:rPr lang="tr-TR" smtClean="0"/>
              <a:t>	- su hücre zarından serbest difüzyon ile geçer</a:t>
            </a:r>
          </a:p>
          <a:p>
            <a:pPr eaLnBrk="1" hangingPunct="1">
              <a:buFontTx/>
              <a:buNone/>
            </a:pPr>
            <a:r>
              <a:rPr lang="tr-TR" smtClean="0"/>
              <a:t>	- elektrolitler aktif transport ve kolaylaştırılmış difüzyon ile geçer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/>
            <a:r>
              <a:rPr lang="tr-TR" sz="2800" b="1" u="sng" smtClean="0">
                <a:solidFill>
                  <a:srgbClr val="FF0000"/>
                </a:solidFill>
              </a:rPr>
              <a:t>Patolojiler</a:t>
            </a:r>
          </a:p>
          <a:p>
            <a:pPr eaLnBrk="1" hangingPunct="1">
              <a:buFontTx/>
              <a:buNone/>
            </a:pPr>
            <a:endParaRPr lang="tr-TR" sz="1200" b="1" u="sng" smtClean="0"/>
          </a:p>
          <a:p>
            <a:pPr eaLnBrk="1" hangingPunct="1">
              <a:buFontTx/>
              <a:buNone/>
            </a:pPr>
            <a:r>
              <a:rPr lang="tr-TR" sz="2800" smtClean="0"/>
              <a:t>	- sıvı ve elektrolit dengesinin bozulması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	</a:t>
            </a:r>
            <a:r>
              <a:rPr lang="tr-TR" sz="2400" smtClean="0"/>
              <a:t>(ödem, su kaybı, elektrolit eksikliği veya fazlalığı)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kan hacminin bozulması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	</a:t>
            </a:r>
            <a:r>
              <a:rPr lang="tr-TR" sz="2400" smtClean="0"/>
              <a:t>(hiperemi, kanama, şok)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- kan dolaşımının bozulması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	</a:t>
            </a:r>
            <a:r>
              <a:rPr lang="tr-TR" sz="2400" smtClean="0"/>
              <a:t>(trombozis, embolizm, iskemi, enfarkt)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1148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FF0000"/>
                </a:solidFill>
              </a:rPr>
              <a:t>Plazma ve dokular arasında sıvı geçişi</a:t>
            </a:r>
            <a:endParaRPr lang="tr-TR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tr-TR" b="1" u="sng" smtClean="0"/>
          </a:p>
          <a:p>
            <a:pPr eaLnBrk="1" hangingPunct="1">
              <a:buFontTx/>
              <a:buNone/>
            </a:pPr>
            <a:r>
              <a:rPr lang="tr-TR" sz="2000" smtClean="0"/>
              <a:t>	aort		arterler		arterioller	</a:t>
            </a:r>
          </a:p>
          <a:p>
            <a:pPr eaLnBrk="1" hangingPunct="1">
              <a:buFontTx/>
              <a:buNone/>
            </a:pPr>
            <a:endParaRPr lang="tr-TR" sz="2000" smtClean="0"/>
          </a:p>
          <a:p>
            <a:pPr eaLnBrk="1" hangingPunct="1">
              <a:buFontTx/>
              <a:buNone/>
            </a:pPr>
            <a:r>
              <a:rPr lang="tr-TR" sz="2000" smtClean="0"/>
              <a:t>							kapillerler</a:t>
            </a:r>
          </a:p>
          <a:p>
            <a:pPr eaLnBrk="1" hangingPunct="1">
              <a:buFontTx/>
              <a:buNone/>
            </a:pPr>
            <a:endParaRPr lang="tr-TR" sz="2000" smtClean="0"/>
          </a:p>
          <a:p>
            <a:pPr eaLnBrk="1" hangingPunct="1">
              <a:buFontTx/>
              <a:buNone/>
            </a:pPr>
            <a:r>
              <a:rPr lang="tr-TR" sz="2000" smtClean="0"/>
              <a:t>	vena kava		venalar		venüller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1752600" y="2819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3657600" y="2819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5638800" y="2819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198" name="Line 7"/>
          <p:cNvSpPr>
            <a:spLocks noChangeShapeType="1"/>
          </p:cNvSpPr>
          <p:nvPr/>
        </p:nvSpPr>
        <p:spPr bwMode="auto">
          <a:xfrm flipH="1">
            <a:off x="6172200" y="3733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 flipH="1">
            <a:off x="44958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 flipH="1">
            <a:off x="2514600" y="4267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tr-TR" b="1" u="sng" smtClean="0">
                <a:solidFill>
                  <a:srgbClr val="FF0000"/>
                </a:solidFill>
              </a:rPr>
              <a:t>Sıvı geçişini düzenleyen faktörler</a:t>
            </a:r>
            <a:endParaRPr lang="tr-TR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tr-TR" sz="2000" b="1" u="sng" smtClean="0"/>
          </a:p>
          <a:p>
            <a:pPr eaLnBrk="1" hangingPunct="1">
              <a:buFontTx/>
              <a:buNone/>
            </a:pPr>
            <a:r>
              <a:rPr lang="tr-TR" sz="2400" smtClean="0"/>
              <a:t>	- </a:t>
            </a:r>
            <a:r>
              <a:rPr lang="tr-TR" sz="2400" u="sng" smtClean="0"/>
              <a:t>hidrostatik basınç</a:t>
            </a:r>
            <a:r>
              <a:rPr lang="tr-TR" sz="2400" smtClean="0"/>
              <a:t>: Kanın sıvı kısmının kapiller duvarından dışarı iten basınç. Arterioler uçta hidrostatik basınç yüksek. Venöz uçta hidrostatik basınç düşük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</a:t>
            </a:r>
            <a:r>
              <a:rPr lang="tr-TR" sz="2400" u="sng" smtClean="0"/>
              <a:t>plazma proteinlerinin kolloid ozmotik basıncı</a:t>
            </a:r>
            <a:r>
              <a:rPr lang="tr-TR" sz="2400" smtClean="0"/>
              <a:t>: Sıvıyı damar içinde tutar ve interstisyumdaki sıvıyı damar içine çeker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</a:t>
            </a:r>
            <a:r>
              <a:rPr lang="tr-TR" sz="2400" u="sng" smtClean="0"/>
              <a:t>kapiller endotelinin geçirgenliği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 </a:t>
            </a:r>
            <a:r>
              <a:rPr lang="tr-TR" sz="2400" u="sng" smtClean="0"/>
              <a:t>lenfatik akım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kapilleryat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04813"/>
            <a:ext cx="6705600" cy="559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5 Metin kutusu"/>
          <p:cNvSpPr txBox="1">
            <a:spLocks noChangeArrowheads="1"/>
          </p:cNvSpPr>
          <p:nvPr/>
        </p:nvSpPr>
        <p:spPr bwMode="auto">
          <a:xfrm>
            <a:off x="2339975" y="6381750"/>
            <a:ext cx="4319588" cy="287338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and Cotran, Pathologic Basis of Disease, 7th ed.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Ekran Gösterisi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Vücut sıvı ve kan dolaşımı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Vücut sıvı ve kan dolaşımı</dc:title>
  <dc:creator>user</dc:creator>
  <cp:lastModifiedBy>user</cp:lastModifiedBy>
  <cp:revision>1</cp:revision>
  <dcterms:created xsi:type="dcterms:W3CDTF">2018-03-09T08:00:43Z</dcterms:created>
  <dcterms:modified xsi:type="dcterms:W3CDTF">2018-03-09T08:01:49Z</dcterms:modified>
</cp:coreProperties>
</file>