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8" r:id="rId3"/>
    <p:sldId id="269" r:id="rId4"/>
    <p:sldId id="270" r:id="rId5"/>
    <p:sldId id="271" r:id="rId6"/>
    <p:sldId id="281" r:id="rId7"/>
    <p:sldId id="277" r:id="rId8"/>
    <p:sldId id="280" r:id="rId9"/>
    <p:sldId id="279" r:id="rId10"/>
    <p:sldId id="282" r:id="rId11"/>
    <p:sldId id="272" r:id="rId12"/>
    <p:sldId id="275" r:id="rId13"/>
    <p:sldId id="276" r:id="rId14"/>
    <p:sldId id="283" r:id="rId15"/>
    <p:sldId id="284" r:id="rId16"/>
    <p:sldId id="278" r:id="rId17"/>
  </p:sldIdLst>
  <p:sldSz cx="9144000" cy="6858000" type="screen4x3"/>
  <p:notesSz cx="6877050" cy="96567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1808" autoAdjust="0"/>
  </p:normalViewPr>
  <p:slideViewPr>
    <p:cSldViewPr>
      <p:cViewPr varScale="1">
        <p:scale>
          <a:sx n="47" d="100"/>
          <a:sy n="47" d="100"/>
        </p:scale>
        <p:origin x="1838" y="3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738" cy="482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5725" y="0"/>
            <a:ext cx="2979738" cy="482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2A5866-B6A8-4F7D-B4F8-DD276585E6DD}" type="datetimeFigureOut">
              <a:rPr lang="en-US" smtClean="0"/>
              <a:pPr/>
              <a:t>3/12/2018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72575"/>
            <a:ext cx="2979738" cy="482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5725" y="9172575"/>
            <a:ext cx="2979738" cy="482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2A1995-A16E-4984-8506-B2D3A4298B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0961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482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5405" y="0"/>
            <a:ext cx="2980055" cy="482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B007A6-C0BB-405E-AD87-262DC8BAF809}" type="datetimeFigureOut">
              <a:rPr lang="en-US" smtClean="0"/>
              <a:pPr/>
              <a:t>3/12/2018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23938" y="723900"/>
            <a:ext cx="4829175" cy="3621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7706" y="4586964"/>
            <a:ext cx="5501640" cy="43455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72249"/>
            <a:ext cx="2980055" cy="482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5405" y="9172249"/>
            <a:ext cx="2980055" cy="482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2B07B1-7666-46CB-B4D4-FC8CDCE9FC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918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B07B1-7666-46CB-B4D4-FC8CDCE9FCD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9679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B07B1-7666-46CB-B4D4-FC8CDCE9FCD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7460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B07B1-7666-46CB-B4D4-FC8CDCE9FCD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5095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B07B1-7666-46CB-B4D4-FC8CDCE9FCD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1561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B07B1-7666-46CB-B4D4-FC8CDCE9FCD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1279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B07B1-7666-46CB-B4D4-FC8CDCE9FCD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839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Öğretmen</a:t>
            </a:r>
            <a:r>
              <a:rPr lang="en-US" dirty="0" smtClean="0"/>
              <a:t> </a:t>
            </a:r>
            <a:r>
              <a:rPr lang="en-US" dirty="0" err="1" smtClean="0"/>
              <a:t>öğrencileri</a:t>
            </a:r>
            <a:r>
              <a:rPr lang="en-US" dirty="0" smtClean="0"/>
              <a:t> </a:t>
            </a:r>
            <a:r>
              <a:rPr lang="en-US" dirty="0" err="1" smtClean="0"/>
              <a:t>gözleyerek</a:t>
            </a:r>
            <a:r>
              <a:rPr lang="en-US" dirty="0" smtClean="0"/>
              <a:t> </a:t>
            </a:r>
            <a:r>
              <a:rPr lang="en-US" dirty="0" err="1" smtClean="0"/>
              <a:t>çizelgede</a:t>
            </a:r>
            <a:r>
              <a:rPr lang="en-US" dirty="0" smtClean="0"/>
              <a:t> </a:t>
            </a:r>
            <a:r>
              <a:rPr lang="en-US" dirty="0" err="1" smtClean="0"/>
              <a:t>yer</a:t>
            </a:r>
            <a:r>
              <a:rPr lang="en-US" dirty="0" smtClean="0"/>
              <a:t> </a:t>
            </a:r>
            <a:r>
              <a:rPr lang="en-US" dirty="0" err="1" smtClean="0"/>
              <a:t>alan</a:t>
            </a:r>
            <a:r>
              <a:rPr lang="en-US" dirty="0" smtClean="0"/>
              <a:t> </a:t>
            </a:r>
            <a:r>
              <a:rPr lang="en-US" dirty="0" err="1" smtClean="0"/>
              <a:t>özelliklerden</a:t>
            </a:r>
            <a:r>
              <a:rPr lang="en-US" dirty="0" smtClean="0"/>
              <a:t> </a:t>
            </a:r>
            <a:r>
              <a:rPr lang="en-US" dirty="0" err="1" smtClean="0"/>
              <a:t>hangilerini</a:t>
            </a:r>
            <a:r>
              <a:rPr lang="en-US" dirty="0" smtClean="0"/>
              <a:t> </a:t>
            </a:r>
            <a:r>
              <a:rPr lang="en-US" dirty="0" err="1" smtClean="0"/>
              <a:t>gösterdiğini</a:t>
            </a:r>
            <a:r>
              <a:rPr lang="en-US" dirty="0" smtClean="0"/>
              <a:t> </a:t>
            </a:r>
            <a:r>
              <a:rPr lang="en-US" dirty="0" err="1" smtClean="0"/>
              <a:t>tek</a:t>
            </a:r>
            <a:r>
              <a:rPr lang="en-US" dirty="0" smtClean="0"/>
              <a:t> </a:t>
            </a:r>
            <a:r>
              <a:rPr lang="en-US" dirty="0" err="1" smtClean="0"/>
              <a:t>tek</a:t>
            </a:r>
            <a:r>
              <a:rPr lang="en-US" dirty="0" smtClean="0"/>
              <a:t> </a:t>
            </a:r>
            <a:r>
              <a:rPr lang="en-US" dirty="0" err="1" smtClean="0"/>
              <a:t>saptar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B07B1-7666-46CB-B4D4-FC8CDCE9FCD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6934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Anekdot</a:t>
            </a:r>
            <a:r>
              <a:rPr lang="en-US" dirty="0" smtClean="0"/>
              <a:t> </a:t>
            </a:r>
            <a:r>
              <a:rPr lang="en-US" dirty="0" err="1" smtClean="0"/>
              <a:t>kayıtlarında</a:t>
            </a:r>
            <a:r>
              <a:rPr lang="en-US" dirty="0" smtClean="0"/>
              <a:t> ilk </a:t>
            </a:r>
            <a:r>
              <a:rPr lang="en-US" dirty="0" err="1" smtClean="0"/>
              <a:t>gözönüne</a:t>
            </a:r>
            <a:r>
              <a:rPr lang="en-US" dirty="0" smtClean="0"/>
              <a:t> </a:t>
            </a:r>
            <a:r>
              <a:rPr lang="en-US" dirty="0" err="1" smtClean="0"/>
              <a:t>alınacak</a:t>
            </a:r>
            <a:r>
              <a:rPr lang="en-US" dirty="0" smtClean="0"/>
              <a:t> </a:t>
            </a:r>
            <a:r>
              <a:rPr lang="en-US" dirty="0" err="1" smtClean="0"/>
              <a:t>nokta</a:t>
            </a:r>
            <a:r>
              <a:rPr lang="en-US" dirty="0" smtClean="0"/>
              <a:t> </a:t>
            </a:r>
            <a:r>
              <a:rPr lang="en-US" dirty="0" err="1" smtClean="0"/>
              <a:t>kaydedilecek</a:t>
            </a:r>
            <a:r>
              <a:rPr lang="en-US" dirty="0" smtClean="0"/>
              <a:t> </a:t>
            </a:r>
            <a:r>
              <a:rPr lang="en-US" dirty="0" err="1" smtClean="0"/>
              <a:t>olayların</a:t>
            </a:r>
            <a:r>
              <a:rPr lang="en-US" dirty="0" smtClean="0"/>
              <a:t> </a:t>
            </a:r>
            <a:r>
              <a:rPr lang="en-US" dirty="0" err="1" smtClean="0"/>
              <a:t>seçimidir</a:t>
            </a:r>
            <a:r>
              <a:rPr lang="en-US" dirty="0" smtClean="0"/>
              <a:t>. Bu </a:t>
            </a:r>
            <a:r>
              <a:rPr lang="en-US" dirty="0" err="1" smtClean="0"/>
              <a:t>olaylar</a:t>
            </a:r>
            <a:r>
              <a:rPr lang="en-US" dirty="0" smtClean="0"/>
              <a:t>, </a:t>
            </a:r>
            <a:r>
              <a:rPr lang="en-US" dirty="0" err="1" smtClean="0"/>
              <a:t>gözlenen</a:t>
            </a:r>
            <a:r>
              <a:rPr lang="en-US" dirty="0" smtClean="0"/>
              <a:t> </a:t>
            </a:r>
            <a:r>
              <a:rPr lang="en-US" dirty="0" err="1" smtClean="0"/>
              <a:t>kişinin</a:t>
            </a:r>
            <a:r>
              <a:rPr lang="en-US" dirty="0" smtClean="0"/>
              <a:t> </a:t>
            </a:r>
            <a:r>
              <a:rPr lang="en-US" dirty="0" err="1" smtClean="0"/>
              <a:t>davranışlarının</a:t>
            </a:r>
            <a:r>
              <a:rPr lang="en-US" dirty="0" smtClean="0"/>
              <a:t> </a:t>
            </a:r>
            <a:r>
              <a:rPr lang="en-US" dirty="0" err="1" smtClean="0"/>
              <a:t>tipik</a:t>
            </a:r>
            <a:r>
              <a:rPr lang="en-US" dirty="0" smtClean="0"/>
              <a:t> </a:t>
            </a:r>
            <a:r>
              <a:rPr lang="en-US" dirty="0" err="1" smtClean="0"/>
              <a:t>özelliklerini</a:t>
            </a:r>
            <a:r>
              <a:rPr lang="en-US" dirty="0" smtClean="0"/>
              <a:t> </a:t>
            </a:r>
            <a:r>
              <a:rPr lang="en-US" dirty="0" err="1" smtClean="0"/>
              <a:t>gösterir</a:t>
            </a:r>
            <a:r>
              <a:rPr lang="en-US" dirty="0" smtClean="0"/>
              <a:t> </a:t>
            </a:r>
            <a:r>
              <a:rPr lang="en-US" dirty="0" err="1" smtClean="0"/>
              <a:t>nitelikte</a:t>
            </a:r>
            <a:r>
              <a:rPr lang="en-US" dirty="0" smtClean="0"/>
              <a:t> </a:t>
            </a:r>
            <a:r>
              <a:rPr lang="en-US" dirty="0" err="1" smtClean="0"/>
              <a:t>olmalıdır</a:t>
            </a:r>
            <a:r>
              <a:rPr lang="en-US" dirty="0" smtClean="0"/>
              <a:t>.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öğrencinin</a:t>
            </a:r>
            <a:r>
              <a:rPr lang="en-US" baseline="0" dirty="0" smtClean="0"/>
              <a:t> ilk </a:t>
            </a:r>
            <a:r>
              <a:rPr lang="en-US" baseline="0" dirty="0" err="1" smtClean="0"/>
              <a:t>defa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yaptığı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atipik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bir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davranış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üzerinde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yoğunlaşmamak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hatta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tür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davranışlar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tekrarlanmadığı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sürece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kaydetmemek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gerekir</a:t>
            </a:r>
            <a:r>
              <a:rPr lang="en-US" baseline="0" dirty="0" smtClean="0"/>
              <a:t>.</a:t>
            </a:r>
          </a:p>
          <a:p>
            <a:r>
              <a:rPr lang="en-US" baseline="0" dirty="0" err="1" smtClean="0"/>
              <a:t>Anekdot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kayıtlarının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etkili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yararlı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sonuçlar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sağlayabilmesi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için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gerekli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koşullar</a:t>
            </a:r>
            <a:r>
              <a:rPr lang="en-US" baseline="0" dirty="0" smtClean="0"/>
              <a:t>:</a:t>
            </a:r>
          </a:p>
          <a:p>
            <a:pPr marL="228600" indent="-228600">
              <a:buAutoNum type="arabicPeriod"/>
            </a:pPr>
            <a:r>
              <a:rPr lang="en-US" baseline="0" dirty="0" err="1" smtClean="0"/>
              <a:t>Kayıtlar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gözlenen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olaydan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hemen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sonra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yapılmalıdır</a:t>
            </a:r>
            <a:r>
              <a:rPr lang="en-US" baseline="0" dirty="0" smtClean="0"/>
              <a:t>.</a:t>
            </a:r>
          </a:p>
          <a:p>
            <a:pPr marL="228600" indent="-228600">
              <a:buAutoNum type="arabicPeriod"/>
            </a:pPr>
            <a:r>
              <a:rPr lang="en-US" baseline="0" dirty="0" err="1" smtClean="0"/>
              <a:t>Kayıtlar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gözlenen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belirli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davranışların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nesnel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bir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anlatımını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içermelidir</a:t>
            </a:r>
            <a:r>
              <a:rPr lang="en-US" baseline="0" dirty="0" smtClean="0"/>
              <a:t>.</a:t>
            </a:r>
          </a:p>
          <a:p>
            <a:pPr marL="228600" indent="-228600">
              <a:buAutoNum type="arabicPeriod"/>
            </a:pPr>
            <a:r>
              <a:rPr lang="en-US" baseline="0" dirty="0" err="1" smtClean="0"/>
              <a:t>Yorumlar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davranışlara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ilişkin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betimlemelerden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ayrı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tutulmalıdır</a:t>
            </a:r>
            <a:r>
              <a:rPr lang="en-US" baseline="0" dirty="0" smtClean="0"/>
              <a:t>.</a:t>
            </a:r>
          </a:p>
          <a:p>
            <a:pPr marL="228600" indent="-228600">
              <a:buAutoNum type="arabicPeriod"/>
            </a:pPr>
            <a:r>
              <a:rPr lang="en-US" baseline="0" dirty="0" err="1" smtClean="0"/>
              <a:t>Anekdot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kaydı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düzenlemesi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için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özel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bir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neden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olması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gerekir</a:t>
            </a:r>
            <a:r>
              <a:rPr lang="en-US" baseline="0" dirty="0" smtClean="0"/>
              <a:t>.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Her </a:t>
            </a:r>
            <a:r>
              <a:rPr lang="en-US" baseline="0" dirty="0" err="1" smtClean="0"/>
              <a:t>kayıt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yaln</a:t>
            </a:r>
            <a:r>
              <a:rPr lang="tr-TR" baseline="0" dirty="0" smtClean="0"/>
              <a:t>ı</a:t>
            </a:r>
            <a:r>
              <a:rPr lang="en-US" baseline="0" dirty="0" smtClean="0"/>
              <a:t>z </a:t>
            </a:r>
            <a:r>
              <a:rPr lang="en-US" baseline="0" dirty="0" err="1" smtClean="0"/>
              <a:t>bir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öğrenciye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ilişkin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bir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olayı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anlatmalıdır</a:t>
            </a:r>
            <a:r>
              <a:rPr lang="en-US" baseline="0" dirty="0" smtClean="0"/>
              <a:t>.</a:t>
            </a:r>
          </a:p>
          <a:p>
            <a:pPr marL="228600" indent="-228600">
              <a:buAutoNum type="arabicPeriod"/>
            </a:pPr>
            <a:endParaRPr lang="en-US" baseline="0" dirty="0" smtClean="0"/>
          </a:p>
          <a:p>
            <a:pPr marL="228600" indent="-228600">
              <a:buNone/>
            </a:pPr>
            <a:r>
              <a:rPr lang="en-US" baseline="0" dirty="0" err="1" smtClean="0"/>
              <a:t>Öğrenci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hakkında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toplanan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anekdot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kartları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bir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zarfta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biriktirilip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çocuğun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gelişim</a:t>
            </a:r>
            <a:r>
              <a:rPr lang="en-US" baseline="0" dirty="0" smtClean="0"/>
              <a:t>/</a:t>
            </a:r>
            <a:r>
              <a:rPr lang="en-US" baseline="0" dirty="0" err="1" smtClean="0"/>
              <a:t>tanıma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dosyasına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konulur</a:t>
            </a:r>
            <a:r>
              <a:rPr lang="en-US" baseline="0" dirty="0" smtClean="0"/>
              <a:t>. Belli </a:t>
            </a:r>
            <a:r>
              <a:rPr lang="en-US" baseline="0" dirty="0" err="1" smtClean="0"/>
              <a:t>bir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süre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kartlar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gözden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geçirilip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veriler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özetleme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formuna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geçirilir</a:t>
            </a:r>
            <a:r>
              <a:rPr lang="en-US" baseline="0" dirty="0" smtClean="0"/>
              <a:t>. </a:t>
            </a:r>
          </a:p>
          <a:p>
            <a:pPr marL="228600" indent="-228600">
              <a:buNone/>
            </a:pPr>
            <a:r>
              <a:rPr lang="en-US" baseline="0" dirty="0" smtClean="0"/>
              <a:t>Olay </a:t>
            </a:r>
            <a:r>
              <a:rPr lang="en-US" baseline="0" dirty="0" err="1" smtClean="0"/>
              <a:t>kayıtları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öğrencinin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okuldaki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yaşamının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bir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kesitini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vermeli</a:t>
            </a:r>
            <a:r>
              <a:rPr lang="en-US" baseline="0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B07B1-7666-46CB-B4D4-FC8CDCE9FCD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2391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B07B1-7666-46CB-B4D4-FC8CDCE9FCD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8578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B07B1-7666-46CB-B4D4-FC8CDCE9FCD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5718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B07B1-7666-46CB-B4D4-FC8CDCE9FCD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0177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B07B1-7666-46CB-B4D4-FC8CDCE9FCD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5247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B07B1-7666-46CB-B4D4-FC8CDCE9FCD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0761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B07B1-7666-46CB-B4D4-FC8CDCE9FCD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303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779A9BB-E751-4BCC-A038-F126BF4EA288}" type="datetimeFigureOut">
              <a:rPr lang="en-US" smtClean="0"/>
              <a:pPr/>
              <a:t>3/12/2018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1E25F21-F703-4A0A-BDD5-2540C61536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9A9BB-E751-4BCC-A038-F126BF4EA288}" type="datetimeFigureOut">
              <a:rPr lang="en-US" smtClean="0"/>
              <a:pPr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25F21-F703-4A0A-BDD5-2540C61536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9A9BB-E751-4BCC-A038-F126BF4EA288}" type="datetimeFigureOut">
              <a:rPr lang="en-US" smtClean="0"/>
              <a:pPr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25F21-F703-4A0A-BDD5-2540C61536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9A9BB-E751-4BCC-A038-F126BF4EA288}" type="datetimeFigureOut">
              <a:rPr lang="en-US" smtClean="0"/>
              <a:pPr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25F21-F703-4A0A-BDD5-2540C61536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9A9BB-E751-4BCC-A038-F126BF4EA288}" type="datetimeFigureOut">
              <a:rPr lang="en-US" smtClean="0"/>
              <a:pPr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25F21-F703-4A0A-BDD5-2540C61536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9A9BB-E751-4BCC-A038-F126BF4EA288}" type="datetimeFigureOut">
              <a:rPr lang="en-US" smtClean="0"/>
              <a:pPr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25F21-F703-4A0A-BDD5-2540C61536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9A9BB-E751-4BCC-A038-F126BF4EA288}" type="datetimeFigureOut">
              <a:rPr lang="en-US" smtClean="0"/>
              <a:pPr/>
              <a:t>3/12/2018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25F21-F703-4A0A-BDD5-2540C61536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9A9BB-E751-4BCC-A038-F126BF4EA288}" type="datetimeFigureOut">
              <a:rPr lang="en-US" smtClean="0"/>
              <a:pPr/>
              <a:t>3/12/2018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25F21-F703-4A0A-BDD5-2540C61536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9A9BB-E751-4BCC-A038-F126BF4EA288}" type="datetimeFigureOut">
              <a:rPr lang="en-US" smtClean="0"/>
              <a:pPr/>
              <a:t>3/12/2018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25F21-F703-4A0A-BDD5-2540C61536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F779A9BB-E751-4BCC-A038-F126BF4EA288}" type="datetimeFigureOut">
              <a:rPr lang="en-US" smtClean="0"/>
              <a:pPr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25F21-F703-4A0A-BDD5-2540C61536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779A9BB-E751-4BCC-A038-F126BF4EA288}" type="datetimeFigureOut">
              <a:rPr lang="en-US" smtClean="0"/>
              <a:pPr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1E25F21-F703-4A0A-BDD5-2540C61536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779A9BB-E751-4BCC-A038-F126BF4EA288}" type="datetimeFigureOut">
              <a:rPr lang="en-US" smtClean="0"/>
              <a:pPr/>
              <a:t>3/12/2018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1E25F21-F703-4A0A-BDD5-2540C61536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752601"/>
            <a:ext cx="8001000" cy="1829761"/>
          </a:xfrm>
        </p:spPr>
        <p:txBody>
          <a:bodyPr>
            <a:normAutofit/>
          </a:bodyPr>
          <a:lstStyle/>
          <a:p>
            <a:r>
              <a:rPr lang="tr-TR" sz="4000" dirty="0" smtClean="0"/>
              <a:t>Gözleme Dayalı Teknikler </a:t>
            </a:r>
            <a:r>
              <a:rPr lang="tr-TR" sz="4000" dirty="0" smtClean="0"/>
              <a:t>II</a:t>
            </a:r>
            <a:endParaRPr lang="tr-TR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3733800"/>
            <a:ext cx="6400800" cy="990600"/>
          </a:xfrm>
        </p:spPr>
        <p:txBody>
          <a:bodyPr/>
          <a:lstStyle/>
          <a:p>
            <a:r>
              <a:rPr lang="tr-TR" dirty="0" smtClean="0"/>
              <a:t>Yrd. Doç. </a:t>
            </a:r>
            <a:r>
              <a:rPr lang="en-US" dirty="0" smtClean="0"/>
              <a:t>Dr. Gökhan Atik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7620000" cy="4462272"/>
          </a:xfrm>
        </p:spPr>
        <p:txBody>
          <a:bodyPr>
            <a:normAutofit fontScale="85000" lnSpcReduction="20000"/>
          </a:bodyPr>
          <a:lstStyle/>
          <a:p>
            <a:r>
              <a:rPr lang="tr-TR" b="1" dirty="0" smtClean="0"/>
              <a:t>Karşılaştırmalı</a:t>
            </a:r>
            <a:r>
              <a:rPr lang="en-US" sz="2400" b="1" dirty="0" smtClean="0"/>
              <a:t> </a:t>
            </a:r>
            <a:r>
              <a:rPr lang="en-US" sz="2400" b="1" dirty="0" err="1"/>
              <a:t>Derecelendirme</a:t>
            </a:r>
            <a:r>
              <a:rPr lang="en-US" sz="2400" b="1" dirty="0"/>
              <a:t> </a:t>
            </a:r>
            <a:r>
              <a:rPr lang="en-US" sz="2400" b="1" dirty="0" err="1" smtClean="0"/>
              <a:t>Ölçeği</a:t>
            </a:r>
            <a:endParaRPr lang="tr-TR" sz="2400" b="1" dirty="0" smtClean="0"/>
          </a:p>
          <a:p>
            <a:pPr marL="109728" indent="0">
              <a:buNone/>
            </a:pPr>
            <a:endParaRPr lang="tr-TR" sz="2400" b="1" dirty="0"/>
          </a:p>
          <a:p>
            <a:pPr lvl="1"/>
            <a:r>
              <a:rPr lang="tr-TR" altLang="en-US" sz="2400" dirty="0">
                <a:latin typeface="Futura Condensed Medium"/>
                <a:ea typeface="Futura Condensed Medium"/>
                <a:cs typeface="Futura Condensed Medium"/>
              </a:rPr>
              <a:t>Derecelendirilecek özellik normal olarak diğer bireylerde bulunması beklenen miktar veya düzeyle karşılaştırılarak yapılır. </a:t>
            </a:r>
            <a:r>
              <a:rPr lang="tr-TR" altLang="en-US" sz="2400" dirty="0" smtClean="0">
                <a:latin typeface="Futura Condensed Medium"/>
                <a:ea typeface="Futura Condensed Medium"/>
                <a:cs typeface="Futura Condensed Medium"/>
              </a:rPr>
              <a:t>Örneğin; «</a:t>
            </a:r>
            <a:r>
              <a:rPr lang="tr-TR" altLang="en-US" sz="2200" dirty="0" smtClean="0">
                <a:latin typeface="Futura Condensed Medium"/>
                <a:ea typeface="Futura Condensed Medium"/>
                <a:cs typeface="Futura Condensed Medium"/>
              </a:rPr>
              <a:t>Daha geri», «Eşit», «Daha  ileri» </a:t>
            </a:r>
            <a:r>
              <a:rPr lang="tr-TR" altLang="en-US" sz="2400" dirty="0" smtClean="0">
                <a:latin typeface="Futura Condensed Medium"/>
                <a:ea typeface="Futura Condensed Medium"/>
                <a:cs typeface="Futura Condensed Medium"/>
              </a:rPr>
              <a:t>gibi </a:t>
            </a:r>
            <a:r>
              <a:rPr lang="tr-TR" altLang="en-US" sz="2400" dirty="0">
                <a:latin typeface="Futura Condensed Medium"/>
                <a:ea typeface="Futura Condensed Medium"/>
                <a:cs typeface="Futura Condensed Medium"/>
              </a:rPr>
              <a:t>bir ölçek üzerinde derecelendirilir</a:t>
            </a:r>
            <a:r>
              <a:rPr lang="tr-TR" altLang="en-US" sz="2400" dirty="0" smtClean="0">
                <a:latin typeface="Futura Condensed Medium"/>
                <a:ea typeface="Futura Condensed Medium"/>
                <a:cs typeface="Futura Condensed Medium"/>
              </a:rPr>
              <a:t>.</a:t>
            </a:r>
            <a:endParaRPr lang="tr-TR" b="1" dirty="0" smtClean="0"/>
          </a:p>
          <a:p>
            <a:pPr lvl="1"/>
            <a:endParaRPr lang="tr-TR" altLang="en-US" sz="2400" dirty="0" smtClean="0">
              <a:latin typeface="Futura Condensed Medium"/>
              <a:ea typeface="Futura Condensed Medium"/>
              <a:cs typeface="Futura Condensed Medium"/>
            </a:endParaRPr>
          </a:p>
          <a:p>
            <a:pPr lvl="1"/>
            <a:r>
              <a:rPr lang="tr-TR" altLang="en-US" sz="2400" dirty="0" smtClean="0">
                <a:latin typeface="Futura Condensed Medium"/>
                <a:ea typeface="Futura Condensed Medium"/>
                <a:cs typeface="Futura Condensed Medium"/>
              </a:rPr>
              <a:t>Bu </a:t>
            </a:r>
            <a:r>
              <a:rPr lang="tr-TR" altLang="en-US" sz="2400" dirty="0">
                <a:latin typeface="Futura Condensed Medium"/>
                <a:ea typeface="Futura Condensed Medium"/>
                <a:cs typeface="Futura Condensed Medium"/>
              </a:rPr>
              <a:t>tür ölçek aynı sınıf yada gruptaki bireyleri belli bir özellik bakımından birbiriyle karşılaştırmada daha yaygın olarak kullanılır. </a:t>
            </a:r>
            <a:endParaRPr lang="tr-TR" altLang="en-US" sz="2400" dirty="0" smtClean="0">
              <a:latin typeface="Futura Condensed Medium"/>
              <a:ea typeface="Futura Condensed Medium"/>
              <a:cs typeface="Futura Condensed Medium"/>
            </a:endParaRPr>
          </a:p>
          <a:p>
            <a:pPr lvl="1"/>
            <a:endParaRPr lang="tr-TR" altLang="en-US" sz="2400" dirty="0">
              <a:latin typeface="Futura Condensed Medium"/>
              <a:ea typeface="Futura Condensed Medium"/>
              <a:cs typeface="Futura Condensed Medium"/>
            </a:endParaRPr>
          </a:p>
          <a:p>
            <a:pPr lvl="1"/>
            <a:r>
              <a:rPr lang="tr-TR" altLang="en-US" sz="2400" dirty="0" smtClean="0">
                <a:latin typeface="Futura Condensed Medium"/>
                <a:ea typeface="Futura Condensed Medium"/>
                <a:cs typeface="Futura Condensed Medium"/>
              </a:rPr>
              <a:t>Örneğin</a:t>
            </a:r>
            <a:r>
              <a:rPr lang="tr-TR" altLang="en-US" sz="2400" dirty="0">
                <a:latin typeface="Futura Condensed Medium"/>
                <a:ea typeface="Futura Condensed Medium"/>
                <a:cs typeface="Futura Condensed Medium"/>
              </a:rPr>
              <a:t>; belirli bir dönem için bir sınıftaki öğrencilerin bir ders veya tüm derslerdeki sınıf içi akademik çalışmalarınım karşılaştırmalı olarak daha kötü, normal ve daha iyi biçiminde üçlü ölçek üzerinden derecelendirilir</a:t>
            </a:r>
            <a:r>
              <a:rPr lang="tr-TR" altLang="en-US" sz="2400" dirty="0" smtClean="0">
                <a:latin typeface="Futura Condensed Medium"/>
                <a:ea typeface="Futura Condensed Medium"/>
                <a:cs typeface="Futura Condensed Medium"/>
              </a:rPr>
              <a:t>.</a:t>
            </a:r>
            <a:endParaRPr lang="en-US" sz="2400" dirty="0" smtClean="0"/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Gözleme</a:t>
            </a:r>
            <a:r>
              <a:rPr lang="en-US" dirty="0" smtClean="0"/>
              <a:t> </a:t>
            </a:r>
            <a:r>
              <a:rPr lang="en-US" dirty="0" err="1" smtClean="0"/>
              <a:t>Dayalı</a:t>
            </a:r>
            <a:r>
              <a:rPr lang="en-US" dirty="0" smtClean="0"/>
              <a:t> </a:t>
            </a:r>
            <a:r>
              <a:rPr lang="en-US" dirty="0" err="1" smtClean="0"/>
              <a:t>Teknikler</a:t>
            </a:r>
            <a:r>
              <a:rPr lang="tr-TR" dirty="0" smtClean="0"/>
              <a:t> - IX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625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7772400" cy="4386071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err="1" smtClean="0"/>
              <a:t>Derecelendirme</a:t>
            </a:r>
            <a:r>
              <a:rPr lang="en-US" b="1" dirty="0" smtClean="0"/>
              <a:t> </a:t>
            </a:r>
            <a:r>
              <a:rPr lang="en-US" b="1" dirty="0" err="1" smtClean="0"/>
              <a:t>Ölçeklerinde</a:t>
            </a:r>
            <a:r>
              <a:rPr lang="en-US" b="1" dirty="0" smtClean="0"/>
              <a:t> </a:t>
            </a:r>
            <a:r>
              <a:rPr lang="en-US" b="1" dirty="0" err="1" smtClean="0"/>
              <a:t>Geçerlik</a:t>
            </a:r>
            <a:r>
              <a:rPr lang="en-US" b="1" dirty="0" smtClean="0"/>
              <a:t> </a:t>
            </a:r>
            <a:r>
              <a:rPr lang="en-US" b="1" dirty="0" err="1" smtClean="0"/>
              <a:t>ve</a:t>
            </a:r>
            <a:r>
              <a:rPr lang="en-US" b="1" dirty="0" smtClean="0"/>
              <a:t> </a:t>
            </a:r>
            <a:r>
              <a:rPr lang="en-US" b="1" dirty="0" err="1" smtClean="0"/>
              <a:t>Güvenirlik</a:t>
            </a:r>
            <a:endParaRPr lang="en-US" b="1" dirty="0" smtClean="0"/>
          </a:p>
          <a:p>
            <a:pPr lvl="1"/>
            <a:endParaRPr lang="en-US" b="1" dirty="0" smtClean="0"/>
          </a:p>
          <a:p>
            <a:pPr lvl="1"/>
            <a:r>
              <a:rPr lang="en-US" dirty="0" err="1" smtClean="0"/>
              <a:t>Derecelendirme</a:t>
            </a:r>
            <a:r>
              <a:rPr lang="en-US" dirty="0" smtClean="0"/>
              <a:t> </a:t>
            </a:r>
            <a:r>
              <a:rPr lang="en-US" dirty="0" err="1" smtClean="0"/>
              <a:t>ölçeklerinin</a:t>
            </a:r>
            <a:r>
              <a:rPr lang="en-US" dirty="0" smtClean="0"/>
              <a:t> </a:t>
            </a:r>
            <a:r>
              <a:rPr lang="en-US" dirty="0" err="1" smtClean="0"/>
              <a:t>çeşitli</a:t>
            </a:r>
            <a:r>
              <a:rPr lang="en-US" dirty="0" smtClean="0"/>
              <a:t>, </a:t>
            </a:r>
            <a:r>
              <a:rPr lang="en-US" dirty="0" err="1" smtClean="0"/>
              <a:t>derecelendirenlerin</a:t>
            </a:r>
            <a:r>
              <a:rPr lang="en-US" dirty="0" smtClean="0"/>
              <a:t> </a:t>
            </a:r>
            <a:r>
              <a:rPr lang="en-US" dirty="0" err="1" smtClean="0"/>
              <a:t>değişik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özelliklerinin</a:t>
            </a:r>
            <a:r>
              <a:rPr lang="en-US" dirty="0" smtClean="0"/>
              <a:t> </a:t>
            </a:r>
            <a:r>
              <a:rPr lang="en-US" dirty="0" err="1" smtClean="0"/>
              <a:t>birbirinden</a:t>
            </a:r>
            <a:r>
              <a:rPr lang="en-US" dirty="0" smtClean="0"/>
              <a:t> </a:t>
            </a:r>
            <a:r>
              <a:rPr lang="en-US" dirty="0" err="1" smtClean="0"/>
              <a:t>farklı</a:t>
            </a:r>
            <a:r>
              <a:rPr lang="en-US" dirty="0" smtClean="0"/>
              <a:t> </a:t>
            </a:r>
            <a:r>
              <a:rPr lang="en-US" dirty="0" err="1" smtClean="0"/>
              <a:t>oluşu</a:t>
            </a:r>
            <a:r>
              <a:rPr lang="en-US" dirty="0" smtClean="0"/>
              <a:t> </a:t>
            </a:r>
            <a:r>
              <a:rPr lang="en-US" dirty="0" err="1" smtClean="0"/>
              <a:t>derecelendirme</a:t>
            </a:r>
            <a:r>
              <a:rPr lang="en-US" dirty="0" smtClean="0"/>
              <a:t> </a:t>
            </a:r>
            <a:r>
              <a:rPr lang="en-US" dirty="0" err="1" smtClean="0"/>
              <a:t>ölçekleri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genel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güvenirlik</a:t>
            </a:r>
            <a:r>
              <a:rPr lang="en-US" dirty="0" smtClean="0"/>
              <a:t> </a:t>
            </a:r>
            <a:r>
              <a:rPr lang="en-US" dirty="0" err="1" smtClean="0"/>
              <a:t>katsayısı</a:t>
            </a:r>
            <a:r>
              <a:rPr lang="en-US" dirty="0" smtClean="0"/>
              <a:t> </a:t>
            </a:r>
            <a:r>
              <a:rPr lang="en-US" dirty="0" err="1" smtClean="0"/>
              <a:t>elde</a:t>
            </a:r>
            <a:r>
              <a:rPr lang="en-US" dirty="0" smtClean="0"/>
              <a:t> </a:t>
            </a:r>
            <a:r>
              <a:rPr lang="en-US" dirty="0" err="1" smtClean="0"/>
              <a:t>etmeyi</a:t>
            </a:r>
            <a:r>
              <a:rPr lang="en-US" dirty="0" smtClean="0"/>
              <a:t> </a:t>
            </a:r>
            <a:r>
              <a:rPr lang="en-US" dirty="0" err="1" smtClean="0"/>
              <a:t>olanaksız</a:t>
            </a:r>
            <a:r>
              <a:rPr lang="en-US" dirty="0" smtClean="0"/>
              <a:t> </a:t>
            </a:r>
            <a:r>
              <a:rPr lang="en-US" dirty="0" err="1" smtClean="0"/>
              <a:t>duruma</a:t>
            </a:r>
            <a:r>
              <a:rPr lang="en-US" dirty="0" smtClean="0"/>
              <a:t> </a:t>
            </a:r>
            <a:r>
              <a:rPr lang="en-US" dirty="0" err="1" smtClean="0"/>
              <a:t>getirmektedir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Ölçeğin</a:t>
            </a:r>
            <a:r>
              <a:rPr lang="en-US" dirty="0" smtClean="0"/>
              <a:t> </a:t>
            </a:r>
            <a:r>
              <a:rPr lang="en-US" dirty="0" err="1" smtClean="0"/>
              <a:t>geçerliği</a:t>
            </a:r>
            <a:r>
              <a:rPr lang="en-US" dirty="0" smtClean="0"/>
              <a:t>, </a:t>
            </a:r>
            <a:r>
              <a:rPr lang="en-US" dirty="0" err="1" smtClean="0"/>
              <a:t>ölçekte</a:t>
            </a:r>
            <a:r>
              <a:rPr lang="en-US" dirty="0" smtClean="0"/>
              <a:t> </a:t>
            </a:r>
            <a:r>
              <a:rPr lang="en-US" dirty="0" err="1" smtClean="0"/>
              <a:t>yer</a:t>
            </a:r>
            <a:r>
              <a:rPr lang="en-US" dirty="0" smtClean="0"/>
              <a:t> </a:t>
            </a:r>
            <a:r>
              <a:rPr lang="en-US" dirty="0" err="1" smtClean="0"/>
              <a:t>alan</a:t>
            </a:r>
            <a:r>
              <a:rPr lang="en-US" dirty="0" smtClean="0"/>
              <a:t> </a:t>
            </a:r>
            <a:r>
              <a:rPr lang="en-US" dirty="0" err="1" smtClean="0"/>
              <a:t>niteliklerin</a:t>
            </a:r>
            <a:r>
              <a:rPr lang="en-US" dirty="0" smtClean="0"/>
              <a:t> </a:t>
            </a:r>
            <a:r>
              <a:rPr lang="en-US" dirty="0" err="1" smtClean="0"/>
              <a:t>iyi</a:t>
            </a:r>
            <a:r>
              <a:rPr lang="en-US" dirty="0" smtClean="0"/>
              <a:t> </a:t>
            </a:r>
            <a:r>
              <a:rPr lang="en-US" dirty="0" err="1" smtClean="0"/>
              <a:t>seçilmiş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yeter</a:t>
            </a:r>
            <a:r>
              <a:rPr lang="en-US" dirty="0" smtClean="0"/>
              <a:t> </a:t>
            </a:r>
            <a:r>
              <a:rPr lang="en-US" dirty="0" err="1" smtClean="0"/>
              <a:t>sayıda</a:t>
            </a:r>
            <a:r>
              <a:rPr lang="en-US" dirty="0" smtClean="0"/>
              <a:t> </a:t>
            </a:r>
            <a:r>
              <a:rPr lang="en-US" dirty="0" err="1" smtClean="0"/>
              <a:t>seçilmiş</a:t>
            </a:r>
            <a:r>
              <a:rPr lang="en-US" dirty="0" smtClean="0"/>
              <a:t> </a:t>
            </a:r>
            <a:r>
              <a:rPr lang="en-US" dirty="0" err="1" smtClean="0"/>
              <a:t>olmasına</a:t>
            </a:r>
            <a:r>
              <a:rPr lang="en-US" dirty="0" smtClean="0"/>
              <a:t> </a:t>
            </a:r>
            <a:r>
              <a:rPr lang="en-US" dirty="0" err="1" smtClean="0"/>
              <a:t>bağlıdır</a:t>
            </a:r>
            <a:r>
              <a:rPr lang="en-US" dirty="0" smtClean="0"/>
              <a:t>. </a:t>
            </a:r>
            <a:r>
              <a:rPr lang="en-US" dirty="0" err="1" smtClean="0"/>
              <a:t>Kullanılan</a:t>
            </a:r>
            <a:r>
              <a:rPr lang="en-US" dirty="0" smtClean="0"/>
              <a:t> </a:t>
            </a:r>
            <a:r>
              <a:rPr lang="en-US" dirty="0" err="1" smtClean="0"/>
              <a:t>ifade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terimlerin</a:t>
            </a:r>
            <a:r>
              <a:rPr lang="en-US" dirty="0" smtClean="0"/>
              <a:t> </a:t>
            </a:r>
            <a:r>
              <a:rPr lang="en-US" dirty="0" err="1" smtClean="0"/>
              <a:t>herkesçe</a:t>
            </a:r>
            <a:r>
              <a:rPr lang="en-US" dirty="0" smtClean="0"/>
              <a:t> </a:t>
            </a:r>
            <a:r>
              <a:rPr lang="en-US" dirty="0" err="1" smtClean="0"/>
              <a:t>aynı</a:t>
            </a:r>
            <a:r>
              <a:rPr lang="en-US" dirty="0" smtClean="0"/>
              <a:t> </a:t>
            </a:r>
            <a:r>
              <a:rPr lang="en-US" dirty="0" err="1" smtClean="0"/>
              <a:t>anlamlarda</a:t>
            </a:r>
            <a:r>
              <a:rPr lang="en-US" dirty="0" smtClean="0"/>
              <a:t> </a:t>
            </a:r>
            <a:r>
              <a:rPr lang="en-US" dirty="0" err="1" smtClean="0"/>
              <a:t>algılanması</a:t>
            </a:r>
            <a:r>
              <a:rPr lang="en-US" dirty="0" smtClean="0"/>
              <a:t> </a:t>
            </a:r>
            <a:r>
              <a:rPr lang="en-US" dirty="0" err="1" smtClean="0"/>
              <a:t>gerekir</a:t>
            </a:r>
            <a:r>
              <a:rPr lang="en-US" dirty="0" smtClean="0"/>
              <a:t>. 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Gözleme</a:t>
            </a:r>
            <a:r>
              <a:rPr lang="en-US" dirty="0" smtClean="0"/>
              <a:t> </a:t>
            </a:r>
            <a:r>
              <a:rPr lang="en-US" dirty="0" err="1" smtClean="0"/>
              <a:t>Dayalı</a:t>
            </a:r>
            <a:r>
              <a:rPr lang="en-US" dirty="0" smtClean="0"/>
              <a:t> </a:t>
            </a:r>
            <a:r>
              <a:rPr lang="en-US" dirty="0" err="1" smtClean="0"/>
              <a:t>Teknikler</a:t>
            </a:r>
            <a:r>
              <a:rPr lang="tr-TR" dirty="0" smtClean="0"/>
              <a:t> - </a:t>
            </a:r>
            <a:r>
              <a:rPr lang="tr-TR" dirty="0"/>
              <a:t>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7772400" cy="4386071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err="1"/>
              <a:t>Derecelendirme</a:t>
            </a:r>
            <a:r>
              <a:rPr lang="en-US" b="1" dirty="0"/>
              <a:t> </a:t>
            </a:r>
            <a:r>
              <a:rPr lang="en-US" b="1" dirty="0" err="1"/>
              <a:t>Ölçeklerine</a:t>
            </a:r>
            <a:r>
              <a:rPr lang="en-US" b="1" dirty="0"/>
              <a:t> </a:t>
            </a:r>
            <a:r>
              <a:rPr lang="en-US" b="1" dirty="0" err="1"/>
              <a:t>karışan</a:t>
            </a:r>
            <a:r>
              <a:rPr lang="en-US" b="1" dirty="0"/>
              <a:t> </a:t>
            </a:r>
            <a:r>
              <a:rPr lang="en-US" b="1" dirty="0" err="1" smtClean="0"/>
              <a:t>hatalar</a:t>
            </a:r>
            <a:r>
              <a:rPr lang="en-US" b="1" dirty="0" smtClean="0"/>
              <a:t>:</a:t>
            </a:r>
            <a:endParaRPr lang="tr-TR" b="1" dirty="0" smtClean="0"/>
          </a:p>
          <a:p>
            <a:pPr marL="109728" indent="0">
              <a:buNone/>
            </a:pPr>
            <a:endParaRPr lang="tr-TR" b="1" dirty="0" smtClean="0"/>
          </a:p>
          <a:p>
            <a:pPr lvl="1"/>
            <a:r>
              <a:rPr lang="en-US" sz="2600" b="1" dirty="0" err="1" smtClean="0"/>
              <a:t>Genelleme</a:t>
            </a:r>
            <a:r>
              <a:rPr lang="en-US" sz="2600" b="1" dirty="0" smtClean="0"/>
              <a:t> </a:t>
            </a:r>
            <a:r>
              <a:rPr lang="en-US" sz="2600" b="1" dirty="0" err="1"/>
              <a:t>Hatası</a:t>
            </a:r>
            <a:r>
              <a:rPr lang="en-US" sz="2600" b="1" dirty="0"/>
              <a:t>: </a:t>
            </a:r>
            <a:r>
              <a:rPr lang="en-US" dirty="0"/>
              <a:t>Buna “halo” </a:t>
            </a:r>
            <a:r>
              <a:rPr lang="en-US" dirty="0" err="1"/>
              <a:t>etkisi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da </a:t>
            </a:r>
            <a:r>
              <a:rPr lang="en-US" dirty="0" err="1"/>
              <a:t>hareleme</a:t>
            </a:r>
            <a:r>
              <a:rPr lang="en-US" dirty="0"/>
              <a:t> </a:t>
            </a:r>
            <a:r>
              <a:rPr lang="en-US" dirty="0" err="1"/>
              <a:t>hatası</a:t>
            </a:r>
            <a:r>
              <a:rPr lang="en-US" dirty="0"/>
              <a:t> da </a:t>
            </a:r>
            <a:r>
              <a:rPr lang="en-US" dirty="0" err="1"/>
              <a:t>denir</a:t>
            </a:r>
            <a:r>
              <a:rPr lang="en-US" dirty="0"/>
              <a:t>. </a:t>
            </a:r>
            <a:r>
              <a:rPr lang="en-US" dirty="0" err="1"/>
              <a:t>Kanı</a:t>
            </a:r>
            <a:r>
              <a:rPr lang="en-US" dirty="0"/>
              <a:t> </a:t>
            </a:r>
            <a:r>
              <a:rPr lang="en-US" dirty="0" err="1"/>
              <a:t>bildirenin</a:t>
            </a:r>
            <a:r>
              <a:rPr lang="en-US" dirty="0"/>
              <a:t> </a:t>
            </a:r>
            <a:r>
              <a:rPr lang="en-US" dirty="0" err="1"/>
              <a:t>önceki</a:t>
            </a:r>
            <a:r>
              <a:rPr lang="en-US" dirty="0"/>
              <a:t> </a:t>
            </a:r>
            <a:r>
              <a:rPr lang="en-US" dirty="0" err="1"/>
              <a:t>izlenimlerinden</a:t>
            </a:r>
            <a:r>
              <a:rPr lang="en-US" dirty="0"/>
              <a:t> </a:t>
            </a:r>
            <a:r>
              <a:rPr lang="en-US" dirty="0" err="1"/>
              <a:t>doğan</a:t>
            </a:r>
            <a:r>
              <a:rPr lang="en-US" dirty="0"/>
              <a:t> </a:t>
            </a:r>
            <a:r>
              <a:rPr lang="en-US" dirty="0" err="1"/>
              <a:t>önemli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psikolojik</a:t>
            </a:r>
            <a:r>
              <a:rPr lang="en-US" dirty="0"/>
              <a:t> </a:t>
            </a:r>
            <a:r>
              <a:rPr lang="en-US" dirty="0" err="1"/>
              <a:t>yanılgıdır</a:t>
            </a:r>
            <a:r>
              <a:rPr lang="en-US" dirty="0"/>
              <a:t>. </a:t>
            </a:r>
            <a:r>
              <a:rPr lang="en-US" dirty="0" err="1"/>
              <a:t>Örneğin</a:t>
            </a:r>
            <a:r>
              <a:rPr lang="en-US" dirty="0"/>
              <a:t>, </a:t>
            </a:r>
            <a:r>
              <a:rPr lang="en-US" dirty="0" err="1"/>
              <a:t>akademik</a:t>
            </a:r>
            <a:r>
              <a:rPr lang="en-US" dirty="0"/>
              <a:t> </a:t>
            </a:r>
            <a:r>
              <a:rPr lang="en-US" dirty="0" err="1"/>
              <a:t>yönden</a:t>
            </a:r>
            <a:r>
              <a:rPr lang="en-US" dirty="0"/>
              <a:t> </a:t>
            </a:r>
            <a:r>
              <a:rPr lang="en-US" dirty="0" err="1"/>
              <a:t>başarılı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öğrencinin</a:t>
            </a:r>
            <a:r>
              <a:rPr lang="en-US" dirty="0"/>
              <a:t> </a:t>
            </a:r>
            <a:r>
              <a:rPr lang="en-US" dirty="0" err="1"/>
              <a:t>bütün</a:t>
            </a:r>
            <a:r>
              <a:rPr lang="en-US" dirty="0"/>
              <a:t> </a:t>
            </a:r>
            <a:r>
              <a:rPr lang="en-US" dirty="0" err="1"/>
              <a:t>diğer</a:t>
            </a:r>
            <a:r>
              <a:rPr lang="en-US" dirty="0"/>
              <a:t> </a:t>
            </a:r>
            <a:r>
              <a:rPr lang="en-US" dirty="0" err="1"/>
              <a:t>özelliklerini</a:t>
            </a:r>
            <a:r>
              <a:rPr lang="en-US" dirty="0"/>
              <a:t> de </a:t>
            </a:r>
            <a:r>
              <a:rPr lang="en-US" dirty="0" err="1"/>
              <a:t>gerçekte</a:t>
            </a:r>
            <a:r>
              <a:rPr lang="en-US" dirty="0"/>
              <a:t> </a:t>
            </a:r>
            <a:r>
              <a:rPr lang="en-US" dirty="0" err="1"/>
              <a:t>olduğundan</a:t>
            </a:r>
            <a:r>
              <a:rPr lang="en-US" dirty="0"/>
              <a:t> </a:t>
            </a:r>
            <a:r>
              <a:rPr lang="en-US" dirty="0" err="1"/>
              <a:t>iyi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derecelendirme</a:t>
            </a:r>
            <a:r>
              <a:rPr lang="en-US" dirty="0"/>
              <a:t> </a:t>
            </a:r>
            <a:r>
              <a:rPr lang="en-US" dirty="0" err="1" smtClean="0"/>
              <a:t>eğilimi</a:t>
            </a:r>
            <a:endParaRPr lang="tr-TR" dirty="0" smtClean="0"/>
          </a:p>
          <a:p>
            <a:pPr marL="393192" lvl="1" indent="0">
              <a:buNone/>
            </a:pPr>
            <a:endParaRPr lang="en-US" dirty="0"/>
          </a:p>
          <a:p>
            <a:pPr lvl="1"/>
            <a:r>
              <a:rPr lang="en-US" sz="2600" b="1" dirty="0" err="1" smtClean="0"/>
              <a:t>Kişisel</a:t>
            </a:r>
            <a:r>
              <a:rPr lang="en-US" sz="2600" b="1" dirty="0" smtClean="0"/>
              <a:t> </a:t>
            </a:r>
            <a:r>
              <a:rPr lang="en-US" sz="2600" b="1" dirty="0" err="1"/>
              <a:t>Yanlılık</a:t>
            </a:r>
            <a:r>
              <a:rPr lang="en-US" sz="2600" b="1" dirty="0"/>
              <a:t> </a:t>
            </a:r>
            <a:r>
              <a:rPr lang="en-US" sz="2600" b="1" dirty="0" err="1"/>
              <a:t>Hataları</a:t>
            </a:r>
            <a:r>
              <a:rPr lang="en-US" sz="2600" b="1" dirty="0"/>
              <a:t>:</a:t>
            </a:r>
            <a:r>
              <a:rPr lang="en-US" sz="2600" dirty="0"/>
              <a:t> </a:t>
            </a:r>
            <a:endParaRPr lang="tr-TR" sz="2600" dirty="0" smtClean="0"/>
          </a:p>
          <a:p>
            <a:pPr lvl="2"/>
            <a:r>
              <a:rPr lang="en-US" dirty="0" err="1" smtClean="0"/>
              <a:t>Bonkörlük</a:t>
            </a:r>
            <a:r>
              <a:rPr lang="en-US" dirty="0" smtClean="0"/>
              <a:t> </a:t>
            </a:r>
            <a:r>
              <a:rPr lang="en-US" dirty="0" err="1" smtClean="0"/>
              <a:t>hatası</a:t>
            </a:r>
            <a:r>
              <a:rPr lang="tr-TR" dirty="0" smtClean="0"/>
              <a:t> &gt; Olumlu derecelendirme eğilimi</a:t>
            </a:r>
          </a:p>
          <a:p>
            <a:pPr lvl="2"/>
            <a:r>
              <a:rPr lang="tr-TR" dirty="0" smtClean="0"/>
              <a:t>C</a:t>
            </a:r>
            <a:r>
              <a:rPr lang="en-US" dirty="0" err="1" smtClean="0"/>
              <a:t>imrilik</a:t>
            </a:r>
            <a:r>
              <a:rPr lang="en-US" dirty="0" smtClean="0"/>
              <a:t> </a:t>
            </a:r>
            <a:r>
              <a:rPr lang="en-US" dirty="0" err="1" smtClean="0"/>
              <a:t>hatası</a:t>
            </a:r>
            <a:r>
              <a:rPr lang="tr-TR" dirty="0" smtClean="0"/>
              <a:t> &gt; Olumsuz derecelendirme eğilimi</a:t>
            </a:r>
          </a:p>
          <a:p>
            <a:pPr lvl="2"/>
            <a:r>
              <a:rPr lang="tr-TR" dirty="0" smtClean="0"/>
              <a:t>M</a:t>
            </a:r>
            <a:r>
              <a:rPr lang="en-US" dirty="0" err="1" smtClean="0"/>
              <a:t>erkeze</a:t>
            </a:r>
            <a:r>
              <a:rPr lang="en-US" dirty="0" smtClean="0"/>
              <a:t> </a:t>
            </a:r>
            <a:r>
              <a:rPr lang="en-US" dirty="0" err="1"/>
              <a:t>yığma</a:t>
            </a:r>
            <a:r>
              <a:rPr lang="en-US" dirty="0"/>
              <a:t> </a:t>
            </a:r>
            <a:r>
              <a:rPr lang="en-US" dirty="0" err="1" smtClean="0"/>
              <a:t>hatası</a:t>
            </a:r>
            <a:r>
              <a:rPr lang="tr-TR" dirty="0" smtClean="0"/>
              <a:t> &gt; Ortalama eğilimi</a:t>
            </a:r>
            <a:endParaRPr lang="en-US" b="1" dirty="0" smtClean="0"/>
          </a:p>
          <a:p>
            <a:endParaRPr lang="en-US" b="1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Gözleme</a:t>
            </a:r>
            <a:r>
              <a:rPr lang="en-US" dirty="0" smtClean="0"/>
              <a:t> </a:t>
            </a:r>
            <a:r>
              <a:rPr lang="en-US" dirty="0" err="1" smtClean="0"/>
              <a:t>Dayalı</a:t>
            </a:r>
            <a:r>
              <a:rPr lang="en-US" dirty="0" smtClean="0"/>
              <a:t> </a:t>
            </a:r>
            <a:r>
              <a:rPr lang="en-US" dirty="0" err="1" smtClean="0"/>
              <a:t>Teknikler</a:t>
            </a:r>
            <a:r>
              <a:rPr lang="tr-TR" dirty="0" smtClean="0"/>
              <a:t> - XI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02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7772400" cy="4386071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err="1"/>
              <a:t>Derecelendirme</a:t>
            </a:r>
            <a:r>
              <a:rPr lang="en-US" b="1" dirty="0"/>
              <a:t> </a:t>
            </a:r>
            <a:r>
              <a:rPr lang="en-US" b="1" dirty="0" err="1"/>
              <a:t>Ölçeklerine</a:t>
            </a:r>
            <a:r>
              <a:rPr lang="en-US" b="1" dirty="0"/>
              <a:t> </a:t>
            </a:r>
            <a:r>
              <a:rPr lang="en-US" b="1" dirty="0" err="1"/>
              <a:t>karışan</a:t>
            </a:r>
            <a:r>
              <a:rPr lang="en-US" b="1" dirty="0"/>
              <a:t> </a:t>
            </a:r>
            <a:r>
              <a:rPr lang="en-US" b="1" dirty="0" err="1" smtClean="0"/>
              <a:t>hatalar</a:t>
            </a:r>
            <a:r>
              <a:rPr lang="en-US" b="1" dirty="0" smtClean="0"/>
              <a:t>:</a:t>
            </a:r>
            <a:endParaRPr lang="tr-TR" b="1" dirty="0" smtClean="0"/>
          </a:p>
          <a:p>
            <a:endParaRPr lang="tr-TR" b="1" dirty="0" smtClean="0"/>
          </a:p>
          <a:p>
            <a:pPr lvl="1"/>
            <a:r>
              <a:rPr lang="en-US" sz="2400" b="1" dirty="0" err="1" smtClean="0"/>
              <a:t>Mantık</a:t>
            </a:r>
            <a:r>
              <a:rPr lang="en-US" sz="2400" b="1" dirty="0" smtClean="0"/>
              <a:t> </a:t>
            </a:r>
            <a:r>
              <a:rPr lang="en-US" sz="2400" b="1" dirty="0" err="1"/>
              <a:t>Hatası</a:t>
            </a:r>
            <a:r>
              <a:rPr lang="en-US" sz="2400" b="1" dirty="0" smtClean="0"/>
              <a:t>:</a:t>
            </a:r>
            <a:r>
              <a:rPr lang="tr-TR" b="1" dirty="0" smtClean="0"/>
              <a:t> </a:t>
            </a:r>
            <a:r>
              <a:rPr lang="tr-TR" dirty="0" smtClean="0"/>
              <a:t>Kişiye ait benzer nitelikleri birbirinden ayıramama ve onları aynı derecelere koyma eğilimidir. Örneğin; bazıları zeka ile başarıyı aynı kefeye koyup, bireyleri zekalarına göre değerlendirirken başarılarına göre aynı derecelere koyar.</a:t>
            </a:r>
          </a:p>
          <a:p>
            <a:pPr marL="393192" lvl="1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tr-TR" b="1" dirty="0" smtClean="0"/>
              <a:t>Gözlem Yetersizliği Hatası:</a:t>
            </a:r>
            <a:r>
              <a:rPr lang="tr-TR" dirty="0"/>
              <a:t> Gözlenen birey hakkında uygun yargılara ulaşacak kadar süre gözlem yapılmadan sonuca ulaşılması ve elde edilen verilerden hareketle birey hakkında değerlendirme yapılmasıdır</a:t>
            </a:r>
            <a:r>
              <a:rPr lang="tr-TR" dirty="0" smtClean="0"/>
              <a:t>. </a:t>
            </a:r>
            <a:endParaRPr lang="en-US" b="1" dirty="0" smtClean="0"/>
          </a:p>
          <a:p>
            <a:endParaRPr lang="en-US" b="1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Gözleme</a:t>
            </a:r>
            <a:r>
              <a:rPr lang="en-US" dirty="0" smtClean="0"/>
              <a:t> </a:t>
            </a:r>
            <a:r>
              <a:rPr lang="en-US" dirty="0" err="1" smtClean="0"/>
              <a:t>Dayalı</a:t>
            </a:r>
            <a:r>
              <a:rPr lang="en-US" dirty="0" smtClean="0"/>
              <a:t> </a:t>
            </a:r>
            <a:r>
              <a:rPr lang="en-US" dirty="0" err="1" smtClean="0"/>
              <a:t>Teknikler</a:t>
            </a:r>
            <a:r>
              <a:rPr lang="tr-TR" dirty="0" smtClean="0"/>
              <a:t> - XII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10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7772400" cy="4386071"/>
          </a:xfrm>
        </p:spPr>
        <p:txBody>
          <a:bodyPr>
            <a:normAutofit/>
          </a:bodyPr>
          <a:lstStyle/>
          <a:p>
            <a:r>
              <a:rPr lang="en-US" b="1" dirty="0" err="1"/>
              <a:t>Derecelendirme</a:t>
            </a:r>
            <a:r>
              <a:rPr lang="en-US" b="1" dirty="0"/>
              <a:t> </a:t>
            </a:r>
            <a:r>
              <a:rPr lang="en-US" b="1" dirty="0" err="1"/>
              <a:t>Ölçeklerine</a:t>
            </a:r>
            <a:r>
              <a:rPr lang="en-US" b="1" dirty="0"/>
              <a:t> </a:t>
            </a:r>
            <a:r>
              <a:rPr lang="en-US" b="1" dirty="0" err="1"/>
              <a:t>karışan</a:t>
            </a:r>
            <a:r>
              <a:rPr lang="en-US" b="1" dirty="0"/>
              <a:t> </a:t>
            </a:r>
            <a:r>
              <a:rPr lang="en-US" b="1" dirty="0" err="1" smtClean="0"/>
              <a:t>hatalar</a:t>
            </a:r>
            <a:r>
              <a:rPr lang="en-US" b="1" dirty="0" smtClean="0"/>
              <a:t>:</a:t>
            </a:r>
            <a:endParaRPr lang="tr-TR" b="1" dirty="0" smtClean="0"/>
          </a:p>
          <a:p>
            <a:endParaRPr lang="tr-TR" b="1" dirty="0" smtClean="0"/>
          </a:p>
          <a:p>
            <a:pPr lvl="1"/>
            <a:r>
              <a:rPr lang="tr-TR" sz="2400" b="1" dirty="0" smtClean="0"/>
              <a:t>Anlam</a:t>
            </a:r>
            <a:r>
              <a:rPr lang="en-US" sz="2400" b="1" dirty="0" smtClean="0"/>
              <a:t> </a:t>
            </a:r>
            <a:r>
              <a:rPr lang="en-US" sz="2400" b="1" dirty="0" err="1"/>
              <a:t>Hatası</a:t>
            </a:r>
            <a:r>
              <a:rPr lang="en-US" sz="2400" b="1" dirty="0" smtClean="0"/>
              <a:t>:</a:t>
            </a:r>
            <a:r>
              <a:rPr lang="tr-TR" sz="2400" b="1" dirty="0" smtClean="0"/>
              <a:t> </a:t>
            </a:r>
            <a:r>
              <a:rPr lang="en-US" dirty="0"/>
              <a:t>Bu durum, </a:t>
            </a:r>
            <a:r>
              <a:rPr lang="en-US" dirty="0" err="1"/>
              <a:t>çoğu</a:t>
            </a:r>
            <a:r>
              <a:rPr lang="en-US" dirty="0"/>
              <a:t> </a:t>
            </a:r>
            <a:r>
              <a:rPr lang="en-US" dirty="0" err="1"/>
              <a:t>kez</a:t>
            </a:r>
            <a:r>
              <a:rPr lang="en-US" dirty="0"/>
              <a:t> </a:t>
            </a:r>
            <a:r>
              <a:rPr lang="en-US" dirty="0" err="1"/>
              <a:t>kanı</a:t>
            </a:r>
            <a:r>
              <a:rPr lang="en-US" dirty="0"/>
              <a:t> </a:t>
            </a:r>
            <a:r>
              <a:rPr lang="en-US" dirty="0" err="1"/>
              <a:t>bildirilecek</a:t>
            </a:r>
            <a:r>
              <a:rPr lang="en-US" dirty="0"/>
              <a:t> </a:t>
            </a:r>
            <a:r>
              <a:rPr lang="en-US" dirty="0" err="1"/>
              <a:t>özelliğin</a:t>
            </a:r>
            <a:r>
              <a:rPr lang="en-US" dirty="0"/>
              <a:t> </a:t>
            </a:r>
            <a:r>
              <a:rPr lang="en-US" dirty="0" err="1"/>
              <a:t>iyi</a:t>
            </a:r>
            <a:r>
              <a:rPr lang="en-US" dirty="0"/>
              <a:t> </a:t>
            </a:r>
            <a:r>
              <a:rPr lang="en-US" dirty="0" err="1"/>
              <a:t>anlaşılamaması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yanlış</a:t>
            </a:r>
            <a:r>
              <a:rPr lang="en-US" dirty="0"/>
              <a:t> </a:t>
            </a:r>
            <a:r>
              <a:rPr lang="en-US" dirty="0" err="1"/>
              <a:t>anlaşılmış</a:t>
            </a:r>
            <a:r>
              <a:rPr lang="en-US" dirty="0"/>
              <a:t> </a:t>
            </a:r>
            <a:r>
              <a:rPr lang="en-US" dirty="0" err="1" smtClean="0"/>
              <a:t>olmasından</a:t>
            </a:r>
            <a:r>
              <a:rPr lang="tr-TR" dirty="0" smtClean="0"/>
              <a:t> </a:t>
            </a:r>
            <a:r>
              <a:rPr lang="en-US" dirty="0" err="1" smtClean="0"/>
              <a:t>kaynaklanmaktadır</a:t>
            </a:r>
            <a:r>
              <a:rPr lang="en-US" dirty="0" smtClean="0"/>
              <a:t>.</a:t>
            </a:r>
            <a:r>
              <a:rPr lang="tr-TR" dirty="0" smtClean="0"/>
              <a:t> </a:t>
            </a:r>
            <a:r>
              <a:rPr lang="en-US" dirty="0" err="1" smtClean="0"/>
              <a:t>Birkaç</a:t>
            </a:r>
            <a:r>
              <a:rPr lang="en-US" dirty="0" smtClean="0"/>
              <a:t> </a:t>
            </a:r>
            <a:r>
              <a:rPr lang="en-US" dirty="0" err="1"/>
              <a:t>anlama</a:t>
            </a:r>
            <a:r>
              <a:rPr lang="en-US" dirty="0"/>
              <a:t> </a:t>
            </a:r>
            <a:r>
              <a:rPr lang="en-US" dirty="0" err="1"/>
              <a:t>gelen</a:t>
            </a:r>
            <a:r>
              <a:rPr lang="en-US" dirty="0"/>
              <a:t>, </a:t>
            </a:r>
            <a:r>
              <a:rPr lang="en-US" dirty="0" err="1"/>
              <a:t>yorum</a:t>
            </a:r>
            <a:r>
              <a:rPr lang="en-US" dirty="0"/>
              <a:t> </a:t>
            </a:r>
            <a:r>
              <a:rPr lang="en-US" dirty="0" err="1"/>
              <a:t>farklılığı</a:t>
            </a:r>
            <a:r>
              <a:rPr lang="en-US" dirty="0"/>
              <a:t> </a:t>
            </a:r>
            <a:r>
              <a:rPr lang="en-US" dirty="0" err="1"/>
              <a:t>doğurabilecek</a:t>
            </a:r>
            <a:r>
              <a:rPr lang="en-US" dirty="0"/>
              <a:t> </a:t>
            </a:r>
            <a:r>
              <a:rPr lang="en-US" dirty="0" err="1"/>
              <a:t>ifadeler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hataya</a:t>
            </a:r>
            <a:r>
              <a:rPr lang="en-US" dirty="0"/>
              <a:t> </a:t>
            </a:r>
            <a:r>
              <a:rPr lang="en-US" dirty="0" err="1"/>
              <a:t>neden</a:t>
            </a:r>
            <a:r>
              <a:rPr lang="en-US" dirty="0"/>
              <a:t> </a:t>
            </a:r>
            <a:r>
              <a:rPr lang="en-US" dirty="0" err="1"/>
              <a:t>olabilir</a:t>
            </a:r>
            <a:r>
              <a:rPr lang="en-US" dirty="0"/>
              <a:t>.</a:t>
            </a:r>
            <a:endParaRPr lang="tr-TR" dirty="0" smtClean="0"/>
          </a:p>
          <a:p>
            <a:pPr marL="393192" lvl="1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endParaRPr lang="en-US" b="1" dirty="0" smtClean="0"/>
          </a:p>
          <a:p>
            <a:endParaRPr lang="en-US" b="1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Gözleme</a:t>
            </a:r>
            <a:r>
              <a:rPr lang="en-US" dirty="0" smtClean="0"/>
              <a:t> </a:t>
            </a:r>
            <a:r>
              <a:rPr lang="en-US" dirty="0" err="1" smtClean="0"/>
              <a:t>Dayalı</a:t>
            </a:r>
            <a:r>
              <a:rPr lang="en-US" dirty="0" smtClean="0"/>
              <a:t> </a:t>
            </a:r>
            <a:r>
              <a:rPr lang="en-US" dirty="0" err="1" smtClean="0"/>
              <a:t>Teknikler</a:t>
            </a:r>
            <a:r>
              <a:rPr lang="tr-TR" dirty="0" smtClean="0"/>
              <a:t> - XIII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98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7772400" cy="4386071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err="1"/>
              <a:t>Derecelendirme</a:t>
            </a:r>
            <a:r>
              <a:rPr lang="en-US" b="1" dirty="0"/>
              <a:t> </a:t>
            </a:r>
            <a:r>
              <a:rPr lang="en-US" b="1" dirty="0" err="1"/>
              <a:t>Ölçeklerine</a:t>
            </a:r>
            <a:r>
              <a:rPr lang="en-US" b="1" dirty="0"/>
              <a:t> </a:t>
            </a:r>
            <a:r>
              <a:rPr lang="tr-TR" b="1" dirty="0" err="1"/>
              <a:t>K</a:t>
            </a:r>
            <a:r>
              <a:rPr lang="en-US" b="1" dirty="0" err="1" smtClean="0"/>
              <a:t>arışan</a:t>
            </a:r>
            <a:r>
              <a:rPr lang="en-US" b="1" dirty="0" smtClean="0"/>
              <a:t> </a:t>
            </a:r>
            <a:r>
              <a:rPr lang="tr-TR" b="1" dirty="0" err="1"/>
              <a:t>H</a:t>
            </a:r>
            <a:r>
              <a:rPr lang="en-US" b="1" dirty="0" err="1" smtClean="0"/>
              <a:t>atalar</a:t>
            </a:r>
            <a:r>
              <a:rPr lang="tr-TR" b="1" dirty="0" smtClean="0"/>
              <a:t>ı Önleme Yolları</a:t>
            </a:r>
          </a:p>
          <a:p>
            <a:pPr lvl="1"/>
            <a:endParaRPr lang="tr-TR" dirty="0" smtClean="0"/>
          </a:p>
          <a:p>
            <a:pPr lvl="1"/>
            <a:r>
              <a:rPr lang="tr-TR" dirty="0" smtClean="0"/>
              <a:t>Daha çok </a:t>
            </a:r>
            <a:r>
              <a:rPr lang="tr-TR" dirty="0" err="1" smtClean="0"/>
              <a:t>betimsel</a:t>
            </a:r>
            <a:r>
              <a:rPr lang="tr-TR" dirty="0" smtClean="0"/>
              <a:t> derecelendirme ölçeklerinin kullanılması.</a:t>
            </a:r>
          </a:p>
          <a:p>
            <a:pPr lvl="1"/>
            <a:r>
              <a:rPr lang="tr-TR" dirty="0" smtClean="0"/>
              <a:t>Derecelendirme yapacak kişileri olası hatalar ve bunları önleme konusunda aydınlatmak.</a:t>
            </a:r>
          </a:p>
          <a:p>
            <a:pPr lvl="1"/>
            <a:r>
              <a:rPr lang="tr-TR" dirty="0" smtClean="0"/>
              <a:t>Uzun süreli gözlemden sonra derecelendirme yapılması, tek bir olayın etkisi altında kalınmaması.</a:t>
            </a:r>
          </a:p>
          <a:p>
            <a:pPr lvl="1"/>
            <a:r>
              <a:rPr lang="tr-TR" dirty="0" smtClean="0"/>
              <a:t>Derecelendirme yapacak kişi sayısının artırılması ve yapılan derecelendirmelerin ortalamalarının alınması.</a:t>
            </a:r>
          </a:p>
          <a:p>
            <a:pPr lvl="1"/>
            <a:r>
              <a:rPr lang="tr-TR" dirty="0" smtClean="0"/>
              <a:t>Ölçülecek davranış; gözlenebilir nitelikte, açık, seçik ve iyi ifade edilmiş olmalı.</a:t>
            </a:r>
          </a:p>
          <a:p>
            <a:pPr lvl="1"/>
            <a:r>
              <a:rPr lang="tr-TR" dirty="0" smtClean="0"/>
              <a:t>Derecelendirme ölçeği hazırlanırken, derece sayısı çok az ya da çok fazla olmamalı, tercihen 5-7’li derecelendirmeler.</a:t>
            </a:r>
          </a:p>
          <a:p>
            <a:pPr lvl="1"/>
            <a:r>
              <a:rPr lang="tr-TR" dirty="0" smtClean="0"/>
              <a:t>Gözlem sonucunda bir kanıya varılamamışsa, ölçekte ilgili yere işaret konmaması</a:t>
            </a:r>
          </a:p>
          <a:p>
            <a:pPr marL="393192" lvl="1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endParaRPr lang="en-US" b="1" dirty="0" smtClean="0"/>
          </a:p>
          <a:p>
            <a:endParaRPr lang="en-US" b="1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Gözleme</a:t>
            </a:r>
            <a:r>
              <a:rPr lang="en-US" dirty="0" smtClean="0"/>
              <a:t> </a:t>
            </a:r>
            <a:r>
              <a:rPr lang="en-US" dirty="0" err="1" smtClean="0"/>
              <a:t>Dayalı</a:t>
            </a:r>
            <a:r>
              <a:rPr lang="en-US" dirty="0" smtClean="0"/>
              <a:t> </a:t>
            </a:r>
            <a:r>
              <a:rPr lang="en-US" dirty="0" err="1" smtClean="0"/>
              <a:t>Teknikler</a:t>
            </a:r>
            <a:r>
              <a:rPr lang="tr-TR" dirty="0" smtClean="0"/>
              <a:t> - XIV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448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Kepçeoğlu</a:t>
            </a:r>
            <a:r>
              <a:rPr lang="tr-TR" dirty="0"/>
              <a:t>, M. (1994). </a:t>
            </a:r>
            <a:r>
              <a:rPr lang="tr-TR" i="1" dirty="0"/>
              <a:t>Psikolojik danışma ve rehberlik</a:t>
            </a:r>
            <a:r>
              <a:rPr lang="tr-TR" dirty="0"/>
              <a:t>. </a:t>
            </a:r>
            <a:r>
              <a:rPr lang="tr-TR" dirty="0" smtClean="0"/>
              <a:t>Ankara: Özerler Matbaası.</a:t>
            </a:r>
          </a:p>
          <a:p>
            <a:r>
              <a:rPr lang="tr-TR" dirty="0"/>
              <a:t>Özgüven, İ. E. (1998). </a:t>
            </a:r>
            <a:r>
              <a:rPr lang="tr-TR" i="1" dirty="0"/>
              <a:t>Bireyi tanıma teknikleri. </a:t>
            </a:r>
            <a:r>
              <a:rPr lang="tr-TR" dirty="0" smtClean="0"/>
              <a:t>Ankara: PDREM Yayınları.</a:t>
            </a:r>
          </a:p>
          <a:p>
            <a:r>
              <a:rPr lang="tr-TR" dirty="0" smtClean="0"/>
              <a:t>Tan, H. (2000). </a:t>
            </a:r>
            <a:r>
              <a:rPr lang="tr-TR" i="1" dirty="0" smtClean="0"/>
              <a:t>Psikolojik danışma ve rehberlik: Teori ve uygulama</a:t>
            </a:r>
            <a:r>
              <a:rPr lang="tr-TR" dirty="0" smtClean="0"/>
              <a:t>. İstanbul: MEB, Öğretmen Kitapları Dizisi. </a:t>
            </a:r>
          </a:p>
          <a:p>
            <a:r>
              <a:rPr lang="tr-TR" dirty="0" err="1" smtClean="0"/>
              <a:t>Yeşilyaprak</a:t>
            </a:r>
            <a:r>
              <a:rPr lang="tr-TR" dirty="0"/>
              <a:t>, B. (Ed.) (2013). </a:t>
            </a:r>
            <a:r>
              <a:rPr lang="tr-TR" i="1" dirty="0"/>
              <a:t>21. yüzyılda eğitimde rehberlik hizmetleri</a:t>
            </a:r>
            <a:r>
              <a:rPr lang="tr-TR" dirty="0"/>
              <a:t>. Ankara: Nobel Yayın Dağıtım.</a:t>
            </a:r>
            <a:endParaRPr lang="en-US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557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3581400" cy="4462272"/>
          </a:xfrm>
        </p:spPr>
        <p:txBody>
          <a:bodyPr>
            <a:normAutofit fontScale="92500"/>
          </a:bodyPr>
          <a:lstStyle/>
          <a:p>
            <a:r>
              <a:rPr lang="en-US" b="1" dirty="0" err="1" smtClean="0"/>
              <a:t>Gözlem</a:t>
            </a:r>
            <a:r>
              <a:rPr lang="en-US" b="1" dirty="0" smtClean="0"/>
              <a:t> </a:t>
            </a:r>
            <a:r>
              <a:rPr lang="en-US" b="1" dirty="0" err="1" smtClean="0"/>
              <a:t>Listeleri</a:t>
            </a:r>
            <a:endParaRPr lang="en-US" b="1" dirty="0" smtClean="0"/>
          </a:p>
          <a:p>
            <a:endParaRPr lang="en-US" b="1" dirty="0" smtClean="0"/>
          </a:p>
          <a:p>
            <a:pPr lvl="1"/>
            <a:r>
              <a:rPr lang="en-US" dirty="0" err="1" smtClean="0"/>
              <a:t>Gözlemcinin</a:t>
            </a:r>
            <a:r>
              <a:rPr lang="en-US" dirty="0" smtClean="0"/>
              <a:t> </a:t>
            </a:r>
            <a:r>
              <a:rPr lang="en-US" dirty="0" err="1" smtClean="0"/>
              <a:t>dikkatini</a:t>
            </a:r>
            <a:r>
              <a:rPr lang="en-US" dirty="0" smtClean="0"/>
              <a:t> </a:t>
            </a:r>
            <a:r>
              <a:rPr lang="en-US" dirty="0" err="1" smtClean="0"/>
              <a:t>gözlenebilir</a:t>
            </a:r>
            <a:r>
              <a:rPr lang="en-US" dirty="0" smtClean="0"/>
              <a:t>, </a:t>
            </a:r>
            <a:r>
              <a:rPr lang="en-US" dirty="0" err="1" smtClean="0"/>
              <a:t>belirli</a:t>
            </a:r>
            <a:r>
              <a:rPr lang="en-US" dirty="0" smtClean="0"/>
              <a:t> </a:t>
            </a:r>
            <a:r>
              <a:rPr lang="en-US" dirty="0" err="1" smtClean="0"/>
              <a:t>kişilik</a:t>
            </a:r>
            <a:r>
              <a:rPr lang="en-US" dirty="0" smtClean="0"/>
              <a:t> </a:t>
            </a:r>
            <a:r>
              <a:rPr lang="en-US" dirty="0" err="1" smtClean="0"/>
              <a:t>özelliklerine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davranışlara</a:t>
            </a:r>
            <a:r>
              <a:rPr lang="en-US" dirty="0" smtClean="0"/>
              <a:t> </a:t>
            </a:r>
            <a:r>
              <a:rPr lang="en-US" dirty="0" err="1" smtClean="0"/>
              <a:t>yöneltmek</a:t>
            </a:r>
            <a:r>
              <a:rPr lang="en-US" dirty="0" smtClean="0"/>
              <a:t> </a:t>
            </a:r>
            <a:r>
              <a:rPr lang="en-US" dirty="0" err="1" smtClean="0"/>
              <a:t>amacıyla</a:t>
            </a:r>
            <a:r>
              <a:rPr lang="en-US" dirty="0" smtClean="0"/>
              <a:t> </a:t>
            </a:r>
            <a:r>
              <a:rPr lang="en-US" dirty="0" err="1" smtClean="0"/>
              <a:t>hazırlanmış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, </a:t>
            </a:r>
            <a:r>
              <a:rPr lang="en-US" dirty="0" err="1" smtClean="0"/>
              <a:t>gözlemlerin</a:t>
            </a:r>
            <a:r>
              <a:rPr lang="en-US" dirty="0" smtClean="0"/>
              <a:t> </a:t>
            </a:r>
            <a:r>
              <a:rPr lang="en-US" dirty="0" err="1" smtClean="0"/>
              <a:t>kaydedilmesinde</a:t>
            </a:r>
            <a:r>
              <a:rPr lang="en-US" dirty="0" smtClean="0"/>
              <a:t> </a:t>
            </a:r>
            <a:r>
              <a:rPr lang="en-US" dirty="0" err="1" smtClean="0"/>
              <a:t>kullanılan</a:t>
            </a:r>
            <a:r>
              <a:rPr lang="en-US" dirty="0" smtClean="0"/>
              <a:t> </a:t>
            </a:r>
            <a:r>
              <a:rPr lang="en-US" dirty="0" err="1" smtClean="0"/>
              <a:t>araçlardır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Gözleme</a:t>
            </a:r>
            <a:r>
              <a:rPr lang="en-US" dirty="0" smtClean="0"/>
              <a:t> </a:t>
            </a:r>
            <a:r>
              <a:rPr lang="en-US" dirty="0" err="1" smtClean="0"/>
              <a:t>Dayalı</a:t>
            </a:r>
            <a:r>
              <a:rPr lang="en-US" dirty="0" smtClean="0"/>
              <a:t> </a:t>
            </a:r>
            <a:r>
              <a:rPr lang="en-US" dirty="0" err="1" smtClean="0"/>
              <a:t>Teknikler</a:t>
            </a:r>
            <a:r>
              <a:rPr lang="tr-TR" dirty="0" smtClean="0"/>
              <a:t> - I</a:t>
            </a:r>
            <a:endParaRPr lang="en-US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4495800" y="1524000"/>
            <a:ext cx="4191000" cy="44622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>
            <a:normAutofit fontScale="55000" lnSpcReduction="2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33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Örnek</a:t>
            </a:r>
            <a:endParaRPr kumimoji="0" lang="en-US" sz="33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lang="en-US" sz="2700" b="1" dirty="0" smtClean="0"/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en-US" sz="2700" b="1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Yönerge</a:t>
            </a:r>
            <a:r>
              <a:rPr kumimoji="0" lang="en-US" sz="27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kumimoji="0" lang="en-US" sz="2700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70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Aşağıdaki</a:t>
            </a:r>
            <a:r>
              <a:rPr kumimoji="0" lang="en-US" sz="270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70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zihinsel</a:t>
            </a:r>
            <a:r>
              <a:rPr kumimoji="0" lang="en-US" sz="270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70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gelişimin</a:t>
            </a:r>
            <a:r>
              <a:rPr kumimoji="0" lang="en-US" sz="270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70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herbir</a:t>
            </a:r>
            <a:r>
              <a:rPr kumimoji="0" lang="en-US" sz="2700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700" i="0" u="sng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boyutunda</a:t>
            </a:r>
            <a:r>
              <a:rPr kumimoji="0" lang="en-US" sz="2700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700" i="0" u="sng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sıralanan</a:t>
            </a:r>
            <a:r>
              <a:rPr kumimoji="0" lang="en-US" sz="2700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700" i="0" u="sng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davranışlardan</a:t>
            </a:r>
            <a:r>
              <a:rPr kumimoji="0" lang="en-US" sz="2700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700" i="0" u="sng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gözlemlediklerinizin</a:t>
            </a:r>
            <a:r>
              <a:rPr kumimoji="0" lang="en-US" sz="2700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700" i="0" u="sng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başına</a:t>
            </a:r>
            <a:r>
              <a:rPr kumimoji="0" lang="en-US" sz="2700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“X” </a:t>
            </a:r>
            <a:r>
              <a:rPr kumimoji="0" lang="en-US" sz="2700" i="0" u="sng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işareti</a:t>
            </a:r>
            <a:r>
              <a:rPr kumimoji="0" lang="en-US" sz="2700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700" i="0" u="sng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koyunuz</a:t>
            </a:r>
            <a:r>
              <a:rPr kumimoji="0" lang="en-US" sz="2700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endParaRPr kumimoji="0" lang="en-US" sz="270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endParaRPr kumimoji="0" lang="en-US" sz="27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A. </a:t>
            </a:r>
            <a:r>
              <a:rPr kumimoji="0" lang="en-US" sz="27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Bilgilenme</a:t>
            </a:r>
            <a:endParaRPr kumimoji="0" lang="en-US" sz="27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en-US" sz="2700" dirty="0" smtClean="0"/>
              <a:t>( ) </a:t>
            </a:r>
            <a:r>
              <a:rPr lang="en-US" sz="2700" dirty="0" err="1" smtClean="0"/>
              <a:t>Renkleri</a:t>
            </a:r>
            <a:r>
              <a:rPr lang="en-US" sz="2700" dirty="0" smtClean="0"/>
              <a:t> </a:t>
            </a:r>
            <a:r>
              <a:rPr lang="en-US" sz="2700" dirty="0" err="1" smtClean="0"/>
              <a:t>tanır</a:t>
            </a:r>
            <a:r>
              <a:rPr lang="en-US" sz="2700" dirty="0" smtClean="0"/>
              <a:t>.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kumimoji="0" lang="en-US" sz="27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 ) </a:t>
            </a:r>
            <a:r>
              <a:rPr kumimoji="0" lang="en-US" sz="27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Beş</a:t>
            </a:r>
            <a:r>
              <a:rPr kumimoji="0" lang="en-US" sz="27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7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duyuyu</a:t>
            </a:r>
            <a:r>
              <a:rPr kumimoji="0" lang="en-US" sz="27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7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bilir</a:t>
            </a:r>
            <a:r>
              <a:rPr kumimoji="0" lang="en-US" sz="27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en-US" sz="2700" dirty="0" smtClean="0"/>
              <a:t>( ) </a:t>
            </a:r>
            <a:r>
              <a:rPr lang="en-US" sz="2700" dirty="0" err="1" smtClean="0"/>
              <a:t>Adını</a:t>
            </a:r>
            <a:r>
              <a:rPr lang="en-US" sz="2700" dirty="0" smtClean="0"/>
              <a:t> </a:t>
            </a:r>
            <a:r>
              <a:rPr lang="en-US" sz="2700" dirty="0" err="1" smtClean="0"/>
              <a:t>söyler</a:t>
            </a:r>
            <a:r>
              <a:rPr lang="en-US" sz="2700" dirty="0" smtClean="0"/>
              <a:t>.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kumimoji="0" lang="en-US" sz="27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 ) </a:t>
            </a:r>
            <a:r>
              <a:rPr kumimoji="0" lang="en-US" sz="27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Adresini</a:t>
            </a:r>
            <a:r>
              <a:rPr kumimoji="0" lang="en-US" sz="27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7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bilir</a:t>
            </a:r>
            <a:r>
              <a:rPr kumimoji="0" lang="en-US" sz="27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en-US" sz="2700" dirty="0" smtClean="0"/>
              <a:t>…</a:t>
            </a:r>
          </a:p>
          <a:p>
            <a:pPr marL="365760" indent="-256032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B. </a:t>
            </a:r>
            <a:r>
              <a:rPr kumimoji="0" lang="en-US" sz="27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Ayrıntılar</a:t>
            </a:r>
            <a:endParaRPr lang="en-US" sz="2700" dirty="0" smtClean="0"/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kumimoji="0" lang="en-US" sz="27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27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) </a:t>
            </a:r>
            <a:r>
              <a:rPr kumimoji="0" lang="en-US" sz="2700" i="0" u="none" strike="noStrike" kern="1200" cap="none" spc="0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Nesneleri</a:t>
            </a:r>
            <a:r>
              <a:rPr kumimoji="0" lang="en-US" sz="27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700" i="0" u="none" strike="noStrike" kern="1200" cap="none" spc="0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birbirinden</a:t>
            </a:r>
            <a:r>
              <a:rPr kumimoji="0" lang="en-US" sz="27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700" i="0" u="none" strike="noStrike" kern="1200" cap="none" spc="0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ayırteder</a:t>
            </a:r>
            <a:r>
              <a:rPr kumimoji="0" lang="en-US" sz="27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en-US" sz="2700" baseline="0" noProof="0" dirty="0" smtClean="0"/>
              <a:t>( ) </a:t>
            </a:r>
            <a:r>
              <a:rPr lang="en-US" sz="2700" baseline="0" noProof="0" dirty="0" err="1" smtClean="0"/>
              <a:t>Nesnelerin</a:t>
            </a:r>
            <a:r>
              <a:rPr lang="en-US" sz="2700" baseline="0" noProof="0" dirty="0" smtClean="0"/>
              <a:t> </a:t>
            </a:r>
            <a:r>
              <a:rPr lang="en-US" sz="2700" baseline="0" noProof="0" dirty="0" err="1" smtClean="0"/>
              <a:t>benzerliklerini</a:t>
            </a:r>
            <a:r>
              <a:rPr lang="en-US" sz="2700" baseline="0" noProof="0" dirty="0" smtClean="0"/>
              <a:t> </a:t>
            </a:r>
            <a:r>
              <a:rPr lang="en-US" sz="2700" baseline="0" noProof="0" dirty="0" err="1" smtClean="0"/>
              <a:t>bulur</a:t>
            </a:r>
            <a:r>
              <a:rPr lang="en-US" sz="2700" baseline="0" noProof="0" dirty="0" smtClean="0"/>
              <a:t>.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kumimoji="0" lang="en-US" sz="27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 ) </a:t>
            </a:r>
            <a:r>
              <a:rPr kumimoji="0" lang="en-US" sz="2700" i="0" u="none" strike="noStrike" kern="1200" cap="none" spc="0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İnsan</a:t>
            </a:r>
            <a:r>
              <a:rPr kumimoji="0" lang="en-US" sz="27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700" i="0" u="none" strike="noStrike" kern="1200" cap="none" spc="0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resmi</a:t>
            </a:r>
            <a:r>
              <a:rPr kumimoji="0" lang="en-US" sz="27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700" i="0" u="none" strike="noStrike" kern="1200" cap="none" spc="0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çizerken</a:t>
            </a:r>
            <a:r>
              <a:rPr kumimoji="0" lang="en-US" sz="27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700" i="0" u="none" strike="noStrike" kern="1200" cap="none" spc="0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ayrıntıları</a:t>
            </a:r>
            <a:r>
              <a:rPr kumimoji="0" lang="en-US" sz="27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700" i="0" u="none" strike="noStrike" kern="1200" cap="none" spc="0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söyler</a:t>
            </a:r>
            <a:r>
              <a:rPr kumimoji="0" lang="en-US" sz="27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27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21792" marR="0" lvl="1" indent="-228600" algn="l" defTabSz="914400" rtl="0" eaLnBrk="1" fontAlgn="auto" latinLnBrk="0" hangingPunct="1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Tx/>
              <a:tabLst/>
              <a:defRPr/>
            </a:pPr>
            <a:r>
              <a:rPr kumimoji="0" lang="en-US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3581400" cy="4462272"/>
          </a:xfrm>
        </p:spPr>
        <p:txBody>
          <a:bodyPr>
            <a:normAutofit fontScale="92500"/>
          </a:bodyPr>
          <a:lstStyle/>
          <a:p>
            <a:r>
              <a:rPr lang="en-US" b="1" dirty="0" err="1" smtClean="0"/>
              <a:t>Özellik</a:t>
            </a:r>
            <a:r>
              <a:rPr lang="en-US" b="1" dirty="0" smtClean="0"/>
              <a:t> </a:t>
            </a:r>
            <a:r>
              <a:rPr lang="en-US" b="1" dirty="0" err="1" smtClean="0"/>
              <a:t>Kayıt</a:t>
            </a:r>
            <a:r>
              <a:rPr lang="en-US" b="1" dirty="0" smtClean="0"/>
              <a:t> </a:t>
            </a:r>
            <a:r>
              <a:rPr lang="en-US" b="1" dirty="0" err="1" smtClean="0"/>
              <a:t>Çizelgeleri</a:t>
            </a:r>
            <a:endParaRPr lang="en-US" b="1" dirty="0" smtClean="0"/>
          </a:p>
          <a:p>
            <a:endParaRPr lang="en-US" b="1" dirty="0" smtClean="0"/>
          </a:p>
          <a:p>
            <a:pPr lvl="1"/>
            <a:r>
              <a:rPr lang="en-US" dirty="0" err="1" smtClean="0"/>
              <a:t>Gözlem</a:t>
            </a:r>
            <a:r>
              <a:rPr lang="en-US" dirty="0" smtClean="0"/>
              <a:t> </a:t>
            </a:r>
            <a:r>
              <a:rPr lang="en-US" dirty="0" err="1" smtClean="0"/>
              <a:t>listelerine</a:t>
            </a:r>
            <a:r>
              <a:rPr lang="en-US" dirty="0" smtClean="0"/>
              <a:t> </a:t>
            </a:r>
            <a:r>
              <a:rPr lang="en-US" dirty="0" err="1" smtClean="0"/>
              <a:t>benzer</a:t>
            </a:r>
            <a:r>
              <a:rPr lang="en-US" dirty="0" smtClean="0"/>
              <a:t>. </a:t>
            </a:r>
            <a:r>
              <a:rPr lang="en-US" dirty="0" err="1" smtClean="0"/>
              <a:t>Öğrencilerin</a:t>
            </a:r>
            <a:r>
              <a:rPr lang="en-US" dirty="0" smtClean="0"/>
              <a:t> </a:t>
            </a:r>
            <a:r>
              <a:rPr lang="en-US" dirty="0" err="1" smtClean="0"/>
              <a:t>çeşitli</a:t>
            </a:r>
            <a:r>
              <a:rPr lang="en-US" dirty="0" smtClean="0"/>
              <a:t> </a:t>
            </a:r>
            <a:r>
              <a:rPr lang="en-US" dirty="0" err="1" smtClean="0"/>
              <a:t>alanlardaki</a:t>
            </a:r>
            <a:r>
              <a:rPr lang="en-US" dirty="0" smtClean="0"/>
              <a:t> </a:t>
            </a:r>
            <a:r>
              <a:rPr lang="en-US" dirty="0" err="1" smtClean="0"/>
              <a:t>özelliklerini</a:t>
            </a:r>
            <a:r>
              <a:rPr lang="en-US" dirty="0" smtClean="0"/>
              <a:t> </a:t>
            </a:r>
            <a:r>
              <a:rPr lang="en-US" dirty="0" err="1" smtClean="0"/>
              <a:t>gözleyip</a:t>
            </a:r>
            <a:r>
              <a:rPr lang="en-US" dirty="0" smtClean="0"/>
              <a:t> </a:t>
            </a:r>
            <a:r>
              <a:rPr lang="en-US" dirty="0" err="1" smtClean="0"/>
              <a:t>belirlemek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o </a:t>
            </a:r>
            <a:r>
              <a:rPr lang="en-US" dirty="0" err="1" smtClean="0"/>
              <a:t>alandaki</a:t>
            </a:r>
            <a:r>
              <a:rPr lang="en-US" dirty="0" smtClean="0"/>
              <a:t> </a:t>
            </a:r>
            <a:r>
              <a:rPr lang="en-US" dirty="0" err="1" smtClean="0"/>
              <a:t>durumunu</a:t>
            </a:r>
            <a:r>
              <a:rPr lang="en-US" dirty="0" smtClean="0"/>
              <a:t> </a:t>
            </a:r>
            <a:r>
              <a:rPr lang="en-US" dirty="0" err="1" smtClean="0"/>
              <a:t>ortaya</a:t>
            </a:r>
            <a:r>
              <a:rPr lang="en-US" dirty="0" smtClean="0"/>
              <a:t> </a:t>
            </a:r>
            <a:r>
              <a:rPr lang="en-US" dirty="0" err="1" smtClean="0"/>
              <a:t>koyabilmek</a:t>
            </a:r>
            <a:r>
              <a:rPr lang="en-US" dirty="0" smtClean="0"/>
              <a:t> </a:t>
            </a:r>
            <a:r>
              <a:rPr lang="en-US" dirty="0" err="1" smtClean="0"/>
              <a:t>amacıyla</a:t>
            </a:r>
            <a:r>
              <a:rPr lang="en-US" dirty="0" smtClean="0"/>
              <a:t> </a:t>
            </a:r>
            <a:r>
              <a:rPr lang="en-US" dirty="0" err="1" smtClean="0"/>
              <a:t>geliştirilmiş</a:t>
            </a:r>
            <a:r>
              <a:rPr lang="en-US" dirty="0" smtClean="0"/>
              <a:t> </a:t>
            </a:r>
            <a:r>
              <a:rPr lang="en-US" dirty="0" err="1" smtClean="0"/>
              <a:t>araçlardır</a:t>
            </a:r>
            <a:r>
              <a:rPr lang="en-US" dirty="0" smtClean="0"/>
              <a:t>.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Gözleme</a:t>
            </a:r>
            <a:r>
              <a:rPr lang="en-US" dirty="0" smtClean="0"/>
              <a:t> </a:t>
            </a:r>
            <a:r>
              <a:rPr lang="en-US" dirty="0" err="1" smtClean="0"/>
              <a:t>Dayalı</a:t>
            </a:r>
            <a:r>
              <a:rPr lang="en-US" dirty="0" smtClean="0"/>
              <a:t> </a:t>
            </a:r>
            <a:r>
              <a:rPr lang="en-US" dirty="0" err="1" smtClean="0"/>
              <a:t>Teknikler</a:t>
            </a:r>
            <a:r>
              <a:rPr lang="tr-TR" dirty="0" smtClean="0"/>
              <a:t> - II</a:t>
            </a:r>
            <a:endParaRPr lang="en-US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4495800" y="1524000"/>
            <a:ext cx="4114800" cy="3048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Örneğin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lang="en-US" sz="3300" b="1" dirty="0" smtClean="0"/>
              <a:t>	“</a:t>
            </a:r>
            <a:r>
              <a:rPr kumimoji="0" lang="en-US" sz="24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yaratıcı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yeteneği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olan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çocukların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özellikleri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</a:t>
            </a:r>
            <a:r>
              <a:rPr kumimoji="0" lang="en-US" sz="24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liderlik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yeteneğine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sahip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olan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çocukların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özellikleri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gibi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3581400" cy="4462272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err="1" smtClean="0"/>
              <a:t>Anekdot</a:t>
            </a:r>
            <a:r>
              <a:rPr lang="en-US" b="1" dirty="0" smtClean="0"/>
              <a:t> (Olay) </a:t>
            </a:r>
            <a:r>
              <a:rPr lang="en-US" b="1" dirty="0" err="1" smtClean="0"/>
              <a:t>Kaydı</a:t>
            </a:r>
            <a:endParaRPr lang="en-US" b="1" dirty="0" smtClean="0"/>
          </a:p>
          <a:p>
            <a:endParaRPr lang="en-US" b="1" dirty="0" smtClean="0"/>
          </a:p>
          <a:p>
            <a:pPr lvl="1"/>
            <a:r>
              <a:rPr lang="en-US" dirty="0" err="1" smtClean="0"/>
              <a:t>Herhangi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öğrencinin</a:t>
            </a:r>
            <a:r>
              <a:rPr lang="en-US" dirty="0" smtClean="0"/>
              <a:t> belli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ortamda</a:t>
            </a:r>
            <a:r>
              <a:rPr lang="en-US" dirty="0" smtClean="0"/>
              <a:t>, </a:t>
            </a:r>
            <a:r>
              <a:rPr lang="en-US" dirty="0" err="1" smtClean="0"/>
              <a:t>özgül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davranışının</a:t>
            </a:r>
            <a:r>
              <a:rPr lang="en-US" dirty="0" smtClean="0"/>
              <a:t> </a:t>
            </a:r>
            <a:r>
              <a:rPr lang="en-US" dirty="0" err="1" smtClean="0"/>
              <a:t>ayrıntılı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betimlenmesidir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Anekdotlar</a:t>
            </a:r>
            <a:r>
              <a:rPr lang="en-US" dirty="0" smtClean="0"/>
              <a:t>, </a:t>
            </a:r>
            <a:r>
              <a:rPr lang="en-US" dirty="0" err="1" smtClean="0"/>
              <a:t>somut</a:t>
            </a:r>
            <a:r>
              <a:rPr lang="en-US" dirty="0" smtClean="0"/>
              <a:t> </a:t>
            </a:r>
            <a:r>
              <a:rPr lang="en-US" dirty="0" err="1" smtClean="0"/>
              <a:t>durumlar</a:t>
            </a:r>
            <a:r>
              <a:rPr lang="en-US" dirty="0" smtClean="0"/>
              <a:t> </a:t>
            </a:r>
            <a:r>
              <a:rPr lang="en-US" dirty="0" err="1" smtClean="0"/>
              <a:t>içinde</a:t>
            </a:r>
            <a:r>
              <a:rPr lang="en-US" dirty="0" smtClean="0"/>
              <a:t> </a:t>
            </a:r>
            <a:r>
              <a:rPr lang="en-US" dirty="0" err="1" smtClean="0"/>
              <a:t>öğrencinin</a:t>
            </a:r>
            <a:r>
              <a:rPr lang="en-US" dirty="0" smtClean="0"/>
              <a:t> </a:t>
            </a:r>
            <a:r>
              <a:rPr lang="en-US" dirty="0" err="1" smtClean="0"/>
              <a:t>davranışlarını</a:t>
            </a:r>
            <a:r>
              <a:rPr lang="en-US" dirty="0" smtClean="0"/>
              <a:t> </a:t>
            </a:r>
            <a:r>
              <a:rPr lang="en-US" dirty="0" err="1" smtClean="0"/>
              <a:t>betimleyen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dizi</a:t>
            </a:r>
            <a:r>
              <a:rPr lang="en-US" dirty="0" smtClean="0"/>
              <a:t> </a:t>
            </a:r>
            <a:r>
              <a:rPr lang="en-US" dirty="0" err="1" smtClean="0"/>
              <a:t>notlardır</a:t>
            </a:r>
            <a:r>
              <a:rPr lang="en-US" dirty="0" smtClean="0"/>
              <a:t>.</a:t>
            </a:r>
          </a:p>
          <a:p>
            <a:endParaRPr lang="en-US" b="1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Gözleme</a:t>
            </a:r>
            <a:r>
              <a:rPr lang="en-US" dirty="0" smtClean="0"/>
              <a:t> </a:t>
            </a:r>
            <a:r>
              <a:rPr lang="en-US" dirty="0" err="1" smtClean="0"/>
              <a:t>Dayalı</a:t>
            </a:r>
            <a:r>
              <a:rPr lang="en-US" dirty="0" smtClean="0"/>
              <a:t> </a:t>
            </a:r>
            <a:r>
              <a:rPr lang="en-US" dirty="0" err="1" smtClean="0"/>
              <a:t>Teknikler</a:t>
            </a:r>
            <a:r>
              <a:rPr lang="tr-TR" dirty="0" smtClean="0"/>
              <a:t> - III</a:t>
            </a:r>
            <a:endParaRPr lang="en-US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4495800" y="1524000"/>
            <a:ext cx="4114800" cy="4114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en-US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Örnek</a:t>
            </a:r>
            <a:endParaRPr kumimoji="0" lang="en-US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endParaRPr kumimoji="0" lang="en-US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en-US" sz="1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Kart </a:t>
            </a:r>
            <a:r>
              <a:rPr kumimoji="0" lang="en-US" sz="14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Biçiminde</a:t>
            </a:r>
            <a:r>
              <a:rPr kumimoji="0" lang="en-US" sz="1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Olay </a:t>
            </a:r>
            <a:r>
              <a:rPr kumimoji="0" lang="en-US" sz="14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Kayıt</a:t>
            </a:r>
            <a:r>
              <a:rPr kumimoji="0" lang="en-US" sz="1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4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Formu</a:t>
            </a:r>
            <a:endParaRPr kumimoji="0" lang="en-US" sz="14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endParaRPr kumimoji="0" lang="en-US" sz="14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en-US" sz="1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Ad-</a:t>
            </a:r>
            <a:r>
              <a:rPr kumimoji="0" lang="en-US" sz="12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Soyad</a:t>
            </a:r>
            <a:r>
              <a:rPr kumimoji="0" lang="en-US" sz="1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………………</a:t>
            </a:r>
            <a:r>
              <a:rPr kumimoji="0" lang="en-US" sz="1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</a:t>
            </a:r>
            <a:r>
              <a:rPr kumimoji="0" lang="en-US" sz="12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Tarih</a:t>
            </a:r>
            <a:r>
              <a:rPr kumimoji="0" lang="en-US" sz="1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……..…………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lang="en-US" sz="1200" dirty="0" err="1" smtClean="0"/>
              <a:t>Sınıf</a:t>
            </a:r>
            <a:r>
              <a:rPr lang="en-US" sz="1200" dirty="0" smtClean="0"/>
              <a:t> No: 	………………             </a:t>
            </a:r>
            <a:r>
              <a:rPr lang="en-US" sz="1200" dirty="0" err="1" smtClean="0"/>
              <a:t>Yer</a:t>
            </a:r>
            <a:r>
              <a:rPr lang="en-US" sz="1200" dirty="0" smtClean="0"/>
              <a:t>:    ……………….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endParaRPr kumimoji="0" lang="en-US" sz="1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lang="en-US" sz="1200" dirty="0" err="1" smtClean="0"/>
              <a:t>Davranış</a:t>
            </a:r>
            <a:r>
              <a:rPr lang="en-US" sz="1200" dirty="0" smtClean="0"/>
              <a:t> (Olay)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endParaRPr kumimoji="0" lang="en-US" sz="1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endParaRPr lang="en-US" sz="1200" dirty="0" smtClean="0"/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en-US" sz="12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Gözleyen</a:t>
            </a:r>
            <a:r>
              <a:rPr kumimoji="0" lang="en-US" sz="1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……………………………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endParaRPr lang="en-US" sz="1200" dirty="0" smtClean="0"/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en-US" sz="12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Yorum</a:t>
            </a:r>
            <a:endParaRPr kumimoji="0" lang="en-US" sz="7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7772400" cy="4462272"/>
          </a:xfrm>
        </p:spPr>
        <p:txBody>
          <a:bodyPr>
            <a:normAutofit lnSpcReduction="10000"/>
          </a:bodyPr>
          <a:lstStyle/>
          <a:p>
            <a:r>
              <a:rPr lang="en-US" b="1" dirty="0" err="1" smtClean="0"/>
              <a:t>Derecelendirme</a:t>
            </a:r>
            <a:r>
              <a:rPr lang="en-US" b="1" dirty="0" smtClean="0"/>
              <a:t> </a:t>
            </a:r>
            <a:r>
              <a:rPr lang="en-US" b="1" dirty="0" err="1" smtClean="0"/>
              <a:t>Ölçekleri</a:t>
            </a:r>
            <a:endParaRPr lang="en-US" b="1" dirty="0" smtClean="0"/>
          </a:p>
          <a:p>
            <a:pPr lvl="1"/>
            <a:endParaRPr lang="en-US" b="1" dirty="0" smtClean="0"/>
          </a:p>
          <a:p>
            <a:pPr lvl="1"/>
            <a:r>
              <a:rPr lang="en-US" dirty="0" smtClean="0"/>
              <a:t>Bu </a:t>
            </a:r>
            <a:r>
              <a:rPr lang="en-US" dirty="0" err="1" smtClean="0"/>
              <a:t>ölçekler</a:t>
            </a:r>
            <a:r>
              <a:rPr lang="en-US" dirty="0" smtClean="0"/>
              <a:t> </a:t>
            </a:r>
            <a:r>
              <a:rPr lang="en-US" dirty="0" err="1" smtClean="0"/>
              <a:t>genel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, </a:t>
            </a:r>
            <a:r>
              <a:rPr lang="en-US" dirty="0" err="1" smtClean="0"/>
              <a:t>gözlem</a:t>
            </a:r>
            <a:r>
              <a:rPr lang="en-US" dirty="0" smtClean="0"/>
              <a:t> </a:t>
            </a:r>
            <a:r>
              <a:rPr lang="en-US" dirty="0" err="1" smtClean="0"/>
              <a:t>sonuçlarını</a:t>
            </a:r>
            <a:r>
              <a:rPr lang="en-US" dirty="0" smtClean="0"/>
              <a:t> </a:t>
            </a:r>
            <a:r>
              <a:rPr lang="en-US" dirty="0" err="1" smtClean="0"/>
              <a:t>sayısal</a:t>
            </a:r>
            <a:r>
              <a:rPr lang="en-US" dirty="0" smtClean="0"/>
              <a:t> </a:t>
            </a:r>
            <a:r>
              <a:rPr lang="en-US" dirty="0" err="1" smtClean="0"/>
              <a:t>verilere</a:t>
            </a:r>
            <a:r>
              <a:rPr lang="en-US" dirty="0" smtClean="0"/>
              <a:t> </a:t>
            </a:r>
            <a:r>
              <a:rPr lang="en-US" dirty="0" err="1" smtClean="0"/>
              <a:t>dönüştürmeye</a:t>
            </a:r>
            <a:r>
              <a:rPr lang="en-US" dirty="0" smtClean="0"/>
              <a:t> </a:t>
            </a:r>
            <a:r>
              <a:rPr lang="en-US" dirty="0" err="1" smtClean="0"/>
              <a:t>yarayan</a:t>
            </a:r>
            <a:r>
              <a:rPr lang="en-US" dirty="0" smtClean="0"/>
              <a:t> </a:t>
            </a:r>
            <a:r>
              <a:rPr lang="en-US" dirty="0" err="1" smtClean="0"/>
              <a:t>araçlardır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/>
              <a:t>Derecelendirme</a:t>
            </a:r>
            <a:r>
              <a:rPr lang="en-US" dirty="0" smtClean="0"/>
              <a:t> </a:t>
            </a:r>
            <a:r>
              <a:rPr lang="en-US" dirty="0" err="1" smtClean="0"/>
              <a:t>ölçekleri</a:t>
            </a:r>
            <a:r>
              <a:rPr lang="en-US" dirty="0" smtClean="0"/>
              <a:t> </a:t>
            </a:r>
            <a:r>
              <a:rPr lang="en-US" dirty="0" err="1" smtClean="0"/>
              <a:t>bireyin</a:t>
            </a:r>
            <a:r>
              <a:rPr lang="en-US" dirty="0" smtClean="0"/>
              <a:t> </a:t>
            </a:r>
            <a:r>
              <a:rPr lang="en-US" dirty="0" err="1" smtClean="0"/>
              <a:t>başka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birey</a:t>
            </a:r>
            <a:r>
              <a:rPr lang="en-US" dirty="0" smtClean="0"/>
              <a:t> </a:t>
            </a:r>
            <a:r>
              <a:rPr lang="en-US" dirty="0" err="1" smtClean="0"/>
              <a:t>tarafından</a:t>
            </a:r>
            <a:r>
              <a:rPr lang="en-US" dirty="0" smtClean="0"/>
              <a:t> </a:t>
            </a:r>
            <a:r>
              <a:rPr lang="en-US" dirty="0" err="1" smtClean="0"/>
              <a:t>gözlenerek</a:t>
            </a:r>
            <a:r>
              <a:rPr lang="en-US" dirty="0" smtClean="0"/>
              <a:t> </a:t>
            </a:r>
            <a:r>
              <a:rPr lang="en-US" dirty="0" err="1" smtClean="0"/>
              <a:t>özelliklerinin</a:t>
            </a:r>
            <a:r>
              <a:rPr lang="en-US" dirty="0" smtClean="0"/>
              <a:t> </a:t>
            </a:r>
            <a:r>
              <a:rPr lang="en-US" dirty="0" err="1" smtClean="0"/>
              <a:t>betimlenmesi</a:t>
            </a:r>
            <a:r>
              <a:rPr lang="en-US" dirty="0" smtClean="0"/>
              <a:t>, </a:t>
            </a:r>
            <a:r>
              <a:rPr lang="en-US" dirty="0" err="1" smtClean="0"/>
              <a:t>sınıflandırılması</a:t>
            </a:r>
            <a:r>
              <a:rPr lang="en-US" dirty="0" smtClean="0"/>
              <a:t>, </a:t>
            </a:r>
            <a:r>
              <a:rPr lang="en-US" dirty="0" err="1" smtClean="0"/>
              <a:t>genel</a:t>
            </a:r>
            <a:r>
              <a:rPr lang="en-US" dirty="0" smtClean="0"/>
              <a:t> </a:t>
            </a:r>
            <a:r>
              <a:rPr lang="en-US" dirty="0" err="1" smtClean="0"/>
              <a:t>yargısını</a:t>
            </a:r>
            <a:r>
              <a:rPr lang="en-US" dirty="0" smtClean="0"/>
              <a:t> </a:t>
            </a:r>
            <a:r>
              <a:rPr lang="en-US" dirty="0" err="1" smtClean="0"/>
              <a:t>ifade</a:t>
            </a:r>
            <a:r>
              <a:rPr lang="en-US" dirty="0" smtClean="0"/>
              <a:t> </a:t>
            </a:r>
            <a:r>
              <a:rPr lang="en-US" dirty="0" err="1" smtClean="0"/>
              <a:t>etmesi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kullanılan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araçtır</a:t>
            </a:r>
            <a:r>
              <a:rPr lang="en-US" dirty="0" smtClean="0"/>
              <a:t>.</a:t>
            </a:r>
            <a:endParaRPr lang="tr-TR" dirty="0" smtClean="0"/>
          </a:p>
          <a:p>
            <a:pPr lvl="1"/>
            <a:r>
              <a:rPr lang="en-US" dirty="0" err="1"/>
              <a:t>Derecelendirme</a:t>
            </a:r>
            <a:r>
              <a:rPr lang="en-US" dirty="0"/>
              <a:t> </a:t>
            </a:r>
            <a:r>
              <a:rPr lang="en-US" dirty="0" err="1"/>
              <a:t>ölçekleri</a:t>
            </a:r>
            <a:r>
              <a:rPr lang="en-US" dirty="0"/>
              <a:t> 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çok</a:t>
            </a:r>
            <a:r>
              <a:rPr lang="en-US" dirty="0"/>
              <a:t> </a:t>
            </a:r>
            <a:r>
              <a:rPr lang="en-US" dirty="0" err="1"/>
              <a:t>davranış</a:t>
            </a:r>
            <a:r>
              <a:rPr lang="en-US" dirty="0"/>
              <a:t> </a:t>
            </a:r>
            <a:r>
              <a:rPr lang="en-US" dirty="0" err="1"/>
              <a:t>özelliğini</a:t>
            </a:r>
            <a:r>
              <a:rPr lang="en-US" dirty="0"/>
              <a:t> </a:t>
            </a:r>
            <a:r>
              <a:rPr lang="en-US" dirty="0" err="1"/>
              <a:t>tanımlamada</a:t>
            </a:r>
            <a:r>
              <a:rPr lang="en-US" dirty="0"/>
              <a:t> </a:t>
            </a:r>
            <a:r>
              <a:rPr lang="en-US" dirty="0" err="1"/>
              <a:t>kullanılır</a:t>
            </a:r>
            <a:r>
              <a:rPr lang="en-US" dirty="0" smtClean="0"/>
              <a:t>.</a:t>
            </a:r>
            <a:r>
              <a:rPr lang="tr-TR" dirty="0" smtClean="0"/>
              <a:t> İ</a:t>
            </a:r>
            <a:r>
              <a:rPr lang="en-US" dirty="0" smtClean="0"/>
              <a:t>ş </a:t>
            </a:r>
            <a:r>
              <a:rPr lang="en-US" dirty="0" err="1"/>
              <a:t>ya</a:t>
            </a:r>
            <a:r>
              <a:rPr lang="en-US" dirty="0"/>
              <a:t> da </a:t>
            </a:r>
            <a:r>
              <a:rPr lang="en-US" dirty="0" err="1"/>
              <a:t>yeterlik</a:t>
            </a:r>
            <a:r>
              <a:rPr lang="en-US" dirty="0"/>
              <a:t> </a:t>
            </a:r>
            <a:r>
              <a:rPr lang="en-US" dirty="0" err="1"/>
              <a:t>becerilerine</a:t>
            </a:r>
            <a:r>
              <a:rPr lang="en-US" dirty="0"/>
              <a:t> </a:t>
            </a:r>
            <a:r>
              <a:rPr lang="en-US" dirty="0" err="1"/>
              <a:t>olduğu</a:t>
            </a:r>
            <a:r>
              <a:rPr lang="en-US" dirty="0"/>
              <a:t> </a:t>
            </a:r>
            <a:r>
              <a:rPr lang="en-US" dirty="0" err="1"/>
              <a:t>kadar</a:t>
            </a:r>
            <a:r>
              <a:rPr lang="en-US" dirty="0"/>
              <a:t> </a:t>
            </a:r>
            <a:r>
              <a:rPr lang="en-US" dirty="0" err="1"/>
              <a:t>zihinsel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kişilik</a:t>
            </a:r>
            <a:r>
              <a:rPr lang="en-US" dirty="0"/>
              <a:t> </a:t>
            </a:r>
            <a:r>
              <a:rPr lang="en-US" dirty="0" err="1"/>
              <a:t>niteliklerinin</a:t>
            </a:r>
            <a:r>
              <a:rPr lang="en-US" dirty="0"/>
              <a:t> </a:t>
            </a:r>
            <a:r>
              <a:rPr lang="en-US" dirty="0" err="1"/>
              <a:t>gözlemine</a:t>
            </a:r>
            <a:r>
              <a:rPr lang="en-US" dirty="0"/>
              <a:t> de </a:t>
            </a:r>
            <a:r>
              <a:rPr lang="en-US" dirty="0" err="1"/>
              <a:t>uygulanır</a:t>
            </a:r>
            <a:r>
              <a:rPr lang="en-US" dirty="0"/>
              <a:t>.</a:t>
            </a:r>
          </a:p>
          <a:p>
            <a:pPr lvl="1"/>
            <a:endParaRPr lang="en-US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Gözleme</a:t>
            </a:r>
            <a:r>
              <a:rPr lang="en-US" dirty="0" smtClean="0"/>
              <a:t> </a:t>
            </a:r>
            <a:r>
              <a:rPr lang="en-US" dirty="0" err="1" smtClean="0"/>
              <a:t>Dayalı</a:t>
            </a:r>
            <a:r>
              <a:rPr lang="en-US" dirty="0" smtClean="0"/>
              <a:t> </a:t>
            </a:r>
            <a:r>
              <a:rPr lang="en-US" dirty="0" err="1" smtClean="0"/>
              <a:t>Teknikler</a:t>
            </a:r>
            <a:r>
              <a:rPr lang="tr-TR" dirty="0" smtClean="0"/>
              <a:t> - IV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7772400" cy="4462272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Derecelendirme</a:t>
            </a:r>
            <a:r>
              <a:rPr lang="en-US" b="1" dirty="0" smtClean="0"/>
              <a:t> </a:t>
            </a:r>
            <a:r>
              <a:rPr lang="en-US" b="1" dirty="0" err="1" smtClean="0"/>
              <a:t>Ölçek</a:t>
            </a:r>
            <a:r>
              <a:rPr lang="tr-TR" b="1" dirty="0" smtClean="0"/>
              <a:t> Türleri</a:t>
            </a:r>
            <a:endParaRPr lang="en-US" b="1" dirty="0" smtClean="0"/>
          </a:p>
          <a:p>
            <a:pPr lvl="1"/>
            <a:endParaRPr lang="en-US" b="1" dirty="0" smtClean="0"/>
          </a:p>
          <a:p>
            <a:pPr lvl="1"/>
            <a:r>
              <a:rPr lang="tr-TR" dirty="0" smtClean="0"/>
              <a:t>Sayısal Derecelendirme Ölçeği</a:t>
            </a:r>
          </a:p>
          <a:p>
            <a:pPr lvl="1"/>
            <a:r>
              <a:rPr lang="tr-TR" dirty="0" err="1" smtClean="0"/>
              <a:t>Betimsel</a:t>
            </a:r>
            <a:r>
              <a:rPr lang="tr-TR" dirty="0" smtClean="0"/>
              <a:t> Derecelendirme Ölçeği</a:t>
            </a:r>
          </a:p>
          <a:p>
            <a:pPr lvl="1"/>
            <a:r>
              <a:rPr lang="tr-TR" dirty="0" smtClean="0"/>
              <a:t>Grafiksel Derecelendirme Ölçeği</a:t>
            </a:r>
          </a:p>
          <a:p>
            <a:pPr lvl="1"/>
            <a:r>
              <a:rPr lang="tr-TR" dirty="0" smtClean="0"/>
              <a:t>Karşılaştırmalı Derecelendirme Ölçeği</a:t>
            </a:r>
            <a:endParaRPr lang="en-US" dirty="0"/>
          </a:p>
          <a:p>
            <a:pPr lvl="1"/>
            <a:endParaRPr lang="en-US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Gözleme</a:t>
            </a:r>
            <a:r>
              <a:rPr lang="en-US" dirty="0" smtClean="0"/>
              <a:t> </a:t>
            </a:r>
            <a:r>
              <a:rPr lang="en-US" dirty="0" err="1" smtClean="0"/>
              <a:t>Dayalı</a:t>
            </a:r>
            <a:r>
              <a:rPr lang="en-US" dirty="0" smtClean="0"/>
              <a:t> </a:t>
            </a:r>
            <a:r>
              <a:rPr lang="en-US" dirty="0" err="1" smtClean="0"/>
              <a:t>Teknikler</a:t>
            </a:r>
            <a:r>
              <a:rPr lang="tr-TR" dirty="0" smtClean="0"/>
              <a:t> - 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7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3581400" cy="4462272"/>
          </a:xfrm>
        </p:spPr>
        <p:txBody>
          <a:bodyPr>
            <a:normAutofit lnSpcReduction="10000"/>
          </a:bodyPr>
          <a:lstStyle/>
          <a:p>
            <a:r>
              <a:rPr lang="en-US" sz="2400" b="1" dirty="0" err="1" smtClean="0"/>
              <a:t>Sayısal</a:t>
            </a:r>
            <a:r>
              <a:rPr lang="en-US" sz="2400" b="1" dirty="0" smtClean="0"/>
              <a:t> </a:t>
            </a:r>
            <a:r>
              <a:rPr lang="en-US" sz="2400" b="1" dirty="0" err="1"/>
              <a:t>Derecelendirme</a:t>
            </a:r>
            <a:r>
              <a:rPr lang="en-US" sz="2400" b="1" dirty="0"/>
              <a:t> </a:t>
            </a:r>
            <a:r>
              <a:rPr lang="en-US" sz="2400" b="1" dirty="0" err="1" smtClean="0"/>
              <a:t>Ölçeği</a:t>
            </a:r>
            <a:endParaRPr lang="tr-TR" sz="2400" b="1" dirty="0"/>
          </a:p>
          <a:p>
            <a:pPr lvl="1"/>
            <a:r>
              <a:rPr lang="tr-TR" altLang="en-US" sz="2000" dirty="0">
                <a:latin typeface="Futura Condensed Medium"/>
                <a:ea typeface="Futura Condensed Medium"/>
                <a:cs typeface="Futura Condensed Medium"/>
              </a:rPr>
              <a:t>Derecelendirilmesi istenen özellik genellik </a:t>
            </a:r>
            <a:r>
              <a:rPr lang="tr-TR" altLang="en-US" sz="2000" u="sng" dirty="0">
                <a:latin typeface="Futura Condensed Medium"/>
                <a:ea typeface="Futura Condensed Medium"/>
                <a:cs typeface="Futura Condensed Medium"/>
              </a:rPr>
              <a:t>1 ve 5 arasındaki bir sayı ile derecelendirilir</a:t>
            </a:r>
            <a:r>
              <a:rPr lang="tr-TR" altLang="en-US" sz="2000" dirty="0">
                <a:latin typeface="Futura Condensed Medium"/>
                <a:ea typeface="Futura Condensed Medium"/>
                <a:cs typeface="Futura Condensed Medium"/>
              </a:rPr>
              <a:t>. Örneğin 1 olumsuz, 5 ise olumlu aşırı ucu temsil eder. Gözlemci 1 ve 5 arasında en uygun bulduğu sayıyı seçerek derecelendirmesini yapar.</a:t>
            </a:r>
            <a:r>
              <a:rPr lang="tr-TR" sz="2000" b="1" dirty="0" smtClean="0"/>
              <a:t> </a:t>
            </a:r>
          </a:p>
          <a:p>
            <a:pPr marL="109728" indent="0">
              <a:buNone/>
            </a:pPr>
            <a:endParaRPr lang="en-US" b="1" dirty="0" smtClean="0"/>
          </a:p>
          <a:p>
            <a:endParaRPr lang="en-US" b="1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Gözleme</a:t>
            </a:r>
            <a:r>
              <a:rPr lang="en-US" dirty="0" smtClean="0"/>
              <a:t> </a:t>
            </a:r>
            <a:r>
              <a:rPr lang="en-US" dirty="0" err="1" smtClean="0"/>
              <a:t>Dayalı</a:t>
            </a:r>
            <a:r>
              <a:rPr lang="en-US" dirty="0" smtClean="0"/>
              <a:t> </a:t>
            </a:r>
            <a:r>
              <a:rPr lang="en-US" dirty="0" err="1" smtClean="0"/>
              <a:t>Teknikler</a:t>
            </a:r>
            <a:r>
              <a:rPr lang="tr-TR" dirty="0" smtClean="0"/>
              <a:t> - VI</a:t>
            </a:r>
            <a:endParaRPr lang="en-US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4495800" y="1524000"/>
            <a:ext cx="4114800" cy="472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en-US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Örnek</a:t>
            </a:r>
            <a:endParaRPr kumimoji="0" lang="en-US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endParaRPr lang="en-US" b="1" dirty="0" smtClean="0"/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tr-TR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en-US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Okullarda</a:t>
            </a:r>
            <a:r>
              <a:rPr kumimoji="0" lang="en-US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“</a:t>
            </a:r>
            <a:r>
              <a:rPr kumimoji="0" lang="en-US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görüşme</a:t>
            </a:r>
            <a:r>
              <a:rPr kumimoji="0" lang="en-US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 </a:t>
            </a:r>
            <a:r>
              <a:rPr kumimoji="0" lang="en-US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sonuçlarının</a:t>
            </a:r>
            <a:r>
              <a:rPr kumimoji="0" lang="en-US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saptanmasında</a:t>
            </a:r>
            <a:r>
              <a:rPr lang="en-US" dirty="0" smtClean="0"/>
              <a:t>;</a:t>
            </a:r>
            <a:r>
              <a:rPr kumimoji="0" lang="en-US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meslek</a:t>
            </a:r>
            <a:r>
              <a:rPr kumimoji="0" lang="en-US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okullarında</a:t>
            </a:r>
            <a:r>
              <a:rPr kumimoji="0" lang="en-US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“</a:t>
            </a:r>
            <a:r>
              <a:rPr kumimoji="0" lang="en-US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ürün</a:t>
            </a:r>
            <a:r>
              <a:rPr kumimoji="0" lang="en-US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 </a:t>
            </a:r>
            <a:r>
              <a:rPr kumimoji="0" lang="en-US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ya</a:t>
            </a:r>
            <a:r>
              <a:rPr kumimoji="0" lang="en-US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</a:t>
            </a:r>
            <a:r>
              <a:rPr kumimoji="0" lang="en-US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ürünü</a:t>
            </a:r>
            <a:r>
              <a:rPr kumimoji="0" lang="en-US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elde</a:t>
            </a:r>
            <a:r>
              <a:rPr kumimoji="0" lang="en-US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etmede</a:t>
            </a:r>
            <a:r>
              <a:rPr kumimoji="0" lang="en-US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işlem</a:t>
            </a:r>
            <a:r>
              <a:rPr kumimoji="0" lang="en-US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yollarının</a:t>
            </a:r>
            <a:r>
              <a:rPr kumimoji="0" lang="en-US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</a:t>
            </a:r>
            <a:r>
              <a:rPr kumimoji="0" lang="en-US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basamaklarının</a:t>
            </a:r>
            <a:r>
              <a:rPr kumimoji="0" lang="en-US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değerlendirilmesinde</a:t>
            </a:r>
            <a:r>
              <a:rPr kumimoji="0" lang="en-US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kullanılmaktadır</a:t>
            </a:r>
            <a:r>
              <a:rPr kumimoji="0" lang="en-US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endParaRPr kumimoji="0" lang="en-US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lang="en-US" sz="1400" b="1" dirty="0" err="1" smtClean="0"/>
              <a:t>Sayısal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Derecelendirme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Ölçeği</a:t>
            </a:r>
            <a:endParaRPr lang="en-US" sz="1400" b="1" dirty="0" smtClean="0"/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en-US" sz="1400" i="0" u="sng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Davranış</a:t>
            </a:r>
            <a:r>
              <a:rPr lang="en-US" sz="1400" dirty="0" smtClean="0"/>
              <a:t>		      </a:t>
            </a:r>
            <a:r>
              <a:rPr lang="en-US" sz="1400" u="sng" dirty="0" err="1" smtClean="0"/>
              <a:t>Gelişmişlik</a:t>
            </a:r>
            <a:r>
              <a:rPr lang="en-US" sz="1400" u="sng" dirty="0" smtClean="0"/>
              <a:t> </a:t>
            </a:r>
            <a:r>
              <a:rPr lang="en-US" sz="1400" u="sng" dirty="0" err="1" smtClean="0"/>
              <a:t>Derecesi</a:t>
            </a:r>
            <a:endParaRPr lang="en-US" sz="1400" u="sng" dirty="0" smtClean="0"/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lang="en-US" sz="900" dirty="0" err="1" smtClean="0"/>
              <a:t>Bireyin</a:t>
            </a:r>
            <a:r>
              <a:rPr lang="en-US" sz="900" dirty="0" smtClean="0"/>
              <a:t> </a:t>
            </a:r>
            <a:r>
              <a:rPr lang="en-US" sz="900" dirty="0" err="1" smtClean="0"/>
              <a:t>grup-içi</a:t>
            </a:r>
            <a:r>
              <a:rPr lang="en-US" sz="900" dirty="0" smtClean="0"/>
              <a:t> </a:t>
            </a:r>
            <a:r>
              <a:rPr lang="en-US" sz="900" dirty="0" err="1" smtClean="0"/>
              <a:t>konuşmalara</a:t>
            </a:r>
            <a:r>
              <a:rPr lang="en-US" sz="900" dirty="0" smtClean="0"/>
              <a:t> 		1 2 3 4 5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lang="en-US" sz="900" dirty="0" err="1" smtClean="0"/>
              <a:t>katılma</a:t>
            </a:r>
            <a:r>
              <a:rPr lang="en-US" sz="900" dirty="0" smtClean="0"/>
              <a:t> </a:t>
            </a:r>
            <a:r>
              <a:rPr lang="en-US" sz="900" dirty="0" err="1" smtClean="0"/>
              <a:t>durumu</a:t>
            </a:r>
            <a:endParaRPr kumimoji="0" lang="en-US" sz="900" i="0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endParaRPr lang="en-US" dirty="0" smtClean="0"/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endParaRPr kumimoji="0" lang="en-US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endParaRPr lang="en-US" baseline="0" dirty="0" smtClean="0"/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endParaRPr kumimoji="0" lang="en-US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endParaRPr lang="en-US" baseline="0" dirty="0" smtClean="0"/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endParaRPr kumimoji="0" lang="en-US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endParaRPr lang="en-US" baseline="0" dirty="0" smtClean="0"/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endParaRPr kumimoji="0" lang="en-US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endParaRPr kumimoji="0" lang="en-US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1670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3581400" cy="4462272"/>
          </a:xfrm>
        </p:spPr>
        <p:txBody>
          <a:bodyPr>
            <a:normAutofit/>
          </a:bodyPr>
          <a:lstStyle/>
          <a:p>
            <a:r>
              <a:rPr lang="tr-TR" b="1" dirty="0" err="1" smtClean="0"/>
              <a:t>Betimsel</a:t>
            </a:r>
            <a:r>
              <a:rPr lang="en-US" sz="2400" b="1" dirty="0" smtClean="0"/>
              <a:t> </a:t>
            </a:r>
            <a:r>
              <a:rPr lang="en-US" sz="2400" b="1" dirty="0" err="1"/>
              <a:t>Derecelendirme</a:t>
            </a:r>
            <a:r>
              <a:rPr lang="en-US" sz="2400" b="1" dirty="0"/>
              <a:t> </a:t>
            </a:r>
            <a:r>
              <a:rPr lang="en-US" sz="2400" b="1" dirty="0" err="1" smtClean="0"/>
              <a:t>Ölçeği</a:t>
            </a:r>
            <a:endParaRPr lang="tr-TR" sz="2400" b="1" dirty="0"/>
          </a:p>
          <a:p>
            <a:pPr lvl="1"/>
            <a:r>
              <a:rPr lang="tr-TR" altLang="en-US" sz="2400" dirty="0">
                <a:latin typeface="Futura Condensed Medium"/>
                <a:ea typeface="Futura Condensed Medium"/>
                <a:cs typeface="Futura Condensed Medium"/>
              </a:rPr>
              <a:t>Değerlendirilecek özellik için sayı yerine dengeli bir biçimde sıralanmış beşli veya üçlü </a:t>
            </a:r>
            <a:r>
              <a:rPr lang="tr-TR" altLang="en-US" sz="2400" u="sng" dirty="0">
                <a:latin typeface="Futura Condensed Medium"/>
                <a:ea typeface="Futura Condensed Medium"/>
                <a:cs typeface="Futura Condensed Medium"/>
              </a:rPr>
              <a:t>betimleyici ifadeler </a:t>
            </a:r>
            <a:r>
              <a:rPr lang="tr-TR" altLang="en-US" sz="2400" dirty="0">
                <a:latin typeface="Futura Condensed Medium"/>
                <a:ea typeface="Futura Condensed Medium"/>
                <a:cs typeface="Futura Condensed Medium"/>
              </a:rPr>
              <a:t>yer alır.</a:t>
            </a:r>
            <a:endParaRPr lang="en-US" b="1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Gözleme</a:t>
            </a:r>
            <a:r>
              <a:rPr lang="en-US" dirty="0" smtClean="0"/>
              <a:t> </a:t>
            </a:r>
            <a:r>
              <a:rPr lang="en-US" dirty="0" err="1" smtClean="0"/>
              <a:t>Dayalı</a:t>
            </a:r>
            <a:r>
              <a:rPr lang="en-US" dirty="0" smtClean="0"/>
              <a:t> </a:t>
            </a:r>
            <a:r>
              <a:rPr lang="en-US" dirty="0" err="1" smtClean="0"/>
              <a:t>Teknikler</a:t>
            </a:r>
            <a:r>
              <a:rPr lang="tr-TR" dirty="0" smtClean="0"/>
              <a:t> - VII</a:t>
            </a:r>
            <a:endParaRPr lang="en-US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4495800" y="1524000"/>
            <a:ext cx="4114800" cy="472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en-US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Örnek</a:t>
            </a:r>
            <a:endParaRPr kumimoji="0" lang="tr-TR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endParaRPr kumimoji="0" lang="en-US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tr-TR" sz="1600" dirty="0" smtClean="0"/>
              <a:t>   Bireyin </a:t>
            </a:r>
            <a:r>
              <a:rPr lang="tr-TR" sz="1600" dirty="0"/>
              <a:t>davranışlarına </a:t>
            </a:r>
            <a:r>
              <a:rPr lang="tr-TR" sz="1600" dirty="0" smtClean="0"/>
              <a:t>uygun düşenin </a:t>
            </a:r>
            <a:r>
              <a:rPr lang="tr-TR" sz="1600" dirty="0"/>
              <a:t>önündeki parantezin içine bir ( X ) işareti koyarak birey için uygun olan durumu belirtiniz. Eğer sadece yapıp yapmama durumunu değerlendiriyorsak bu ölçek kontrol listesi ile aynıdır. Eğer bir puan veriyorsak o zaman dereceli ölçek olmuş olur</a:t>
            </a:r>
            <a:r>
              <a:rPr lang="tr-TR" sz="1600" dirty="0" smtClean="0"/>
              <a:t>.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endParaRPr lang="tr-TR" sz="1600" dirty="0" smtClean="0"/>
          </a:p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lang="tr-TR" sz="1400" b="1" dirty="0" err="1" smtClean="0"/>
              <a:t>Betimsel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Derecelendirme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Ölçeği</a:t>
            </a:r>
            <a:endParaRPr lang="en-US" sz="1400" b="1" dirty="0" smtClean="0"/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endParaRPr lang="tr-TR" dirty="0" smtClean="0"/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endParaRPr lang="en-US" dirty="0" smtClean="0"/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endParaRPr kumimoji="0" lang="en-US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endParaRPr lang="en-US" baseline="0" dirty="0" smtClean="0"/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endParaRPr kumimoji="0" lang="en-US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endParaRPr lang="en-US" baseline="0" dirty="0" smtClean="0"/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endParaRPr kumimoji="0" lang="en-US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endParaRPr lang="en-US" baseline="0" dirty="0" smtClean="0"/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endParaRPr kumimoji="0" lang="en-US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endParaRPr kumimoji="0" lang="en-US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5029200"/>
            <a:ext cx="3592981" cy="985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53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3581400" cy="4462272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Gr</a:t>
            </a:r>
            <a:r>
              <a:rPr lang="en-US" sz="2400" b="1" dirty="0" err="1" smtClean="0"/>
              <a:t>afiksel</a:t>
            </a:r>
            <a:r>
              <a:rPr lang="en-US" sz="2400" b="1" dirty="0" smtClean="0"/>
              <a:t> </a:t>
            </a:r>
            <a:r>
              <a:rPr lang="en-US" sz="2400" b="1" dirty="0" err="1"/>
              <a:t>Derecelendirme</a:t>
            </a:r>
            <a:r>
              <a:rPr lang="en-US" sz="2400" b="1" dirty="0"/>
              <a:t> </a:t>
            </a:r>
            <a:r>
              <a:rPr lang="en-US" sz="2400" b="1" dirty="0" err="1" smtClean="0"/>
              <a:t>Ölçeği</a:t>
            </a:r>
            <a:endParaRPr lang="tr-TR" sz="2400" b="1" dirty="0"/>
          </a:p>
          <a:p>
            <a:pPr lvl="1"/>
            <a:r>
              <a:rPr lang="tr-TR" altLang="en-US" sz="2400" dirty="0">
                <a:latin typeface="Futura Condensed Medium"/>
                <a:ea typeface="Futura Condensed Medium"/>
                <a:cs typeface="Futura Condensed Medium"/>
              </a:rPr>
              <a:t>Seçilen ifadeler sıra ile </a:t>
            </a:r>
            <a:r>
              <a:rPr lang="tr-TR" altLang="en-US" sz="2400" u="sng" dirty="0">
                <a:latin typeface="Futura Condensed Medium"/>
                <a:ea typeface="Futura Condensed Medium"/>
                <a:cs typeface="Futura Condensed Medium"/>
              </a:rPr>
              <a:t>eşit aralıklarla bir çizgi</a:t>
            </a:r>
            <a:r>
              <a:rPr lang="tr-TR" altLang="en-US" sz="2400" dirty="0">
                <a:latin typeface="Futura Condensed Medium"/>
                <a:ea typeface="Futura Condensed Medium"/>
                <a:cs typeface="Futura Condensed Medium"/>
              </a:rPr>
              <a:t> üzerine yerleştirilir.</a:t>
            </a:r>
            <a:endParaRPr lang="en-US" b="1" dirty="0" smtClean="0"/>
          </a:p>
          <a:p>
            <a:endParaRPr lang="en-US" b="1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Gözleme</a:t>
            </a:r>
            <a:r>
              <a:rPr lang="en-US" dirty="0" smtClean="0"/>
              <a:t> </a:t>
            </a:r>
            <a:r>
              <a:rPr lang="en-US" dirty="0" err="1" smtClean="0"/>
              <a:t>Dayalı</a:t>
            </a:r>
            <a:r>
              <a:rPr lang="en-US" dirty="0" smtClean="0"/>
              <a:t> </a:t>
            </a:r>
            <a:r>
              <a:rPr lang="en-US" dirty="0" err="1" smtClean="0"/>
              <a:t>Teknikler</a:t>
            </a:r>
            <a:r>
              <a:rPr lang="tr-TR" dirty="0" smtClean="0"/>
              <a:t> - VIII</a:t>
            </a:r>
            <a:endParaRPr lang="en-US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4495800" y="1524000"/>
            <a:ext cx="4114800" cy="472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en-US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Örnek</a:t>
            </a:r>
            <a:endParaRPr kumimoji="0" lang="en-US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endParaRPr lang="en-US" b="1" dirty="0" smtClean="0"/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tr-TR" dirty="0" smtClean="0"/>
              <a:t>    Aşağıda </a:t>
            </a:r>
            <a:r>
              <a:rPr lang="tr-TR" dirty="0"/>
              <a:t>verilen nitelikler yönünden kişinin davranışını en iyi betimleyen yere </a:t>
            </a:r>
            <a:r>
              <a:rPr lang="tr-TR" dirty="0" smtClean="0"/>
              <a:t>bir (X</a:t>
            </a:r>
            <a:r>
              <a:rPr lang="tr-TR" dirty="0"/>
              <a:t>) işareti koyarak belirtiniz</a:t>
            </a:r>
            <a:r>
              <a:rPr lang="tr-TR" dirty="0" smtClean="0"/>
              <a:t>.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endParaRPr kumimoji="0" lang="en-US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lang="tr-TR" sz="1400" b="1" dirty="0" smtClean="0"/>
              <a:t>Grafiksel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Derecelendirme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Ölçeği</a:t>
            </a:r>
            <a:endParaRPr lang="en-US" sz="1400" b="1" dirty="0" smtClean="0"/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endParaRPr lang="tr-TR" dirty="0" smtClean="0"/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endParaRPr lang="en-US" dirty="0" smtClean="0"/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endParaRPr kumimoji="0" lang="en-US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endParaRPr lang="en-US" baseline="0" dirty="0" smtClean="0"/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endParaRPr kumimoji="0" lang="en-US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endParaRPr lang="en-US" baseline="0" dirty="0" smtClean="0"/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endParaRPr kumimoji="0" lang="en-US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endParaRPr lang="en-US" baseline="0" dirty="0" smtClean="0"/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endParaRPr kumimoji="0" lang="en-US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endParaRPr kumimoji="0" lang="en-US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1" name="Resim 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3962400"/>
            <a:ext cx="3505200" cy="914400"/>
          </a:xfrm>
          <a:prstGeom prst="rect">
            <a:avLst/>
          </a:prstGeom>
        </p:spPr>
      </p:pic>
      <p:pic>
        <p:nvPicPr>
          <p:cNvPr id="32" name="Resim 3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93860" y="4983162"/>
            <a:ext cx="3521117" cy="960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08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1243</TotalTime>
  <Words>1156</Words>
  <Application>Microsoft Office PowerPoint</Application>
  <PresentationFormat>Ekran Gösterisi (4:3)</PresentationFormat>
  <Paragraphs>202</Paragraphs>
  <Slides>16</Slides>
  <Notes>14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3" baseType="lpstr">
      <vt:lpstr>Calibri</vt:lpstr>
      <vt:lpstr>Futura Condensed Medium</vt:lpstr>
      <vt:lpstr>Lucida Sans Unicode</vt:lpstr>
      <vt:lpstr>Verdana</vt:lpstr>
      <vt:lpstr>Wingdings 2</vt:lpstr>
      <vt:lpstr>Wingdings 3</vt:lpstr>
      <vt:lpstr>Concourse</vt:lpstr>
      <vt:lpstr>Gözleme Dayalı Teknikler II</vt:lpstr>
      <vt:lpstr>Gözleme Dayalı Teknikler - I</vt:lpstr>
      <vt:lpstr>Gözleme Dayalı Teknikler - II</vt:lpstr>
      <vt:lpstr>Gözleme Dayalı Teknikler - III</vt:lpstr>
      <vt:lpstr>Gözleme Dayalı Teknikler - IV</vt:lpstr>
      <vt:lpstr>Gözleme Dayalı Teknikler - V</vt:lpstr>
      <vt:lpstr>Gözleme Dayalı Teknikler - VI</vt:lpstr>
      <vt:lpstr>Gözleme Dayalı Teknikler - VII</vt:lpstr>
      <vt:lpstr>Gözleme Dayalı Teknikler - VIII</vt:lpstr>
      <vt:lpstr>Gözleme Dayalı Teknikler - IX</vt:lpstr>
      <vt:lpstr>Gözleme Dayalı Teknikler - X</vt:lpstr>
      <vt:lpstr>Gözleme Dayalı Teknikler - XI</vt:lpstr>
      <vt:lpstr>Gözleme Dayalı Teknikler - XII</vt:lpstr>
      <vt:lpstr>Gözleme Dayalı Teknikler - XIII</vt:lpstr>
      <vt:lpstr>Gözleme Dayalı Teknikler - XIV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Bireyi Tanıma Teknikleri I</dc:title>
  <dc:creator>Reviewer</dc:creator>
  <cp:lastModifiedBy>Gökhan Atik</cp:lastModifiedBy>
  <cp:revision>168</cp:revision>
  <dcterms:created xsi:type="dcterms:W3CDTF">2013-11-17T19:42:21Z</dcterms:created>
  <dcterms:modified xsi:type="dcterms:W3CDTF">2018-03-11T22:01:34Z</dcterms:modified>
</cp:coreProperties>
</file>