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72" autoAdjust="0"/>
  </p:normalViewPr>
  <p:slideViewPr>
    <p:cSldViewPr>
      <p:cViewPr varScale="1">
        <p:scale>
          <a:sx n="67" d="100"/>
          <a:sy n="67" d="100"/>
        </p:scale>
        <p:origin x="125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613F1-57A6-457D-916F-3DE9942B0BA2}" type="datetimeFigureOut">
              <a:rPr lang="tr-TR" smtClean="0"/>
              <a:t>08.03.2018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ABA6C-8425-46D6-B54F-4490E1EED757}" type="slidenum">
              <a:rPr lang="tr-TR" smtClean="0"/>
              <a:t>‹#›</a:t>
            </a:fld>
            <a:endParaRPr lang="tr-TR"/>
          </a:p>
        </p:txBody>
      </p:sp>
    </p:spTree>
    <p:extLst>
      <p:ext uri="{BB962C8B-B14F-4D97-AF65-F5344CB8AC3E}">
        <p14:creationId xmlns:p14="http://schemas.microsoft.com/office/powerpoint/2010/main" val="4186739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nSpc>
                <a:spcPct val="107000"/>
              </a:lnSpc>
              <a:spcAft>
                <a:spcPts val="0"/>
              </a:spcAft>
            </a:pPr>
            <a:r>
              <a:rPr lang="tr-TR" sz="1200" dirty="0" smtClean="0">
                <a:effectLst/>
                <a:latin typeface="Calibri" panose="020F0502020204030204" pitchFamily="34" charset="0"/>
                <a:ea typeface="Calibri" panose="020F0502020204030204" pitchFamily="34" charset="0"/>
                <a:cs typeface="Arial" panose="020B0604020202020204" pitchFamily="34" charset="0"/>
              </a:rPr>
              <a:t>Daha fazla örnek için bkz.:</a:t>
            </a:r>
          </a:p>
          <a:p>
            <a:pPr>
              <a:lnSpc>
                <a:spcPct val="107000"/>
              </a:lnSpc>
              <a:spcAft>
                <a:spcPts val="0"/>
              </a:spcAft>
            </a:pPr>
            <a:r>
              <a:rPr lang="tr-TR" sz="1200" dirty="0" smtClean="0">
                <a:effectLst/>
                <a:latin typeface="Calibri" panose="020F0502020204030204" pitchFamily="34" charset="0"/>
                <a:ea typeface="Calibri" panose="020F0502020204030204" pitchFamily="34" charset="0"/>
                <a:cs typeface="Arial" panose="020B0604020202020204" pitchFamily="34" charset="0"/>
              </a:rPr>
              <a:t>Yılmaz, Ali; Akkuş Mehmet, Güngör, Zülfikar, İslamoğlu, Abdülmecit,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Osmanlı Türkçesi</a:t>
            </a:r>
            <a:r>
              <a:rPr lang="tr-TR" sz="1200" dirty="0" smtClean="0">
                <a:effectLst/>
                <a:latin typeface="Calibri" panose="020F0502020204030204" pitchFamily="34" charset="0"/>
                <a:ea typeface="Calibri" panose="020F0502020204030204" pitchFamily="34" charset="0"/>
                <a:cs typeface="Arial" panose="020B0604020202020204" pitchFamily="34" charset="0"/>
              </a:rPr>
              <a:t>, Ankara Üniversitesi Uzaktan Eğitim Yayınları, Ankara 2011. </a:t>
            </a:r>
          </a:p>
          <a:p>
            <a:pPr>
              <a:lnSpc>
                <a:spcPct val="107000"/>
              </a:lnSpc>
              <a:spcAft>
                <a:spcPts val="0"/>
              </a:spcAft>
            </a:pPr>
            <a:r>
              <a:rPr lang="tr-TR" sz="1200" dirty="0" smtClean="0">
                <a:effectLst/>
                <a:latin typeface="Calibri" panose="020F0502020204030204" pitchFamily="34" charset="0"/>
                <a:ea typeface="Calibri" panose="020F0502020204030204" pitchFamily="34" charset="0"/>
                <a:cs typeface="Arial" panose="020B0604020202020204" pitchFamily="34" charset="0"/>
              </a:rPr>
              <a:t>Timurtaş, Faruk Kadri,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Osmanlı</a:t>
            </a:r>
            <a:r>
              <a:rPr lang="tr-TR" sz="1200" dirty="0" smtClean="0">
                <a:effectLst/>
                <a:latin typeface="Calibri" panose="020F0502020204030204" pitchFamily="34" charset="0"/>
                <a:ea typeface="Calibri" panose="020F0502020204030204" pitchFamily="34" charset="0"/>
                <a:cs typeface="Arial" panose="020B0604020202020204" pitchFamily="34" charset="0"/>
              </a:rPr>
              <a:t>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Türkçesi</a:t>
            </a:r>
            <a:r>
              <a:rPr lang="tr-TR" sz="1200" dirty="0" smtClean="0">
                <a:effectLst/>
                <a:latin typeface="Calibri" panose="020F0502020204030204" pitchFamily="34" charset="0"/>
                <a:ea typeface="Calibri" panose="020F0502020204030204" pitchFamily="34" charset="0"/>
                <a:cs typeface="Arial" panose="020B0604020202020204" pitchFamily="34" charset="0"/>
              </a:rPr>
              <a:t>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Grameri</a:t>
            </a:r>
            <a:r>
              <a:rPr lang="tr-TR" sz="1200" dirty="0" smtClean="0">
                <a:effectLst/>
                <a:latin typeface="Calibri" panose="020F0502020204030204" pitchFamily="34" charset="0"/>
                <a:ea typeface="Calibri" panose="020F0502020204030204" pitchFamily="34" charset="0"/>
                <a:cs typeface="Arial" panose="020B0604020202020204" pitchFamily="34" charset="0"/>
              </a:rPr>
              <a:t>, Alfa, İstanbul 1999.</a:t>
            </a:r>
          </a:p>
          <a:p>
            <a:pPr>
              <a:lnSpc>
                <a:spcPct val="107000"/>
              </a:lnSpc>
              <a:spcAft>
                <a:spcPts val="0"/>
              </a:spcAft>
            </a:pPr>
            <a:r>
              <a:rPr lang="tr-TR" sz="1200" dirty="0" smtClean="0">
                <a:effectLst/>
                <a:latin typeface="Calibri" panose="020F0502020204030204" pitchFamily="34" charset="0"/>
                <a:ea typeface="Calibri" panose="020F0502020204030204" pitchFamily="34" charset="0"/>
                <a:cs typeface="Arial" panose="020B0604020202020204" pitchFamily="34" charset="0"/>
              </a:rPr>
              <a:t>Develi, Hayati,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Osmanlı</a:t>
            </a:r>
            <a:r>
              <a:rPr lang="tr-TR" sz="1200" dirty="0" smtClean="0">
                <a:effectLst/>
                <a:latin typeface="Calibri" panose="020F0502020204030204" pitchFamily="34" charset="0"/>
                <a:ea typeface="Calibri" panose="020F0502020204030204" pitchFamily="34" charset="0"/>
                <a:cs typeface="Arial" panose="020B0604020202020204" pitchFamily="34" charset="0"/>
              </a:rPr>
              <a:t>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Türkçesi</a:t>
            </a:r>
            <a:r>
              <a:rPr lang="tr-TR" sz="1200" dirty="0" smtClean="0">
                <a:effectLst/>
                <a:latin typeface="Calibri" panose="020F0502020204030204" pitchFamily="34" charset="0"/>
                <a:ea typeface="Calibri" panose="020F0502020204030204" pitchFamily="34" charset="0"/>
                <a:cs typeface="Arial" panose="020B0604020202020204" pitchFamily="34" charset="0"/>
              </a:rPr>
              <a:t> </a:t>
            </a:r>
            <a:r>
              <a:rPr lang="tr-TR" sz="1200" i="1" dirty="0" smtClean="0">
                <a:effectLst/>
                <a:latin typeface="Calibri" panose="020F0502020204030204" pitchFamily="34" charset="0"/>
                <a:ea typeface="Calibri" panose="020F0502020204030204" pitchFamily="34" charset="0"/>
                <a:cs typeface="Arial" panose="020B0604020202020204" pitchFamily="34" charset="0"/>
              </a:rPr>
              <a:t>Kılavuzu</a:t>
            </a:r>
            <a:r>
              <a:rPr lang="tr-TR" sz="1200" dirty="0" smtClean="0">
                <a:effectLst/>
                <a:latin typeface="Calibri" panose="020F0502020204030204" pitchFamily="34" charset="0"/>
                <a:ea typeface="Calibri" panose="020F0502020204030204" pitchFamily="34" charset="0"/>
                <a:cs typeface="Arial" panose="020B0604020202020204" pitchFamily="34" charset="0"/>
              </a:rPr>
              <a:t>, Kitabevi, İstanbul 2002.</a:t>
            </a:r>
          </a:p>
          <a:p>
            <a:endParaRPr lang="tr-TR" dirty="0"/>
          </a:p>
        </p:txBody>
      </p:sp>
      <p:sp>
        <p:nvSpPr>
          <p:cNvPr id="4" name="Slayt Numarası Yer Tutucusu 3"/>
          <p:cNvSpPr>
            <a:spLocks noGrp="1"/>
          </p:cNvSpPr>
          <p:nvPr>
            <p:ph type="sldNum" sz="quarter" idx="10"/>
          </p:nvPr>
        </p:nvSpPr>
        <p:spPr/>
        <p:txBody>
          <a:bodyPr/>
          <a:lstStyle/>
          <a:p>
            <a:fld id="{624ABA6C-8425-46D6-B54F-4490E1EED757}" type="slidenum">
              <a:rPr lang="tr-TR" smtClean="0"/>
              <a:t>10</a:t>
            </a:fld>
            <a:endParaRPr lang="tr-TR"/>
          </a:p>
        </p:txBody>
      </p:sp>
    </p:spTree>
    <p:extLst>
      <p:ext uri="{BB962C8B-B14F-4D97-AF65-F5344CB8AC3E}">
        <p14:creationId xmlns:p14="http://schemas.microsoft.com/office/powerpoint/2010/main" val="2020568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49333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901624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5714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322893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52912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270409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107374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137727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066930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98034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301263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589011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435442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12635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203509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49856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B30438F6-E2AF-4C49-B077-55BCFC8063E4}" type="slidenum">
              <a:rPr lang="tr-TR" smtClean="0"/>
              <a:pPr/>
              <a:t>‹#›</a:t>
            </a:fld>
            <a:endParaRPr lang="tr-TR"/>
          </a:p>
        </p:txBody>
      </p:sp>
    </p:spTree>
    <p:extLst>
      <p:ext uri="{BB962C8B-B14F-4D97-AF65-F5344CB8AC3E}">
        <p14:creationId xmlns:p14="http://schemas.microsoft.com/office/powerpoint/2010/main" val="2836176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7874" y="192508"/>
            <a:ext cx="4477565" cy="1058779"/>
          </a:xfrm>
        </p:spPr>
        <p:txBody>
          <a:bodyPr/>
          <a:lstStyle/>
          <a:p>
            <a:pPr algn="ctr"/>
            <a:r>
              <a:rPr lang="tr-TR" dirty="0"/>
              <a:t>İsmin </a:t>
            </a:r>
            <a:r>
              <a:rPr lang="tr-TR" dirty="0" smtClean="0"/>
              <a:t>Hâl </a:t>
            </a:r>
            <a:r>
              <a:rPr lang="tr-TR" dirty="0"/>
              <a:t>Ekleri</a:t>
            </a:r>
          </a:p>
        </p:txBody>
      </p:sp>
      <p:sp>
        <p:nvSpPr>
          <p:cNvPr id="3" name="İçerik Yer Tutucusu 2"/>
          <p:cNvSpPr>
            <a:spLocks noGrp="1"/>
          </p:cNvSpPr>
          <p:nvPr>
            <p:ph idx="1"/>
          </p:nvPr>
        </p:nvSpPr>
        <p:spPr>
          <a:xfrm>
            <a:off x="926431" y="1122950"/>
            <a:ext cx="7702028" cy="5935579"/>
          </a:xfrm>
        </p:spPr>
        <p:txBody>
          <a:bodyPr>
            <a:normAutofit fontScale="92500" lnSpcReduction="20000"/>
          </a:bodyPr>
          <a:lstStyle/>
          <a:p>
            <a:r>
              <a:rPr lang="tr-TR" sz="3200" u="sng" dirty="0"/>
              <a:t>Yükleme eki </a:t>
            </a:r>
            <a:r>
              <a:rPr lang="tr-TR" sz="3200" dirty="0"/>
              <a:t>(</a:t>
            </a:r>
            <a:r>
              <a:rPr lang="tr-TR" sz="3200" b="1" dirty="0"/>
              <a:t>ismin -i hâli</a:t>
            </a:r>
            <a:r>
              <a:rPr lang="tr-TR" sz="3200" dirty="0"/>
              <a:t>), ismin ünlü veya ünsüzle bitmesine, sahip olduğu ünlünün yuvarlak veya düz, ya da ince ve kalın oluşuna göre sekiz ayrı şekilde telaffuz edilir ve günümüz alfabesiyle sekiz ayrı şekilde yazılır. Bunlardan, ünsüzle biten isimlerin sonunda, -ı, -i, -u ve -ü şeklindedir ve Osmanlı Türkçesi metinlerinde </a:t>
            </a:r>
            <a:r>
              <a:rPr lang="ar-SA" sz="3200" dirty="0" smtClean="0">
                <a:solidFill>
                  <a:srgbClr val="FF0000"/>
                </a:solidFill>
              </a:rPr>
              <a:t>ى </a:t>
            </a:r>
            <a:r>
              <a:rPr lang="tr-TR" sz="3200" dirty="0" smtClean="0">
                <a:solidFill>
                  <a:srgbClr val="FF0000"/>
                </a:solidFill>
              </a:rPr>
              <a:t> </a:t>
            </a:r>
            <a:r>
              <a:rPr lang="tr-TR" sz="3200" dirty="0" smtClean="0"/>
              <a:t>ile </a:t>
            </a:r>
            <a:r>
              <a:rPr lang="tr-TR" sz="3200" dirty="0"/>
              <a:t>yazılır. </a:t>
            </a:r>
            <a:endParaRPr lang="tr-TR" sz="3200" dirty="0" smtClean="0"/>
          </a:p>
          <a:p>
            <a:endParaRPr lang="tr-TR" sz="3200" dirty="0"/>
          </a:p>
          <a:p>
            <a:r>
              <a:rPr lang="tr-TR" sz="3200" dirty="0" smtClean="0"/>
              <a:t>  </a:t>
            </a:r>
            <a:r>
              <a:rPr lang="tr-TR" sz="3200" dirty="0" err="1"/>
              <a:t>k</a:t>
            </a:r>
            <a:r>
              <a:rPr lang="tr-TR" sz="3200" dirty="0" err="1" smtClean="0"/>
              <a:t>itab</a:t>
            </a:r>
            <a:r>
              <a:rPr lang="tr-TR" sz="3200" dirty="0" smtClean="0"/>
              <a:t>-ı </a:t>
            </a:r>
            <a:r>
              <a:rPr lang="ar-SA" sz="3200" dirty="0" smtClean="0"/>
              <a:t>كتابى </a:t>
            </a:r>
            <a:r>
              <a:rPr lang="tr-TR" sz="3200" dirty="0" smtClean="0"/>
              <a:t>                defter-i </a:t>
            </a:r>
            <a:r>
              <a:rPr lang="ar-SA" sz="3200" dirty="0" smtClean="0"/>
              <a:t>دفترى </a:t>
            </a:r>
            <a:r>
              <a:rPr lang="tr-TR" sz="3200" dirty="0" smtClean="0"/>
              <a:t> </a:t>
            </a:r>
          </a:p>
          <a:p>
            <a:endParaRPr lang="tr-TR" sz="3200" dirty="0"/>
          </a:p>
          <a:p>
            <a:r>
              <a:rPr lang="tr-TR" sz="3200" dirty="0" smtClean="0"/>
              <a:t>  okul-u </a:t>
            </a:r>
            <a:r>
              <a:rPr lang="ar-SA" sz="3200" dirty="0" smtClean="0"/>
              <a:t>اوقولى </a:t>
            </a:r>
            <a:r>
              <a:rPr lang="tr-TR" sz="3200" dirty="0" smtClean="0"/>
              <a:t>               üzüm-ü </a:t>
            </a:r>
            <a:r>
              <a:rPr lang="ar-SA" sz="3200" dirty="0" smtClean="0"/>
              <a:t>اوزومى </a:t>
            </a:r>
            <a:endParaRPr lang="tr-TR" sz="3200" dirty="0"/>
          </a:p>
        </p:txBody>
      </p:sp>
    </p:spTree>
    <p:extLst>
      <p:ext uri="{BB962C8B-B14F-4D97-AF65-F5344CB8AC3E}">
        <p14:creationId xmlns:p14="http://schemas.microsoft.com/office/powerpoint/2010/main" val="332672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4206" y="206061"/>
            <a:ext cx="5736296" cy="1313646"/>
          </a:xfrm>
        </p:spPr>
        <p:txBody>
          <a:bodyPr>
            <a:normAutofit/>
          </a:bodyPr>
          <a:lstStyle/>
          <a:p>
            <a:pPr indent="449580" algn="ctr">
              <a:spcAft>
                <a:spcPts val="0"/>
              </a:spcAft>
              <a:tabLst>
                <a:tab pos="685800" algn="l"/>
              </a:tabLst>
            </a:pPr>
            <a:r>
              <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rPr>
              <a:t>İşaret </a:t>
            </a:r>
            <a:r>
              <a:rPr lang="tr-TR" sz="4000" b="1" dirty="0">
                <a:latin typeface="Times New Roman" panose="02020603050405020304" pitchFamily="18" charset="0"/>
                <a:ea typeface="Times New Roman" panose="02020603050405020304" pitchFamily="18" charset="0"/>
                <a:cs typeface="Traditional Arabic" panose="02020603050405020304" pitchFamily="18" charset="-78"/>
              </a:rPr>
              <a:t>Zamirleri</a:t>
            </a:r>
            <a:r>
              <a:rPr lang="tr-TR" sz="4000" dirty="0">
                <a:latin typeface="Times New Roman" panose="02020603050405020304" pitchFamily="18" charset="0"/>
                <a:ea typeface="Times New Roman" panose="02020603050405020304" pitchFamily="18" charset="0"/>
              </a:rPr>
              <a:t/>
            </a:r>
            <a:br>
              <a:rPr lang="tr-TR" sz="4000" dirty="0">
                <a:latin typeface="Times New Roman" panose="02020603050405020304" pitchFamily="18" charset="0"/>
                <a:ea typeface="Times New Roman" panose="02020603050405020304" pitchFamily="18" charset="0"/>
              </a:rPr>
            </a:b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9254003"/>
              </p:ext>
            </p:extLst>
          </p:nvPr>
        </p:nvGraphicFramePr>
        <p:xfrm>
          <a:off x="971600" y="980728"/>
          <a:ext cx="7757179" cy="5740273"/>
        </p:xfrm>
        <a:graphic>
          <a:graphicData uri="http://schemas.openxmlformats.org/drawingml/2006/table">
            <a:tbl>
              <a:tblPr firstRow="1" firstCol="1" bandRow="1"/>
              <a:tblGrid>
                <a:gridCol w="1551099"/>
                <a:gridCol w="1551099"/>
                <a:gridCol w="1551099"/>
                <a:gridCol w="1551941"/>
                <a:gridCol w="1551941"/>
              </a:tblGrid>
              <a:tr h="682580">
                <a:tc>
                  <a:txBody>
                    <a:bodyPr/>
                    <a:lstStyle/>
                    <a:p>
                      <a:pPr indent="449580"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Yalın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-i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-e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-de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1028700" algn="l"/>
                          <a:tab pos="2286000" algn="l"/>
                          <a:tab pos="3429000" algn="l"/>
                          <a:tab pos="4686300" algn="l"/>
                        </a:tabLst>
                      </a:pPr>
                      <a:r>
                        <a:rPr lang="tr-TR" sz="3200" dirty="0" smtClean="0">
                          <a:effectLst/>
                          <a:latin typeface="Times New Roman" panose="02020603050405020304" pitchFamily="18" charset="0"/>
                          <a:ea typeface="Times New Roman" panose="02020603050405020304" pitchFamily="18" charset="0"/>
                          <a:cs typeface="+mn-cs"/>
                        </a:rPr>
                        <a:t>-den </a:t>
                      </a:r>
                      <a:r>
                        <a:rPr lang="tr-TR" sz="3200" dirty="0">
                          <a:effectLst/>
                          <a:latin typeface="Times New Roman" panose="02020603050405020304" pitchFamily="18" charset="0"/>
                          <a:ea typeface="Times New Roman" panose="02020603050405020304" pitchFamily="18" charset="0"/>
                          <a:cs typeface="+mn-cs"/>
                        </a:rPr>
                        <a:t>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7488">
                <a:tc>
                  <a:txBody>
                    <a:bodyPr/>
                    <a:lstStyle/>
                    <a:p>
                      <a:pPr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Bu - </a:t>
                      </a:r>
                      <a:r>
                        <a:rPr lang="ar-SA" sz="3200">
                          <a:effectLst/>
                          <a:latin typeface="Times New Roman" panose="02020603050405020304" pitchFamily="18" charset="0"/>
                          <a:ea typeface="Times New Roman" panose="02020603050405020304" pitchFamily="18" charset="0"/>
                          <a:cs typeface="+mn-cs"/>
                        </a:rPr>
                        <a:t>بو</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Bu-n-u - </a:t>
                      </a:r>
                      <a:r>
                        <a:rPr lang="ar-SA" sz="3200" dirty="0">
                          <a:effectLst/>
                          <a:latin typeface="Times New Roman" panose="02020603050405020304" pitchFamily="18" charset="0"/>
                          <a:ea typeface="Times New Roman" panose="02020603050405020304" pitchFamily="18" charset="0"/>
                          <a:cs typeface="+mn-cs"/>
                        </a:rPr>
                        <a:t>بونى</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Bu-n-a - </a:t>
                      </a:r>
                      <a:r>
                        <a:rPr lang="ar-SA" sz="3200" dirty="0">
                          <a:effectLst/>
                          <a:latin typeface="Times New Roman" panose="02020603050405020304" pitchFamily="18" charset="0"/>
                          <a:ea typeface="Times New Roman" panose="02020603050405020304" pitchFamily="18" charset="0"/>
                          <a:cs typeface="+mn-cs"/>
                        </a:rPr>
                        <a:t>بوݣـا</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Bu-n-da - </a:t>
                      </a:r>
                      <a:r>
                        <a:rPr lang="ar-SA" sz="3200">
                          <a:effectLst/>
                          <a:latin typeface="Times New Roman" panose="02020603050405020304" pitchFamily="18" charset="0"/>
                          <a:ea typeface="Times New Roman" panose="02020603050405020304" pitchFamily="18" charset="0"/>
                          <a:cs typeface="+mn-cs"/>
                        </a:rPr>
                        <a:t>بونده</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Bu-n-dan - </a:t>
                      </a:r>
                      <a:r>
                        <a:rPr lang="ar-SA" sz="3200" dirty="0">
                          <a:effectLst/>
                          <a:latin typeface="Times New Roman" panose="02020603050405020304" pitchFamily="18" charset="0"/>
                          <a:ea typeface="Times New Roman" panose="02020603050405020304" pitchFamily="18" charset="0"/>
                          <a:cs typeface="+mn-cs"/>
                        </a:rPr>
                        <a:t>بوندن</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7488">
                <a:tc>
                  <a:txBody>
                    <a:bodyPr/>
                    <a:lstStyle/>
                    <a:p>
                      <a:pPr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Şu - </a:t>
                      </a:r>
                      <a:r>
                        <a:rPr lang="ar-SA" sz="3200">
                          <a:effectLst/>
                          <a:latin typeface="Times New Roman" panose="02020603050405020304" pitchFamily="18" charset="0"/>
                          <a:ea typeface="Times New Roman" panose="02020603050405020304" pitchFamily="18" charset="0"/>
                          <a:cs typeface="+mn-cs"/>
                        </a:rPr>
                        <a:t>شو</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Şu-n-u - </a:t>
                      </a:r>
                      <a:r>
                        <a:rPr lang="ar-SA" sz="3200">
                          <a:effectLst/>
                          <a:latin typeface="Times New Roman" panose="02020603050405020304" pitchFamily="18" charset="0"/>
                          <a:ea typeface="Times New Roman" panose="02020603050405020304" pitchFamily="18" charset="0"/>
                          <a:cs typeface="+mn-cs"/>
                        </a:rPr>
                        <a:t>شونى</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Şu-n-a - </a:t>
                      </a:r>
                      <a:r>
                        <a:rPr lang="ar-SA" sz="3200" dirty="0" smtClean="0">
                          <a:effectLst/>
                          <a:latin typeface="Times New Roman" panose="02020603050405020304" pitchFamily="18" charset="0"/>
                          <a:ea typeface="Times New Roman" panose="02020603050405020304" pitchFamily="18" charset="0"/>
                          <a:cs typeface="+mn-cs"/>
                        </a:rPr>
                        <a:t>شوݣـا</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Şu-n-da - </a:t>
                      </a:r>
                      <a:r>
                        <a:rPr lang="ar-SA" sz="3200" dirty="0">
                          <a:effectLst/>
                          <a:latin typeface="Times New Roman" panose="02020603050405020304" pitchFamily="18" charset="0"/>
                          <a:ea typeface="Times New Roman" panose="02020603050405020304" pitchFamily="18" charset="0"/>
                          <a:cs typeface="+mn-cs"/>
                        </a:rPr>
                        <a:t>شونده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Şu-n-dan - </a:t>
                      </a:r>
                      <a:r>
                        <a:rPr lang="ar-SA" sz="3200" dirty="0">
                          <a:effectLst/>
                          <a:latin typeface="Times New Roman" panose="02020603050405020304" pitchFamily="18" charset="0"/>
                          <a:ea typeface="Times New Roman" panose="02020603050405020304" pitchFamily="18" charset="0"/>
                          <a:cs typeface="+mn-cs"/>
                        </a:rPr>
                        <a:t>شوندن</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7488">
                <a:tc>
                  <a:txBody>
                    <a:bodyPr/>
                    <a:lstStyle/>
                    <a:p>
                      <a:pPr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O - </a:t>
                      </a:r>
                      <a:r>
                        <a:rPr lang="ar-SA" sz="3200">
                          <a:effectLst/>
                          <a:latin typeface="Times New Roman" panose="02020603050405020304" pitchFamily="18" charset="0"/>
                          <a:ea typeface="Times New Roman" panose="02020603050405020304" pitchFamily="18" charset="0"/>
                          <a:cs typeface="+mn-cs"/>
                        </a:rPr>
                        <a:t>او (اول)</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35" algn="ctr">
                        <a:lnSpc>
                          <a:spcPct val="107000"/>
                        </a:lnSpc>
                        <a:spcAft>
                          <a:spcPts val="0"/>
                        </a:spcAft>
                        <a:tabLst>
                          <a:tab pos="1028700" algn="l"/>
                          <a:tab pos="2286000" algn="l"/>
                          <a:tab pos="3429000" algn="l"/>
                          <a:tab pos="4686300" algn="l"/>
                        </a:tabLst>
                      </a:pPr>
                      <a:r>
                        <a:rPr lang="tr-TR" sz="3200">
                          <a:effectLst/>
                          <a:latin typeface="Times New Roman" panose="02020603050405020304" pitchFamily="18" charset="0"/>
                          <a:ea typeface="Times New Roman" panose="02020603050405020304" pitchFamily="18" charset="0"/>
                          <a:cs typeface="+mn-cs"/>
                        </a:rPr>
                        <a:t>O-n-u - </a:t>
                      </a:r>
                      <a:r>
                        <a:rPr lang="ar-SA" sz="3200">
                          <a:effectLst/>
                          <a:latin typeface="Times New Roman" panose="02020603050405020304" pitchFamily="18" charset="0"/>
                          <a:ea typeface="Times New Roman" panose="02020603050405020304" pitchFamily="18" charset="0"/>
                          <a:cs typeface="+mn-cs"/>
                        </a:rPr>
                        <a:t>اونى (آنى)</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O-n-a - </a:t>
                      </a:r>
                      <a:r>
                        <a:rPr lang="ar-SA" sz="3200" dirty="0" smtClean="0">
                          <a:effectLst/>
                          <a:latin typeface="Times New Roman" panose="02020603050405020304" pitchFamily="18" charset="0"/>
                          <a:ea typeface="Times New Roman" panose="02020603050405020304" pitchFamily="18" charset="0"/>
                          <a:cs typeface="+mn-cs"/>
                        </a:rPr>
                        <a:t>اوݣـا </a:t>
                      </a:r>
                      <a:r>
                        <a:rPr lang="ar-SA" sz="3200" dirty="0">
                          <a:effectLst/>
                          <a:latin typeface="Times New Roman" panose="02020603050405020304" pitchFamily="18" charset="0"/>
                          <a:ea typeface="Times New Roman" panose="02020603050405020304" pitchFamily="18" charset="0"/>
                          <a:cs typeface="+mn-cs"/>
                        </a:rPr>
                        <a:t>(</a:t>
                      </a:r>
                      <a:r>
                        <a:rPr lang="ar-SA" sz="3200" dirty="0" smtClean="0">
                          <a:effectLst/>
                          <a:latin typeface="Times New Roman" panose="02020603050405020304" pitchFamily="18" charset="0"/>
                          <a:ea typeface="Times New Roman" panose="02020603050405020304" pitchFamily="18" charset="0"/>
                          <a:cs typeface="+mn-cs"/>
                        </a:rPr>
                        <a:t>آݣـا)</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O-n-da - </a:t>
                      </a:r>
                      <a:r>
                        <a:rPr lang="ar-SA" sz="3200" dirty="0">
                          <a:effectLst/>
                          <a:latin typeface="Times New Roman" panose="02020603050405020304" pitchFamily="18" charset="0"/>
                          <a:ea typeface="Times New Roman" panose="02020603050405020304" pitchFamily="18" charset="0"/>
                          <a:cs typeface="+mn-cs"/>
                        </a:rPr>
                        <a:t>اونده (آنده)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1028700" algn="l"/>
                          <a:tab pos="2286000" algn="l"/>
                          <a:tab pos="3429000" algn="l"/>
                          <a:tab pos="4686300" algn="l"/>
                        </a:tabLst>
                      </a:pPr>
                      <a:r>
                        <a:rPr lang="tr-TR" sz="3200" dirty="0">
                          <a:effectLst/>
                          <a:latin typeface="Times New Roman" panose="02020603050405020304" pitchFamily="18" charset="0"/>
                          <a:ea typeface="Times New Roman" panose="02020603050405020304" pitchFamily="18" charset="0"/>
                          <a:cs typeface="+mn-cs"/>
                        </a:rPr>
                        <a:t>O-n-dan - </a:t>
                      </a:r>
                      <a:r>
                        <a:rPr lang="ar-SA" sz="3200" dirty="0">
                          <a:effectLst/>
                          <a:latin typeface="Times New Roman" panose="02020603050405020304" pitchFamily="18" charset="0"/>
                          <a:ea typeface="Times New Roman" panose="02020603050405020304" pitchFamily="18" charset="0"/>
                          <a:cs typeface="+mn-cs"/>
                        </a:rPr>
                        <a:t>اوندن (آندن)</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219597" y="1780893"/>
            <a:ext cx="54777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solidFill>
                <a:prstClr val="black"/>
              </a:solidFill>
            </a:endParaRPr>
          </a:p>
        </p:txBody>
      </p:sp>
    </p:spTree>
    <p:extLst>
      <p:ext uri="{BB962C8B-B14F-4D97-AF65-F5344CB8AC3E}">
        <p14:creationId xmlns:p14="http://schemas.microsoft.com/office/powerpoint/2010/main" val="3494114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79096" y="770022"/>
            <a:ext cx="7452149" cy="5253496"/>
          </a:xfrm>
        </p:spPr>
        <p:txBody>
          <a:bodyPr>
            <a:normAutofit/>
          </a:bodyPr>
          <a:lstStyle/>
          <a:p>
            <a:r>
              <a:rPr lang="tr-TR" sz="4000" dirty="0"/>
              <a:t>Ünlü ile biten isimlerin sonunda da (-</a:t>
            </a:r>
            <a:r>
              <a:rPr lang="tr-TR" sz="4000" dirty="0" err="1"/>
              <a:t>yı</a:t>
            </a:r>
            <a:r>
              <a:rPr lang="tr-TR" sz="4000" dirty="0"/>
              <a:t>, -</a:t>
            </a:r>
            <a:r>
              <a:rPr lang="tr-TR" sz="4000" dirty="0" err="1"/>
              <a:t>yi</a:t>
            </a:r>
            <a:r>
              <a:rPr lang="tr-TR" sz="4000" dirty="0"/>
              <a:t>, -</a:t>
            </a:r>
            <a:r>
              <a:rPr lang="tr-TR" sz="4000" dirty="0" err="1"/>
              <a:t>yu</a:t>
            </a:r>
            <a:r>
              <a:rPr lang="tr-TR" sz="4000" dirty="0"/>
              <a:t> ve –</a:t>
            </a:r>
            <a:r>
              <a:rPr lang="tr-TR" sz="4000" dirty="0" err="1"/>
              <a:t>yü</a:t>
            </a:r>
            <a:r>
              <a:rPr lang="tr-TR" sz="4000" dirty="0"/>
              <a:t>) şeklindedir ve iki </a:t>
            </a:r>
            <a:r>
              <a:rPr lang="tr-TR" sz="4000" dirty="0" smtClean="0"/>
              <a:t> ye </a:t>
            </a:r>
            <a:r>
              <a:rPr lang="ar-SA" sz="4000" dirty="0" smtClean="0"/>
              <a:t>يى </a:t>
            </a:r>
            <a:r>
              <a:rPr lang="tr-TR" sz="4000" dirty="0" smtClean="0"/>
              <a:t> ile </a:t>
            </a:r>
            <a:r>
              <a:rPr lang="tr-TR" sz="4000" dirty="0"/>
              <a:t>yazılır</a:t>
            </a:r>
            <a:r>
              <a:rPr lang="tr-TR" sz="4000" dirty="0" smtClean="0"/>
              <a:t>.</a:t>
            </a:r>
          </a:p>
          <a:p>
            <a:endParaRPr lang="tr-TR" sz="4000" dirty="0"/>
          </a:p>
          <a:p>
            <a:r>
              <a:rPr lang="tr-TR" sz="3200" dirty="0"/>
              <a:t>b</a:t>
            </a:r>
            <a:r>
              <a:rPr lang="tr-TR" sz="3200" dirty="0" smtClean="0"/>
              <a:t>aba-</a:t>
            </a:r>
            <a:r>
              <a:rPr lang="tr-TR" sz="3200" dirty="0" err="1" smtClean="0"/>
              <a:t>yı</a:t>
            </a:r>
            <a:r>
              <a:rPr lang="tr-TR" sz="3200" dirty="0" smtClean="0"/>
              <a:t> </a:t>
            </a:r>
            <a:r>
              <a:rPr lang="ar-SA" sz="3200" dirty="0" smtClean="0"/>
              <a:t>بابايى </a:t>
            </a:r>
            <a:r>
              <a:rPr lang="tr-TR" sz="3200" dirty="0" smtClean="0"/>
              <a:t>         dede-</a:t>
            </a:r>
            <a:r>
              <a:rPr lang="tr-TR" sz="3200" dirty="0" err="1" smtClean="0"/>
              <a:t>yi</a:t>
            </a:r>
            <a:r>
              <a:rPr lang="tr-TR" sz="3200" dirty="0" smtClean="0"/>
              <a:t> </a:t>
            </a:r>
            <a:r>
              <a:rPr lang="ar-SA" sz="3200" dirty="0" smtClean="0"/>
              <a:t>دده يى </a:t>
            </a:r>
            <a:endParaRPr lang="tr-TR" sz="3200" dirty="0" smtClean="0"/>
          </a:p>
          <a:p>
            <a:endParaRPr lang="tr-TR" sz="3200" dirty="0"/>
          </a:p>
          <a:p>
            <a:r>
              <a:rPr lang="tr-TR" sz="3200" dirty="0" smtClean="0"/>
              <a:t>korku-</a:t>
            </a:r>
            <a:r>
              <a:rPr lang="tr-TR" sz="3200" dirty="0" err="1" smtClean="0"/>
              <a:t>yu</a:t>
            </a:r>
            <a:r>
              <a:rPr lang="tr-TR" sz="3200" dirty="0" smtClean="0"/>
              <a:t> </a:t>
            </a:r>
            <a:r>
              <a:rPr lang="ar-SA" sz="3200" dirty="0" smtClean="0"/>
              <a:t>قورقويى </a:t>
            </a:r>
            <a:r>
              <a:rPr lang="tr-TR" sz="3200" dirty="0" smtClean="0"/>
              <a:t>     sürü-</a:t>
            </a:r>
            <a:r>
              <a:rPr lang="tr-TR" sz="3200" dirty="0" err="1" smtClean="0"/>
              <a:t>yü</a:t>
            </a:r>
            <a:r>
              <a:rPr lang="tr-TR" sz="3200" dirty="0" smtClean="0"/>
              <a:t> </a:t>
            </a:r>
            <a:r>
              <a:rPr lang="ar-SA" sz="3200" dirty="0" smtClean="0"/>
              <a:t>سورويى </a:t>
            </a:r>
            <a:endParaRPr lang="ar-SA" sz="3200" dirty="0"/>
          </a:p>
          <a:p>
            <a:endParaRPr lang="tr-TR" sz="4000" dirty="0"/>
          </a:p>
        </p:txBody>
      </p:sp>
    </p:spTree>
    <p:extLst>
      <p:ext uri="{BB962C8B-B14F-4D97-AF65-F5344CB8AC3E}">
        <p14:creationId xmlns:p14="http://schemas.microsoft.com/office/powerpoint/2010/main" val="3799746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6749" y="271186"/>
            <a:ext cx="7988969" cy="6110142"/>
          </a:xfrm>
        </p:spPr>
        <p:txBody>
          <a:bodyPr>
            <a:normAutofit fontScale="92500" lnSpcReduction="20000"/>
          </a:bodyPr>
          <a:lstStyle/>
          <a:p>
            <a:r>
              <a:rPr lang="tr-TR" sz="3200" u="sng" dirty="0"/>
              <a:t>Yönelme hâli eki </a:t>
            </a:r>
            <a:r>
              <a:rPr lang="tr-TR" sz="3200" dirty="0"/>
              <a:t>(</a:t>
            </a:r>
            <a:r>
              <a:rPr lang="tr-TR" sz="3200" b="1" dirty="0"/>
              <a:t>ismin -e hâli</a:t>
            </a:r>
            <a:r>
              <a:rPr lang="tr-TR" sz="3200" dirty="0"/>
              <a:t>), ismin ünlü veya ünsüzle bitmesine, sahip olduğu ünlünün yuvarlak veya düz, ya da ince ve kalın oluşuna göre dört ayrı şekilde telaffuz edilir ve günümüz alfabesiyle dört ayrı şekilde yazılır. Bunlardan, ünsüzle biten isimlerin sonunda, -a ve -e şeklindedir ve Osmanlı Türkçesi metinlerinde “</a:t>
            </a:r>
            <a:r>
              <a:rPr lang="tr-TR" sz="3200" dirty="0" err="1"/>
              <a:t>hâ</a:t>
            </a:r>
            <a:r>
              <a:rPr lang="tr-TR" sz="3200" dirty="0"/>
              <a:t>-i </a:t>
            </a:r>
            <a:r>
              <a:rPr lang="tr-TR" sz="3200" dirty="0" smtClean="0"/>
              <a:t>resmiye’’   </a:t>
            </a:r>
            <a:r>
              <a:rPr lang="ar-SA" sz="3200" dirty="0" smtClean="0"/>
              <a:t>ه</a:t>
            </a:r>
            <a:r>
              <a:rPr lang="tr-TR" sz="3200" dirty="0"/>
              <a:t> </a:t>
            </a:r>
            <a:r>
              <a:rPr lang="tr-TR" sz="3200" dirty="0" smtClean="0"/>
              <a:t>    ile </a:t>
            </a:r>
            <a:r>
              <a:rPr lang="tr-TR" sz="3200" dirty="0"/>
              <a:t>yazılır. </a:t>
            </a:r>
            <a:endParaRPr lang="tr-TR" sz="3200" dirty="0" smtClean="0"/>
          </a:p>
          <a:p>
            <a:pPr marL="0" indent="0">
              <a:buNone/>
            </a:pPr>
            <a:endParaRPr lang="tr-TR" sz="3200" dirty="0"/>
          </a:p>
          <a:p>
            <a:r>
              <a:rPr lang="tr-TR" sz="3200" dirty="0" err="1" smtClean="0"/>
              <a:t>kitab</a:t>
            </a:r>
            <a:r>
              <a:rPr lang="tr-TR" sz="3200" dirty="0" smtClean="0"/>
              <a:t>-a   </a:t>
            </a:r>
            <a:r>
              <a:rPr lang="ar-SA" sz="3200" dirty="0" smtClean="0"/>
              <a:t>كتابه </a:t>
            </a:r>
            <a:r>
              <a:rPr lang="tr-TR" sz="3200" dirty="0" smtClean="0"/>
              <a:t>    </a:t>
            </a:r>
            <a:r>
              <a:rPr lang="tr-TR" sz="3200" dirty="0" smtClean="0"/>
              <a:t>           </a:t>
            </a:r>
            <a:r>
              <a:rPr lang="tr-TR" sz="3200" dirty="0" smtClean="0"/>
              <a:t>defter-e  </a:t>
            </a:r>
            <a:r>
              <a:rPr lang="ar-SA" sz="3200" dirty="0" smtClean="0"/>
              <a:t>دفتره </a:t>
            </a:r>
            <a:endParaRPr lang="tr-TR" sz="3200" dirty="0" smtClean="0"/>
          </a:p>
          <a:p>
            <a:endParaRPr lang="tr-TR" sz="3200" dirty="0"/>
          </a:p>
          <a:p>
            <a:r>
              <a:rPr lang="tr-TR" sz="3200" dirty="0" smtClean="0"/>
              <a:t>okul-a </a:t>
            </a:r>
            <a:r>
              <a:rPr lang="ar-SA" sz="3200" dirty="0" smtClean="0"/>
              <a:t>اوقوله </a:t>
            </a:r>
            <a:r>
              <a:rPr lang="tr-TR" sz="3200" dirty="0" smtClean="0"/>
              <a:t>           </a:t>
            </a:r>
            <a:r>
              <a:rPr lang="tr-TR" sz="3200" dirty="0" smtClean="0"/>
              <a:t>      </a:t>
            </a:r>
            <a:r>
              <a:rPr lang="tr-TR" sz="3200" dirty="0" smtClean="0"/>
              <a:t>üzüm-e </a:t>
            </a:r>
            <a:r>
              <a:rPr lang="ar-SA" sz="3200" dirty="0" smtClean="0"/>
              <a:t>اوزومه </a:t>
            </a:r>
            <a:endParaRPr lang="ar-SA" sz="3200" dirty="0"/>
          </a:p>
          <a:p>
            <a:endParaRPr lang="tr-TR" sz="3200" dirty="0"/>
          </a:p>
        </p:txBody>
      </p:sp>
    </p:spTree>
    <p:extLst>
      <p:ext uri="{BB962C8B-B14F-4D97-AF65-F5344CB8AC3E}">
        <p14:creationId xmlns:p14="http://schemas.microsoft.com/office/powerpoint/2010/main" val="3676053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131" y="3212976"/>
            <a:ext cx="8718376" cy="4138409"/>
          </a:xfrm>
        </p:spPr>
        <p:txBody>
          <a:bodyPr numCol="2">
            <a:normAutofit/>
          </a:bodyPr>
          <a:lstStyle/>
          <a:p>
            <a:endParaRPr lang="tr-TR" sz="3600" dirty="0"/>
          </a:p>
          <a:p>
            <a:r>
              <a:rPr lang="tr-TR" sz="3600" dirty="0" smtClean="0"/>
              <a:t>baba-ya </a:t>
            </a:r>
            <a:r>
              <a:rPr lang="ar-SA" sz="3600" dirty="0" smtClean="0"/>
              <a:t>بابايه</a:t>
            </a:r>
            <a:endParaRPr lang="tr-TR" sz="3600" dirty="0" smtClean="0"/>
          </a:p>
          <a:p>
            <a:endParaRPr lang="tr-TR" sz="3600" dirty="0"/>
          </a:p>
          <a:p>
            <a:r>
              <a:rPr lang="tr-TR" sz="3600" dirty="0" smtClean="0"/>
              <a:t>dede-ye </a:t>
            </a:r>
            <a:r>
              <a:rPr lang="ar-SA" sz="3600" dirty="0" smtClean="0"/>
              <a:t>دده يه </a:t>
            </a:r>
            <a:endParaRPr lang="tr-TR" sz="3600" dirty="0" smtClean="0"/>
          </a:p>
          <a:p>
            <a:endParaRPr lang="tr-TR" sz="3600" dirty="0" smtClean="0"/>
          </a:p>
          <a:p>
            <a:endParaRPr lang="tr-TR" sz="3600" dirty="0"/>
          </a:p>
          <a:p>
            <a:pPr marL="0" indent="0">
              <a:buNone/>
            </a:pPr>
            <a:endParaRPr lang="tr-TR" sz="3600" dirty="0"/>
          </a:p>
          <a:p>
            <a:r>
              <a:rPr lang="tr-TR" sz="3600" dirty="0" smtClean="0"/>
              <a:t>korku-ya </a:t>
            </a:r>
            <a:r>
              <a:rPr lang="ar-SA" sz="3600" dirty="0" smtClean="0"/>
              <a:t>قورقويه </a:t>
            </a:r>
            <a:endParaRPr lang="tr-TR" sz="3600" dirty="0"/>
          </a:p>
          <a:p>
            <a:pPr marL="0" indent="0">
              <a:buNone/>
            </a:pPr>
            <a:r>
              <a:rPr lang="tr-TR" sz="3600" dirty="0" smtClean="0"/>
              <a:t>  </a:t>
            </a:r>
          </a:p>
          <a:p>
            <a:r>
              <a:rPr lang="tr-TR" sz="3600" dirty="0" smtClean="0"/>
              <a:t>sürü-ye     </a:t>
            </a:r>
            <a:r>
              <a:rPr lang="ar-SA" sz="3600" dirty="0" smtClean="0"/>
              <a:t>سورويه</a:t>
            </a:r>
            <a:r>
              <a:rPr lang="tr-TR" sz="3600" dirty="0" smtClean="0"/>
              <a:t> </a:t>
            </a:r>
            <a:endParaRPr lang="ar-SA" sz="3600" dirty="0"/>
          </a:p>
          <a:p>
            <a:endParaRPr lang="tr-TR" sz="3200" dirty="0"/>
          </a:p>
        </p:txBody>
      </p:sp>
      <p:sp>
        <p:nvSpPr>
          <p:cNvPr id="2" name="Dikdörtgen 1"/>
          <p:cNvSpPr/>
          <p:nvPr/>
        </p:nvSpPr>
        <p:spPr>
          <a:xfrm>
            <a:off x="978151" y="536718"/>
            <a:ext cx="7986337" cy="2308324"/>
          </a:xfrm>
          <a:prstGeom prst="rect">
            <a:avLst/>
          </a:prstGeom>
        </p:spPr>
        <p:txBody>
          <a:bodyPr wrap="square">
            <a:spAutoFit/>
          </a:bodyPr>
          <a:lstStyle/>
          <a:p>
            <a:r>
              <a:rPr lang="tr-TR" sz="3600" dirty="0"/>
              <a:t>Ünlü ile biten isimlerin sonunda da (-ya ve –ye) şeklindedir ve Osmanlı Türkçesi metinlerinde “ye ve </a:t>
            </a:r>
            <a:r>
              <a:rPr lang="tr-TR" sz="3600" dirty="0" err="1"/>
              <a:t>hâ</a:t>
            </a:r>
            <a:r>
              <a:rPr lang="tr-TR" sz="3600" dirty="0"/>
              <a:t>-i </a:t>
            </a:r>
            <a:r>
              <a:rPr lang="tr-TR" sz="3600" dirty="0" err="1"/>
              <a:t>resmiyye</a:t>
            </a:r>
            <a:r>
              <a:rPr lang="tr-TR" sz="3600" dirty="0"/>
              <a:t>’’   </a:t>
            </a:r>
            <a:r>
              <a:rPr lang="ar-SA" sz="3600" dirty="0"/>
              <a:t>يه</a:t>
            </a:r>
            <a:r>
              <a:rPr lang="tr-TR" sz="3600" dirty="0"/>
              <a:t> </a:t>
            </a:r>
            <a:r>
              <a:rPr lang="ar-SA" sz="3600" dirty="0"/>
              <a:t> </a:t>
            </a:r>
            <a:r>
              <a:rPr lang="tr-TR" sz="3600" dirty="0"/>
              <a:t>  ile yazılır. </a:t>
            </a:r>
          </a:p>
        </p:txBody>
      </p:sp>
    </p:spTree>
    <p:extLst>
      <p:ext uri="{BB962C8B-B14F-4D97-AF65-F5344CB8AC3E}">
        <p14:creationId xmlns:p14="http://schemas.microsoft.com/office/powerpoint/2010/main" val="432857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7578" y="381072"/>
            <a:ext cx="8037095" cy="6260360"/>
          </a:xfrm>
        </p:spPr>
        <p:txBody>
          <a:bodyPr>
            <a:noAutofit/>
          </a:bodyPr>
          <a:lstStyle/>
          <a:p>
            <a:r>
              <a:rPr lang="tr-TR" sz="3000" u="sng" dirty="0"/>
              <a:t>Bulunma hâli eki </a:t>
            </a:r>
            <a:r>
              <a:rPr lang="tr-TR" sz="3000" dirty="0"/>
              <a:t>(</a:t>
            </a:r>
            <a:r>
              <a:rPr lang="tr-TR" sz="3000" b="1" dirty="0"/>
              <a:t>ismin -de hâli</a:t>
            </a:r>
            <a:r>
              <a:rPr lang="tr-TR" sz="3000" dirty="0"/>
              <a:t>), kelimenin ince ve kalın ünlülere sahip oluşuna ve ismin sonundaki ünsüzün sert olup olmaması durumuna göre, dört ayrı şekilde telaffuz edilir ve bugünkü yazıda dört ayrı şekilde yazılır. Bunlar -da, -de, -ta ve -te şekilleri olup </a:t>
            </a:r>
            <a:r>
              <a:rPr lang="tr-TR" sz="3000" dirty="0" smtClean="0"/>
              <a:t>hepsi  </a:t>
            </a:r>
            <a:r>
              <a:rPr lang="ar-SA" sz="3000" dirty="0" smtClean="0"/>
              <a:t>ده</a:t>
            </a:r>
            <a:r>
              <a:rPr lang="tr-TR" sz="3000" dirty="0" smtClean="0"/>
              <a:t>  şeklinde </a:t>
            </a:r>
            <a:r>
              <a:rPr lang="tr-TR" sz="3000" dirty="0"/>
              <a:t>yazılır. </a:t>
            </a:r>
          </a:p>
          <a:p>
            <a:r>
              <a:rPr lang="tr-TR" sz="3000" dirty="0" smtClean="0"/>
              <a:t>baba-da   </a:t>
            </a:r>
            <a:r>
              <a:rPr lang="ar-SA" sz="3000" dirty="0" smtClean="0"/>
              <a:t>باباده</a:t>
            </a:r>
            <a:r>
              <a:rPr lang="tr-TR" sz="3000" dirty="0" smtClean="0"/>
              <a:t>        dede-de    </a:t>
            </a:r>
            <a:r>
              <a:rPr lang="ar-SA" sz="3000" dirty="0"/>
              <a:t>دده </a:t>
            </a:r>
            <a:r>
              <a:rPr lang="ar-SA" sz="3000" dirty="0" smtClean="0"/>
              <a:t>ده </a:t>
            </a:r>
            <a:r>
              <a:rPr lang="tr-TR" sz="3000" dirty="0" smtClean="0"/>
              <a:t>  </a:t>
            </a:r>
          </a:p>
          <a:p>
            <a:pPr marL="0" indent="0">
              <a:buNone/>
            </a:pPr>
            <a:endParaRPr lang="tr-TR" sz="3000" dirty="0"/>
          </a:p>
          <a:p>
            <a:r>
              <a:rPr lang="tr-TR" sz="3000" dirty="0" smtClean="0"/>
              <a:t>korku-da </a:t>
            </a:r>
            <a:r>
              <a:rPr lang="ar-SA" sz="3000" dirty="0" smtClean="0"/>
              <a:t>قورقوده </a:t>
            </a:r>
            <a:r>
              <a:rPr lang="tr-TR" sz="3000" dirty="0" smtClean="0"/>
              <a:t>      sürü-de      </a:t>
            </a:r>
            <a:r>
              <a:rPr lang="ar-SA" sz="3000" dirty="0" smtClean="0"/>
              <a:t>سوروده</a:t>
            </a:r>
            <a:r>
              <a:rPr lang="tr-TR" sz="3000" dirty="0" smtClean="0"/>
              <a:t>  </a:t>
            </a:r>
            <a:endParaRPr lang="ar-SA" sz="3000" dirty="0"/>
          </a:p>
          <a:p>
            <a:endParaRPr lang="tr-TR" sz="3000" dirty="0"/>
          </a:p>
        </p:txBody>
      </p:sp>
    </p:spTree>
    <p:extLst>
      <p:ext uri="{BB962C8B-B14F-4D97-AF65-F5344CB8AC3E}">
        <p14:creationId xmlns:p14="http://schemas.microsoft.com/office/powerpoint/2010/main" val="2763133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0494" y="240632"/>
            <a:ext cx="8193506" cy="6617368"/>
          </a:xfrm>
        </p:spPr>
        <p:txBody>
          <a:bodyPr>
            <a:normAutofit/>
          </a:bodyPr>
          <a:lstStyle/>
          <a:p>
            <a:r>
              <a:rPr lang="tr-TR" sz="3000" u="sng" dirty="0"/>
              <a:t>Ayrılma hâli eki </a:t>
            </a:r>
            <a:r>
              <a:rPr lang="tr-TR" sz="3000" dirty="0"/>
              <a:t>(</a:t>
            </a:r>
            <a:r>
              <a:rPr lang="tr-TR" sz="3000" b="1" dirty="0"/>
              <a:t>ismin -den hâli</a:t>
            </a:r>
            <a:r>
              <a:rPr lang="tr-TR" sz="3000" dirty="0"/>
              <a:t>), kelimenin ince ve kalın ünlülere sahip oluşuna ve ismin sonundaki ünsüzün sert olup olmaması durumuna göre, dört ayrı şekilde telaffuz edilir ve bugünkü yazıda dört ayrı şekilde yazılır. Bunlar -dan, -den, -tan ve -ten şekilleridir ve </a:t>
            </a:r>
            <a:r>
              <a:rPr lang="ar-SA" sz="3000" dirty="0" smtClean="0"/>
              <a:t>دن  </a:t>
            </a:r>
            <a:r>
              <a:rPr lang="tr-TR" sz="3000" dirty="0" smtClean="0"/>
              <a:t>   şeklinde </a:t>
            </a:r>
            <a:r>
              <a:rPr lang="tr-TR" sz="3000" dirty="0"/>
              <a:t>yazılır. </a:t>
            </a:r>
            <a:endParaRPr lang="tr-TR" sz="3000" dirty="0" smtClean="0"/>
          </a:p>
          <a:p>
            <a:endParaRPr lang="tr-TR" sz="3000" dirty="0"/>
          </a:p>
          <a:p>
            <a:r>
              <a:rPr lang="tr-TR" sz="3000" dirty="0" smtClean="0"/>
              <a:t>baba-dan</a:t>
            </a:r>
            <a:r>
              <a:rPr lang="ar-SA" sz="3000" dirty="0" smtClean="0"/>
              <a:t>بابادن  </a:t>
            </a:r>
            <a:r>
              <a:rPr lang="tr-TR" sz="3000" dirty="0" smtClean="0"/>
              <a:t>         dede-den </a:t>
            </a:r>
            <a:r>
              <a:rPr lang="ar-SA" sz="3000" dirty="0"/>
              <a:t>دده </a:t>
            </a:r>
            <a:r>
              <a:rPr lang="ar-SA" sz="3000" dirty="0" smtClean="0"/>
              <a:t>دن </a:t>
            </a:r>
            <a:endParaRPr lang="tr-TR" sz="3000" dirty="0" smtClean="0"/>
          </a:p>
          <a:p>
            <a:endParaRPr lang="tr-TR" sz="3000" dirty="0"/>
          </a:p>
          <a:p>
            <a:r>
              <a:rPr lang="tr-TR" sz="3000" dirty="0" smtClean="0"/>
              <a:t>korku-dan </a:t>
            </a:r>
            <a:r>
              <a:rPr lang="ar-SA" sz="3000" dirty="0" smtClean="0"/>
              <a:t>قورقودن </a:t>
            </a:r>
            <a:r>
              <a:rPr lang="tr-TR" sz="3000" dirty="0" smtClean="0"/>
              <a:t>        sürü-den  </a:t>
            </a:r>
            <a:r>
              <a:rPr lang="ar-SA" sz="3000" dirty="0" smtClean="0"/>
              <a:t>سورودن</a:t>
            </a:r>
            <a:endParaRPr lang="ar-SA" sz="3000" dirty="0"/>
          </a:p>
          <a:p>
            <a:endParaRPr lang="tr-TR" sz="3000" dirty="0"/>
          </a:p>
        </p:txBody>
      </p:sp>
    </p:spTree>
    <p:extLst>
      <p:ext uri="{BB962C8B-B14F-4D97-AF65-F5344CB8AC3E}">
        <p14:creationId xmlns:p14="http://schemas.microsoft.com/office/powerpoint/2010/main" val="3974796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1155603516"/>
              </p:ext>
            </p:extLst>
          </p:nvPr>
        </p:nvGraphicFramePr>
        <p:xfrm>
          <a:off x="1359570" y="75363"/>
          <a:ext cx="6809873" cy="6732409"/>
        </p:xfrm>
        <a:graphic>
          <a:graphicData uri="http://schemas.openxmlformats.org/drawingml/2006/table">
            <a:tbl>
              <a:tblPr firstRow="1" firstCol="1" lastRow="1" lastCol="1" bandRow="1" bandCol="1"/>
              <a:tblGrid>
                <a:gridCol w="1249467"/>
                <a:gridCol w="1682993"/>
                <a:gridCol w="1806045"/>
                <a:gridCol w="2071368"/>
              </a:tblGrid>
              <a:tr h="1239298">
                <a:tc>
                  <a:txBody>
                    <a:bodyPr/>
                    <a:lstStyle/>
                    <a:p>
                      <a:pPr algn="ctr">
                        <a:lnSpc>
                          <a:spcPct val="107000"/>
                        </a:lnSpc>
                        <a:spcAft>
                          <a:spcPts val="0"/>
                        </a:spcAft>
                      </a:pPr>
                      <a:r>
                        <a:rPr lang="tr-TR" sz="3200">
                          <a:effectLst/>
                          <a:latin typeface="Times New Roman" panose="02020603050405020304" pitchFamily="18" charset="0"/>
                          <a:ea typeface="Times New Roman" panose="02020603050405020304" pitchFamily="18" charset="0"/>
                          <a:cs typeface="Traditional Arabic" panose="02020603050405020304" pitchFamily="18" charset="-78"/>
                        </a:rPr>
                        <a:t>Yalın </a:t>
                      </a:r>
                      <a:r>
                        <a:rPr lang="tr-TR" sz="3200" smtClean="0">
                          <a:effectLst/>
                          <a:latin typeface="Times New Roman" panose="02020603050405020304" pitchFamily="18" charset="0"/>
                          <a:ea typeface="Times New Roman" panose="02020603050405020304" pitchFamily="18" charset="0"/>
                          <a:cs typeface="Traditional Arabic" panose="02020603050405020304" pitchFamily="18" charset="-78"/>
                        </a:rPr>
                        <a:t>hâl</a:t>
                      </a:r>
                      <a:endParaRPr lang="tr-TR" sz="3200"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Kitap</a:t>
                      </a: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كتاب</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Baba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بابا</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Çiçek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298">
                <a:tc>
                  <a:txBody>
                    <a:bodyPr/>
                    <a:lstStyle/>
                    <a:p>
                      <a:pPr algn="ctr">
                        <a:lnSpc>
                          <a:spcPct val="107000"/>
                        </a:lnSpc>
                        <a:spcAft>
                          <a:spcPts val="0"/>
                        </a:spcAft>
                      </a:pPr>
                      <a:r>
                        <a:rPr lang="tr-TR" sz="3200">
                          <a:effectLst/>
                          <a:latin typeface="Times New Roman" panose="02020603050405020304" pitchFamily="18" charset="0"/>
                          <a:ea typeface="Times New Roman" panose="02020603050405020304" pitchFamily="18" charset="0"/>
                          <a:cs typeface="Traditional Arabic" panose="02020603050405020304" pitchFamily="18" charset="-78"/>
                        </a:rPr>
                        <a:t>-i hâli</a:t>
                      </a:r>
                      <a:endParaRPr lang="tr-TR" sz="320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err="1">
                          <a:effectLst/>
                          <a:latin typeface="Times New Roman" panose="02020603050405020304" pitchFamily="18" charset="0"/>
                          <a:ea typeface="Times New Roman" panose="02020603050405020304" pitchFamily="18" charset="0"/>
                          <a:cs typeface="Traditional Arabic" panose="02020603050405020304" pitchFamily="18" charset="-78"/>
                        </a:rPr>
                        <a:t>Kitab</a:t>
                      </a: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-ı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كتابي</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Baba-</a:t>
                      </a:r>
                      <a:r>
                        <a:rPr lang="tr-TR" sz="3200" dirty="0" err="1">
                          <a:effectLst/>
                          <a:latin typeface="Times New Roman" panose="02020603050405020304" pitchFamily="18" charset="0"/>
                          <a:ea typeface="Times New Roman" panose="02020603050405020304" pitchFamily="18" charset="0"/>
                          <a:cs typeface="Traditional Arabic" panose="02020603050405020304" pitchFamily="18" charset="-78"/>
                        </a:rPr>
                        <a:t>yı</a:t>
                      </a: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بابايى</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dirty="0" err="1">
                          <a:effectLst/>
                          <a:latin typeface="Times New Roman" panose="02020603050405020304" pitchFamily="18" charset="0"/>
                          <a:ea typeface="Times New Roman" panose="02020603050405020304" pitchFamily="18" charset="0"/>
                          <a:cs typeface="Traditional Arabic" panose="02020603050405020304" pitchFamily="18" charset="-78"/>
                        </a:rPr>
                        <a:t>Çiçeğ</a:t>
                      </a: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-i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چگ</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ى</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2541">
                <a:tc>
                  <a:txBody>
                    <a:bodyPr/>
                    <a:lstStyle/>
                    <a:p>
                      <a:pPr algn="ctr">
                        <a:lnSpc>
                          <a:spcPct val="107000"/>
                        </a:lnSpc>
                        <a:spcAft>
                          <a:spcPts val="0"/>
                        </a:spcAft>
                      </a:pPr>
                      <a:r>
                        <a:rPr lang="tr-TR" sz="3200">
                          <a:effectLst/>
                          <a:latin typeface="Times New Roman" panose="02020603050405020304" pitchFamily="18" charset="0"/>
                          <a:ea typeface="Times New Roman" panose="02020603050405020304" pitchFamily="18" charset="0"/>
                          <a:cs typeface="Traditional Arabic" panose="02020603050405020304" pitchFamily="18" charset="-78"/>
                        </a:rPr>
                        <a:t>-e hâli</a:t>
                      </a:r>
                      <a:endParaRPr lang="tr-TR" sz="320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err="1">
                          <a:effectLst/>
                          <a:latin typeface="Times New Roman" panose="02020603050405020304" pitchFamily="18" charset="0"/>
                          <a:ea typeface="Times New Roman" panose="02020603050405020304" pitchFamily="18" charset="0"/>
                          <a:cs typeface="Traditional Arabic" panose="02020603050405020304" pitchFamily="18" charset="-78"/>
                        </a:rPr>
                        <a:t>Kitab</a:t>
                      </a: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-a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كتابه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Baba-ya </a:t>
                      </a: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p>
                    <a:p>
                      <a:pPr algn="ctr">
                        <a:lnSpc>
                          <a:spcPct val="107000"/>
                        </a:lnSpc>
                        <a:spcAft>
                          <a:spcPts val="0"/>
                        </a:spcAft>
                        <a:tabLst>
                          <a:tab pos="685800" algn="l"/>
                        </a:tabLst>
                      </a:pPr>
                      <a:r>
                        <a:rPr lang="ar-SA"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بابايه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dirty="0" err="1">
                          <a:effectLst/>
                          <a:latin typeface="Times New Roman" panose="02020603050405020304" pitchFamily="18" charset="0"/>
                          <a:ea typeface="Times New Roman" panose="02020603050405020304" pitchFamily="18" charset="0"/>
                          <a:cs typeface="Traditional Arabic" panose="02020603050405020304" pitchFamily="18" charset="-78"/>
                        </a:rPr>
                        <a:t>Çiçeğ</a:t>
                      </a: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-e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گه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298">
                <a:tc>
                  <a:txBody>
                    <a:bodyPr/>
                    <a:lstStyle/>
                    <a:p>
                      <a:pPr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Traditional Arabic" panose="02020603050405020304" pitchFamily="18" charset="-78"/>
                        </a:rPr>
                        <a:t>-de hâli</a:t>
                      </a:r>
                      <a:endParaRPr lang="tr-TR" sz="320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Kitap-ta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ar-SA"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كتابده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Baba-da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باباده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Çiçek-te </a:t>
                      </a:r>
                    </a:p>
                    <a:p>
                      <a:pPr algn="ctr">
                        <a:lnSpc>
                          <a:spcPct val="107000"/>
                        </a:lnSpc>
                        <a:spcAft>
                          <a:spcPts val="0"/>
                        </a:spcAft>
                      </a:pPr>
                      <a:r>
                        <a:rPr lang="fa-IR"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كده</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974">
                <a:tc>
                  <a:txBody>
                    <a:bodyPr/>
                    <a:lstStyle/>
                    <a:p>
                      <a:pPr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Traditional Arabic" panose="02020603050405020304" pitchFamily="18" charset="-78"/>
                        </a:rPr>
                        <a:t>-den hâli</a:t>
                      </a:r>
                      <a:endParaRPr lang="tr-TR" sz="320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Kitap-tan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كتابدن</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Traditional Arabic" panose="02020603050405020304" pitchFamily="18" charset="-78"/>
                        </a:rPr>
                        <a:t>Baba-dan </a:t>
                      </a:r>
                      <a:endPar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a:lnSpc>
                          <a:spcPct val="107000"/>
                        </a:lnSpc>
                        <a:spcAft>
                          <a:spcPts val="0"/>
                        </a:spcAft>
                        <a:tabLst>
                          <a:tab pos="685800" algn="l"/>
                        </a:tabLst>
                      </a:pPr>
                      <a:r>
                        <a:rPr lang="ar-SA" sz="3200" b="1" dirty="0" smtClean="0">
                          <a:effectLst/>
                          <a:latin typeface="Times New Roman" panose="02020603050405020304" pitchFamily="18" charset="0"/>
                          <a:ea typeface="Times New Roman" panose="02020603050405020304" pitchFamily="18" charset="0"/>
                          <a:cs typeface="Traditional Arabic" panose="02020603050405020304" pitchFamily="18" charset="-78"/>
                        </a:rPr>
                        <a:t>بابادن</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Çiçek-ten </a:t>
                      </a:r>
                    </a:p>
                    <a:p>
                      <a:pPr algn="ctr">
                        <a:lnSpc>
                          <a:spcPct val="107000"/>
                        </a:lnSpc>
                        <a:spcAft>
                          <a:spcPts val="0"/>
                        </a:spcAft>
                      </a:pPr>
                      <a:r>
                        <a:rPr lang="tr-TR" sz="3200" dirty="0" smtClean="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fa-IR" sz="3200" b="1" dirty="0">
                          <a:effectLst/>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effectLst/>
                          <a:latin typeface="Times New Roman" panose="02020603050405020304" pitchFamily="18" charset="0"/>
                          <a:ea typeface="Times New Roman" panose="02020603050405020304" pitchFamily="18" charset="0"/>
                          <a:cs typeface="Traditional Arabic" panose="02020603050405020304" pitchFamily="18" charset="-78"/>
                        </a:rPr>
                        <a:t>كدن</a:t>
                      </a:r>
                      <a:endParaRPr lang="tr-TR" sz="3200" b="1" dirty="0">
                        <a:effectLst/>
                        <a:latin typeface="Times New Roman" panose="02020603050405020304" pitchFamily="18" charset="0"/>
                        <a:ea typeface="Times New Roman" panose="02020603050405020304" pitchFamily="18" charset="0"/>
                      </a:endParaRPr>
                    </a:p>
                  </a:txBody>
                  <a:tcPr marL="39290" marR="39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774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4095" y="190500"/>
            <a:ext cx="6683765" cy="1280890"/>
          </a:xfrm>
        </p:spPr>
        <p:txBody>
          <a:bodyPr/>
          <a:lstStyle/>
          <a:p>
            <a:pPr indent="449580" algn="ctr">
              <a:spcAft>
                <a:spcPts val="0"/>
              </a:spcAft>
              <a:tabLst>
                <a:tab pos="685800" algn="l"/>
              </a:tabLst>
            </a:pPr>
            <a:r>
              <a:rPr lang="tr-TR" b="1" dirty="0">
                <a:latin typeface="Times New Roman" panose="02020603050405020304" pitchFamily="18" charset="0"/>
                <a:ea typeface="Times New Roman" panose="02020603050405020304" pitchFamily="18" charset="0"/>
                <a:cs typeface="Traditional Arabic" panose="02020603050405020304" pitchFamily="18" charset="-78"/>
              </a:rPr>
              <a:t>Şahıs </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Zamirleri</a:t>
            </a:r>
            <a:endParaRPr lang="tr-TR" dirty="0">
              <a:effectLst/>
              <a:latin typeface="Times New Roman" panose="02020603050405020304" pitchFamily="18" charset="0"/>
              <a:ea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75237879"/>
              </p:ext>
            </p:extLst>
          </p:nvPr>
        </p:nvGraphicFramePr>
        <p:xfrm>
          <a:off x="1187624" y="764704"/>
          <a:ext cx="7362825" cy="5853975"/>
        </p:xfrm>
        <a:graphic>
          <a:graphicData uri="http://schemas.openxmlformats.org/drawingml/2006/table">
            <a:tbl>
              <a:tblPr firstRow="1" firstCol="1" bandRow="1"/>
              <a:tblGrid>
                <a:gridCol w="2454275"/>
                <a:gridCol w="2454275"/>
                <a:gridCol w="2454275"/>
              </a:tblGrid>
              <a:tr h="805543">
                <a:tc>
                  <a:txBody>
                    <a:bodyPr/>
                    <a:lstStyle/>
                    <a:p>
                      <a:pPr algn="ctr">
                        <a:lnSpc>
                          <a:spcPct val="107000"/>
                        </a:lnSpc>
                        <a:spcAft>
                          <a:spcPts val="0"/>
                        </a:spcAft>
                      </a:pPr>
                      <a:r>
                        <a:rPr lang="tr-TR" sz="2800" dirty="0">
                          <a:effectLst/>
                          <a:latin typeface="Times New Roman" panose="02020603050405020304" pitchFamily="18" charset="0"/>
                          <a:ea typeface="Times New Roman" panose="02020603050405020304" pitchFamily="18" charset="0"/>
                          <a:cs typeface="+mn-cs"/>
                        </a:rPr>
                        <a:t>Yalın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800">
                          <a:effectLst/>
                          <a:latin typeface="Times New Roman" panose="02020603050405020304" pitchFamily="18" charset="0"/>
                          <a:ea typeface="Times New Roman" panose="02020603050405020304" pitchFamily="18" charset="0"/>
                          <a:cs typeface="+mn-cs"/>
                        </a:rPr>
                        <a:t>-i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800">
                          <a:effectLst/>
                          <a:latin typeface="Times New Roman" panose="02020603050405020304" pitchFamily="18" charset="0"/>
                          <a:ea typeface="Times New Roman" panose="02020603050405020304" pitchFamily="18" charset="0"/>
                          <a:cs typeface="+mn-cs"/>
                        </a:rPr>
                        <a:t>-e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Ben - </a:t>
                      </a:r>
                      <a:r>
                        <a:rPr lang="ar-SA" sz="2800" dirty="0">
                          <a:effectLst/>
                          <a:latin typeface="Times New Roman" panose="02020603050405020304" pitchFamily="18" charset="0"/>
                          <a:ea typeface="Times New Roman" panose="02020603050405020304" pitchFamily="18" charset="0"/>
                          <a:cs typeface="+mn-cs"/>
                        </a:rPr>
                        <a:t>بن</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Ben-i - </a:t>
                      </a:r>
                      <a:r>
                        <a:rPr lang="ar-SA" sz="2800" dirty="0">
                          <a:effectLst/>
                          <a:latin typeface="Times New Roman" panose="02020603050405020304" pitchFamily="18" charset="0"/>
                          <a:ea typeface="Times New Roman" panose="02020603050405020304" pitchFamily="18" charset="0"/>
                          <a:cs typeface="+mn-cs"/>
                        </a:rPr>
                        <a:t>بنى</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Ban-a - </a:t>
                      </a:r>
                      <a:r>
                        <a:rPr lang="ar-SA" sz="2800" dirty="0" smtClean="0">
                          <a:effectLst/>
                          <a:latin typeface="Times New Roman" panose="02020603050405020304" pitchFamily="18" charset="0"/>
                          <a:ea typeface="Times New Roman" panose="02020603050405020304" pitchFamily="18" charset="0"/>
                          <a:cs typeface="+mn-cs"/>
                        </a:rPr>
                        <a:t>بـݣـا</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Sen - </a:t>
                      </a:r>
                      <a:r>
                        <a:rPr lang="ar-SA" sz="2800" dirty="0">
                          <a:effectLst/>
                          <a:latin typeface="Times New Roman" panose="02020603050405020304" pitchFamily="18" charset="0"/>
                          <a:ea typeface="Times New Roman" panose="02020603050405020304" pitchFamily="18" charset="0"/>
                          <a:cs typeface="+mn-cs"/>
                        </a:rPr>
                        <a:t>سن</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Sen-i - </a:t>
                      </a:r>
                      <a:r>
                        <a:rPr lang="ar-SA" sz="2800" dirty="0">
                          <a:effectLst/>
                          <a:latin typeface="Times New Roman" panose="02020603050405020304" pitchFamily="18" charset="0"/>
                          <a:ea typeface="Times New Roman" panose="02020603050405020304" pitchFamily="18" charset="0"/>
                          <a:cs typeface="+mn-cs"/>
                        </a:rPr>
                        <a:t>سنى</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San-a - </a:t>
                      </a:r>
                      <a:r>
                        <a:rPr lang="ar-SA" sz="2800" dirty="0" smtClean="0">
                          <a:effectLst/>
                          <a:latin typeface="Times New Roman" panose="02020603050405020304" pitchFamily="18" charset="0"/>
                          <a:ea typeface="Times New Roman" panose="02020603050405020304" pitchFamily="18" charset="0"/>
                          <a:cs typeface="+mn-cs"/>
                        </a:rPr>
                        <a:t>سـݣـا</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a:effectLst/>
                          <a:latin typeface="Times New Roman" panose="02020603050405020304" pitchFamily="18" charset="0"/>
                          <a:ea typeface="Times New Roman" panose="02020603050405020304" pitchFamily="18" charset="0"/>
                          <a:cs typeface="+mn-cs"/>
                        </a:rPr>
                        <a:t>O - </a:t>
                      </a:r>
                      <a:r>
                        <a:rPr lang="ar-SA" sz="2800">
                          <a:effectLst/>
                          <a:latin typeface="Times New Roman" panose="02020603050405020304" pitchFamily="18" charset="0"/>
                          <a:ea typeface="Times New Roman" panose="02020603050405020304" pitchFamily="18" charset="0"/>
                          <a:cs typeface="+mn-cs"/>
                        </a:rPr>
                        <a:t>او (اول)</a:t>
                      </a:r>
                      <a:endParaRPr lang="tr-TR" sz="28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On-u - </a:t>
                      </a:r>
                      <a:r>
                        <a:rPr lang="ar-SA" sz="2800" dirty="0">
                          <a:effectLst/>
                          <a:latin typeface="Times New Roman" panose="02020603050405020304" pitchFamily="18" charset="0"/>
                          <a:ea typeface="Times New Roman" panose="02020603050405020304" pitchFamily="18" charset="0"/>
                          <a:cs typeface="+mn-cs"/>
                        </a:rPr>
                        <a:t>اونى (آنى)</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O-n-a - </a:t>
                      </a:r>
                      <a:r>
                        <a:rPr lang="ar-SA" sz="2800" dirty="0" smtClean="0">
                          <a:effectLst/>
                          <a:latin typeface="Times New Roman" panose="02020603050405020304" pitchFamily="18" charset="0"/>
                          <a:ea typeface="Times New Roman" panose="02020603050405020304" pitchFamily="18" charset="0"/>
                          <a:cs typeface="+mn-cs"/>
                        </a:rPr>
                        <a:t>اوݣـا </a:t>
                      </a:r>
                      <a:r>
                        <a:rPr lang="ar-SA" sz="2800" dirty="0">
                          <a:effectLst/>
                          <a:latin typeface="Times New Roman" panose="02020603050405020304" pitchFamily="18" charset="0"/>
                          <a:ea typeface="Times New Roman" panose="02020603050405020304" pitchFamily="18" charset="0"/>
                          <a:cs typeface="+mn-cs"/>
                        </a:rPr>
                        <a:t>(</a:t>
                      </a:r>
                      <a:r>
                        <a:rPr lang="ar-SA" sz="2800" dirty="0" smtClean="0">
                          <a:effectLst/>
                          <a:latin typeface="Times New Roman" panose="02020603050405020304" pitchFamily="18" charset="0"/>
                          <a:ea typeface="Times New Roman" panose="02020603050405020304" pitchFamily="18" charset="0"/>
                          <a:cs typeface="+mn-cs"/>
                        </a:rPr>
                        <a:t>آݣـا)</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a:effectLst/>
                          <a:latin typeface="Times New Roman" panose="02020603050405020304" pitchFamily="18" charset="0"/>
                          <a:ea typeface="Times New Roman" panose="02020603050405020304" pitchFamily="18" charset="0"/>
                          <a:cs typeface="+mn-cs"/>
                        </a:rPr>
                        <a:t>Biz - </a:t>
                      </a:r>
                      <a:r>
                        <a:rPr lang="ar-SA" sz="2800">
                          <a:effectLst/>
                          <a:latin typeface="Times New Roman" panose="02020603050405020304" pitchFamily="18" charset="0"/>
                          <a:ea typeface="Times New Roman" panose="02020603050405020304" pitchFamily="18" charset="0"/>
                          <a:cs typeface="+mn-cs"/>
                        </a:rPr>
                        <a:t>بز</a:t>
                      </a:r>
                      <a:endParaRPr lang="tr-TR" sz="28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Biz-i - </a:t>
                      </a:r>
                      <a:r>
                        <a:rPr lang="ar-SA" sz="2800" dirty="0">
                          <a:effectLst/>
                          <a:latin typeface="Times New Roman" panose="02020603050405020304" pitchFamily="18" charset="0"/>
                          <a:ea typeface="Times New Roman" panose="02020603050405020304" pitchFamily="18" charset="0"/>
                          <a:cs typeface="+mn-cs"/>
                        </a:rPr>
                        <a:t>بزى</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Biz-e - </a:t>
                      </a:r>
                      <a:r>
                        <a:rPr lang="ar-SA" sz="2800" dirty="0">
                          <a:effectLst/>
                          <a:latin typeface="Times New Roman" panose="02020603050405020304" pitchFamily="18" charset="0"/>
                          <a:ea typeface="Times New Roman" panose="02020603050405020304" pitchFamily="18" charset="0"/>
                          <a:cs typeface="+mn-cs"/>
                        </a:rPr>
                        <a:t>بزه</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a:effectLst/>
                          <a:latin typeface="Times New Roman" panose="02020603050405020304" pitchFamily="18" charset="0"/>
                          <a:ea typeface="Times New Roman" panose="02020603050405020304" pitchFamily="18" charset="0"/>
                          <a:cs typeface="+mn-cs"/>
                        </a:rPr>
                        <a:t>Siz - </a:t>
                      </a:r>
                      <a:r>
                        <a:rPr lang="ar-SA" sz="2800">
                          <a:effectLst/>
                          <a:latin typeface="Times New Roman" panose="02020603050405020304" pitchFamily="18" charset="0"/>
                          <a:ea typeface="Times New Roman" panose="02020603050405020304" pitchFamily="18" charset="0"/>
                          <a:cs typeface="+mn-cs"/>
                        </a:rPr>
                        <a:t>سز</a:t>
                      </a:r>
                      <a:endParaRPr lang="tr-TR" sz="28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a:effectLst/>
                          <a:latin typeface="Times New Roman" panose="02020603050405020304" pitchFamily="18" charset="0"/>
                          <a:ea typeface="Times New Roman" panose="02020603050405020304" pitchFamily="18" charset="0"/>
                          <a:cs typeface="+mn-cs"/>
                        </a:rPr>
                        <a:t>Siz-i - </a:t>
                      </a:r>
                      <a:r>
                        <a:rPr lang="ar-SA" sz="2800">
                          <a:effectLst/>
                          <a:latin typeface="Times New Roman" panose="02020603050405020304" pitchFamily="18" charset="0"/>
                          <a:ea typeface="Times New Roman" panose="02020603050405020304" pitchFamily="18" charset="0"/>
                          <a:cs typeface="+mn-cs"/>
                        </a:rPr>
                        <a:t>سزى</a:t>
                      </a:r>
                      <a:endParaRPr lang="tr-TR" sz="28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Siz-e - </a:t>
                      </a:r>
                      <a:r>
                        <a:rPr lang="ar-SA" sz="2800" dirty="0">
                          <a:effectLst/>
                          <a:latin typeface="Times New Roman" panose="02020603050405020304" pitchFamily="18" charset="0"/>
                          <a:ea typeface="Times New Roman" panose="02020603050405020304" pitchFamily="18" charset="0"/>
                          <a:cs typeface="+mn-cs"/>
                        </a:rPr>
                        <a:t>سزه</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lgn="ctr">
                        <a:lnSpc>
                          <a:spcPct val="107000"/>
                        </a:lnSpc>
                        <a:spcAft>
                          <a:spcPts val="0"/>
                        </a:spcAft>
                        <a:tabLst>
                          <a:tab pos="685800" algn="l"/>
                        </a:tabLst>
                      </a:pPr>
                      <a:r>
                        <a:rPr lang="tr-TR" sz="2800">
                          <a:effectLst/>
                          <a:latin typeface="Times New Roman" panose="02020603050405020304" pitchFamily="18" charset="0"/>
                          <a:ea typeface="Times New Roman" panose="02020603050405020304" pitchFamily="18" charset="0"/>
                          <a:cs typeface="+mn-cs"/>
                        </a:rPr>
                        <a:t>Onlar - </a:t>
                      </a:r>
                      <a:r>
                        <a:rPr lang="ar-SA" sz="2800">
                          <a:effectLst/>
                          <a:latin typeface="Times New Roman" panose="02020603050405020304" pitchFamily="18" charset="0"/>
                          <a:ea typeface="Times New Roman" panose="02020603050405020304" pitchFamily="18" charset="0"/>
                          <a:cs typeface="+mn-cs"/>
                        </a:rPr>
                        <a:t>اونلر (آنلر)</a:t>
                      </a:r>
                      <a:endParaRPr lang="tr-TR" sz="28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Onlar-ı - </a:t>
                      </a:r>
                      <a:r>
                        <a:rPr lang="ar-SA" sz="2800" dirty="0">
                          <a:effectLst/>
                          <a:latin typeface="Times New Roman" panose="02020603050405020304" pitchFamily="18" charset="0"/>
                          <a:ea typeface="Times New Roman" panose="02020603050405020304" pitchFamily="18" charset="0"/>
                          <a:cs typeface="+mn-cs"/>
                        </a:rPr>
                        <a:t>اونلرى </a:t>
                      </a:r>
                      <a:r>
                        <a:rPr lang="ar-SA" sz="2800" dirty="0" smtClean="0">
                          <a:effectLst/>
                          <a:latin typeface="Times New Roman" panose="02020603050405020304" pitchFamily="18" charset="0"/>
                          <a:ea typeface="Times New Roman" panose="02020603050405020304" pitchFamily="18" charset="0"/>
                          <a:cs typeface="+mn-cs"/>
                        </a:rPr>
                        <a:t>(آنلرى</a:t>
                      </a:r>
                      <a:r>
                        <a:rPr lang="ar-SA" sz="2800" dirty="0">
                          <a:effectLst/>
                          <a:latin typeface="Times New Roman" panose="02020603050405020304" pitchFamily="18" charset="0"/>
                          <a:ea typeface="Times New Roman" panose="02020603050405020304" pitchFamily="18" charset="0"/>
                          <a:cs typeface="+mn-cs"/>
                        </a:rPr>
                        <a:t>)</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96240" algn="ctr">
                        <a:lnSpc>
                          <a:spcPct val="107000"/>
                        </a:lnSpc>
                        <a:spcAft>
                          <a:spcPts val="0"/>
                        </a:spcAft>
                        <a:tabLst>
                          <a:tab pos="685800" algn="l"/>
                        </a:tabLst>
                      </a:pPr>
                      <a:r>
                        <a:rPr lang="tr-TR" sz="2800" dirty="0">
                          <a:effectLst/>
                          <a:latin typeface="Times New Roman" panose="02020603050405020304" pitchFamily="18" charset="0"/>
                          <a:ea typeface="Times New Roman" panose="02020603050405020304" pitchFamily="18" charset="0"/>
                          <a:cs typeface="+mn-cs"/>
                        </a:rPr>
                        <a:t>Onlar-a - </a:t>
                      </a:r>
                      <a:r>
                        <a:rPr lang="ar-SA" sz="2800" dirty="0">
                          <a:effectLst/>
                          <a:latin typeface="Times New Roman" panose="02020603050405020304" pitchFamily="18" charset="0"/>
                          <a:ea typeface="Times New Roman" panose="02020603050405020304" pitchFamily="18" charset="0"/>
                          <a:cs typeface="+mn-cs"/>
                        </a:rPr>
                        <a:t>اونلره (آنلره)</a:t>
                      </a:r>
                      <a:endParaRPr lang="tr-TR" sz="28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8007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84947669"/>
              </p:ext>
            </p:extLst>
          </p:nvPr>
        </p:nvGraphicFramePr>
        <p:xfrm>
          <a:off x="1331640" y="116632"/>
          <a:ext cx="7475934" cy="6635747"/>
        </p:xfrm>
        <a:graphic>
          <a:graphicData uri="http://schemas.openxmlformats.org/drawingml/2006/table">
            <a:tbl>
              <a:tblPr firstRow="1" firstCol="1" bandRow="1"/>
              <a:tblGrid>
                <a:gridCol w="3707507"/>
                <a:gridCol w="3768427"/>
              </a:tblGrid>
              <a:tr h="864501">
                <a:tc>
                  <a:txBody>
                    <a:bodyPr/>
                    <a:lstStyle/>
                    <a:p>
                      <a:pPr algn="ctr">
                        <a:lnSpc>
                          <a:spcPct val="107000"/>
                        </a:lnSpc>
                        <a:spcAft>
                          <a:spcPts val="0"/>
                        </a:spcAft>
                      </a:pPr>
                      <a:r>
                        <a:rPr lang="tr-TR" sz="3200" dirty="0">
                          <a:effectLst/>
                          <a:latin typeface="Times New Roman" panose="02020603050405020304" pitchFamily="18" charset="0"/>
                          <a:ea typeface="Times New Roman" panose="02020603050405020304" pitchFamily="18" charset="0"/>
                          <a:cs typeface="+mn-cs"/>
                        </a:rPr>
                        <a:t>-de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3200">
                          <a:effectLst/>
                          <a:latin typeface="Times New Roman" panose="02020603050405020304" pitchFamily="18" charset="0"/>
                          <a:ea typeface="Times New Roman" panose="02020603050405020304" pitchFamily="18" charset="0"/>
                          <a:cs typeface="+mn-cs"/>
                        </a:rPr>
                        <a:t>-den hâli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501">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Ben-de - </a:t>
                      </a:r>
                      <a:r>
                        <a:rPr lang="ar-SA" sz="3200" dirty="0">
                          <a:effectLst/>
                          <a:latin typeface="Times New Roman" panose="02020603050405020304" pitchFamily="18" charset="0"/>
                          <a:ea typeface="Times New Roman" panose="02020603050405020304" pitchFamily="18" charset="0"/>
                          <a:cs typeface="+mn-cs"/>
                        </a:rPr>
                        <a:t>بنده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Ben-den - </a:t>
                      </a:r>
                      <a:r>
                        <a:rPr lang="ar-SA" sz="3200" dirty="0">
                          <a:effectLst/>
                          <a:latin typeface="Times New Roman" panose="02020603050405020304" pitchFamily="18" charset="0"/>
                          <a:ea typeface="Times New Roman" panose="02020603050405020304" pitchFamily="18" charset="0"/>
                          <a:cs typeface="+mn-cs"/>
                        </a:rPr>
                        <a:t>بندن</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501">
                <a:tc>
                  <a:txBody>
                    <a:bodyPr/>
                    <a:lstStyle/>
                    <a:p>
                      <a:pPr indent="449580"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mn-cs"/>
                        </a:rPr>
                        <a:t>Sen-de - </a:t>
                      </a:r>
                      <a:r>
                        <a:rPr lang="ar-SA" sz="3200">
                          <a:effectLst/>
                          <a:latin typeface="Times New Roman" panose="02020603050405020304" pitchFamily="18" charset="0"/>
                          <a:ea typeface="Times New Roman" panose="02020603050405020304" pitchFamily="18" charset="0"/>
                          <a:cs typeface="+mn-cs"/>
                        </a:rPr>
                        <a:t>سنده</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mn-cs"/>
                        </a:rPr>
                        <a:t>Sen-den - </a:t>
                      </a:r>
                      <a:r>
                        <a:rPr lang="ar-SA" sz="3200">
                          <a:effectLst/>
                          <a:latin typeface="Times New Roman" panose="02020603050405020304" pitchFamily="18" charset="0"/>
                          <a:ea typeface="Times New Roman" panose="02020603050405020304" pitchFamily="18" charset="0"/>
                          <a:cs typeface="+mn-cs"/>
                        </a:rPr>
                        <a:t>سندن</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501">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O-n-da - </a:t>
                      </a:r>
                      <a:r>
                        <a:rPr lang="ar-SA" sz="3200" dirty="0">
                          <a:effectLst/>
                          <a:latin typeface="Times New Roman" panose="02020603050405020304" pitchFamily="18" charset="0"/>
                          <a:ea typeface="Times New Roman" panose="02020603050405020304" pitchFamily="18" charset="0"/>
                          <a:cs typeface="+mn-cs"/>
                        </a:rPr>
                        <a:t>اونده (آنده)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O-n-dan - </a:t>
                      </a:r>
                      <a:r>
                        <a:rPr lang="ar-SA" sz="3200" dirty="0">
                          <a:effectLst/>
                          <a:latin typeface="Times New Roman" panose="02020603050405020304" pitchFamily="18" charset="0"/>
                          <a:ea typeface="Times New Roman" panose="02020603050405020304" pitchFamily="18" charset="0"/>
                          <a:cs typeface="+mn-cs"/>
                        </a:rPr>
                        <a:t>اوندن </a:t>
                      </a:r>
                      <a:r>
                        <a:rPr lang="ar-SA" sz="3200" dirty="0" smtClean="0">
                          <a:effectLst/>
                          <a:latin typeface="Times New Roman" panose="02020603050405020304" pitchFamily="18" charset="0"/>
                          <a:ea typeface="Times New Roman" panose="02020603050405020304" pitchFamily="18" charset="0"/>
                          <a:cs typeface="+mn-cs"/>
                        </a:rPr>
                        <a:t>(آندن</a:t>
                      </a:r>
                      <a:r>
                        <a:rPr lang="ar-SA" sz="3200" dirty="0">
                          <a:effectLst/>
                          <a:latin typeface="Times New Roman" panose="02020603050405020304" pitchFamily="18" charset="0"/>
                          <a:ea typeface="Times New Roman" panose="02020603050405020304" pitchFamily="18" charset="0"/>
                          <a:cs typeface="+mn-cs"/>
                        </a:rPr>
                        <a:t>)</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501">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Biz-de - </a:t>
                      </a:r>
                      <a:r>
                        <a:rPr lang="ar-SA" sz="3200" dirty="0">
                          <a:effectLst/>
                          <a:latin typeface="Times New Roman" panose="02020603050405020304" pitchFamily="18" charset="0"/>
                          <a:ea typeface="Times New Roman" panose="02020603050405020304" pitchFamily="18" charset="0"/>
                          <a:cs typeface="+mn-cs"/>
                        </a:rPr>
                        <a:t>بزده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mn-cs"/>
                        </a:rPr>
                        <a:t>Biz-den - </a:t>
                      </a:r>
                      <a:r>
                        <a:rPr lang="ar-SA" sz="3200">
                          <a:effectLst/>
                          <a:latin typeface="Times New Roman" panose="02020603050405020304" pitchFamily="18" charset="0"/>
                          <a:ea typeface="Times New Roman" panose="02020603050405020304" pitchFamily="18" charset="0"/>
                          <a:cs typeface="+mn-cs"/>
                        </a:rPr>
                        <a:t>بزدن</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501">
                <a:tc>
                  <a:txBody>
                    <a:bodyPr/>
                    <a:lstStyle/>
                    <a:p>
                      <a:pPr indent="449580"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mn-cs"/>
                        </a:rPr>
                        <a:t>Siz-de - </a:t>
                      </a:r>
                      <a:r>
                        <a:rPr lang="ar-SA" sz="3200">
                          <a:effectLst/>
                          <a:latin typeface="Times New Roman" panose="02020603050405020304" pitchFamily="18" charset="0"/>
                          <a:ea typeface="Times New Roman" panose="02020603050405020304" pitchFamily="18" charset="0"/>
                          <a:cs typeface="+mn-cs"/>
                        </a:rPr>
                        <a:t>سزده</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a:effectLst/>
                          <a:latin typeface="Times New Roman" panose="02020603050405020304" pitchFamily="18" charset="0"/>
                          <a:ea typeface="Times New Roman" panose="02020603050405020304" pitchFamily="18" charset="0"/>
                          <a:cs typeface="+mn-cs"/>
                        </a:rPr>
                        <a:t>Siz-den - </a:t>
                      </a:r>
                      <a:r>
                        <a:rPr lang="ar-SA" sz="3200">
                          <a:effectLst/>
                          <a:latin typeface="Times New Roman" panose="02020603050405020304" pitchFamily="18" charset="0"/>
                          <a:ea typeface="Times New Roman" panose="02020603050405020304" pitchFamily="18" charset="0"/>
                          <a:cs typeface="+mn-cs"/>
                        </a:rPr>
                        <a:t>سزدن</a:t>
                      </a:r>
                      <a:endParaRPr lang="tr-TR" sz="320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9556">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Onlar-da - </a:t>
                      </a:r>
                      <a:r>
                        <a:rPr lang="ar-SA" sz="3200" dirty="0" smtClean="0">
                          <a:effectLst/>
                          <a:latin typeface="Times New Roman" panose="02020603050405020304" pitchFamily="18" charset="0"/>
                          <a:ea typeface="Times New Roman" panose="02020603050405020304" pitchFamily="18" charset="0"/>
                          <a:cs typeface="+mn-cs"/>
                        </a:rPr>
                        <a:t>اونلرده </a:t>
                      </a:r>
                      <a:r>
                        <a:rPr lang="ar-SA" sz="3200" dirty="0">
                          <a:effectLst/>
                          <a:latin typeface="Times New Roman" panose="02020603050405020304" pitchFamily="18" charset="0"/>
                          <a:ea typeface="Times New Roman" panose="02020603050405020304" pitchFamily="18" charset="0"/>
                          <a:cs typeface="+mn-cs"/>
                        </a:rPr>
                        <a:t>(آنلرده)</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07000"/>
                        </a:lnSpc>
                        <a:spcAft>
                          <a:spcPts val="0"/>
                        </a:spcAft>
                        <a:tabLst>
                          <a:tab pos="685800" algn="l"/>
                        </a:tabLst>
                      </a:pPr>
                      <a:r>
                        <a:rPr lang="tr-TR" sz="3200" dirty="0">
                          <a:effectLst/>
                          <a:latin typeface="Times New Roman" panose="02020603050405020304" pitchFamily="18" charset="0"/>
                          <a:ea typeface="Times New Roman" panose="02020603050405020304" pitchFamily="18" charset="0"/>
                          <a:cs typeface="+mn-cs"/>
                        </a:rPr>
                        <a:t>Onlar-dan - </a:t>
                      </a:r>
                      <a:r>
                        <a:rPr lang="ar-SA" sz="3200" dirty="0">
                          <a:effectLst/>
                          <a:latin typeface="Times New Roman" panose="02020603050405020304" pitchFamily="18" charset="0"/>
                          <a:ea typeface="Times New Roman" panose="02020603050405020304" pitchFamily="18" charset="0"/>
                          <a:cs typeface="+mn-cs"/>
                        </a:rPr>
                        <a:t>اونلردن </a:t>
                      </a:r>
                      <a:r>
                        <a:rPr lang="ar-SA" sz="3200" dirty="0" smtClean="0">
                          <a:effectLst/>
                          <a:latin typeface="Times New Roman" panose="02020603050405020304" pitchFamily="18" charset="0"/>
                          <a:ea typeface="Times New Roman" panose="02020603050405020304" pitchFamily="18" charset="0"/>
                          <a:cs typeface="+mn-cs"/>
                        </a:rPr>
                        <a:t>(آنلردن</a:t>
                      </a:r>
                      <a:r>
                        <a:rPr lang="ar-SA" sz="3200" dirty="0">
                          <a:effectLst/>
                          <a:latin typeface="Times New Roman" panose="02020603050405020304" pitchFamily="18" charset="0"/>
                          <a:ea typeface="Times New Roman" panose="02020603050405020304" pitchFamily="18" charset="0"/>
                          <a:cs typeface="+mn-cs"/>
                        </a:rPr>
                        <a:t>)</a:t>
                      </a:r>
                      <a:endParaRPr lang="tr-TR" sz="3200" dirty="0">
                        <a:effectLst/>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5985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702</Words>
  <Application>Microsoft Office PowerPoint</Application>
  <PresentationFormat>Ekran Gösterisi (4:3)</PresentationFormat>
  <Paragraphs>132</Paragraphs>
  <Slides>10</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Calibri</vt:lpstr>
      <vt:lpstr>Century Gothic</vt:lpstr>
      <vt:lpstr>Tahoma</vt:lpstr>
      <vt:lpstr>Times New Roman</vt:lpstr>
      <vt:lpstr>Traditional Arabic</vt:lpstr>
      <vt:lpstr>Wingdings 3</vt:lpstr>
      <vt:lpstr>Duman</vt:lpstr>
      <vt:lpstr>İsmin Hâl Ekleri</vt:lpstr>
      <vt:lpstr>PowerPoint Sunusu</vt:lpstr>
      <vt:lpstr>PowerPoint Sunusu</vt:lpstr>
      <vt:lpstr>PowerPoint Sunusu</vt:lpstr>
      <vt:lpstr>PowerPoint Sunusu</vt:lpstr>
      <vt:lpstr>PowerPoint Sunusu</vt:lpstr>
      <vt:lpstr>PowerPoint Sunusu</vt:lpstr>
      <vt:lpstr>Şahıs Zamirleri</vt:lpstr>
      <vt:lpstr>PowerPoint Sunusu</vt:lpstr>
      <vt:lpstr>İşaret Zamirleri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İsmin Hâl Ekleri</dc:title>
  <dc:creator>abdulmecit</dc:creator>
  <cp:lastModifiedBy>aaa</cp:lastModifiedBy>
  <cp:revision>3</cp:revision>
  <dcterms:created xsi:type="dcterms:W3CDTF">2018-03-07T11:35:05Z</dcterms:created>
  <dcterms:modified xsi:type="dcterms:W3CDTF">2018-03-08T04:53:10Z</dcterms:modified>
</cp:coreProperties>
</file>