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34" r:id="rId3"/>
    <p:sldId id="259" r:id="rId4"/>
    <p:sldId id="260" r:id="rId5"/>
    <p:sldId id="322" r:id="rId6"/>
    <p:sldId id="265" r:id="rId7"/>
    <p:sldId id="268" r:id="rId8"/>
    <p:sldId id="330" r:id="rId9"/>
    <p:sldId id="323" r:id="rId10"/>
    <p:sldId id="335" r:id="rId11"/>
    <p:sldId id="326" r:id="rId12"/>
    <p:sldId id="339" r:id="rId13"/>
    <p:sldId id="336" r:id="rId14"/>
    <p:sldId id="328" r:id="rId15"/>
    <p:sldId id="271" r:id="rId16"/>
    <p:sldId id="261" r:id="rId17"/>
    <p:sldId id="272" r:id="rId18"/>
    <p:sldId id="270" r:id="rId19"/>
    <p:sldId id="274" r:id="rId20"/>
    <p:sldId id="275" r:id="rId21"/>
    <p:sldId id="276" r:id="rId22"/>
    <p:sldId id="277" r:id="rId23"/>
    <p:sldId id="278" r:id="rId24"/>
    <p:sldId id="307" r:id="rId25"/>
    <p:sldId id="269" r:id="rId26"/>
    <p:sldId id="352" r:id="rId27"/>
    <p:sldId id="282" r:id="rId28"/>
    <p:sldId id="283" r:id="rId29"/>
    <p:sldId id="342" r:id="rId30"/>
    <p:sldId id="285" r:id="rId31"/>
    <p:sldId id="286" r:id="rId32"/>
    <p:sldId id="353" r:id="rId33"/>
    <p:sldId id="343" r:id="rId34"/>
    <p:sldId id="344" r:id="rId35"/>
    <p:sldId id="345" r:id="rId36"/>
    <p:sldId id="346" r:id="rId37"/>
    <p:sldId id="349" r:id="rId38"/>
    <p:sldId id="325" r:id="rId39"/>
    <p:sldId id="354" r:id="rId40"/>
    <p:sldId id="316" r:id="rId41"/>
    <p:sldId id="294" r:id="rId42"/>
    <p:sldId id="296" r:id="rId43"/>
    <p:sldId id="295" r:id="rId44"/>
    <p:sldId id="350" r:id="rId45"/>
    <p:sldId id="351" r:id="rId46"/>
    <p:sldId id="299" r:id="rId47"/>
    <p:sldId id="341" r:id="rId48"/>
    <p:sldId id="301" r:id="rId49"/>
  </p:sldIdLst>
  <p:sldSz cx="10083800" cy="7562850"/>
  <p:notesSz cx="100838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72A6"/>
    <a:srgbClr val="9B7A9E"/>
    <a:srgbClr val="009999"/>
    <a:srgbClr val="00CC99"/>
    <a:srgbClr val="496F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4569" autoAdjust="0"/>
  </p:normalViewPr>
  <p:slideViewPr>
    <p:cSldViewPr>
      <p:cViewPr>
        <p:scale>
          <a:sx n="66" d="100"/>
          <a:sy n="66" d="100"/>
        </p:scale>
        <p:origin x="-1176" y="132"/>
      </p:cViewPr>
      <p:guideLst>
        <p:guide orient="horz" pos="2880"/>
        <p:guide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3" d="100"/>
        <a:sy n="73" d="100"/>
      </p:scale>
      <p:origin x="0" y="54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0E7F2-13E0-4709-89FF-20936984F5F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27AEE8F-81C3-4CBD-8060-29770D5D61DB}">
      <dgm:prSet phldrT="[Metin]"/>
      <dgm:spPr/>
      <dgm:t>
        <a:bodyPr/>
        <a:lstStyle/>
        <a:p>
          <a:r>
            <a:rPr lang="tr-TR" dirty="0" smtClean="0"/>
            <a:t>Topuk delinmesi</a:t>
          </a:r>
        </a:p>
        <a:p>
          <a:r>
            <a:rPr lang="tr-TR" dirty="0" smtClean="0"/>
            <a:t> </a:t>
          </a:r>
          <a:r>
            <a:rPr lang="tr-TR" dirty="0" err="1" smtClean="0"/>
            <a:t>ven</a:t>
          </a:r>
          <a:r>
            <a:rPr lang="tr-TR" dirty="0" smtClean="0"/>
            <a:t>-arter girişimi</a:t>
          </a:r>
        </a:p>
        <a:p>
          <a:r>
            <a:rPr lang="tr-TR" dirty="0" err="1" smtClean="0"/>
            <a:t>Kateter</a:t>
          </a:r>
          <a:endParaRPr lang="tr-TR" dirty="0" smtClean="0"/>
        </a:p>
        <a:p>
          <a:r>
            <a:rPr lang="tr-TR" dirty="0" smtClean="0"/>
            <a:t>IM,SC enjeksiyon</a:t>
          </a:r>
          <a:endParaRPr lang="tr-TR" dirty="0"/>
        </a:p>
      </dgm:t>
    </dgm:pt>
    <dgm:pt modelId="{244C898F-E536-4CF1-B0A6-A7B58507561D}" type="parTrans" cxnId="{C0BA15D8-9BC4-4F68-97F0-DD97F894416A}">
      <dgm:prSet/>
      <dgm:spPr/>
      <dgm:t>
        <a:bodyPr/>
        <a:lstStyle/>
        <a:p>
          <a:endParaRPr lang="tr-TR"/>
        </a:p>
      </dgm:t>
    </dgm:pt>
    <dgm:pt modelId="{2F0C9989-9B36-4913-8F44-8502C713FBC0}" type="sibTrans" cxnId="{C0BA15D8-9BC4-4F68-97F0-DD97F894416A}">
      <dgm:prSet/>
      <dgm:spPr/>
      <dgm:t>
        <a:bodyPr/>
        <a:lstStyle/>
        <a:p>
          <a:endParaRPr lang="tr-TR"/>
        </a:p>
      </dgm:t>
    </dgm:pt>
    <dgm:pt modelId="{1E80B985-D27D-44B0-B780-133BEE21B345}">
      <dgm:prSet phldrT="[Metin]"/>
      <dgm:spPr/>
      <dgm:t>
        <a:bodyPr/>
        <a:lstStyle/>
        <a:p>
          <a:r>
            <a:rPr lang="tr-TR" dirty="0" smtClean="0"/>
            <a:t>NG </a:t>
          </a:r>
        </a:p>
        <a:p>
          <a:r>
            <a:rPr lang="tr-TR" dirty="0" smtClean="0"/>
            <a:t>İdrar sondası</a:t>
          </a:r>
        </a:p>
        <a:p>
          <a:r>
            <a:rPr lang="tr-TR" dirty="0" err="1" smtClean="0"/>
            <a:t>Göğüstüpü</a:t>
          </a:r>
          <a:endParaRPr lang="tr-TR" dirty="0" smtClean="0"/>
        </a:p>
        <a:p>
          <a:r>
            <a:rPr lang="tr-TR" dirty="0" err="1" smtClean="0"/>
            <a:t>Entubasyon</a:t>
          </a:r>
          <a:r>
            <a:rPr lang="tr-TR" dirty="0" smtClean="0"/>
            <a:t> </a:t>
          </a:r>
        </a:p>
        <a:p>
          <a:r>
            <a:rPr lang="tr-TR" dirty="0" smtClean="0"/>
            <a:t>ET </a:t>
          </a:r>
          <a:r>
            <a:rPr lang="tr-TR" dirty="0" err="1" smtClean="0"/>
            <a:t>aspirasyon</a:t>
          </a:r>
          <a:endParaRPr lang="tr-TR" dirty="0"/>
        </a:p>
      </dgm:t>
    </dgm:pt>
    <dgm:pt modelId="{847836FF-3E18-479D-B3A9-3B83E2BEA4A9}" type="parTrans" cxnId="{77ACEF13-664D-43A7-A04D-B4F6237842A9}">
      <dgm:prSet/>
      <dgm:spPr/>
      <dgm:t>
        <a:bodyPr/>
        <a:lstStyle/>
        <a:p>
          <a:endParaRPr lang="tr-TR"/>
        </a:p>
      </dgm:t>
    </dgm:pt>
    <dgm:pt modelId="{3E02A399-E38A-471C-9EA5-1EB773558E92}" type="sibTrans" cxnId="{77ACEF13-664D-43A7-A04D-B4F6237842A9}">
      <dgm:prSet/>
      <dgm:spPr/>
      <dgm:t>
        <a:bodyPr/>
        <a:lstStyle/>
        <a:p>
          <a:endParaRPr lang="tr-TR"/>
        </a:p>
      </dgm:t>
    </dgm:pt>
    <dgm:pt modelId="{24B5B17C-10D6-4377-B337-D315F10F96AE}">
      <dgm:prSet phldrT="[Metin]"/>
      <dgm:spPr/>
      <dgm:t>
        <a:bodyPr/>
        <a:lstStyle/>
        <a:p>
          <a:r>
            <a:rPr lang="tr-TR" dirty="0" smtClean="0"/>
            <a:t>LP</a:t>
          </a:r>
        </a:p>
        <a:p>
          <a:r>
            <a:rPr lang="tr-TR" dirty="0" smtClean="0"/>
            <a:t>Pansuman </a:t>
          </a:r>
        </a:p>
        <a:p>
          <a:r>
            <a:rPr lang="tr-TR" dirty="0" smtClean="0"/>
            <a:t>Dikiş</a:t>
          </a:r>
          <a:endParaRPr lang="tr-TR" dirty="0"/>
        </a:p>
      </dgm:t>
    </dgm:pt>
    <dgm:pt modelId="{40887D7E-573F-4326-BD4C-47E176E2D469}" type="parTrans" cxnId="{802D0313-352F-4065-8DF5-02AE48E10229}">
      <dgm:prSet/>
      <dgm:spPr/>
      <dgm:t>
        <a:bodyPr/>
        <a:lstStyle/>
        <a:p>
          <a:endParaRPr lang="tr-TR"/>
        </a:p>
      </dgm:t>
    </dgm:pt>
    <dgm:pt modelId="{68124461-44CE-4894-A578-2271D2D67503}" type="sibTrans" cxnId="{802D0313-352F-4065-8DF5-02AE48E10229}">
      <dgm:prSet/>
      <dgm:spPr/>
      <dgm:t>
        <a:bodyPr/>
        <a:lstStyle/>
        <a:p>
          <a:endParaRPr lang="tr-TR"/>
        </a:p>
      </dgm:t>
    </dgm:pt>
    <dgm:pt modelId="{4D7DAA54-DF01-41EB-BE16-D2C8AC86BE6C}">
      <dgm:prSet phldrT="[Metin]"/>
      <dgm:spPr/>
      <dgm:t>
        <a:bodyPr/>
        <a:lstStyle/>
        <a:p>
          <a:r>
            <a:rPr lang="tr-TR" dirty="0" smtClean="0"/>
            <a:t>Mekanik </a:t>
          </a:r>
          <a:r>
            <a:rPr lang="tr-TR" dirty="0" err="1" smtClean="0"/>
            <a:t>ventilasyon</a:t>
          </a:r>
          <a:endParaRPr lang="tr-TR" dirty="0" smtClean="0"/>
        </a:p>
        <a:p>
          <a:r>
            <a:rPr lang="tr-TR" dirty="0" smtClean="0"/>
            <a:t>ROP muayene</a:t>
          </a:r>
        </a:p>
        <a:p>
          <a:r>
            <a:rPr lang="tr-TR" dirty="0" smtClean="0"/>
            <a:t>ROP lazer</a:t>
          </a:r>
        </a:p>
        <a:p>
          <a:r>
            <a:rPr lang="tr-TR" dirty="0" smtClean="0"/>
            <a:t>Post-op</a:t>
          </a:r>
        </a:p>
      </dgm:t>
    </dgm:pt>
    <dgm:pt modelId="{F37FEB72-85E2-4014-99B6-C32974FB329D}" type="parTrans" cxnId="{689969E3-3143-44DE-893A-C1EA67F2A881}">
      <dgm:prSet/>
      <dgm:spPr/>
      <dgm:t>
        <a:bodyPr/>
        <a:lstStyle/>
        <a:p>
          <a:endParaRPr lang="tr-TR"/>
        </a:p>
      </dgm:t>
    </dgm:pt>
    <dgm:pt modelId="{1CAF9EA4-0C44-4A20-AA22-0C5EB7C127AE}" type="sibTrans" cxnId="{689969E3-3143-44DE-893A-C1EA67F2A881}">
      <dgm:prSet/>
      <dgm:spPr/>
      <dgm:t>
        <a:bodyPr/>
        <a:lstStyle/>
        <a:p>
          <a:endParaRPr lang="tr-TR"/>
        </a:p>
      </dgm:t>
    </dgm:pt>
    <dgm:pt modelId="{CA978489-4B1D-4D4D-9370-CA0BBF9B585D}" type="pres">
      <dgm:prSet presAssocID="{4720E7F2-13E0-4709-89FF-20936984F5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14BAC26-7CB0-46D4-AC0A-230B53023100}" type="pres">
      <dgm:prSet presAssocID="{427AEE8F-81C3-4CBD-8060-29770D5D61DB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100B9E-ED3A-4951-9A4B-38D93BCB90C7}" type="pres">
      <dgm:prSet presAssocID="{2F0C9989-9B36-4913-8F44-8502C713FBC0}" presName="space" presStyleCnt="0"/>
      <dgm:spPr/>
    </dgm:pt>
    <dgm:pt modelId="{42A57614-A773-4B73-A1CD-A9F0BAADBA40}" type="pres">
      <dgm:prSet presAssocID="{1E80B985-D27D-44B0-B780-133BEE21B34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963EDE-9D21-4D0B-8994-0C5ACC5EADFE}" type="pres">
      <dgm:prSet presAssocID="{3E02A399-E38A-471C-9EA5-1EB773558E92}" presName="space" presStyleCnt="0"/>
      <dgm:spPr/>
    </dgm:pt>
    <dgm:pt modelId="{71F41CE9-053A-43B5-8231-5D5CE1B30786}" type="pres">
      <dgm:prSet presAssocID="{24B5B17C-10D6-4377-B337-D315F10F96AE}" presName="Name5" presStyleLbl="vennNode1" presStyleIdx="2" presStyleCnt="4" custLinFactNeighborX="-7842" custLinFactNeighborY="-1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0FFE61-D125-49B1-943D-09B19AA4F028}" type="pres">
      <dgm:prSet presAssocID="{68124461-44CE-4894-A578-2271D2D67503}" presName="space" presStyleCnt="0"/>
      <dgm:spPr/>
    </dgm:pt>
    <dgm:pt modelId="{589C3057-FAEF-4605-90F2-F2FB2684224B}" type="pres">
      <dgm:prSet presAssocID="{4D7DAA54-DF01-41EB-BE16-D2C8AC86BE6C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7ACEF13-664D-43A7-A04D-B4F6237842A9}" srcId="{4720E7F2-13E0-4709-89FF-20936984F5F9}" destId="{1E80B985-D27D-44B0-B780-133BEE21B345}" srcOrd="1" destOrd="0" parTransId="{847836FF-3E18-479D-B3A9-3B83E2BEA4A9}" sibTransId="{3E02A399-E38A-471C-9EA5-1EB773558E92}"/>
    <dgm:cxn modelId="{802D0313-352F-4065-8DF5-02AE48E10229}" srcId="{4720E7F2-13E0-4709-89FF-20936984F5F9}" destId="{24B5B17C-10D6-4377-B337-D315F10F96AE}" srcOrd="2" destOrd="0" parTransId="{40887D7E-573F-4326-BD4C-47E176E2D469}" sibTransId="{68124461-44CE-4894-A578-2271D2D67503}"/>
    <dgm:cxn modelId="{C0BA15D8-9BC4-4F68-97F0-DD97F894416A}" srcId="{4720E7F2-13E0-4709-89FF-20936984F5F9}" destId="{427AEE8F-81C3-4CBD-8060-29770D5D61DB}" srcOrd="0" destOrd="0" parTransId="{244C898F-E536-4CF1-B0A6-A7B58507561D}" sibTransId="{2F0C9989-9B36-4913-8F44-8502C713FBC0}"/>
    <dgm:cxn modelId="{E67CFCFD-A1F5-408E-8944-C6AFC6DD3E93}" type="presOf" srcId="{4D7DAA54-DF01-41EB-BE16-D2C8AC86BE6C}" destId="{589C3057-FAEF-4605-90F2-F2FB2684224B}" srcOrd="0" destOrd="0" presId="urn:microsoft.com/office/officeart/2005/8/layout/venn3"/>
    <dgm:cxn modelId="{689969E3-3143-44DE-893A-C1EA67F2A881}" srcId="{4720E7F2-13E0-4709-89FF-20936984F5F9}" destId="{4D7DAA54-DF01-41EB-BE16-D2C8AC86BE6C}" srcOrd="3" destOrd="0" parTransId="{F37FEB72-85E2-4014-99B6-C32974FB329D}" sibTransId="{1CAF9EA4-0C44-4A20-AA22-0C5EB7C127AE}"/>
    <dgm:cxn modelId="{8A0D0783-42BB-418E-9282-AB3F599FADF9}" type="presOf" srcId="{4720E7F2-13E0-4709-89FF-20936984F5F9}" destId="{CA978489-4B1D-4D4D-9370-CA0BBF9B585D}" srcOrd="0" destOrd="0" presId="urn:microsoft.com/office/officeart/2005/8/layout/venn3"/>
    <dgm:cxn modelId="{0F06B127-8A89-4BDB-8E3F-097F2A37FD4B}" type="presOf" srcId="{427AEE8F-81C3-4CBD-8060-29770D5D61DB}" destId="{314BAC26-7CB0-46D4-AC0A-230B53023100}" srcOrd="0" destOrd="0" presId="urn:microsoft.com/office/officeart/2005/8/layout/venn3"/>
    <dgm:cxn modelId="{6D4CCE78-9C19-4430-A471-3BCD95A4DE65}" type="presOf" srcId="{24B5B17C-10D6-4377-B337-D315F10F96AE}" destId="{71F41CE9-053A-43B5-8231-5D5CE1B30786}" srcOrd="0" destOrd="0" presId="urn:microsoft.com/office/officeart/2005/8/layout/venn3"/>
    <dgm:cxn modelId="{B48F12D5-21F0-494A-B1DA-51C4BDF680DC}" type="presOf" srcId="{1E80B985-D27D-44B0-B780-133BEE21B345}" destId="{42A57614-A773-4B73-A1CD-A9F0BAADBA40}" srcOrd="0" destOrd="0" presId="urn:microsoft.com/office/officeart/2005/8/layout/venn3"/>
    <dgm:cxn modelId="{C8C19155-9324-4DC7-8164-E81E59C3E1B5}" type="presParOf" srcId="{CA978489-4B1D-4D4D-9370-CA0BBF9B585D}" destId="{314BAC26-7CB0-46D4-AC0A-230B53023100}" srcOrd="0" destOrd="0" presId="urn:microsoft.com/office/officeart/2005/8/layout/venn3"/>
    <dgm:cxn modelId="{357D3F9F-01C0-4B85-BDBA-60508B23360B}" type="presParOf" srcId="{CA978489-4B1D-4D4D-9370-CA0BBF9B585D}" destId="{81100B9E-ED3A-4951-9A4B-38D93BCB90C7}" srcOrd="1" destOrd="0" presId="urn:microsoft.com/office/officeart/2005/8/layout/venn3"/>
    <dgm:cxn modelId="{F0F95CCB-9C4B-4B18-A4CF-7F1D51F3D5FB}" type="presParOf" srcId="{CA978489-4B1D-4D4D-9370-CA0BBF9B585D}" destId="{42A57614-A773-4B73-A1CD-A9F0BAADBA40}" srcOrd="2" destOrd="0" presId="urn:microsoft.com/office/officeart/2005/8/layout/venn3"/>
    <dgm:cxn modelId="{10C0682A-F929-44A6-ADB1-BC0348C9FB6E}" type="presParOf" srcId="{CA978489-4B1D-4D4D-9370-CA0BBF9B585D}" destId="{9B963EDE-9D21-4D0B-8994-0C5ACC5EADFE}" srcOrd="3" destOrd="0" presId="urn:microsoft.com/office/officeart/2005/8/layout/venn3"/>
    <dgm:cxn modelId="{0E4E87DC-65D6-494A-8008-A42D4D30105B}" type="presParOf" srcId="{CA978489-4B1D-4D4D-9370-CA0BBF9B585D}" destId="{71F41CE9-053A-43B5-8231-5D5CE1B30786}" srcOrd="4" destOrd="0" presId="urn:microsoft.com/office/officeart/2005/8/layout/venn3"/>
    <dgm:cxn modelId="{3E7B2ED7-09A5-4F5D-AA41-0C50AA0EAF84}" type="presParOf" srcId="{CA978489-4B1D-4D4D-9370-CA0BBF9B585D}" destId="{730FFE61-D125-49B1-943D-09B19AA4F028}" srcOrd="5" destOrd="0" presId="urn:microsoft.com/office/officeart/2005/8/layout/venn3"/>
    <dgm:cxn modelId="{E29F5A31-EEEE-4584-B29D-316AA6D9CA6B}" type="presParOf" srcId="{CA978489-4B1D-4D4D-9370-CA0BBF9B585D}" destId="{589C3057-FAEF-4605-90F2-F2FB2684224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4BAC26-7CB0-46D4-AC0A-230B53023100}">
      <dsp:nvSpPr>
        <dsp:cNvPr id="0" name=""/>
        <dsp:cNvSpPr/>
      </dsp:nvSpPr>
      <dsp:spPr>
        <a:xfrm>
          <a:off x="1919" y="910990"/>
          <a:ext cx="1926282" cy="19262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010" tIns="16510" rIns="1060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Topuk delinmesi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 </a:t>
          </a:r>
          <a:r>
            <a:rPr lang="tr-TR" sz="1300" kern="1200" dirty="0" err="1" smtClean="0"/>
            <a:t>ven</a:t>
          </a:r>
          <a:r>
            <a:rPr lang="tr-TR" sz="1300" kern="1200" dirty="0" smtClean="0"/>
            <a:t>-arter girişimi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Kateter</a:t>
          </a:r>
          <a:endParaRPr lang="tr-T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IM,SC enjeksiyon</a:t>
          </a:r>
          <a:endParaRPr lang="tr-TR" sz="1300" kern="1200" dirty="0"/>
        </a:p>
      </dsp:txBody>
      <dsp:txXfrm>
        <a:off x="1919" y="910990"/>
        <a:ext cx="1926282" cy="1926282"/>
      </dsp:txXfrm>
    </dsp:sp>
    <dsp:sp modelId="{42A57614-A773-4B73-A1CD-A9F0BAADBA40}">
      <dsp:nvSpPr>
        <dsp:cNvPr id="0" name=""/>
        <dsp:cNvSpPr/>
      </dsp:nvSpPr>
      <dsp:spPr>
        <a:xfrm>
          <a:off x="1542945" y="910990"/>
          <a:ext cx="1926282" cy="19262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010" tIns="16510" rIns="1060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NG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İdrar sondası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Göğüstüpü</a:t>
          </a:r>
          <a:endParaRPr lang="tr-T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Entubasyon</a:t>
          </a:r>
          <a:r>
            <a:rPr lang="tr-TR" sz="1300" kern="1200" dirty="0" smtClean="0"/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ET </a:t>
          </a:r>
          <a:r>
            <a:rPr lang="tr-TR" sz="1300" kern="1200" dirty="0" err="1" smtClean="0"/>
            <a:t>aspirasyon</a:t>
          </a:r>
          <a:endParaRPr lang="tr-TR" sz="1300" kern="1200" dirty="0"/>
        </a:p>
      </dsp:txBody>
      <dsp:txXfrm>
        <a:off x="1542945" y="910990"/>
        <a:ext cx="1926282" cy="1926282"/>
      </dsp:txXfrm>
    </dsp:sp>
    <dsp:sp modelId="{71F41CE9-053A-43B5-8231-5D5CE1B30786}">
      <dsp:nvSpPr>
        <dsp:cNvPr id="0" name=""/>
        <dsp:cNvSpPr/>
      </dsp:nvSpPr>
      <dsp:spPr>
        <a:xfrm>
          <a:off x="3053759" y="908486"/>
          <a:ext cx="1926282" cy="19262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010" tIns="16510" rIns="1060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LP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Pansuman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Dikiş</a:t>
          </a:r>
          <a:endParaRPr lang="tr-TR" sz="1300" kern="1200" dirty="0"/>
        </a:p>
      </dsp:txBody>
      <dsp:txXfrm>
        <a:off x="3053759" y="908486"/>
        <a:ext cx="1926282" cy="1926282"/>
      </dsp:txXfrm>
    </dsp:sp>
    <dsp:sp modelId="{589C3057-FAEF-4605-90F2-F2FB2684224B}">
      <dsp:nvSpPr>
        <dsp:cNvPr id="0" name=""/>
        <dsp:cNvSpPr/>
      </dsp:nvSpPr>
      <dsp:spPr>
        <a:xfrm>
          <a:off x="4624997" y="910990"/>
          <a:ext cx="1926282" cy="19262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010" tIns="16510" rIns="1060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Mekanik </a:t>
          </a:r>
          <a:r>
            <a:rPr lang="tr-TR" sz="1300" kern="1200" dirty="0" err="1" smtClean="0"/>
            <a:t>ventilasyon</a:t>
          </a:r>
          <a:endParaRPr lang="tr-T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ROP muayene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ROP lazer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Post-op</a:t>
          </a:r>
        </a:p>
      </dsp:txBody>
      <dsp:txXfrm>
        <a:off x="4624997" y="910990"/>
        <a:ext cx="1926282" cy="1926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6128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033406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10867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sz="2800" dirty="0"/>
          </a:p>
        </p:txBody>
      </p:sp>
    </p:spTree>
    <p:extLst>
      <p:ext uri="{BB962C8B-B14F-4D97-AF65-F5344CB8AC3E}">
        <p14:creationId xmlns="" xmlns:p14="http://schemas.microsoft.com/office/powerpoint/2010/main" val="2427668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59055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231260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793021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55327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67832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395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2874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7158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16361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04976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08063" y="3592513"/>
            <a:ext cx="8067675" cy="3403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395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81466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96976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51238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99004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7003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06893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151188" y="566738"/>
            <a:ext cx="37814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>
          <a:xfrm>
            <a:off x="1008063" y="3592513"/>
            <a:ext cx="8067675" cy="3403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dirty="0" smtClean="0"/>
              <a:t>Fetüste ağrının</a:t>
            </a:r>
            <a:r>
              <a:rPr lang="tr-TR" baseline="0" dirty="0" smtClean="0"/>
              <a:t> </a:t>
            </a:r>
            <a:r>
              <a:rPr lang="tr-TR" dirty="0" smtClean="0"/>
              <a:t>tanımlanması için anatomik, </a:t>
            </a:r>
            <a:r>
              <a:rPr lang="tr-TR" dirty="0" err="1" smtClean="0"/>
              <a:t>nörofizyolojik</a:t>
            </a:r>
            <a:r>
              <a:rPr lang="tr-TR" dirty="0" smtClean="0"/>
              <a:t> ve </a:t>
            </a:r>
            <a:r>
              <a:rPr lang="tr-TR" dirty="0" err="1" smtClean="0"/>
              <a:t>hormonal</a:t>
            </a:r>
            <a:r>
              <a:rPr lang="tr-TR" dirty="0" smtClean="0"/>
              <a:t> </a:t>
            </a:r>
            <a:r>
              <a:rPr lang="tr-TR" dirty="0" err="1" smtClean="0"/>
              <a:t>komponentlerin</a:t>
            </a:r>
            <a:r>
              <a:rPr lang="tr-TR" dirty="0" smtClean="0"/>
              <a:t> gelişmesi gerekir.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r-TR" sz="1200" spc="-130" dirty="0" err="1" smtClean="0"/>
              <a:t>Kutanöz</a:t>
            </a:r>
            <a:r>
              <a:rPr lang="tr-TR" sz="1200" spc="-130" dirty="0" smtClean="0"/>
              <a:t>  ve Mukus yüzeylerde  “</a:t>
            </a:r>
            <a:r>
              <a:rPr lang="tr-TR" sz="1200" spc="-20" dirty="0" err="1" smtClean="0"/>
              <a:t>No</a:t>
            </a:r>
            <a:r>
              <a:rPr lang="tr-TR" sz="1200" spc="-10" dirty="0" err="1" smtClean="0"/>
              <a:t>cic</a:t>
            </a:r>
            <a:r>
              <a:rPr lang="tr-TR" sz="1200" spc="-20" dirty="0" err="1" smtClean="0"/>
              <a:t>e</a:t>
            </a:r>
            <a:r>
              <a:rPr lang="tr-TR" sz="1200" spc="-15" dirty="0" err="1" smtClean="0"/>
              <a:t>p</a:t>
            </a:r>
            <a:r>
              <a:rPr lang="tr-TR" sz="1200" spc="-10" dirty="0" err="1" smtClean="0"/>
              <a:t>tiv</a:t>
            </a:r>
            <a:r>
              <a:rPr lang="tr-TR" sz="1200" spc="-20" dirty="0" err="1" smtClean="0"/>
              <a:t>e</a:t>
            </a:r>
            <a:r>
              <a:rPr lang="tr-TR" sz="1200" spc="5" dirty="0" smtClean="0"/>
              <a:t> " sinir uçları</a:t>
            </a:r>
            <a:r>
              <a:rPr lang="tr-TR" sz="1200" dirty="0" smtClean="0"/>
              <a:t> </a:t>
            </a:r>
            <a:r>
              <a:rPr lang="tr-TR" sz="1200" b="1" spc="-20" dirty="0" smtClean="0">
                <a:solidFill>
                  <a:srgbClr val="C00000"/>
                </a:solidFill>
                <a:latin typeface="Arial"/>
                <a:cs typeface="Arial"/>
              </a:rPr>
              <a:t>20. gebelik haftasından itibaren saptanır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r-TR" sz="1200" spc="-5" dirty="0" smtClean="0"/>
              <a:t>30 haftada beyin sapı ve </a:t>
            </a:r>
            <a:r>
              <a:rPr lang="tr-TR" sz="1200" spc="-5" dirty="0" err="1" smtClean="0"/>
              <a:t>talamus</a:t>
            </a:r>
            <a:r>
              <a:rPr lang="tr-TR" sz="1200" spc="-5" dirty="0" smtClean="0"/>
              <a:t> 37 haftada </a:t>
            </a:r>
            <a:r>
              <a:rPr lang="tr-TR" sz="1200" spc="-5" dirty="0" err="1" smtClean="0"/>
              <a:t>talamustan</a:t>
            </a:r>
            <a:r>
              <a:rPr lang="tr-TR" sz="1200" spc="-5" dirty="0" smtClean="0"/>
              <a:t> kortekse uzanan ağrı yolaklarının  </a:t>
            </a:r>
            <a:r>
              <a:rPr lang="tr-TR" sz="1200" spc="-5" dirty="0" err="1" smtClean="0"/>
              <a:t>miyelinizasyonu</a:t>
            </a:r>
            <a:r>
              <a:rPr lang="tr-TR" sz="1200" spc="-5" dirty="0" smtClean="0"/>
              <a:t> tamamlanır.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r-TR" sz="1200" b="1" spc="5" dirty="0" smtClean="0">
                <a:solidFill>
                  <a:srgbClr val="2E7B96"/>
                </a:solidFill>
                <a:latin typeface="Arial"/>
                <a:cs typeface="Arial"/>
              </a:rPr>
              <a:t>Ağrı iletimi için tam </a:t>
            </a:r>
            <a:r>
              <a:rPr lang="tr-TR" sz="1200" b="1" spc="5" dirty="0" err="1" smtClean="0">
                <a:solidFill>
                  <a:srgbClr val="2E7B96"/>
                </a:solidFill>
                <a:latin typeface="Arial"/>
                <a:cs typeface="Arial"/>
              </a:rPr>
              <a:t>miyelinizasyonda</a:t>
            </a:r>
            <a:r>
              <a:rPr lang="tr-TR" sz="1200" b="1" spc="5" dirty="0" smtClean="0">
                <a:solidFill>
                  <a:srgbClr val="2E7B96"/>
                </a:solidFill>
                <a:latin typeface="Arial"/>
                <a:cs typeface="Arial"/>
              </a:rPr>
              <a:t> gerekmiyor.</a:t>
            </a:r>
            <a:r>
              <a:rPr lang="tr-TR" sz="1200" b="1" spc="-30" dirty="0" smtClean="0">
                <a:solidFill>
                  <a:srgbClr val="C00000"/>
                </a:solidFill>
                <a:latin typeface="Arial"/>
                <a:cs typeface="Arial"/>
              </a:rPr>
              <a:t> C</a:t>
            </a:r>
            <a:r>
              <a:rPr lang="tr-TR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lang="tr-TR" sz="1200" spc="-10" dirty="0" smtClean="0">
                <a:solidFill>
                  <a:srgbClr val="C00000"/>
                </a:solidFill>
              </a:rPr>
              <a:t>lifler</a:t>
            </a:r>
            <a:r>
              <a:rPr lang="tr-TR" sz="1200" spc="10" dirty="0" smtClean="0">
                <a:solidFill>
                  <a:srgbClr val="C00000"/>
                </a:solidFill>
              </a:rPr>
              <a:t> </a:t>
            </a:r>
            <a:r>
              <a:rPr lang="tr-TR" sz="1200" spc="10" dirty="0" err="1" smtClean="0">
                <a:solidFill>
                  <a:srgbClr val="C00000"/>
                </a:solidFill>
              </a:rPr>
              <a:t>miyelinsiz</a:t>
            </a:r>
            <a:r>
              <a:rPr lang="tr-TR" sz="1200" spc="10" dirty="0" smtClean="0">
                <a:solidFill>
                  <a:srgbClr val="C00000"/>
                </a:solidFill>
              </a:rPr>
              <a:t> ve </a:t>
            </a:r>
            <a:r>
              <a:rPr lang="tr-TR" sz="1200" spc="15" dirty="0" smtClean="0"/>
              <a:t> </a:t>
            </a:r>
            <a:r>
              <a:rPr lang="tr-TR" sz="1200" b="1" spc="-30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lang="tr-TR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lang="tr-TR" sz="1200" b="1" spc="-15" dirty="0" smtClean="0">
                <a:solidFill>
                  <a:srgbClr val="C00000"/>
                </a:solidFill>
                <a:latin typeface="Arial"/>
                <a:cs typeface="Arial"/>
              </a:rPr>
              <a:t>del</a:t>
            </a:r>
            <a:r>
              <a:rPr lang="tr-TR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lang="tr-TR" sz="1200" b="1" spc="-20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lang="tr-TR" sz="1200" b="1" spc="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tr-TR" sz="1200" spc="-10" dirty="0" smtClean="0"/>
              <a:t>lifler</a:t>
            </a:r>
            <a:r>
              <a:rPr lang="tr-TR" sz="1200" spc="-5" dirty="0" smtClean="0"/>
              <a:t>  ince </a:t>
            </a:r>
            <a:r>
              <a:rPr lang="tr-TR" sz="1200" spc="-5" dirty="0" err="1" smtClean="0"/>
              <a:t>miyelinlidir</a:t>
            </a:r>
            <a:r>
              <a:rPr lang="tr-TR" sz="1200" spc="-5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r-TR" sz="1400" spc="-10" dirty="0" smtClean="0">
                <a:solidFill>
                  <a:srgbClr val="3A796A"/>
                </a:solidFill>
                <a:latin typeface="Arial" pitchFamily="34" charset="0"/>
                <a:cs typeface="Arial" pitchFamily="34" charset="0"/>
              </a:rPr>
              <a:t>Gelen ağrı </a:t>
            </a:r>
            <a:r>
              <a:rPr lang="tr-TR" sz="1400" spc="-10" dirty="0" err="1" smtClean="0">
                <a:solidFill>
                  <a:srgbClr val="3A796A"/>
                </a:solidFill>
                <a:latin typeface="Arial" pitchFamily="34" charset="0"/>
                <a:cs typeface="Arial" pitchFamily="34" charset="0"/>
              </a:rPr>
              <a:t>uyarımının</a:t>
            </a:r>
            <a:r>
              <a:rPr lang="tr-TR" sz="1400" spc="-10" dirty="0" smtClean="0">
                <a:solidFill>
                  <a:srgbClr val="3A796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400" spc="-10" dirty="0" err="1" smtClean="0">
                <a:solidFill>
                  <a:srgbClr val="3A796A"/>
                </a:solidFill>
                <a:latin typeface="Arial" pitchFamily="34" charset="0"/>
                <a:cs typeface="Arial" pitchFamily="34" charset="0"/>
              </a:rPr>
              <a:t>inhibisyonundan</a:t>
            </a:r>
            <a:r>
              <a:rPr lang="tr-TR" sz="1400" spc="-10" dirty="0" smtClean="0">
                <a:solidFill>
                  <a:srgbClr val="3A796A"/>
                </a:solidFill>
                <a:latin typeface="Arial" pitchFamily="34" charset="0"/>
                <a:cs typeface="Arial" pitchFamily="34" charset="0"/>
              </a:rPr>
              <a:t> sorumlu </a:t>
            </a:r>
            <a:r>
              <a:rPr lang="tr-TR" sz="1200" b="1" dirty="0" err="1" smtClean="0">
                <a:solidFill>
                  <a:srgbClr val="2E7B96"/>
                </a:solidFill>
                <a:latin typeface="Arial"/>
                <a:cs typeface="Arial"/>
              </a:rPr>
              <a:t>D</a:t>
            </a:r>
            <a:r>
              <a:rPr lang="tr-TR" sz="1200" b="1" spc="-10" dirty="0" err="1" smtClean="0">
                <a:solidFill>
                  <a:srgbClr val="2E7B96"/>
                </a:solidFill>
                <a:latin typeface="Arial"/>
                <a:cs typeface="Arial"/>
              </a:rPr>
              <a:t>e</a:t>
            </a:r>
            <a:r>
              <a:rPr lang="tr-TR" sz="1200" b="1" dirty="0" err="1" smtClean="0">
                <a:solidFill>
                  <a:srgbClr val="2E7B96"/>
                </a:solidFill>
                <a:latin typeface="Arial"/>
                <a:cs typeface="Arial"/>
              </a:rPr>
              <a:t>se</a:t>
            </a:r>
            <a:r>
              <a:rPr lang="tr-TR" sz="1200" b="1" spc="-10" dirty="0" err="1" smtClean="0">
                <a:solidFill>
                  <a:srgbClr val="2E7B96"/>
                </a:solidFill>
                <a:latin typeface="Arial"/>
                <a:cs typeface="Arial"/>
              </a:rPr>
              <a:t>n</a:t>
            </a:r>
            <a:r>
              <a:rPr lang="tr-TR" sz="1200" b="1" dirty="0" err="1" smtClean="0">
                <a:solidFill>
                  <a:srgbClr val="2E7B96"/>
                </a:solidFill>
                <a:latin typeface="Arial"/>
                <a:cs typeface="Arial"/>
              </a:rPr>
              <a:t>dan</a:t>
            </a:r>
            <a:r>
              <a:rPr lang="tr-TR" sz="1200" b="1" dirty="0" smtClean="0">
                <a:solidFill>
                  <a:srgbClr val="2E7B96"/>
                </a:solidFill>
                <a:latin typeface="Arial"/>
                <a:cs typeface="Arial"/>
              </a:rPr>
              <a:t> yolaklar</a:t>
            </a:r>
            <a:r>
              <a:rPr lang="tr-TR" sz="1200" b="1" spc="-10" dirty="0" smtClean="0">
                <a:solidFill>
                  <a:srgbClr val="2E7B96"/>
                </a:solidFill>
                <a:latin typeface="Arial"/>
                <a:cs typeface="Arial"/>
              </a:rPr>
              <a:t>  son </a:t>
            </a:r>
            <a:r>
              <a:rPr lang="tr-TR" sz="1200" b="1" spc="-10" dirty="0" err="1" smtClean="0">
                <a:solidFill>
                  <a:srgbClr val="2E7B96"/>
                </a:solidFill>
                <a:latin typeface="Arial"/>
                <a:cs typeface="Arial"/>
              </a:rPr>
              <a:t>trimester</a:t>
            </a:r>
            <a:r>
              <a:rPr lang="tr-TR" sz="1200" b="1" spc="-10" dirty="0" smtClean="0">
                <a:solidFill>
                  <a:srgbClr val="2E7B96"/>
                </a:solidFill>
                <a:latin typeface="Arial"/>
                <a:cs typeface="Arial"/>
              </a:rPr>
              <a:t> a kadar </a:t>
            </a:r>
            <a:r>
              <a:rPr lang="tr-TR" sz="1200" b="1" spc="-10" dirty="0" err="1" smtClean="0">
                <a:solidFill>
                  <a:srgbClr val="2E7B96"/>
                </a:solidFill>
                <a:latin typeface="Arial"/>
                <a:cs typeface="Arial"/>
              </a:rPr>
              <a:t>maturleşmediği</a:t>
            </a:r>
            <a:r>
              <a:rPr lang="tr-TR" sz="1200" b="1" spc="-10" dirty="0" smtClean="0">
                <a:solidFill>
                  <a:srgbClr val="2E7B96"/>
                </a:solidFill>
                <a:latin typeface="Arial"/>
                <a:cs typeface="Arial"/>
              </a:rPr>
              <a:t> için </a:t>
            </a:r>
            <a:r>
              <a:rPr lang="tr-TR" sz="1200" b="1" spc="-10" dirty="0" err="1" smtClean="0">
                <a:solidFill>
                  <a:srgbClr val="2E7B96"/>
                </a:solidFill>
                <a:latin typeface="Arial"/>
                <a:cs typeface="Arial"/>
              </a:rPr>
              <a:t>prematurelerde</a:t>
            </a:r>
            <a:r>
              <a:rPr lang="tr-TR" sz="1200" b="1" spc="-10" dirty="0" smtClean="0">
                <a:solidFill>
                  <a:srgbClr val="2E7B96"/>
                </a:solidFill>
                <a:latin typeface="Arial"/>
                <a:cs typeface="Arial"/>
              </a:rPr>
              <a:t> ağrı duyarlılığı daha fazla </a:t>
            </a:r>
            <a:endParaRPr lang="tr-TR" sz="1200" spc="-5" dirty="0" smtClean="0"/>
          </a:p>
          <a:p>
            <a:pPr marL="12700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tabLst>
                <a:tab pos="231140" algn="l"/>
              </a:tabLst>
            </a:pPr>
            <a:endParaRPr lang="tr-TR" sz="1200" b="1" spc="-5" dirty="0" smtClean="0">
              <a:solidFill>
                <a:srgbClr val="2E7B96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tabLst>
                <a:tab pos="231140" algn="l"/>
              </a:tabLst>
            </a:pPr>
            <a:r>
              <a:rPr lang="tr-TR" sz="1200" b="1" spc="-5" dirty="0" smtClean="0">
                <a:solidFill>
                  <a:srgbClr val="2E7B96"/>
                </a:solidFill>
                <a:latin typeface="Arial"/>
                <a:cs typeface="Arial"/>
              </a:rPr>
              <a:t>Yetersiz </a:t>
            </a:r>
            <a:r>
              <a:rPr lang="tr-TR" sz="1200" b="1" spc="-5" dirty="0" err="1" smtClean="0">
                <a:solidFill>
                  <a:srgbClr val="2E7B96"/>
                </a:solidFill>
                <a:latin typeface="Arial"/>
                <a:cs typeface="Arial"/>
              </a:rPr>
              <a:t>miyelinizasyonda</a:t>
            </a:r>
            <a:r>
              <a:rPr lang="tr-TR" sz="1200" b="1" spc="-5" dirty="0" smtClean="0">
                <a:solidFill>
                  <a:srgbClr val="2E7B96"/>
                </a:solidFill>
                <a:latin typeface="Arial"/>
                <a:cs typeface="Arial"/>
              </a:rPr>
              <a:t> ileti hızı yavaşlıyor</a:t>
            </a:r>
            <a:endParaRPr lang="tr-TR" sz="1200" b="1" spc="-20" dirty="0" smtClean="0">
              <a:solidFill>
                <a:srgbClr val="2E7B96"/>
              </a:solidFill>
              <a:latin typeface="Arial"/>
              <a:cs typeface="Arial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tr-TR" sz="1200" b="1" spc="-15" dirty="0" smtClean="0">
              <a:solidFill>
                <a:srgbClr val="2E7B96"/>
              </a:solidFill>
              <a:latin typeface="Arial"/>
              <a:cs typeface="Arial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tr-TR" sz="1200" spc="-15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tr-TR" sz="1200" spc="-20" dirty="0" smtClean="0"/>
          </a:p>
          <a:p>
            <a:endParaRPr lang="tr-T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0785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36328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02044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44068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200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5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E7B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E7B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6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5287" y="1439926"/>
            <a:ext cx="5508625" cy="3097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E7B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2705" y="188182"/>
            <a:ext cx="8038388" cy="88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E7B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0745" y="1881931"/>
            <a:ext cx="8922308" cy="5106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5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gif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93700" y="428625"/>
            <a:ext cx="9431655" cy="2052955"/>
          </a:xfrm>
          <a:custGeom>
            <a:avLst/>
            <a:gdLst/>
            <a:ahLst/>
            <a:cxnLst/>
            <a:rect l="l" t="t" r="r" b="b"/>
            <a:pathLst>
              <a:path w="9431655" h="2052954">
                <a:moveTo>
                  <a:pt x="0" y="342138"/>
                </a:moveTo>
                <a:lnTo>
                  <a:pt x="4477" y="286636"/>
                </a:lnTo>
                <a:lnTo>
                  <a:pt x="17441" y="233988"/>
                </a:lnTo>
                <a:lnTo>
                  <a:pt x="38187" y="184897"/>
                </a:lnTo>
                <a:lnTo>
                  <a:pt x="66009" y="140067"/>
                </a:lnTo>
                <a:lnTo>
                  <a:pt x="100204" y="100203"/>
                </a:lnTo>
                <a:lnTo>
                  <a:pt x="140067" y="66007"/>
                </a:lnTo>
                <a:lnTo>
                  <a:pt x="184894" y="38185"/>
                </a:lnTo>
                <a:lnTo>
                  <a:pt x="233980" y="17440"/>
                </a:lnTo>
                <a:lnTo>
                  <a:pt x="286621" y="4477"/>
                </a:lnTo>
                <a:lnTo>
                  <a:pt x="342112" y="0"/>
                </a:lnTo>
                <a:lnTo>
                  <a:pt x="9089199" y="0"/>
                </a:lnTo>
                <a:lnTo>
                  <a:pt x="9144700" y="4477"/>
                </a:lnTo>
                <a:lnTo>
                  <a:pt x="9197348" y="17440"/>
                </a:lnTo>
                <a:lnTo>
                  <a:pt x="9246439" y="38185"/>
                </a:lnTo>
                <a:lnTo>
                  <a:pt x="9291269" y="66007"/>
                </a:lnTo>
                <a:lnTo>
                  <a:pt x="9331134" y="100202"/>
                </a:lnTo>
                <a:lnTo>
                  <a:pt x="9365330" y="140067"/>
                </a:lnTo>
                <a:lnTo>
                  <a:pt x="9393152" y="184897"/>
                </a:lnTo>
                <a:lnTo>
                  <a:pt x="9413896" y="233988"/>
                </a:lnTo>
                <a:lnTo>
                  <a:pt x="9426859" y="286636"/>
                </a:lnTo>
                <a:lnTo>
                  <a:pt x="9431337" y="342138"/>
                </a:lnTo>
                <a:lnTo>
                  <a:pt x="9431337" y="1710563"/>
                </a:lnTo>
                <a:lnTo>
                  <a:pt x="9426859" y="1766029"/>
                </a:lnTo>
                <a:lnTo>
                  <a:pt x="9413896" y="1818650"/>
                </a:lnTo>
                <a:lnTo>
                  <a:pt x="9393152" y="1867719"/>
                </a:lnTo>
                <a:lnTo>
                  <a:pt x="9365330" y="1912533"/>
                </a:lnTo>
                <a:lnTo>
                  <a:pt x="9331134" y="1952386"/>
                </a:lnTo>
                <a:lnTo>
                  <a:pt x="9291269" y="1986574"/>
                </a:lnTo>
                <a:lnTo>
                  <a:pt x="9246439" y="2014392"/>
                </a:lnTo>
                <a:lnTo>
                  <a:pt x="9197348" y="2035134"/>
                </a:lnTo>
                <a:lnTo>
                  <a:pt x="9144700" y="2048096"/>
                </a:lnTo>
                <a:lnTo>
                  <a:pt x="9089199" y="2052574"/>
                </a:lnTo>
                <a:lnTo>
                  <a:pt x="342112" y="2052574"/>
                </a:lnTo>
                <a:lnTo>
                  <a:pt x="286621" y="2048096"/>
                </a:lnTo>
                <a:lnTo>
                  <a:pt x="233980" y="2035134"/>
                </a:lnTo>
                <a:lnTo>
                  <a:pt x="184894" y="2014392"/>
                </a:lnTo>
                <a:lnTo>
                  <a:pt x="140067" y="1986574"/>
                </a:lnTo>
                <a:lnTo>
                  <a:pt x="100204" y="1952386"/>
                </a:lnTo>
                <a:lnTo>
                  <a:pt x="66009" y="1912533"/>
                </a:lnTo>
                <a:lnTo>
                  <a:pt x="38187" y="1867719"/>
                </a:lnTo>
                <a:lnTo>
                  <a:pt x="17441" y="1818650"/>
                </a:lnTo>
                <a:lnTo>
                  <a:pt x="4477" y="1766029"/>
                </a:lnTo>
                <a:lnTo>
                  <a:pt x="0" y="1710563"/>
                </a:lnTo>
                <a:lnTo>
                  <a:pt x="0" y="342138"/>
                </a:lnTo>
                <a:close/>
              </a:path>
            </a:pathLst>
          </a:cu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4210" name="Picture 2" descr="http://www.ncbi.nlm.nih.gov/corecgi/tileshop/tileshop.fcgi?p=PMC3&amp;id=404129&amp;s=51&amp;r=1&amp;c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0" y="2562188"/>
            <a:ext cx="4191000" cy="2647589"/>
          </a:xfrm>
          <a:prstGeom prst="rect">
            <a:avLst/>
          </a:prstGeom>
          <a:noFill/>
        </p:spPr>
      </p:pic>
      <p:pic>
        <p:nvPicPr>
          <p:cNvPr id="117762" name="Picture 2" descr="biology of the neonate and pain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900" y="2790825"/>
            <a:ext cx="1571625" cy="2190750"/>
          </a:xfrm>
          <a:prstGeom prst="rect">
            <a:avLst/>
          </a:prstGeom>
          <a:noFill/>
        </p:spPr>
      </p:pic>
      <p:sp>
        <p:nvSpPr>
          <p:cNvPr id="10" name="9 Dikdörtgen"/>
          <p:cNvSpPr/>
          <p:nvPr/>
        </p:nvSpPr>
        <p:spPr>
          <a:xfrm>
            <a:off x="1155700" y="657225"/>
            <a:ext cx="7848600" cy="144780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1536700" y="885825"/>
            <a:ext cx="7239000" cy="1077218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tr-TR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Yenidoğanda</a:t>
            </a:r>
            <a:r>
              <a:rPr lang="tr-TR" sz="3200" b="1" dirty="0" smtClean="0">
                <a:solidFill>
                  <a:schemeClr val="bg1"/>
                </a:solidFill>
                <a:latin typeface="Arial"/>
                <a:cs typeface="Arial"/>
              </a:rPr>
              <a:t> Analjezi ve </a:t>
            </a:r>
            <a:r>
              <a:rPr lang="tr-TR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Sedasyon</a:t>
            </a:r>
            <a:endParaRPr lang="tr-TR" sz="3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2222500" y="5534025"/>
            <a:ext cx="5715000" cy="175260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2146300" y="5838825"/>
            <a:ext cx="5943600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560"/>
              </a:lnSpc>
            </a:pPr>
            <a:r>
              <a:rPr lang="tr-TR" sz="2400" spc="-15" dirty="0" err="1" smtClean="0">
                <a:solidFill>
                  <a:schemeClr val="bg1"/>
                </a:solidFill>
                <a:latin typeface="Arial"/>
                <a:cs typeface="Arial"/>
              </a:rPr>
              <a:t>Prof.Dr</a:t>
            </a:r>
            <a:r>
              <a:rPr lang="tr-TR" sz="2400" spc="-15" dirty="0" smtClean="0">
                <a:solidFill>
                  <a:schemeClr val="bg1"/>
                </a:solidFill>
                <a:latin typeface="Arial"/>
                <a:cs typeface="Arial"/>
              </a:rPr>
              <a:t>.Begüm </a:t>
            </a:r>
            <a:r>
              <a:rPr lang="tr-TR" sz="2400" spc="-15" dirty="0" err="1" smtClean="0">
                <a:solidFill>
                  <a:schemeClr val="bg1"/>
                </a:solidFill>
                <a:latin typeface="Arial"/>
                <a:cs typeface="Arial"/>
              </a:rPr>
              <a:t>Atasay</a:t>
            </a:r>
            <a:endParaRPr lang="tr-TR" sz="2400" spc="-15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lvl="0" algn="ctr">
              <a:lnSpc>
                <a:spcPts val="2560"/>
              </a:lnSpc>
            </a:pPr>
            <a:endParaRPr lang="tr-TR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lvl="0" algn="ctr">
              <a:lnSpc>
                <a:spcPts val="2235"/>
              </a:lnSpc>
            </a:pPr>
            <a:r>
              <a:rPr lang="tr-TR" sz="2000" dirty="0" smtClean="0">
                <a:solidFill>
                  <a:schemeClr val="bg1"/>
                </a:solidFill>
                <a:latin typeface="Arial"/>
                <a:cs typeface="Arial"/>
              </a:rPr>
              <a:t>ANKARA TIP FAKÜLTESİ</a:t>
            </a:r>
            <a:endParaRPr lang="tr-TR" sz="20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9370" lvl="0" algn="ctr">
              <a:spcBef>
                <a:spcPts val="1370"/>
              </a:spcBef>
            </a:pPr>
            <a:r>
              <a:rPr lang="tr-TR" sz="1400" i="1" dirty="0" smtClean="0">
                <a:solidFill>
                  <a:schemeClr val="bg1"/>
                </a:solidFill>
                <a:latin typeface="Arial"/>
                <a:cs typeface="Arial"/>
              </a:rPr>
              <a:t>UNEKO-24, 18 Nisan 2016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2" name="Picture 4" descr="hastane instagra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327900" y="2638425"/>
            <a:ext cx="2506092" cy="2506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4" descr="http://arsiv.ankara.edu.tr/gorsel/dosya/1067241519ti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81625"/>
            <a:ext cx="1917700" cy="191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9900" y="5534025"/>
            <a:ext cx="1752600" cy="178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y Are So Many Newborns Still Being Denied Pain Relief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00" y="3781425"/>
            <a:ext cx="3633376" cy="2743200"/>
          </a:xfrm>
          <a:prstGeom prst="rect">
            <a:avLst/>
          </a:prstGeom>
          <a:noFill/>
        </p:spPr>
      </p:pic>
      <p:pic>
        <p:nvPicPr>
          <p:cNvPr id="6146" name="Picture 2" descr="https://s-media-cache-ak0.pinimg.com/736x/83/54/54/835454167911b11c7aac5dd219239b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700" y="3781425"/>
            <a:ext cx="3505200" cy="287535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1079500" y="0"/>
            <a:ext cx="7924800" cy="1419225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1460500" y="581025"/>
            <a:ext cx="6781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BABIES DON'T FEEL PAIN: A CENTURY OF DENIAL IN MEDICINE</a:t>
            </a:r>
          </a:p>
          <a:p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079500" y="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TARİHÇE “yüzyıllık inkar”</a:t>
            </a:r>
          </a:p>
          <a:p>
            <a:pPr algn="ctr"/>
            <a:endParaRPr lang="tr-TR" sz="3200" dirty="0"/>
          </a:p>
        </p:txBody>
      </p:sp>
      <p:sp>
        <p:nvSpPr>
          <p:cNvPr id="11" name="10 Dikdörtgen"/>
          <p:cNvSpPr/>
          <p:nvPr/>
        </p:nvSpPr>
        <p:spPr>
          <a:xfrm>
            <a:off x="317500" y="1571625"/>
            <a:ext cx="9220200" cy="213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317500" y="1647825"/>
            <a:ext cx="9766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PDA </a:t>
            </a:r>
            <a:r>
              <a:rPr lang="tr-TR" sz="2400" dirty="0" err="1" smtClean="0">
                <a:solidFill>
                  <a:schemeClr val="bg1"/>
                </a:solidFill>
              </a:rPr>
              <a:t>ligasyonunda</a:t>
            </a:r>
            <a:r>
              <a:rPr lang="tr-TR" sz="2400" dirty="0" smtClean="0">
                <a:solidFill>
                  <a:schemeClr val="bg1"/>
                </a:solidFill>
              </a:rPr>
              <a:t> anestezi kullanmanın gereksiz olduğunu bildirmişler 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1980’lere  kadar </a:t>
            </a:r>
            <a:r>
              <a:rPr lang="tr-TR" sz="2400" dirty="0" err="1" smtClean="0">
                <a:solidFill>
                  <a:schemeClr val="bg1"/>
                </a:solidFill>
              </a:rPr>
              <a:t>yenidoğanların</a:t>
            </a:r>
            <a:r>
              <a:rPr lang="tr-TR" sz="2400" dirty="0" smtClean="0">
                <a:solidFill>
                  <a:schemeClr val="bg1"/>
                </a:solidFill>
              </a:rPr>
              <a:t>  </a:t>
            </a:r>
            <a:r>
              <a:rPr lang="tr-TR" sz="2400" dirty="0" err="1" smtClean="0">
                <a:solidFill>
                  <a:schemeClr val="bg1"/>
                </a:solidFill>
              </a:rPr>
              <a:t>invaziv</a:t>
            </a:r>
            <a:r>
              <a:rPr lang="tr-TR" sz="2400" dirty="0" smtClean="0">
                <a:solidFill>
                  <a:schemeClr val="bg1"/>
                </a:solidFill>
              </a:rPr>
              <a:t> girişimlerde ağrı duymadığı düşünülüyor Cerrahi girişimlerde sadece kas paralizisi,  kürar (</a:t>
            </a:r>
            <a:r>
              <a:rPr lang="tr-TR" sz="2400" dirty="0" err="1" smtClean="0">
                <a:solidFill>
                  <a:schemeClr val="bg1"/>
                </a:solidFill>
              </a:rPr>
              <a:t>pankronium</a:t>
            </a:r>
            <a:r>
              <a:rPr lang="tr-TR" sz="2400" dirty="0" smtClean="0">
                <a:solidFill>
                  <a:schemeClr val="bg1"/>
                </a:solidFill>
              </a:rPr>
              <a:t>) -LIVERPOOL METODU</a:t>
            </a:r>
          </a:p>
          <a:p>
            <a:endParaRPr lang="tr-T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Why Are So Many Newborns Still Being Denied Pain Relief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00" y="3095625"/>
            <a:ext cx="4876800" cy="310896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451100" y="657225"/>
            <a:ext cx="50419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r>
              <a:rPr lang="en-US" i="1" dirty="0" smtClean="0"/>
              <a:t>1985</a:t>
            </a:r>
            <a:r>
              <a:rPr lang="tr-TR" i="1" dirty="0" smtClean="0"/>
              <a:t> yılında </a:t>
            </a:r>
            <a:r>
              <a:rPr lang="tr-TR" i="1" dirty="0" err="1" smtClean="0"/>
              <a:t>Maryland’da</a:t>
            </a:r>
            <a:r>
              <a:rPr lang="tr-TR" i="1" dirty="0" smtClean="0"/>
              <a:t> PDA </a:t>
            </a:r>
            <a:r>
              <a:rPr lang="tr-TR" i="1" dirty="0" err="1" smtClean="0"/>
              <a:t>ligasyonu</a:t>
            </a:r>
            <a:r>
              <a:rPr lang="tr-TR" i="1" dirty="0" smtClean="0"/>
              <a:t> gereken bir bebek dünyaya gelir</a:t>
            </a:r>
            <a:r>
              <a:rPr lang="en-US" i="1" dirty="0" smtClean="0"/>
              <a:t>.  Jeffrey, </a:t>
            </a:r>
            <a:r>
              <a:rPr lang="tr-TR" i="1" dirty="0" smtClean="0"/>
              <a:t>operasyondan haftalar sonra ölür</a:t>
            </a:r>
            <a:r>
              <a:rPr lang="en-US" i="1" dirty="0" smtClean="0"/>
              <a:t>. </a:t>
            </a:r>
            <a:r>
              <a:rPr lang="tr-TR" i="1" dirty="0" smtClean="0"/>
              <a:t>Aile cerrahi işlemlerin başarıyla yapıldığını ancak analjezi uygulanmadığını öğrenir yalnız kas gevşetici uygulanmıştır</a:t>
            </a:r>
            <a:endParaRPr lang="tr-TR" i="1" dirty="0"/>
          </a:p>
        </p:txBody>
      </p:sp>
      <p:sp>
        <p:nvSpPr>
          <p:cNvPr id="96258" name="AutoShape 2" descr="zor ölüm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6260" name="AutoShape 4" descr="zor ölüm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6262" name="Picture 6" descr="http://www.filmifullizles.org/wp-content/uploads/zor-olum-1-turkce-dublaj-z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1100" y="2562225"/>
            <a:ext cx="2759075" cy="3915318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3517900" y="6372225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/>
              <a:t>ILLUSTRATOR, Jimmy </a:t>
            </a:r>
            <a:r>
              <a:rPr lang="tr-TR" sz="1400" i="1" dirty="0" err="1" smtClean="0"/>
              <a:t>Coo</a:t>
            </a:r>
            <a:endParaRPr lang="tr-T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850900" y="504825"/>
            <a:ext cx="8610600" cy="670560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850900" y="657225"/>
            <a:ext cx="84582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FF00"/>
                </a:solidFill>
              </a:rPr>
              <a:t>1987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Anand</a:t>
            </a:r>
            <a:r>
              <a:rPr lang="tr-TR" sz="2400" dirty="0" smtClean="0">
                <a:solidFill>
                  <a:schemeClr val="bg1"/>
                </a:solidFill>
              </a:rPr>
              <a:t> ve </a:t>
            </a:r>
            <a:r>
              <a:rPr lang="tr-TR" sz="2400" dirty="0" err="1" smtClean="0">
                <a:solidFill>
                  <a:schemeClr val="bg1"/>
                </a:solidFill>
              </a:rPr>
              <a:t>Hickey</a:t>
            </a:r>
            <a:r>
              <a:rPr lang="tr-TR" sz="2400" dirty="0" smtClean="0">
                <a:solidFill>
                  <a:schemeClr val="bg1"/>
                </a:solidFill>
              </a:rPr>
              <a:t>  ağrıya  fizyolojik ve </a:t>
            </a:r>
            <a:r>
              <a:rPr lang="tr-TR" sz="2400" dirty="0" err="1" smtClean="0">
                <a:solidFill>
                  <a:schemeClr val="bg1"/>
                </a:solidFill>
              </a:rPr>
              <a:t>hormonal</a:t>
            </a:r>
            <a:r>
              <a:rPr lang="tr-TR" sz="2400" dirty="0" smtClean="0">
                <a:solidFill>
                  <a:schemeClr val="bg1"/>
                </a:solidFill>
              </a:rPr>
              <a:t> yanıt</a:t>
            </a:r>
          </a:p>
          <a:p>
            <a:pPr marL="342900" indent="-342900">
              <a:buAutoNum type="arabicPlain" startAt="1987"/>
            </a:pPr>
            <a:r>
              <a:rPr lang="tr-TR" sz="2400" dirty="0" smtClean="0">
                <a:solidFill>
                  <a:schemeClr val="bg1"/>
                </a:solidFill>
              </a:rPr>
              <a:t> AAP operasyonlarda anestezi ve </a:t>
            </a:r>
            <a:r>
              <a:rPr lang="tr-TR" sz="2400" dirty="0" err="1" smtClean="0">
                <a:solidFill>
                  <a:schemeClr val="bg1"/>
                </a:solidFill>
              </a:rPr>
              <a:t>postoperatif</a:t>
            </a:r>
            <a:r>
              <a:rPr lang="tr-TR" sz="2400" dirty="0" smtClean="0">
                <a:solidFill>
                  <a:schemeClr val="bg1"/>
                </a:solidFill>
              </a:rPr>
              <a:t> ağrı kesici     </a:t>
            </a:r>
          </a:p>
          <a:p>
            <a:pPr marL="342900" indent="-342900"/>
            <a:r>
              <a:rPr lang="tr-TR" sz="2400" dirty="0" smtClean="0">
                <a:solidFill>
                  <a:schemeClr val="bg1"/>
                </a:solidFill>
              </a:rPr>
              <a:t>1990 Ağrı yönetim yönergeleri</a:t>
            </a:r>
          </a:p>
          <a:p>
            <a:pPr marL="342900" indent="-342900"/>
            <a:r>
              <a:rPr lang="tr-TR" sz="2400" dirty="0" smtClean="0">
                <a:solidFill>
                  <a:schemeClr val="bg1"/>
                </a:solidFill>
              </a:rPr>
              <a:t>1999 </a:t>
            </a:r>
            <a:r>
              <a:rPr lang="tr-TR" sz="2400" dirty="0" err="1" smtClean="0">
                <a:solidFill>
                  <a:schemeClr val="bg1"/>
                </a:solidFill>
              </a:rPr>
              <a:t>Anand</a:t>
            </a:r>
            <a:r>
              <a:rPr lang="tr-TR" sz="2400" dirty="0" smtClean="0">
                <a:solidFill>
                  <a:schemeClr val="bg1"/>
                </a:solidFill>
              </a:rPr>
              <a:t> NOPAIN</a:t>
            </a:r>
          </a:p>
          <a:p>
            <a:pPr marL="342900" indent="-342900"/>
            <a:r>
              <a:rPr lang="tr-TR" sz="2400" dirty="0" smtClean="0">
                <a:solidFill>
                  <a:schemeClr val="bg1"/>
                </a:solidFill>
              </a:rPr>
              <a:t>2000 Ağrının sistematik değerlendirmesi</a:t>
            </a:r>
          </a:p>
          <a:p>
            <a:pPr marL="342900" indent="-342900"/>
            <a:r>
              <a:rPr lang="tr-TR" sz="2400" dirty="0" smtClean="0">
                <a:solidFill>
                  <a:schemeClr val="bg1"/>
                </a:solidFill>
              </a:rPr>
              <a:t>2004 </a:t>
            </a:r>
            <a:r>
              <a:rPr lang="tr-TR" sz="2400" dirty="0" err="1" smtClean="0">
                <a:solidFill>
                  <a:schemeClr val="bg1"/>
                </a:solidFill>
              </a:rPr>
              <a:t>Cochrane</a:t>
            </a:r>
            <a:r>
              <a:rPr lang="tr-TR" sz="2400" dirty="0" smtClean="0">
                <a:solidFill>
                  <a:schemeClr val="bg1"/>
                </a:solidFill>
              </a:rPr>
              <a:t> oral </a:t>
            </a:r>
            <a:r>
              <a:rPr lang="tr-TR" sz="2400" dirty="0" err="1" smtClean="0">
                <a:solidFill>
                  <a:schemeClr val="bg1"/>
                </a:solidFill>
              </a:rPr>
              <a:t>sukroz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tr-TR" sz="2400" dirty="0" smtClean="0">
                <a:solidFill>
                  <a:schemeClr val="bg1"/>
                </a:solidFill>
              </a:rPr>
              <a:t>2004 NEOPAIN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2005 </a:t>
            </a:r>
            <a:r>
              <a:rPr lang="tr-TR" sz="2400" dirty="0" err="1" smtClean="0">
                <a:solidFill>
                  <a:schemeClr val="bg1"/>
                </a:solidFill>
              </a:rPr>
              <a:t>Cochrane</a:t>
            </a:r>
            <a:r>
              <a:rPr lang="tr-TR" sz="2400" dirty="0" smtClean="0">
                <a:solidFill>
                  <a:schemeClr val="bg1"/>
                </a:solidFill>
              </a:rPr>
              <a:t>  </a:t>
            </a:r>
            <a:r>
              <a:rPr lang="tr-TR" sz="2400" dirty="0" err="1" smtClean="0">
                <a:solidFill>
                  <a:schemeClr val="bg1"/>
                </a:solidFill>
              </a:rPr>
              <a:t>MV’de</a:t>
            </a:r>
            <a:r>
              <a:rPr lang="tr-TR" sz="2400" dirty="0" smtClean="0">
                <a:solidFill>
                  <a:schemeClr val="bg1"/>
                </a:solidFill>
              </a:rPr>
              <a:t> rutin </a:t>
            </a:r>
            <a:r>
              <a:rPr lang="tr-TR" sz="2400" dirty="0" err="1" smtClean="0">
                <a:solidFill>
                  <a:schemeClr val="bg1"/>
                </a:solidFill>
              </a:rPr>
              <a:t>opioidlerin</a:t>
            </a:r>
            <a:r>
              <a:rPr lang="tr-TR" sz="2400" dirty="0" smtClean="0">
                <a:solidFill>
                  <a:schemeClr val="bg1"/>
                </a:solidFill>
              </a:rPr>
              <a:t>  için verilerin yetersiz </a:t>
            </a:r>
          </a:p>
          <a:p>
            <a:pPr marL="342900" indent="-342900">
              <a:buAutoNum type="arabicPlain" startAt="2006"/>
            </a:pP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Cochrane</a:t>
            </a:r>
            <a:r>
              <a:rPr lang="tr-TR" sz="2400" dirty="0" smtClean="0">
                <a:solidFill>
                  <a:schemeClr val="bg1"/>
                </a:solidFill>
              </a:rPr>
              <a:t>  Girişimlerde emzirilmesi veya anne sütü verilmesi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2006 </a:t>
            </a:r>
            <a:r>
              <a:rPr lang="tr-TR" sz="2400" dirty="0" err="1" smtClean="0">
                <a:solidFill>
                  <a:schemeClr val="bg1"/>
                </a:solidFill>
              </a:rPr>
              <a:t>Pretermde</a:t>
            </a:r>
            <a:r>
              <a:rPr lang="tr-TR" sz="2400" dirty="0" smtClean="0">
                <a:solidFill>
                  <a:schemeClr val="bg1"/>
                </a:solidFill>
              </a:rPr>
              <a:t> ağrıya bağlı </a:t>
            </a:r>
            <a:r>
              <a:rPr lang="tr-TR" sz="2400" dirty="0" err="1" smtClean="0">
                <a:solidFill>
                  <a:schemeClr val="bg1"/>
                </a:solidFill>
              </a:rPr>
              <a:t>kortikal</a:t>
            </a:r>
            <a:r>
              <a:rPr lang="tr-TR" sz="2400" dirty="0" smtClean="0">
                <a:solidFill>
                  <a:schemeClr val="bg1"/>
                </a:solidFill>
              </a:rPr>
              <a:t> aktivasyon verileri (NIRS) 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2006 AAP ve  CPS </a:t>
            </a:r>
            <a:r>
              <a:rPr lang="tr-TR" sz="2400" dirty="0" err="1" smtClean="0">
                <a:solidFill>
                  <a:schemeClr val="bg1"/>
                </a:solidFill>
              </a:rPr>
              <a:t>yenidoğanda</a:t>
            </a:r>
            <a:r>
              <a:rPr lang="tr-TR" sz="2400" dirty="0" smtClean="0">
                <a:solidFill>
                  <a:schemeClr val="bg1"/>
                </a:solidFill>
              </a:rPr>
              <a:t> ağrı kontrolü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2009 40’dan fazla ağrı ölçeği, rutin olarak </a:t>
            </a:r>
            <a:r>
              <a:rPr lang="tr-TR" sz="2400" dirty="0" err="1" smtClean="0">
                <a:solidFill>
                  <a:schemeClr val="bg1"/>
                </a:solidFill>
              </a:rPr>
              <a:t>YYBÜ’de</a:t>
            </a:r>
            <a:r>
              <a:rPr lang="tr-TR" sz="2400" dirty="0" smtClean="0">
                <a:solidFill>
                  <a:schemeClr val="bg1"/>
                </a:solidFill>
              </a:rPr>
              <a:t> kullanılmıyor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2010 </a:t>
            </a:r>
            <a:r>
              <a:rPr lang="tr-TR" sz="2400" dirty="0" err="1" smtClean="0">
                <a:solidFill>
                  <a:schemeClr val="bg1"/>
                </a:solidFill>
              </a:rPr>
              <a:t>Petermler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non</a:t>
            </a:r>
            <a:r>
              <a:rPr lang="tr-TR" sz="2400" dirty="0" smtClean="0">
                <a:solidFill>
                  <a:schemeClr val="bg1"/>
                </a:solidFill>
              </a:rPr>
              <a:t>-n ve </a:t>
            </a:r>
            <a:r>
              <a:rPr lang="tr-TR" sz="2400" dirty="0" err="1" smtClean="0">
                <a:solidFill>
                  <a:schemeClr val="bg1"/>
                </a:solidFill>
              </a:rPr>
              <a:t>noksiyus</a:t>
            </a:r>
            <a:r>
              <a:rPr lang="tr-TR" sz="2400" dirty="0" smtClean="0">
                <a:solidFill>
                  <a:schemeClr val="bg1"/>
                </a:solidFill>
              </a:rPr>
              <a:t> uyaranları ayırabiliyor, </a:t>
            </a:r>
            <a:r>
              <a:rPr lang="tr-TR" sz="2400" dirty="0" err="1" smtClean="0">
                <a:solidFill>
                  <a:schemeClr val="bg1"/>
                </a:solidFill>
              </a:rPr>
              <a:t>elektrofizyoloji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2013Kanada fonksiyonel beyin aktivitesinde gelişimsel değişiklikler ve görsel-algılama yetisinde bozukluklar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2015 Türk </a:t>
            </a:r>
            <a:r>
              <a:rPr lang="tr-TR" sz="2400" b="1" dirty="0" err="1" smtClean="0">
                <a:solidFill>
                  <a:srgbClr val="FF0000"/>
                </a:solidFill>
              </a:rPr>
              <a:t>Neonatoloji</a:t>
            </a:r>
            <a:r>
              <a:rPr lang="tr-TR" sz="2400" b="1" dirty="0" smtClean="0">
                <a:solidFill>
                  <a:srgbClr val="FF0000"/>
                </a:solidFill>
              </a:rPr>
              <a:t> Derneği ağrı ve analjezi protokolü</a:t>
            </a:r>
          </a:p>
          <a:p>
            <a:r>
              <a:rPr lang="tr-TR" sz="2400" dirty="0" smtClean="0">
                <a:solidFill>
                  <a:srgbClr val="FFFF00"/>
                </a:solidFill>
              </a:rPr>
              <a:t>2016</a:t>
            </a:r>
            <a:r>
              <a:rPr lang="tr-TR" sz="2400" dirty="0" smtClean="0">
                <a:solidFill>
                  <a:schemeClr val="bg1"/>
                </a:solidFill>
              </a:rPr>
              <a:t> AAP </a:t>
            </a:r>
            <a:r>
              <a:rPr lang="tr-TR" sz="2400" dirty="0" err="1" smtClean="0">
                <a:solidFill>
                  <a:schemeClr val="bg1"/>
                </a:solidFill>
              </a:rPr>
              <a:t>Yenidoğanda</a:t>
            </a:r>
            <a:r>
              <a:rPr lang="tr-TR" sz="2400" dirty="0" smtClean="0">
                <a:solidFill>
                  <a:schemeClr val="bg1"/>
                </a:solidFill>
              </a:rPr>
              <a:t> girişimsel ağrı protokolü</a:t>
            </a:r>
          </a:p>
          <a:p>
            <a:endParaRPr lang="tr-T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384300" y="3248025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Epidemiology of Procedural Pain in Neonates (EPIPPAIN) </a:t>
            </a:r>
            <a:r>
              <a:rPr lang="en-US" i="1" dirty="0" err="1" smtClean="0"/>
              <a:t>çalışması</a:t>
            </a:r>
            <a:endParaRPr lang="tr-T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0" y="4467225"/>
            <a:ext cx="3746767" cy="20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700" y="3705225"/>
            <a:ext cx="6038850" cy="102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6261100" y="522922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latin typeface="Arial" pitchFamily="34" charset="0"/>
                <a:cs typeface="Arial" pitchFamily="34" charset="0"/>
              </a:rPr>
              <a:t>Median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115 girişim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16 ağrılı girişim/gün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003300" y="276225"/>
            <a:ext cx="7696200" cy="1038225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1536700" y="428625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AĞRILI GİRİŞİMLER</a:t>
            </a:r>
            <a:endParaRPr lang="tr-TR" sz="3600" dirty="0" smtClean="0">
              <a:solidFill>
                <a:schemeClr val="bg1"/>
              </a:solidFill>
            </a:endParaRPr>
          </a:p>
          <a:p>
            <a:endParaRPr lang="tr-TR" dirty="0"/>
          </a:p>
        </p:txBody>
      </p:sp>
      <p:sp>
        <p:nvSpPr>
          <p:cNvPr id="9" name="8 Yuvarlatılmış Dikdörtgen"/>
          <p:cNvSpPr/>
          <p:nvPr/>
        </p:nvSpPr>
        <p:spPr>
          <a:xfrm>
            <a:off x="6108700" y="4924425"/>
            <a:ext cx="25146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0" name="9 Diyagram"/>
          <p:cNvGraphicFramePr/>
          <p:nvPr/>
        </p:nvGraphicFramePr>
        <p:xfrm>
          <a:off x="1689100" y="276225"/>
          <a:ext cx="6553200" cy="374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10 Grup"/>
          <p:cNvGrpSpPr/>
          <p:nvPr/>
        </p:nvGrpSpPr>
        <p:grpSpPr>
          <a:xfrm>
            <a:off x="7861300" y="1190625"/>
            <a:ext cx="1926282" cy="1926282"/>
            <a:chOff x="4624997" y="910990"/>
            <a:chExt cx="1926282" cy="1926282"/>
          </a:xfrm>
        </p:grpSpPr>
        <p:sp>
          <p:nvSpPr>
            <p:cNvPr id="12" name="11 Oval"/>
            <p:cNvSpPr/>
            <p:nvPr/>
          </p:nvSpPr>
          <p:spPr>
            <a:xfrm>
              <a:off x="4624997" y="910990"/>
              <a:ext cx="1926282" cy="19262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4929797" y="1215790"/>
              <a:ext cx="1514486" cy="1514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06010" tIns="16510" rIns="106010" bIns="16510" numCol="1" spcCol="1270" anchor="ctr" anchorCtr="0">
              <a:noAutofit/>
            </a:bodyPr>
            <a:lstStyle/>
            <a:p>
              <a:r>
                <a:rPr lang="tr-TR" sz="1400" dirty="0" smtClean="0"/>
                <a:t>(NEK), menenjit, kemik kırığı, </a:t>
              </a:r>
              <a:r>
                <a:rPr lang="tr-TR" sz="1400" dirty="0" err="1" smtClean="0"/>
                <a:t>osteomyelit</a:t>
              </a:r>
              <a:r>
                <a:rPr lang="tr-TR" sz="1400" dirty="0" smtClean="0"/>
                <a:t>, doku</a:t>
              </a:r>
            </a:p>
            <a:p>
              <a:r>
                <a:rPr lang="tr-TR" sz="1400" dirty="0" err="1" smtClean="0"/>
                <a:t>iskemisi</a:t>
              </a:r>
              <a:r>
                <a:rPr lang="tr-TR" sz="1400" dirty="0" smtClean="0"/>
                <a:t> nekrozu</a:t>
              </a:r>
            </a:p>
            <a:p>
              <a:r>
                <a:rPr lang="tr-TR" sz="1400" kern="1200" dirty="0" smtClean="0"/>
                <a:t>Sinir-cilt lezyonu</a:t>
              </a:r>
              <a:endParaRPr lang="tr-TR" sz="1300" kern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0" y="2333625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Topuk delme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err="1" smtClean="0"/>
              <a:t>Aspirasyon</a:t>
            </a:r>
            <a:endParaRPr lang="tr-T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tr-TR" sz="2800" dirty="0" err="1" smtClean="0"/>
              <a:t>Venöz</a:t>
            </a:r>
            <a:r>
              <a:rPr lang="tr-TR" sz="2800" dirty="0" smtClean="0"/>
              <a:t> kan alma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err="1" smtClean="0"/>
              <a:t>Venöz</a:t>
            </a:r>
            <a:r>
              <a:rPr lang="tr-TR" sz="2800" dirty="0" smtClean="0"/>
              <a:t> girişim</a:t>
            </a:r>
            <a:endParaRPr lang="tr-TR" sz="2800" dirty="0"/>
          </a:p>
        </p:txBody>
      </p:sp>
      <p:sp>
        <p:nvSpPr>
          <p:cNvPr id="9" name="8 Yuvarlatılmış Dikdörtgen"/>
          <p:cNvSpPr/>
          <p:nvPr/>
        </p:nvSpPr>
        <p:spPr>
          <a:xfrm>
            <a:off x="0" y="2181225"/>
            <a:ext cx="35433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136900" y="581025"/>
            <a:ext cx="6172200" cy="624840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700" y="809625"/>
            <a:ext cx="551497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Dikdörtgen"/>
          <p:cNvSpPr/>
          <p:nvPr/>
        </p:nvSpPr>
        <p:spPr>
          <a:xfrm>
            <a:off x="7099300" y="1647825"/>
            <a:ext cx="27432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Metin kutusu"/>
          <p:cNvSpPr txBox="1"/>
          <p:nvPr/>
        </p:nvSpPr>
        <p:spPr>
          <a:xfrm>
            <a:off x="7404100" y="1724025"/>
            <a:ext cx="214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7.5-17.3/girişim /gün</a:t>
            </a:r>
          </a:p>
          <a:p>
            <a:endParaRPr lang="tr-TR" dirty="0"/>
          </a:p>
        </p:txBody>
      </p:sp>
      <p:sp>
        <p:nvSpPr>
          <p:cNvPr id="13" name="12 Oval"/>
          <p:cNvSpPr/>
          <p:nvPr/>
        </p:nvSpPr>
        <p:spPr>
          <a:xfrm>
            <a:off x="6413500" y="4695825"/>
            <a:ext cx="2743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5" name="14 Düz Bağlayıcı"/>
          <p:cNvCxnSpPr/>
          <p:nvPr/>
        </p:nvCxnSpPr>
        <p:spPr>
          <a:xfrm>
            <a:off x="5499100" y="5686425"/>
            <a:ext cx="3429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5194300" y="5838825"/>
            <a:ext cx="3657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Bağlayıcı"/>
          <p:cNvCxnSpPr/>
          <p:nvPr/>
        </p:nvCxnSpPr>
        <p:spPr>
          <a:xfrm>
            <a:off x="5194300" y="5991225"/>
            <a:ext cx="3733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312" y="2257425"/>
            <a:ext cx="9018588" cy="4794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550" y="1790763"/>
            <a:ext cx="8977630" cy="5266055"/>
          </a:xfrm>
          <a:custGeom>
            <a:avLst/>
            <a:gdLst/>
            <a:ahLst/>
            <a:cxnLst/>
            <a:rect l="l" t="t" r="r" b="b"/>
            <a:pathLst>
              <a:path w="8977630" h="5266055">
                <a:moveTo>
                  <a:pt x="0" y="5265674"/>
                </a:moveTo>
                <a:lnTo>
                  <a:pt x="8977249" y="5265674"/>
                </a:lnTo>
                <a:lnTo>
                  <a:pt x="8977249" y="0"/>
                </a:lnTo>
                <a:lnTo>
                  <a:pt x="0" y="0"/>
                </a:lnTo>
                <a:lnTo>
                  <a:pt x="0" y="5265674"/>
                </a:lnTo>
                <a:close/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5 Dikdörtgen"/>
          <p:cNvSpPr/>
          <p:nvPr/>
        </p:nvSpPr>
        <p:spPr>
          <a:xfrm>
            <a:off x="622300" y="1952625"/>
            <a:ext cx="160020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774700" y="2181225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Fizyolojik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2374900" y="1952625"/>
            <a:ext cx="160020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4203700" y="1952625"/>
            <a:ext cx="175260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6108700" y="1952625"/>
            <a:ext cx="152400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7708900" y="1952625"/>
            <a:ext cx="175260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Metin kutusu"/>
          <p:cNvSpPr txBox="1"/>
          <p:nvPr/>
        </p:nvSpPr>
        <p:spPr>
          <a:xfrm>
            <a:off x="7708900" y="1952625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Vucut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hareketleri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6184900" y="218122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Otonomik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4279900" y="218122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Hormonal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2374900" y="218122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Davranışsal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698500" y="276225"/>
            <a:ext cx="8686800" cy="1571625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850900" y="428625"/>
            <a:ext cx="8763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AĞRININ DEĞERLENDİRİLMESİ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Bebeğin ağrıya yanıtı- 5. </a:t>
            </a:r>
            <a:r>
              <a:rPr lang="tr-TR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vital</a:t>
            </a: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bulgu</a:t>
            </a:r>
          </a:p>
          <a:p>
            <a:pPr algn="ctr"/>
            <a:endParaRPr lang="tr-T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906256" y="1008888"/>
            <a:ext cx="649224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3700" y="1419225"/>
            <a:ext cx="5334000" cy="4637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84500" y="7058025"/>
            <a:ext cx="28702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121312"/>
                </a:solidFill>
                <a:latin typeface="Arial"/>
                <a:cs typeface="Arial"/>
              </a:rPr>
              <a:t>Bellien</a:t>
            </a:r>
            <a:r>
              <a:rPr sz="1200" dirty="0">
                <a:solidFill>
                  <a:srgbClr val="121312"/>
                </a:solidFill>
                <a:latin typeface="Arial"/>
                <a:cs typeface="Arial"/>
              </a:rPr>
              <a:t>i</a:t>
            </a:r>
            <a:r>
              <a:rPr sz="1200" spc="-20" dirty="0">
                <a:solidFill>
                  <a:srgbClr val="12131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21312"/>
                </a:solidFill>
                <a:latin typeface="Arial"/>
                <a:cs typeface="Arial"/>
              </a:rPr>
              <a:t>C</a:t>
            </a:r>
            <a:r>
              <a:rPr sz="1200" spc="-135" dirty="0">
                <a:solidFill>
                  <a:srgbClr val="121312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121312"/>
                </a:solidFill>
                <a:latin typeface="Arial"/>
                <a:cs typeface="Arial"/>
              </a:rPr>
              <a:t>,</a:t>
            </a:r>
            <a:r>
              <a:rPr sz="1200" spc="-15" dirty="0">
                <a:solidFill>
                  <a:srgbClr val="12131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21312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121312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121312"/>
                </a:solidFill>
                <a:latin typeface="Arial"/>
                <a:cs typeface="Arial"/>
              </a:rPr>
              <a:t>e</a:t>
            </a:r>
            <a:r>
              <a:rPr sz="1200" spc="-105" dirty="0">
                <a:solidFill>
                  <a:srgbClr val="121312"/>
                </a:solidFill>
                <a:latin typeface="Arial"/>
                <a:cs typeface="Arial"/>
              </a:rPr>
              <a:t> </a:t>
            </a:r>
            <a:r>
              <a:rPr lang="tr-TR" sz="1200" spc="-105" dirty="0" smtClean="0">
                <a:solidFill>
                  <a:srgbClr val="121312"/>
                </a:solidFill>
                <a:latin typeface="Arial"/>
                <a:cs typeface="Arial"/>
              </a:rPr>
              <a:t> </a:t>
            </a:r>
            <a:r>
              <a:rPr sz="1200" spc="-5" dirty="0" smtClean="0">
                <a:solidFill>
                  <a:srgbClr val="121312"/>
                </a:solidFill>
                <a:latin typeface="Arial"/>
                <a:cs typeface="Arial"/>
              </a:rPr>
              <a:t>AAP</a:t>
            </a:r>
            <a:r>
              <a:rPr sz="1200" dirty="0" smtClean="0">
                <a:solidFill>
                  <a:srgbClr val="121312"/>
                </a:solidFill>
                <a:latin typeface="Arial"/>
                <a:cs typeface="Arial"/>
              </a:rPr>
              <a:t>S </a:t>
            </a:r>
            <a:r>
              <a:rPr sz="1200" spc="5" dirty="0">
                <a:solidFill>
                  <a:srgbClr val="121312"/>
                </a:solidFill>
                <a:latin typeface="Arial"/>
                <a:cs typeface="Arial"/>
              </a:rPr>
              <a:t>J</a:t>
            </a:r>
            <a:r>
              <a:rPr sz="1200" spc="-5" dirty="0">
                <a:solidFill>
                  <a:srgbClr val="121312"/>
                </a:solidFill>
                <a:latin typeface="Arial"/>
                <a:cs typeface="Arial"/>
              </a:rPr>
              <a:t>ourna</a:t>
            </a:r>
            <a:r>
              <a:rPr sz="1200" dirty="0">
                <a:solidFill>
                  <a:srgbClr val="121312"/>
                </a:solidFill>
                <a:latin typeface="Arial"/>
                <a:cs typeface="Arial"/>
              </a:rPr>
              <a:t>l</a:t>
            </a:r>
            <a:r>
              <a:rPr sz="1200" spc="-30" dirty="0">
                <a:solidFill>
                  <a:srgbClr val="12131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21312"/>
                </a:solidFill>
                <a:latin typeface="Arial"/>
                <a:cs typeface="Arial"/>
              </a:rPr>
              <a:t>2012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469900" y="4695825"/>
            <a:ext cx="5562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546100" y="4695824"/>
            <a:ext cx="5486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AĞRI İŞARETLERİ</a:t>
            </a:r>
          </a:p>
          <a:p>
            <a:r>
              <a:rPr lang="tr-T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Beden dili </a:t>
            </a:r>
          </a:p>
          <a:p>
            <a:r>
              <a:rPr lang="tr-T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ağlama, 2.taşikardi, 3.solunum  eforu, 4.el ve ayak hareketleri, 5.</a:t>
            </a:r>
            <a:r>
              <a:rPr lang="tr-TR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plantar</a:t>
            </a:r>
            <a:r>
              <a:rPr lang="tr-T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palmar</a:t>
            </a:r>
            <a:r>
              <a:rPr lang="tr-T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terleme,6.kaş çatma, 7.gözleri sıkma,8.</a:t>
            </a:r>
            <a:r>
              <a:rPr lang="tr-TR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nazolabial</a:t>
            </a:r>
            <a:r>
              <a:rPr lang="tr-T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çökme, 9.ağzın  geniş açılması olması </a:t>
            </a:r>
          </a:p>
          <a:p>
            <a:endParaRPr lang="tr-TR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Lab</a:t>
            </a:r>
            <a:r>
              <a:rPr lang="tr-T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/monitör</a:t>
            </a:r>
            <a:r>
              <a:rPr lang="tr-T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tr-T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10.kalp hızı, 11.oksijen </a:t>
            </a:r>
            <a:r>
              <a:rPr lang="tr-TR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saturasyonu</a:t>
            </a:r>
            <a:r>
              <a:rPr lang="tr-T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12.kan basıncı, 13.adrenalin, </a:t>
            </a:r>
            <a:r>
              <a:rPr lang="tr-TR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kortizol</a:t>
            </a:r>
            <a:r>
              <a:rPr lang="tr-T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endorfinler</a:t>
            </a:r>
            <a:endParaRPr lang="tr-T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callisto.ggsrv.com/imgsrv/FastFetch/UBER1/ZI-2IHK-2009-JAN00-IDSI-40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0100" y="1724025"/>
            <a:ext cx="3622007" cy="3238500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>
            <a:off x="546100" y="504825"/>
            <a:ext cx="880813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1905"/>
                <a:solidFill>
                  <a:schemeClr val="bg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ŞİKAYET ETMİYORSA  AĞRI DUYMUYOR MU?</a:t>
            </a:r>
            <a:endParaRPr lang="tr-TR" sz="3600" b="1" cap="none" spc="0" dirty="0">
              <a:ln w="1905"/>
              <a:solidFill>
                <a:schemeClr val="bg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337" y="2051050"/>
            <a:ext cx="4611624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4775" y="2266950"/>
            <a:ext cx="4595749" cy="4010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8706" y="6928588"/>
            <a:ext cx="232854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1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252525"/>
                </a:solidFill>
                <a:latin typeface="Arial"/>
                <a:cs typeface="Arial"/>
              </a:rPr>
              <a:t>ordano</a:t>
            </a:r>
            <a:r>
              <a:rPr sz="11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52525"/>
                </a:solidFill>
                <a:latin typeface="Arial"/>
                <a:cs typeface="Arial"/>
              </a:rPr>
              <a:t>V et</a:t>
            </a:r>
            <a:r>
              <a:rPr sz="11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252525"/>
                </a:solidFill>
                <a:latin typeface="Arial"/>
                <a:cs typeface="Arial"/>
              </a:rPr>
              <a:t>l </a:t>
            </a:r>
            <a:r>
              <a:rPr sz="1100" spc="-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52525"/>
                </a:solidFill>
                <a:latin typeface="Arial"/>
                <a:cs typeface="Arial"/>
              </a:rPr>
              <a:t>cta</a:t>
            </a:r>
            <a:r>
              <a:rPr sz="11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100" spc="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z="11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2014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3962" y="5508625"/>
            <a:ext cx="1296035" cy="647700"/>
          </a:xfrm>
          <a:custGeom>
            <a:avLst/>
            <a:gdLst/>
            <a:ahLst/>
            <a:cxnLst/>
            <a:rect l="l" t="t" r="r" b="b"/>
            <a:pathLst>
              <a:path w="1296035" h="647700">
                <a:moveTo>
                  <a:pt x="0" y="323850"/>
                </a:moveTo>
                <a:lnTo>
                  <a:pt x="8477" y="271329"/>
                </a:lnTo>
                <a:lnTo>
                  <a:pt x="33022" y="221504"/>
                </a:lnTo>
                <a:lnTo>
                  <a:pt x="72300" y="175040"/>
                </a:lnTo>
                <a:lnTo>
                  <a:pt x="124978" y="132606"/>
                </a:lnTo>
                <a:lnTo>
                  <a:pt x="189722" y="94868"/>
                </a:lnTo>
                <a:lnTo>
                  <a:pt x="226202" y="77970"/>
                </a:lnTo>
                <a:lnTo>
                  <a:pt x="265198" y="62496"/>
                </a:lnTo>
                <a:lnTo>
                  <a:pt x="306545" y="48530"/>
                </a:lnTo>
                <a:lnTo>
                  <a:pt x="350074" y="36155"/>
                </a:lnTo>
                <a:lnTo>
                  <a:pt x="395620" y="25455"/>
                </a:lnTo>
                <a:lnTo>
                  <a:pt x="443016" y="16514"/>
                </a:lnTo>
                <a:lnTo>
                  <a:pt x="492095" y="9414"/>
                </a:lnTo>
                <a:lnTo>
                  <a:pt x="542690" y="4239"/>
                </a:lnTo>
                <a:lnTo>
                  <a:pt x="594635" y="1073"/>
                </a:lnTo>
                <a:lnTo>
                  <a:pt x="647763" y="0"/>
                </a:lnTo>
                <a:lnTo>
                  <a:pt x="700873" y="1073"/>
                </a:lnTo>
                <a:lnTo>
                  <a:pt x="752803" y="4239"/>
                </a:lnTo>
                <a:lnTo>
                  <a:pt x="803386" y="9414"/>
                </a:lnTo>
                <a:lnTo>
                  <a:pt x="852454" y="16514"/>
                </a:lnTo>
                <a:lnTo>
                  <a:pt x="899842" y="25455"/>
                </a:lnTo>
                <a:lnTo>
                  <a:pt x="945382" y="36155"/>
                </a:lnTo>
                <a:lnTo>
                  <a:pt x="988907" y="48530"/>
                </a:lnTo>
                <a:lnTo>
                  <a:pt x="1030250" y="62496"/>
                </a:lnTo>
                <a:lnTo>
                  <a:pt x="1069245" y="77970"/>
                </a:lnTo>
                <a:lnTo>
                  <a:pt x="1105725" y="94868"/>
                </a:lnTo>
                <a:lnTo>
                  <a:pt x="1139522" y="113108"/>
                </a:lnTo>
                <a:lnTo>
                  <a:pt x="1198403" y="153278"/>
                </a:lnTo>
                <a:lnTo>
                  <a:pt x="1244552" y="197810"/>
                </a:lnTo>
                <a:lnTo>
                  <a:pt x="1276634" y="246038"/>
                </a:lnTo>
                <a:lnTo>
                  <a:pt x="1293315" y="297294"/>
                </a:lnTo>
                <a:lnTo>
                  <a:pt x="1295463" y="323850"/>
                </a:lnTo>
                <a:lnTo>
                  <a:pt x="1293315" y="350405"/>
                </a:lnTo>
                <a:lnTo>
                  <a:pt x="1276634" y="401661"/>
                </a:lnTo>
                <a:lnTo>
                  <a:pt x="1244552" y="449889"/>
                </a:lnTo>
                <a:lnTo>
                  <a:pt x="1198403" y="494421"/>
                </a:lnTo>
                <a:lnTo>
                  <a:pt x="1139522" y="534591"/>
                </a:lnTo>
                <a:lnTo>
                  <a:pt x="1105725" y="552830"/>
                </a:lnTo>
                <a:lnTo>
                  <a:pt x="1069245" y="569729"/>
                </a:lnTo>
                <a:lnTo>
                  <a:pt x="1030250" y="585203"/>
                </a:lnTo>
                <a:lnTo>
                  <a:pt x="988907" y="599169"/>
                </a:lnTo>
                <a:lnTo>
                  <a:pt x="945382" y="611544"/>
                </a:lnTo>
                <a:lnTo>
                  <a:pt x="899842" y="622244"/>
                </a:lnTo>
                <a:lnTo>
                  <a:pt x="852454" y="631185"/>
                </a:lnTo>
                <a:lnTo>
                  <a:pt x="803386" y="638285"/>
                </a:lnTo>
                <a:lnTo>
                  <a:pt x="752803" y="643460"/>
                </a:lnTo>
                <a:lnTo>
                  <a:pt x="700873" y="646626"/>
                </a:lnTo>
                <a:lnTo>
                  <a:pt x="647763" y="647699"/>
                </a:lnTo>
                <a:lnTo>
                  <a:pt x="594635" y="646626"/>
                </a:lnTo>
                <a:lnTo>
                  <a:pt x="542690" y="643460"/>
                </a:lnTo>
                <a:lnTo>
                  <a:pt x="492095" y="638285"/>
                </a:lnTo>
                <a:lnTo>
                  <a:pt x="443016" y="631185"/>
                </a:lnTo>
                <a:lnTo>
                  <a:pt x="395620" y="622244"/>
                </a:lnTo>
                <a:lnTo>
                  <a:pt x="350074" y="611544"/>
                </a:lnTo>
                <a:lnTo>
                  <a:pt x="306545" y="599169"/>
                </a:lnTo>
                <a:lnTo>
                  <a:pt x="265198" y="585203"/>
                </a:lnTo>
                <a:lnTo>
                  <a:pt x="226202" y="569729"/>
                </a:lnTo>
                <a:lnTo>
                  <a:pt x="189722" y="552830"/>
                </a:lnTo>
                <a:lnTo>
                  <a:pt x="155925" y="534591"/>
                </a:lnTo>
                <a:lnTo>
                  <a:pt x="97047" y="494421"/>
                </a:lnTo>
                <a:lnTo>
                  <a:pt x="50903" y="449889"/>
                </a:lnTo>
                <a:lnTo>
                  <a:pt x="18825" y="401661"/>
                </a:lnTo>
                <a:lnTo>
                  <a:pt x="2147" y="350405"/>
                </a:lnTo>
                <a:lnTo>
                  <a:pt x="0" y="323850"/>
                </a:lnTo>
                <a:close/>
              </a:path>
            </a:pathLst>
          </a:custGeom>
          <a:ln w="35999">
            <a:solidFill>
              <a:srgbClr val="00D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6500" y="3905250"/>
            <a:ext cx="1295400" cy="647700"/>
          </a:xfrm>
          <a:custGeom>
            <a:avLst/>
            <a:gdLst/>
            <a:ahLst/>
            <a:cxnLst/>
            <a:rect l="l" t="t" r="r" b="b"/>
            <a:pathLst>
              <a:path w="1295400" h="647700">
                <a:moveTo>
                  <a:pt x="0" y="323850"/>
                </a:moveTo>
                <a:lnTo>
                  <a:pt x="8476" y="271329"/>
                </a:lnTo>
                <a:lnTo>
                  <a:pt x="33015" y="221504"/>
                </a:lnTo>
                <a:lnTo>
                  <a:pt x="72286" y="175040"/>
                </a:lnTo>
                <a:lnTo>
                  <a:pt x="124955" y="132606"/>
                </a:lnTo>
                <a:lnTo>
                  <a:pt x="189690" y="94869"/>
                </a:lnTo>
                <a:lnTo>
                  <a:pt x="226165" y="77970"/>
                </a:lnTo>
                <a:lnTo>
                  <a:pt x="265157" y="62496"/>
                </a:lnTo>
                <a:lnTo>
                  <a:pt x="306499" y="48530"/>
                </a:lnTo>
                <a:lnTo>
                  <a:pt x="350025" y="36155"/>
                </a:lnTo>
                <a:lnTo>
                  <a:pt x="395567" y="25455"/>
                </a:lnTo>
                <a:lnTo>
                  <a:pt x="442959" y="16514"/>
                </a:lnTo>
                <a:lnTo>
                  <a:pt x="492035" y="9414"/>
                </a:lnTo>
                <a:lnTo>
                  <a:pt x="542628" y="4239"/>
                </a:lnTo>
                <a:lnTo>
                  <a:pt x="594572" y="1073"/>
                </a:lnTo>
                <a:lnTo>
                  <a:pt x="647700" y="0"/>
                </a:lnTo>
                <a:lnTo>
                  <a:pt x="700827" y="1073"/>
                </a:lnTo>
                <a:lnTo>
                  <a:pt x="752771" y="4239"/>
                </a:lnTo>
                <a:lnTo>
                  <a:pt x="803364" y="9414"/>
                </a:lnTo>
                <a:lnTo>
                  <a:pt x="852440" y="16514"/>
                </a:lnTo>
                <a:lnTo>
                  <a:pt x="899832" y="25455"/>
                </a:lnTo>
                <a:lnTo>
                  <a:pt x="945374" y="36155"/>
                </a:lnTo>
                <a:lnTo>
                  <a:pt x="988900" y="48530"/>
                </a:lnTo>
                <a:lnTo>
                  <a:pt x="1030242" y="62496"/>
                </a:lnTo>
                <a:lnTo>
                  <a:pt x="1069234" y="77970"/>
                </a:lnTo>
                <a:lnTo>
                  <a:pt x="1105709" y="94869"/>
                </a:lnTo>
                <a:lnTo>
                  <a:pt x="1139501" y="113108"/>
                </a:lnTo>
                <a:lnTo>
                  <a:pt x="1198370" y="153278"/>
                </a:lnTo>
                <a:lnTo>
                  <a:pt x="1244506" y="197810"/>
                </a:lnTo>
                <a:lnTo>
                  <a:pt x="1276578" y="246038"/>
                </a:lnTo>
                <a:lnTo>
                  <a:pt x="1293253" y="297294"/>
                </a:lnTo>
                <a:lnTo>
                  <a:pt x="1295400" y="323850"/>
                </a:lnTo>
                <a:lnTo>
                  <a:pt x="1293253" y="350405"/>
                </a:lnTo>
                <a:lnTo>
                  <a:pt x="1276578" y="401661"/>
                </a:lnTo>
                <a:lnTo>
                  <a:pt x="1244506" y="449889"/>
                </a:lnTo>
                <a:lnTo>
                  <a:pt x="1198370" y="494421"/>
                </a:lnTo>
                <a:lnTo>
                  <a:pt x="1139501" y="534591"/>
                </a:lnTo>
                <a:lnTo>
                  <a:pt x="1105709" y="552831"/>
                </a:lnTo>
                <a:lnTo>
                  <a:pt x="1069234" y="569729"/>
                </a:lnTo>
                <a:lnTo>
                  <a:pt x="1030242" y="585203"/>
                </a:lnTo>
                <a:lnTo>
                  <a:pt x="988900" y="599169"/>
                </a:lnTo>
                <a:lnTo>
                  <a:pt x="945374" y="611544"/>
                </a:lnTo>
                <a:lnTo>
                  <a:pt x="899832" y="622244"/>
                </a:lnTo>
                <a:lnTo>
                  <a:pt x="852440" y="631185"/>
                </a:lnTo>
                <a:lnTo>
                  <a:pt x="803364" y="638285"/>
                </a:lnTo>
                <a:lnTo>
                  <a:pt x="752771" y="643460"/>
                </a:lnTo>
                <a:lnTo>
                  <a:pt x="700827" y="646626"/>
                </a:lnTo>
                <a:lnTo>
                  <a:pt x="647700" y="647700"/>
                </a:lnTo>
                <a:lnTo>
                  <a:pt x="594572" y="646626"/>
                </a:lnTo>
                <a:lnTo>
                  <a:pt x="542628" y="643460"/>
                </a:lnTo>
                <a:lnTo>
                  <a:pt x="492035" y="638285"/>
                </a:lnTo>
                <a:lnTo>
                  <a:pt x="442959" y="631185"/>
                </a:lnTo>
                <a:lnTo>
                  <a:pt x="395567" y="622244"/>
                </a:lnTo>
                <a:lnTo>
                  <a:pt x="350025" y="611544"/>
                </a:lnTo>
                <a:lnTo>
                  <a:pt x="306499" y="599169"/>
                </a:lnTo>
                <a:lnTo>
                  <a:pt x="265157" y="585203"/>
                </a:lnTo>
                <a:lnTo>
                  <a:pt x="226165" y="569729"/>
                </a:lnTo>
                <a:lnTo>
                  <a:pt x="189690" y="552831"/>
                </a:lnTo>
                <a:lnTo>
                  <a:pt x="155898" y="534591"/>
                </a:lnTo>
                <a:lnTo>
                  <a:pt x="97029" y="494421"/>
                </a:lnTo>
                <a:lnTo>
                  <a:pt x="50893" y="449889"/>
                </a:lnTo>
                <a:lnTo>
                  <a:pt x="18821" y="401661"/>
                </a:lnTo>
                <a:lnTo>
                  <a:pt x="2146" y="350405"/>
                </a:lnTo>
                <a:lnTo>
                  <a:pt x="0" y="323850"/>
                </a:lnTo>
                <a:close/>
              </a:path>
            </a:pathLst>
          </a:custGeom>
          <a:ln w="35999">
            <a:solidFill>
              <a:srgbClr val="00D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7450" y="4427601"/>
            <a:ext cx="1295400" cy="647700"/>
          </a:xfrm>
          <a:custGeom>
            <a:avLst/>
            <a:gdLst/>
            <a:ahLst/>
            <a:cxnLst/>
            <a:rect l="l" t="t" r="r" b="b"/>
            <a:pathLst>
              <a:path w="1295400" h="647700">
                <a:moveTo>
                  <a:pt x="0" y="323850"/>
                </a:moveTo>
                <a:lnTo>
                  <a:pt x="8476" y="271299"/>
                </a:lnTo>
                <a:lnTo>
                  <a:pt x="33015" y="221455"/>
                </a:lnTo>
                <a:lnTo>
                  <a:pt x="72286" y="174984"/>
                </a:lnTo>
                <a:lnTo>
                  <a:pt x="124955" y="132551"/>
                </a:lnTo>
                <a:lnTo>
                  <a:pt x="189690" y="94821"/>
                </a:lnTo>
                <a:lnTo>
                  <a:pt x="226165" y="77927"/>
                </a:lnTo>
                <a:lnTo>
                  <a:pt x="265157" y="62459"/>
                </a:lnTo>
                <a:lnTo>
                  <a:pt x="306499" y="48499"/>
                </a:lnTo>
                <a:lnTo>
                  <a:pt x="350025" y="36131"/>
                </a:lnTo>
                <a:lnTo>
                  <a:pt x="395567" y="25437"/>
                </a:lnTo>
                <a:lnTo>
                  <a:pt x="442959" y="16501"/>
                </a:lnTo>
                <a:lnTo>
                  <a:pt x="492035" y="9407"/>
                </a:lnTo>
                <a:lnTo>
                  <a:pt x="542628" y="4236"/>
                </a:lnTo>
                <a:lnTo>
                  <a:pt x="594572" y="1072"/>
                </a:lnTo>
                <a:lnTo>
                  <a:pt x="647700" y="0"/>
                </a:lnTo>
                <a:lnTo>
                  <a:pt x="700827" y="1072"/>
                </a:lnTo>
                <a:lnTo>
                  <a:pt x="752771" y="4236"/>
                </a:lnTo>
                <a:lnTo>
                  <a:pt x="803364" y="9407"/>
                </a:lnTo>
                <a:lnTo>
                  <a:pt x="852440" y="16501"/>
                </a:lnTo>
                <a:lnTo>
                  <a:pt x="899832" y="25437"/>
                </a:lnTo>
                <a:lnTo>
                  <a:pt x="945374" y="36131"/>
                </a:lnTo>
                <a:lnTo>
                  <a:pt x="988900" y="48499"/>
                </a:lnTo>
                <a:lnTo>
                  <a:pt x="1030242" y="62459"/>
                </a:lnTo>
                <a:lnTo>
                  <a:pt x="1069234" y="77927"/>
                </a:lnTo>
                <a:lnTo>
                  <a:pt x="1105709" y="94821"/>
                </a:lnTo>
                <a:lnTo>
                  <a:pt x="1139501" y="113056"/>
                </a:lnTo>
                <a:lnTo>
                  <a:pt x="1198370" y="153221"/>
                </a:lnTo>
                <a:lnTo>
                  <a:pt x="1244506" y="197756"/>
                </a:lnTo>
                <a:lnTo>
                  <a:pt x="1276578" y="245997"/>
                </a:lnTo>
                <a:lnTo>
                  <a:pt x="1293253" y="297277"/>
                </a:lnTo>
                <a:lnTo>
                  <a:pt x="1295400" y="323850"/>
                </a:lnTo>
                <a:lnTo>
                  <a:pt x="1293253" y="350405"/>
                </a:lnTo>
                <a:lnTo>
                  <a:pt x="1276578" y="401661"/>
                </a:lnTo>
                <a:lnTo>
                  <a:pt x="1244506" y="449889"/>
                </a:lnTo>
                <a:lnTo>
                  <a:pt x="1198370" y="494421"/>
                </a:lnTo>
                <a:lnTo>
                  <a:pt x="1139501" y="534591"/>
                </a:lnTo>
                <a:lnTo>
                  <a:pt x="1105709" y="552831"/>
                </a:lnTo>
                <a:lnTo>
                  <a:pt x="1069234" y="569729"/>
                </a:lnTo>
                <a:lnTo>
                  <a:pt x="1030242" y="585203"/>
                </a:lnTo>
                <a:lnTo>
                  <a:pt x="988900" y="599169"/>
                </a:lnTo>
                <a:lnTo>
                  <a:pt x="945374" y="611544"/>
                </a:lnTo>
                <a:lnTo>
                  <a:pt x="899832" y="622244"/>
                </a:lnTo>
                <a:lnTo>
                  <a:pt x="852440" y="631185"/>
                </a:lnTo>
                <a:lnTo>
                  <a:pt x="803364" y="638285"/>
                </a:lnTo>
                <a:lnTo>
                  <a:pt x="752771" y="643460"/>
                </a:lnTo>
                <a:lnTo>
                  <a:pt x="700827" y="646626"/>
                </a:lnTo>
                <a:lnTo>
                  <a:pt x="647700" y="647700"/>
                </a:lnTo>
                <a:lnTo>
                  <a:pt x="594572" y="646626"/>
                </a:lnTo>
                <a:lnTo>
                  <a:pt x="542628" y="643460"/>
                </a:lnTo>
                <a:lnTo>
                  <a:pt x="492035" y="638285"/>
                </a:lnTo>
                <a:lnTo>
                  <a:pt x="442959" y="631185"/>
                </a:lnTo>
                <a:lnTo>
                  <a:pt x="395567" y="622244"/>
                </a:lnTo>
                <a:lnTo>
                  <a:pt x="350025" y="611544"/>
                </a:lnTo>
                <a:lnTo>
                  <a:pt x="306499" y="599169"/>
                </a:lnTo>
                <a:lnTo>
                  <a:pt x="265157" y="585203"/>
                </a:lnTo>
                <a:lnTo>
                  <a:pt x="226165" y="569729"/>
                </a:lnTo>
                <a:lnTo>
                  <a:pt x="189690" y="552831"/>
                </a:lnTo>
                <a:lnTo>
                  <a:pt x="155898" y="534591"/>
                </a:lnTo>
                <a:lnTo>
                  <a:pt x="97029" y="494421"/>
                </a:lnTo>
                <a:lnTo>
                  <a:pt x="50893" y="449889"/>
                </a:lnTo>
                <a:lnTo>
                  <a:pt x="18821" y="401661"/>
                </a:lnTo>
                <a:lnTo>
                  <a:pt x="2146" y="350405"/>
                </a:lnTo>
                <a:lnTo>
                  <a:pt x="0" y="323850"/>
                </a:lnTo>
                <a:close/>
              </a:path>
            </a:pathLst>
          </a:custGeom>
          <a:ln w="35999">
            <a:solidFill>
              <a:srgbClr val="00D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6500" y="5021199"/>
            <a:ext cx="1295400" cy="647700"/>
          </a:xfrm>
          <a:custGeom>
            <a:avLst/>
            <a:gdLst/>
            <a:ahLst/>
            <a:cxnLst/>
            <a:rect l="l" t="t" r="r" b="b"/>
            <a:pathLst>
              <a:path w="1295400" h="647700">
                <a:moveTo>
                  <a:pt x="0" y="323850"/>
                </a:moveTo>
                <a:lnTo>
                  <a:pt x="8476" y="271329"/>
                </a:lnTo>
                <a:lnTo>
                  <a:pt x="33015" y="221504"/>
                </a:lnTo>
                <a:lnTo>
                  <a:pt x="72286" y="175040"/>
                </a:lnTo>
                <a:lnTo>
                  <a:pt x="124955" y="132606"/>
                </a:lnTo>
                <a:lnTo>
                  <a:pt x="189690" y="94869"/>
                </a:lnTo>
                <a:lnTo>
                  <a:pt x="226165" y="77970"/>
                </a:lnTo>
                <a:lnTo>
                  <a:pt x="265157" y="62496"/>
                </a:lnTo>
                <a:lnTo>
                  <a:pt x="306499" y="48530"/>
                </a:lnTo>
                <a:lnTo>
                  <a:pt x="350025" y="36155"/>
                </a:lnTo>
                <a:lnTo>
                  <a:pt x="395567" y="25455"/>
                </a:lnTo>
                <a:lnTo>
                  <a:pt x="442959" y="16514"/>
                </a:lnTo>
                <a:lnTo>
                  <a:pt x="492035" y="9414"/>
                </a:lnTo>
                <a:lnTo>
                  <a:pt x="542628" y="4239"/>
                </a:lnTo>
                <a:lnTo>
                  <a:pt x="594572" y="1073"/>
                </a:lnTo>
                <a:lnTo>
                  <a:pt x="647700" y="0"/>
                </a:lnTo>
                <a:lnTo>
                  <a:pt x="700827" y="1073"/>
                </a:lnTo>
                <a:lnTo>
                  <a:pt x="752771" y="4239"/>
                </a:lnTo>
                <a:lnTo>
                  <a:pt x="803364" y="9414"/>
                </a:lnTo>
                <a:lnTo>
                  <a:pt x="852440" y="16514"/>
                </a:lnTo>
                <a:lnTo>
                  <a:pt x="899832" y="25455"/>
                </a:lnTo>
                <a:lnTo>
                  <a:pt x="945374" y="36155"/>
                </a:lnTo>
                <a:lnTo>
                  <a:pt x="988900" y="48530"/>
                </a:lnTo>
                <a:lnTo>
                  <a:pt x="1030242" y="62496"/>
                </a:lnTo>
                <a:lnTo>
                  <a:pt x="1069234" y="77970"/>
                </a:lnTo>
                <a:lnTo>
                  <a:pt x="1105709" y="94869"/>
                </a:lnTo>
                <a:lnTo>
                  <a:pt x="1139501" y="113108"/>
                </a:lnTo>
                <a:lnTo>
                  <a:pt x="1198370" y="153278"/>
                </a:lnTo>
                <a:lnTo>
                  <a:pt x="1244506" y="197810"/>
                </a:lnTo>
                <a:lnTo>
                  <a:pt x="1276578" y="246038"/>
                </a:lnTo>
                <a:lnTo>
                  <a:pt x="1293253" y="297294"/>
                </a:lnTo>
                <a:lnTo>
                  <a:pt x="1295400" y="323850"/>
                </a:lnTo>
                <a:lnTo>
                  <a:pt x="1293253" y="350422"/>
                </a:lnTo>
                <a:lnTo>
                  <a:pt x="1276578" y="401702"/>
                </a:lnTo>
                <a:lnTo>
                  <a:pt x="1244506" y="449943"/>
                </a:lnTo>
                <a:lnTo>
                  <a:pt x="1198370" y="494478"/>
                </a:lnTo>
                <a:lnTo>
                  <a:pt x="1139501" y="534643"/>
                </a:lnTo>
                <a:lnTo>
                  <a:pt x="1105709" y="552878"/>
                </a:lnTo>
                <a:lnTo>
                  <a:pt x="1069234" y="569772"/>
                </a:lnTo>
                <a:lnTo>
                  <a:pt x="1030242" y="585240"/>
                </a:lnTo>
                <a:lnTo>
                  <a:pt x="988900" y="599200"/>
                </a:lnTo>
                <a:lnTo>
                  <a:pt x="945374" y="611568"/>
                </a:lnTo>
                <a:lnTo>
                  <a:pt x="899832" y="622262"/>
                </a:lnTo>
                <a:lnTo>
                  <a:pt x="852440" y="631198"/>
                </a:lnTo>
                <a:lnTo>
                  <a:pt x="803364" y="638292"/>
                </a:lnTo>
                <a:lnTo>
                  <a:pt x="752771" y="643463"/>
                </a:lnTo>
                <a:lnTo>
                  <a:pt x="700827" y="646627"/>
                </a:lnTo>
                <a:lnTo>
                  <a:pt x="647700" y="647700"/>
                </a:lnTo>
                <a:lnTo>
                  <a:pt x="594572" y="646627"/>
                </a:lnTo>
                <a:lnTo>
                  <a:pt x="542628" y="643463"/>
                </a:lnTo>
                <a:lnTo>
                  <a:pt x="492035" y="638292"/>
                </a:lnTo>
                <a:lnTo>
                  <a:pt x="442959" y="631198"/>
                </a:lnTo>
                <a:lnTo>
                  <a:pt x="395567" y="622262"/>
                </a:lnTo>
                <a:lnTo>
                  <a:pt x="350025" y="611568"/>
                </a:lnTo>
                <a:lnTo>
                  <a:pt x="306499" y="599200"/>
                </a:lnTo>
                <a:lnTo>
                  <a:pt x="265157" y="585240"/>
                </a:lnTo>
                <a:lnTo>
                  <a:pt x="226165" y="569772"/>
                </a:lnTo>
                <a:lnTo>
                  <a:pt x="189690" y="552878"/>
                </a:lnTo>
                <a:lnTo>
                  <a:pt x="155898" y="534643"/>
                </a:lnTo>
                <a:lnTo>
                  <a:pt x="97029" y="494478"/>
                </a:lnTo>
                <a:lnTo>
                  <a:pt x="50893" y="449943"/>
                </a:lnTo>
                <a:lnTo>
                  <a:pt x="18821" y="401702"/>
                </a:lnTo>
                <a:lnTo>
                  <a:pt x="2146" y="350422"/>
                </a:lnTo>
                <a:lnTo>
                  <a:pt x="0" y="323850"/>
                </a:lnTo>
                <a:close/>
              </a:path>
            </a:pathLst>
          </a:custGeom>
          <a:ln w="35999">
            <a:solidFill>
              <a:srgbClr val="00D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6500" y="3473450"/>
            <a:ext cx="1295400" cy="468630"/>
          </a:xfrm>
          <a:custGeom>
            <a:avLst/>
            <a:gdLst/>
            <a:ahLst/>
            <a:cxnLst/>
            <a:rect l="l" t="t" r="r" b="b"/>
            <a:pathLst>
              <a:path w="1295400" h="468629">
                <a:moveTo>
                  <a:pt x="0" y="234187"/>
                </a:moveTo>
                <a:lnTo>
                  <a:pt x="8476" y="196183"/>
                </a:lnTo>
                <a:lnTo>
                  <a:pt x="33015" y="160137"/>
                </a:lnTo>
                <a:lnTo>
                  <a:pt x="72286" y="126532"/>
                </a:lnTo>
                <a:lnTo>
                  <a:pt x="124955" y="95847"/>
                </a:lnTo>
                <a:lnTo>
                  <a:pt x="189690" y="68564"/>
                </a:lnTo>
                <a:lnTo>
                  <a:pt x="226165" y="56348"/>
                </a:lnTo>
                <a:lnTo>
                  <a:pt x="265157" y="45163"/>
                </a:lnTo>
                <a:lnTo>
                  <a:pt x="306499" y="35068"/>
                </a:lnTo>
                <a:lnTo>
                  <a:pt x="350025" y="26125"/>
                </a:lnTo>
                <a:lnTo>
                  <a:pt x="395567" y="18393"/>
                </a:lnTo>
                <a:lnTo>
                  <a:pt x="442959" y="11931"/>
                </a:lnTo>
                <a:lnTo>
                  <a:pt x="492035" y="6801"/>
                </a:lnTo>
                <a:lnTo>
                  <a:pt x="542628" y="3063"/>
                </a:lnTo>
                <a:lnTo>
                  <a:pt x="594572" y="775"/>
                </a:lnTo>
                <a:lnTo>
                  <a:pt x="647700" y="0"/>
                </a:lnTo>
                <a:lnTo>
                  <a:pt x="700827" y="775"/>
                </a:lnTo>
                <a:lnTo>
                  <a:pt x="752771" y="3063"/>
                </a:lnTo>
                <a:lnTo>
                  <a:pt x="803364" y="6801"/>
                </a:lnTo>
                <a:lnTo>
                  <a:pt x="852440" y="11931"/>
                </a:lnTo>
                <a:lnTo>
                  <a:pt x="899832" y="18393"/>
                </a:lnTo>
                <a:lnTo>
                  <a:pt x="945374" y="26125"/>
                </a:lnTo>
                <a:lnTo>
                  <a:pt x="988900" y="35068"/>
                </a:lnTo>
                <a:lnTo>
                  <a:pt x="1030242" y="45163"/>
                </a:lnTo>
                <a:lnTo>
                  <a:pt x="1069234" y="56348"/>
                </a:lnTo>
                <a:lnTo>
                  <a:pt x="1105709" y="68564"/>
                </a:lnTo>
                <a:lnTo>
                  <a:pt x="1170444" y="95847"/>
                </a:lnTo>
                <a:lnTo>
                  <a:pt x="1223113" y="126532"/>
                </a:lnTo>
                <a:lnTo>
                  <a:pt x="1262384" y="160137"/>
                </a:lnTo>
                <a:lnTo>
                  <a:pt x="1286923" y="196183"/>
                </a:lnTo>
                <a:lnTo>
                  <a:pt x="1295400" y="234187"/>
                </a:lnTo>
                <a:lnTo>
                  <a:pt x="1293253" y="253387"/>
                </a:lnTo>
                <a:lnTo>
                  <a:pt x="1276578" y="290449"/>
                </a:lnTo>
                <a:lnTo>
                  <a:pt x="1244506" y="325322"/>
                </a:lnTo>
                <a:lnTo>
                  <a:pt x="1198370" y="357524"/>
                </a:lnTo>
                <a:lnTo>
                  <a:pt x="1139501" y="386573"/>
                </a:lnTo>
                <a:lnTo>
                  <a:pt x="1069234" y="411985"/>
                </a:lnTo>
                <a:lnTo>
                  <a:pt x="1030242" y="423176"/>
                </a:lnTo>
                <a:lnTo>
                  <a:pt x="988900" y="433276"/>
                </a:lnTo>
                <a:lnTo>
                  <a:pt x="945374" y="442226"/>
                </a:lnTo>
                <a:lnTo>
                  <a:pt x="899832" y="449964"/>
                </a:lnTo>
                <a:lnTo>
                  <a:pt x="852440" y="456431"/>
                </a:lnTo>
                <a:lnTo>
                  <a:pt x="803364" y="461566"/>
                </a:lnTo>
                <a:lnTo>
                  <a:pt x="752771" y="465309"/>
                </a:lnTo>
                <a:lnTo>
                  <a:pt x="700827" y="467599"/>
                </a:lnTo>
                <a:lnTo>
                  <a:pt x="647700" y="468375"/>
                </a:lnTo>
                <a:lnTo>
                  <a:pt x="594572" y="467599"/>
                </a:lnTo>
                <a:lnTo>
                  <a:pt x="542628" y="465309"/>
                </a:lnTo>
                <a:lnTo>
                  <a:pt x="492035" y="461566"/>
                </a:lnTo>
                <a:lnTo>
                  <a:pt x="442959" y="456431"/>
                </a:lnTo>
                <a:lnTo>
                  <a:pt x="395567" y="449964"/>
                </a:lnTo>
                <a:lnTo>
                  <a:pt x="350025" y="442226"/>
                </a:lnTo>
                <a:lnTo>
                  <a:pt x="306499" y="433276"/>
                </a:lnTo>
                <a:lnTo>
                  <a:pt x="265157" y="423176"/>
                </a:lnTo>
                <a:lnTo>
                  <a:pt x="226165" y="411985"/>
                </a:lnTo>
                <a:lnTo>
                  <a:pt x="189690" y="399764"/>
                </a:lnTo>
                <a:lnTo>
                  <a:pt x="124955" y="372473"/>
                </a:lnTo>
                <a:lnTo>
                  <a:pt x="72286" y="341787"/>
                </a:lnTo>
                <a:lnTo>
                  <a:pt x="33015" y="308189"/>
                </a:lnTo>
                <a:lnTo>
                  <a:pt x="8476" y="272161"/>
                </a:lnTo>
                <a:lnTo>
                  <a:pt x="0" y="234187"/>
                </a:lnTo>
                <a:close/>
              </a:path>
            </a:pathLst>
          </a:custGeom>
          <a:ln w="35999">
            <a:solidFill>
              <a:srgbClr val="00D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19876" y="5651500"/>
            <a:ext cx="1295400" cy="576580"/>
          </a:xfrm>
          <a:custGeom>
            <a:avLst/>
            <a:gdLst/>
            <a:ahLst/>
            <a:cxnLst/>
            <a:rect l="l" t="t" r="r" b="b"/>
            <a:pathLst>
              <a:path w="1295400" h="576579">
                <a:moveTo>
                  <a:pt x="0" y="288162"/>
                </a:moveTo>
                <a:lnTo>
                  <a:pt x="8476" y="241425"/>
                </a:lnTo>
                <a:lnTo>
                  <a:pt x="33015" y="197087"/>
                </a:lnTo>
                <a:lnTo>
                  <a:pt x="72286" y="155743"/>
                </a:lnTo>
                <a:lnTo>
                  <a:pt x="124955" y="117985"/>
                </a:lnTo>
                <a:lnTo>
                  <a:pt x="189690" y="84407"/>
                </a:lnTo>
                <a:lnTo>
                  <a:pt x="226165" y="69371"/>
                </a:lnTo>
                <a:lnTo>
                  <a:pt x="265157" y="55603"/>
                </a:lnTo>
                <a:lnTo>
                  <a:pt x="306499" y="43177"/>
                </a:lnTo>
                <a:lnTo>
                  <a:pt x="350025" y="32167"/>
                </a:lnTo>
                <a:lnTo>
                  <a:pt x="395567" y="22647"/>
                </a:lnTo>
                <a:lnTo>
                  <a:pt x="442959" y="14692"/>
                </a:lnTo>
                <a:lnTo>
                  <a:pt x="492035" y="8375"/>
                </a:lnTo>
                <a:lnTo>
                  <a:pt x="542628" y="3772"/>
                </a:lnTo>
                <a:lnTo>
                  <a:pt x="594572" y="955"/>
                </a:lnTo>
                <a:lnTo>
                  <a:pt x="647700" y="0"/>
                </a:lnTo>
                <a:lnTo>
                  <a:pt x="700810" y="955"/>
                </a:lnTo>
                <a:lnTo>
                  <a:pt x="752740" y="3772"/>
                </a:lnTo>
                <a:lnTo>
                  <a:pt x="803322" y="8375"/>
                </a:lnTo>
                <a:lnTo>
                  <a:pt x="852391" y="14692"/>
                </a:lnTo>
                <a:lnTo>
                  <a:pt x="899779" y="22647"/>
                </a:lnTo>
                <a:lnTo>
                  <a:pt x="945318" y="32167"/>
                </a:lnTo>
                <a:lnTo>
                  <a:pt x="988843" y="43177"/>
                </a:lnTo>
                <a:lnTo>
                  <a:pt x="1030187" y="55603"/>
                </a:lnTo>
                <a:lnTo>
                  <a:pt x="1069182" y="69371"/>
                </a:lnTo>
                <a:lnTo>
                  <a:pt x="1105661" y="84407"/>
                </a:lnTo>
                <a:lnTo>
                  <a:pt x="1170407" y="117985"/>
                </a:lnTo>
                <a:lnTo>
                  <a:pt x="1223089" y="155743"/>
                </a:lnTo>
                <a:lnTo>
                  <a:pt x="1262371" y="197087"/>
                </a:lnTo>
                <a:lnTo>
                  <a:pt x="1286920" y="241425"/>
                </a:lnTo>
                <a:lnTo>
                  <a:pt x="1295400" y="288162"/>
                </a:lnTo>
                <a:lnTo>
                  <a:pt x="1293252" y="311794"/>
                </a:lnTo>
                <a:lnTo>
                  <a:pt x="1276571" y="357406"/>
                </a:lnTo>
                <a:lnTo>
                  <a:pt x="1244488" y="400321"/>
                </a:lnTo>
                <a:lnTo>
                  <a:pt x="1198339" y="439947"/>
                </a:lnTo>
                <a:lnTo>
                  <a:pt x="1139459" y="475689"/>
                </a:lnTo>
                <a:lnTo>
                  <a:pt x="1069182" y="506954"/>
                </a:lnTo>
                <a:lnTo>
                  <a:pt x="1030187" y="520722"/>
                </a:lnTo>
                <a:lnTo>
                  <a:pt x="988843" y="533148"/>
                </a:lnTo>
                <a:lnTo>
                  <a:pt x="945318" y="544158"/>
                </a:lnTo>
                <a:lnTo>
                  <a:pt x="899779" y="553678"/>
                </a:lnTo>
                <a:lnTo>
                  <a:pt x="852391" y="561633"/>
                </a:lnTo>
                <a:lnTo>
                  <a:pt x="803322" y="567950"/>
                </a:lnTo>
                <a:lnTo>
                  <a:pt x="752740" y="572553"/>
                </a:lnTo>
                <a:lnTo>
                  <a:pt x="700810" y="575370"/>
                </a:lnTo>
                <a:lnTo>
                  <a:pt x="647700" y="576326"/>
                </a:lnTo>
                <a:lnTo>
                  <a:pt x="594572" y="575370"/>
                </a:lnTo>
                <a:lnTo>
                  <a:pt x="542628" y="572553"/>
                </a:lnTo>
                <a:lnTo>
                  <a:pt x="492035" y="567950"/>
                </a:lnTo>
                <a:lnTo>
                  <a:pt x="442959" y="561633"/>
                </a:lnTo>
                <a:lnTo>
                  <a:pt x="395567" y="553678"/>
                </a:lnTo>
                <a:lnTo>
                  <a:pt x="350025" y="544158"/>
                </a:lnTo>
                <a:lnTo>
                  <a:pt x="306499" y="533148"/>
                </a:lnTo>
                <a:lnTo>
                  <a:pt x="265157" y="520722"/>
                </a:lnTo>
                <a:lnTo>
                  <a:pt x="226165" y="506954"/>
                </a:lnTo>
                <a:lnTo>
                  <a:pt x="189690" y="491918"/>
                </a:lnTo>
                <a:lnTo>
                  <a:pt x="124955" y="458340"/>
                </a:lnTo>
                <a:lnTo>
                  <a:pt x="72286" y="420582"/>
                </a:lnTo>
                <a:lnTo>
                  <a:pt x="33015" y="379238"/>
                </a:lnTo>
                <a:lnTo>
                  <a:pt x="8476" y="334900"/>
                </a:lnTo>
                <a:lnTo>
                  <a:pt x="0" y="288162"/>
                </a:lnTo>
                <a:close/>
              </a:path>
            </a:pathLst>
          </a:custGeom>
          <a:ln w="35999">
            <a:solidFill>
              <a:srgbClr val="00D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19876" y="2195576"/>
            <a:ext cx="1295400" cy="647700"/>
          </a:xfrm>
          <a:custGeom>
            <a:avLst/>
            <a:gdLst/>
            <a:ahLst/>
            <a:cxnLst/>
            <a:rect l="l" t="t" r="r" b="b"/>
            <a:pathLst>
              <a:path w="1295400" h="647700">
                <a:moveTo>
                  <a:pt x="0" y="323850"/>
                </a:moveTo>
                <a:lnTo>
                  <a:pt x="8476" y="271299"/>
                </a:lnTo>
                <a:lnTo>
                  <a:pt x="33015" y="221455"/>
                </a:lnTo>
                <a:lnTo>
                  <a:pt x="72286" y="174984"/>
                </a:lnTo>
                <a:lnTo>
                  <a:pt x="124955" y="132551"/>
                </a:lnTo>
                <a:lnTo>
                  <a:pt x="189690" y="94821"/>
                </a:lnTo>
                <a:lnTo>
                  <a:pt x="226165" y="77927"/>
                </a:lnTo>
                <a:lnTo>
                  <a:pt x="265157" y="62459"/>
                </a:lnTo>
                <a:lnTo>
                  <a:pt x="306499" y="48499"/>
                </a:lnTo>
                <a:lnTo>
                  <a:pt x="350025" y="36131"/>
                </a:lnTo>
                <a:lnTo>
                  <a:pt x="395567" y="25437"/>
                </a:lnTo>
                <a:lnTo>
                  <a:pt x="442959" y="16501"/>
                </a:lnTo>
                <a:lnTo>
                  <a:pt x="492035" y="9407"/>
                </a:lnTo>
                <a:lnTo>
                  <a:pt x="542628" y="4236"/>
                </a:lnTo>
                <a:lnTo>
                  <a:pt x="594572" y="1072"/>
                </a:lnTo>
                <a:lnTo>
                  <a:pt x="647700" y="0"/>
                </a:lnTo>
                <a:lnTo>
                  <a:pt x="700810" y="1072"/>
                </a:lnTo>
                <a:lnTo>
                  <a:pt x="752740" y="4236"/>
                </a:lnTo>
                <a:lnTo>
                  <a:pt x="803322" y="9407"/>
                </a:lnTo>
                <a:lnTo>
                  <a:pt x="852391" y="16501"/>
                </a:lnTo>
                <a:lnTo>
                  <a:pt x="899779" y="25437"/>
                </a:lnTo>
                <a:lnTo>
                  <a:pt x="945318" y="36131"/>
                </a:lnTo>
                <a:lnTo>
                  <a:pt x="988843" y="48499"/>
                </a:lnTo>
                <a:lnTo>
                  <a:pt x="1030187" y="62459"/>
                </a:lnTo>
                <a:lnTo>
                  <a:pt x="1069182" y="77927"/>
                </a:lnTo>
                <a:lnTo>
                  <a:pt x="1105661" y="94821"/>
                </a:lnTo>
                <a:lnTo>
                  <a:pt x="1139459" y="113056"/>
                </a:lnTo>
                <a:lnTo>
                  <a:pt x="1198339" y="153221"/>
                </a:lnTo>
                <a:lnTo>
                  <a:pt x="1244488" y="197756"/>
                </a:lnTo>
                <a:lnTo>
                  <a:pt x="1276571" y="245997"/>
                </a:lnTo>
                <a:lnTo>
                  <a:pt x="1293252" y="297277"/>
                </a:lnTo>
                <a:lnTo>
                  <a:pt x="1295400" y="323850"/>
                </a:lnTo>
                <a:lnTo>
                  <a:pt x="1293252" y="350405"/>
                </a:lnTo>
                <a:lnTo>
                  <a:pt x="1276571" y="401661"/>
                </a:lnTo>
                <a:lnTo>
                  <a:pt x="1244488" y="449889"/>
                </a:lnTo>
                <a:lnTo>
                  <a:pt x="1198339" y="494421"/>
                </a:lnTo>
                <a:lnTo>
                  <a:pt x="1139459" y="534591"/>
                </a:lnTo>
                <a:lnTo>
                  <a:pt x="1105661" y="552830"/>
                </a:lnTo>
                <a:lnTo>
                  <a:pt x="1069182" y="569729"/>
                </a:lnTo>
                <a:lnTo>
                  <a:pt x="1030187" y="585203"/>
                </a:lnTo>
                <a:lnTo>
                  <a:pt x="988843" y="599169"/>
                </a:lnTo>
                <a:lnTo>
                  <a:pt x="945318" y="611544"/>
                </a:lnTo>
                <a:lnTo>
                  <a:pt x="899779" y="622244"/>
                </a:lnTo>
                <a:lnTo>
                  <a:pt x="852391" y="631185"/>
                </a:lnTo>
                <a:lnTo>
                  <a:pt x="803322" y="638285"/>
                </a:lnTo>
                <a:lnTo>
                  <a:pt x="752740" y="643460"/>
                </a:lnTo>
                <a:lnTo>
                  <a:pt x="700810" y="646626"/>
                </a:lnTo>
                <a:lnTo>
                  <a:pt x="647700" y="647700"/>
                </a:lnTo>
                <a:lnTo>
                  <a:pt x="594572" y="646626"/>
                </a:lnTo>
                <a:lnTo>
                  <a:pt x="542628" y="643460"/>
                </a:lnTo>
                <a:lnTo>
                  <a:pt x="492035" y="638285"/>
                </a:lnTo>
                <a:lnTo>
                  <a:pt x="442959" y="631185"/>
                </a:lnTo>
                <a:lnTo>
                  <a:pt x="395567" y="622244"/>
                </a:lnTo>
                <a:lnTo>
                  <a:pt x="350025" y="611544"/>
                </a:lnTo>
                <a:lnTo>
                  <a:pt x="306499" y="599169"/>
                </a:lnTo>
                <a:lnTo>
                  <a:pt x="265157" y="585203"/>
                </a:lnTo>
                <a:lnTo>
                  <a:pt x="226165" y="569729"/>
                </a:lnTo>
                <a:lnTo>
                  <a:pt x="189690" y="552830"/>
                </a:lnTo>
                <a:lnTo>
                  <a:pt x="155898" y="534591"/>
                </a:lnTo>
                <a:lnTo>
                  <a:pt x="97029" y="494421"/>
                </a:lnTo>
                <a:lnTo>
                  <a:pt x="50893" y="449889"/>
                </a:lnTo>
                <a:lnTo>
                  <a:pt x="18821" y="401661"/>
                </a:lnTo>
                <a:lnTo>
                  <a:pt x="2146" y="350405"/>
                </a:lnTo>
                <a:lnTo>
                  <a:pt x="0" y="323850"/>
                </a:lnTo>
                <a:close/>
              </a:path>
            </a:pathLst>
          </a:custGeom>
          <a:ln w="35999">
            <a:solidFill>
              <a:srgbClr val="00D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0" y="200024"/>
            <a:ext cx="9842499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 algn="ctr">
              <a:lnSpc>
                <a:spcPts val="3810"/>
              </a:lnSpc>
            </a:pPr>
            <a:r>
              <a:rPr lang="tr-TR" sz="3200" dirty="0" err="1" smtClean="0"/>
              <a:t>Yenidoğanda</a:t>
            </a:r>
            <a:r>
              <a:rPr lang="tr-TR" sz="3200" dirty="0" smtClean="0"/>
              <a:t> ağrı değerlendirme ölçekleri</a:t>
            </a:r>
            <a:br>
              <a:rPr lang="tr-TR" sz="3200" dirty="0" smtClean="0"/>
            </a:br>
            <a:r>
              <a:rPr lang="tr-TR" sz="2800" b="0" dirty="0" smtClean="0"/>
              <a:t>Girişimlere bağlı-</a:t>
            </a:r>
            <a:r>
              <a:rPr lang="tr-TR" sz="2800" b="0" dirty="0" err="1" smtClean="0"/>
              <a:t>postop</a:t>
            </a:r>
            <a:r>
              <a:rPr lang="tr-TR" sz="2800" b="0" dirty="0" smtClean="0"/>
              <a:t>-</a:t>
            </a:r>
            <a:r>
              <a:rPr lang="tr-TR" sz="2800" b="0" dirty="0" err="1" smtClean="0"/>
              <a:t>ventliatörde</a:t>
            </a:r>
            <a:r>
              <a:rPr lang="tr-TR" sz="2800" b="0" dirty="0" smtClean="0"/>
              <a:t> ağrı</a:t>
            </a:r>
            <a:endParaRPr sz="2800" b="0" dirty="0"/>
          </a:p>
        </p:txBody>
      </p:sp>
      <p:sp>
        <p:nvSpPr>
          <p:cNvPr id="14" name="object 14"/>
          <p:cNvSpPr/>
          <p:nvPr/>
        </p:nvSpPr>
        <p:spPr>
          <a:xfrm>
            <a:off x="144462" y="179451"/>
            <a:ext cx="9503410" cy="1224280"/>
          </a:xfrm>
          <a:custGeom>
            <a:avLst/>
            <a:gdLst/>
            <a:ahLst/>
            <a:cxnLst/>
            <a:rect l="l" t="t" r="r" b="b"/>
            <a:pathLst>
              <a:path w="9503410" h="1224280">
                <a:moveTo>
                  <a:pt x="0" y="203962"/>
                </a:moveTo>
                <a:lnTo>
                  <a:pt x="5929" y="154946"/>
                </a:lnTo>
                <a:lnTo>
                  <a:pt x="22770" y="110227"/>
                </a:lnTo>
                <a:lnTo>
                  <a:pt x="49107" y="71224"/>
                </a:lnTo>
                <a:lnTo>
                  <a:pt x="83522" y="39351"/>
                </a:lnTo>
                <a:lnTo>
                  <a:pt x="124595" y="16027"/>
                </a:lnTo>
                <a:lnTo>
                  <a:pt x="170911" y="2669"/>
                </a:lnTo>
                <a:lnTo>
                  <a:pt x="204000" y="0"/>
                </a:lnTo>
                <a:lnTo>
                  <a:pt x="9298749" y="0"/>
                </a:lnTo>
                <a:lnTo>
                  <a:pt x="9347772" y="5927"/>
                </a:lnTo>
                <a:lnTo>
                  <a:pt x="9392510" y="22765"/>
                </a:lnTo>
                <a:lnTo>
                  <a:pt x="9431541" y="49095"/>
                </a:lnTo>
                <a:lnTo>
                  <a:pt x="9463442" y="83503"/>
                </a:lnTo>
                <a:lnTo>
                  <a:pt x="9486790" y="124569"/>
                </a:lnTo>
                <a:lnTo>
                  <a:pt x="9500165" y="170877"/>
                </a:lnTo>
                <a:lnTo>
                  <a:pt x="9502838" y="203962"/>
                </a:lnTo>
                <a:lnTo>
                  <a:pt x="9502838" y="1019937"/>
                </a:lnTo>
                <a:lnTo>
                  <a:pt x="9496903" y="1068952"/>
                </a:lnTo>
                <a:lnTo>
                  <a:pt x="9480045" y="1113671"/>
                </a:lnTo>
                <a:lnTo>
                  <a:pt x="9453688" y="1152674"/>
                </a:lnTo>
                <a:lnTo>
                  <a:pt x="9419253" y="1184547"/>
                </a:lnTo>
                <a:lnTo>
                  <a:pt x="9378162" y="1207871"/>
                </a:lnTo>
                <a:lnTo>
                  <a:pt x="9331837" y="1221229"/>
                </a:lnTo>
                <a:lnTo>
                  <a:pt x="9298749" y="1223899"/>
                </a:lnTo>
                <a:lnTo>
                  <a:pt x="204000" y="1223899"/>
                </a:lnTo>
                <a:lnTo>
                  <a:pt x="154977" y="1217971"/>
                </a:lnTo>
                <a:lnTo>
                  <a:pt x="110252" y="1201133"/>
                </a:lnTo>
                <a:lnTo>
                  <a:pt x="71240" y="1174803"/>
                </a:lnTo>
                <a:lnTo>
                  <a:pt x="39361" y="1140395"/>
                </a:lnTo>
                <a:lnTo>
                  <a:pt x="16031" y="1099329"/>
                </a:lnTo>
                <a:lnTo>
                  <a:pt x="2670" y="1053021"/>
                </a:lnTo>
                <a:lnTo>
                  <a:pt x="0" y="1019937"/>
                </a:lnTo>
                <a:lnTo>
                  <a:pt x="0" y="203962"/>
                </a:lnTo>
                <a:close/>
              </a:path>
            </a:pathLst>
          </a:custGeom>
          <a:ln w="3599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9876" y="3851275"/>
            <a:ext cx="1295400" cy="576580"/>
          </a:xfrm>
          <a:custGeom>
            <a:avLst/>
            <a:gdLst/>
            <a:ahLst/>
            <a:cxnLst/>
            <a:rect l="l" t="t" r="r" b="b"/>
            <a:pathLst>
              <a:path w="1295400" h="576579">
                <a:moveTo>
                  <a:pt x="0" y="288163"/>
                </a:moveTo>
                <a:lnTo>
                  <a:pt x="8476" y="241425"/>
                </a:lnTo>
                <a:lnTo>
                  <a:pt x="33015" y="197087"/>
                </a:lnTo>
                <a:lnTo>
                  <a:pt x="72286" y="155743"/>
                </a:lnTo>
                <a:lnTo>
                  <a:pt x="124955" y="117985"/>
                </a:lnTo>
                <a:lnTo>
                  <a:pt x="189690" y="84407"/>
                </a:lnTo>
                <a:lnTo>
                  <a:pt x="226165" y="69371"/>
                </a:lnTo>
                <a:lnTo>
                  <a:pt x="265157" y="55603"/>
                </a:lnTo>
                <a:lnTo>
                  <a:pt x="306499" y="43177"/>
                </a:lnTo>
                <a:lnTo>
                  <a:pt x="350025" y="32167"/>
                </a:lnTo>
                <a:lnTo>
                  <a:pt x="395567" y="22647"/>
                </a:lnTo>
                <a:lnTo>
                  <a:pt x="442959" y="14692"/>
                </a:lnTo>
                <a:lnTo>
                  <a:pt x="492035" y="8375"/>
                </a:lnTo>
                <a:lnTo>
                  <a:pt x="542628" y="3772"/>
                </a:lnTo>
                <a:lnTo>
                  <a:pt x="594572" y="955"/>
                </a:lnTo>
                <a:lnTo>
                  <a:pt x="647700" y="0"/>
                </a:lnTo>
                <a:lnTo>
                  <a:pt x="700810" y="955"/>
                </a:lnTo>
                <a:lnTo>
                  <a:pt x="752740" y="3772"/>
                </a:lnTo>
                <a:lnTo>
                  <a:pt x="803322" y="8375"/>
                </a:lnTo>
                <a:lnTo>
                  <a:pt x="852391" y="14692"/>
                </a:lnTo>
                <a:lnTo>
                  <a:pt x="899779" y="22647"/>
                </a:lnTo>
                <a:lnTo>
                  <a:pt x="945318" y="32167"/>
                </a:lnTo>
                <a:lnTo>
                  <a:pt x="988843" y="43177"/>
                </a:lnTo>
                <a:lnTo>
                  <a:pt x="1030187" y="55603"/>
                </a:lnTo>
                <a:lnTo>
                  <a:pt x="1069182" y="69371"/>
                </a:lnTo>
                <a:lnTo>
                  <a:pt x="1105661" y="84407"/>
                </a:lnTo>
                <a:lnTo>
                  <a:pt x="1170407" y="117985"/>
                </a:lnTo>
                <a:lnTo>
                  <a:pt x="1223089" y="155743"/>
                </a:lnTo>
                <a:lnTo>
                  <a:pt x="1262371" y="197087"/>
                </a:lnTo>
                <a:lnTo>
                  <a:pt x="1286920" y="241425"/>
                </a:lnTo>
                <a:lnTo>
                  <a:pt x="1295400" y="288163"/>
                </a:lnTo>
                <a:lnTo>
                  <a:pt x="1293252" y="311794"/>
                </a:lnTo>
                <a:lnTo>
                  <a:pt x="1276571" y="357406"/>
                </a:lnTo>
                <a:lnTo>
                  <a:pt x="1244488" y="400321"/>
                </a:lnTo>
                <a:lnTo>
                  <a:pt x="1198339" y="439947"/>
                </a:lnTo>
                <a:lnTo>
                  <a:pt x="1139459" y="475689"/>
                </a:lnTo>
                <a:lnTo>
                  <a:pt x="1069182" y="506954"/>
                </a:lnTo>
                <a:lnTo>
                  <a:pt x="1030187" y="520722"/>
                </a:lnTo>
                <a:lnTo>
                  <a:pt x="988843" y="533148"/>
                </a:lnTo>
                <a:lnTo>
                  <a:pt x="945318" y="544158"/>
                </a:lnTo>
                <a:lnTo>
                  <a:pt x="899779" y="553678"/>
                </a:lnTo>
                <a:lnTo>
                  <a:pt x="852391" y="561633"/>
                </a:lnTo>
                <a:lnTo>
                  <a:pt x="803322" y="567950"/>
                </a:lnTo>
                <a:lnTo>
                  <a:pt x="752740" y="572553"/>
                </a:lnTo>
                <a:lnTo>
                  <a:pt x="700810" y="575370"/>
                </a:lnTo>
                <a:lnTo>
                  <a:pt x="647700" y="576326"/>
                </a:lnTo>
                <a:lnTo>
                  <a:pt x="594572" y="575370"/>
                </a:lnTo>
                <a:lnTo>
                  <a:pt x="542628" y="572553"/>
                </a:lnTo>
                <a:lnTo>
                  <a:pt x="492035" y="567950"/>
                </a:lnTo>
                <a:lnTo>
                  <a:pt x="442959" y="561633"/>
                </a:lnTo>
                <a:lnTo>
                  <a:pt x="395567" y="553678"/>
                </a:lnTo>
                <a:lnTo>
                  <a:pt x="350025" y="544158"/>
                </a:lnTo>
                <a:lnTo>
                  <a:pt x="306499" y="533148"/>
                </a:lnTo>
                <a:lnTo>
                  <a:pt x="265157" y="520722"/>
                </a:lnTo>
                <a:lnTo>
                  <a:pt x="226165" y="506954"/>
                </a:lnTo>
                <a:lnTo>
                  <a:pt x="189690" y="491918"/>
                </a:lnTo>
                <a:lnTo>
                  <a:pt x="124955" y="458340"/>
                </a:lnTo>
                <a:lnTo>
                  <a:pt x="72286" y="420582"/>
                </a:lnTo>
                <a:lnTo>
                  <a:pt x="33015" y="379238"/>
                </a:lnTo>
                <a:lnTo>
                  <a:pt x="8476" y="334900"/>
                </a:lnTo>
                <a:lnTo>
                  <a:pt x="0" y="288163"/>
                </a:lnTo>
                <a:close/>
              </a:path>
            </a:pathLst>
          </a:custGeom>
          <a:ln w="35999">
            <a:solidFill>
              <a:srgbClr val="00D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48375" y="3203575"/>
            <a:ext cx="1295400" cy="647700"/>
          </a:xfrm>
          <a:custGeom>
            <a:avLst/>
            <a:gdLst/>
            <a:ahLst/>
            <a:cxnLst/>
            <a:rect l="l" t="t" r="r" b="b"/>
            <a:pathLst>
              <a:path w="1295400" h="647700">
                <a:moveTo>
                  <a:pt x="0" y="323850"/>
                </a:moveTo>
                <a:lnTo>
                  <a:pt x="8476" y="271329"/>
                </a:lnTo>
                <a:lnTo>
                  <a:pt x="33015" y="221504"/>
                </a:lnTo>
                <a:lnTo>
                  <a:pt x="72286" y="175040"/>
                </a:lnTo>
                <a:lnTo>
                  <a:pt x="124955" y="132606"/>
                </a:lnTo>
                <a:lnTo>
                  <a:pt x="189690" y="94869"/>
                </a:lnTo>
                <a:lnTo>
                  <a:pt x="226165" y="77970"/>
                </a:lnTo>
                <a:lnTo>
                  <a:pt x="265157" y="62496"/>
                </a:lnTo>
                <a:lnTo>
                  <a:pt x="306499" y="48530"/>
                </a:lnTo>
                <a:lnTo>
                  <a:pt x="350025" y="36155"/>
                </a:lnTo>
                <a:lnTo>
                  <a:pt x="395567" y="25455"/>
                </a:lnTo>
                <a:lnTo>
                  <a:pt x="442959" y="16514"/>
                </a:lnTo>
                <a:lnTo>
                  <a:pt x="492035" y="9414"/>
                </a:lnTo>
                <a:lnTo>
                  <a:pt x="542628" y="4239"/>
                </a:lnTo>
                <a:lnTo>
                  <a:pt x="594572" y="1073"/>
                </a:lnTo>
                <a:lnTo>
                  <a:pt x="647700" y="0"/>
                </a:lnTo>
                <a:lnTo>
                  <a:pt x="700827" y="1073"/>
                </a:lnTo>
                <a:lnTo>
                  <a:pt x="752771" y="4239"/>
                </a:lnTo>
                <a:lnTo>
                  <a:pt x="803364" y="9414"/>
                </a:lnTo>
                <a:lnTo>
                  <a:pt x="852440" y="16514"/>
                </a:lnTo>
                <a:lnTo>
                  <a:pt x="899832" y="25455"/>
                </a:lnTo>
                <a:lnTo>
                  <a:pt x="945374" y="36155"/>
                </a:lnTo>
                <a:lnTo>
                  <a:pt x="988900" y="48530"/>
                </a:lnTo>
                <a:lnTo>
                  <a:pt x="1030242" y="62496"/>
                </a:lnTo>
                <a:lnTo>
                  <a:pt x="1069234" y="77970"/>
                </a:lnTo>
                <a:lnTo>
                  <a:pt x="1105709" y="94869"/>
                </a:lnTo>
                <a:lnTo>
                  <a:pt x="1139501" y="113108"/>
                </a:lnTo>
                <a:lnTo>
                  <a:pt x="1198370" y="153278"/>
                </a:lnTo>
                <a:lnTo>
                  <a:pt x="1244506" y="197810"/>
                </a:lnTo>
                <a:lnTo>
                  <a:pt x="1276578" y="246038"/>
                </a:lnTo>
                <a:lnTo>
                  <a:pt x="1293253" y="297294"/>
                </a:lnTo>
                <a:lnTo>
                  <a:pt x="1295400" y="323850"/>
                </a:lnTo>
                <a:lnTo>
                  <a:pt x="1293253" y="350405"/>
                </a:lnTo>
                <a:lnTo>
                  <a:pt x="1276578" y="401661"/>
                </a:lnTo>
                <a:lnTo>
                  <a:pt x="1244506" y="449889"/>
                </a:lnTo>
                <a:lnTo>
                  <a:pt x="1198370" y="494421"/>
                </a:lnTo>
                <a:lnTo>
                  <a:pt x="1139501" y="534591"/>
                </a:lnTo>
                <a:lnTo>
                  <a:pt x="1105709" y="552831"/>
                </a:lnTo>
                <a:lnTo>
                  <a:pt x="1069234" y="569729"/>
                </a:lnTo>
                <a:lnTo>
                  <a:pt x="1030242" y="585203"/>
                </a:lnTo>
                <a:lnTo>
                  <a:pt x="988900" y="599169"/>
                </a:lnTo>
                <a:lnTo>
                  <a:pt x="945374" y="611544"/>
                </a:lnTo>
                <a:lnTo>
                  <a:pt x="899832" y="622244"/>
                </a:lnTo>
                <a:lnTo>
                  <a:pt x="852440" y="631185"/>
                </a:lnTo>
                <a:lnTo>
                  <a:pt x="803364" y="638285"/>
                </a:lnTo>
                <a:lnTo>
                  <a:pt x="752771" y="643460"/>
                </a:lnTo>
                <a:lnTo>
                  <a:pt x="700827" y="646626"/>
                </a:lnTo>
                <a:lnTo>
                  <a:pt x="647700" y="647700"/>
                </a:lnTo>
                <a:lnTo>
                  <a:pt x="594572" y="646626"/>
                </a:lnTo>
                <a:lnTo>
                  <a:pt x="542628" y="643460"/>
                </a:lnTo>
                <a:lnTo>
                  <a:pt x="492035" y="638285"/>
                </a:lnTo>
                <a:lnTo>
                  <a:pt x="442959" y="631185"/>
                </a:lnTo>
                <a:lnTo>
                  <a:pt x="395567" y="622244"/>
                </a:lnTo>
                <a:lnTo>
                  <a:pt x="350025" y="611544"/>
                </a:lnTo>
                <a:lnTo>
                  <a:pt x="306499" y="599169"/>
                </a:lnTo>
                <a:lnTo>
                  <a:pt x="265157" y="585203"/>
                </a:lnTo>
                <a:lnTo>
                  <a:pt x="226165" y="569729"/>
                </a:lnTo>
                <a:lnTo>
                  <a:pt x="189690" y="552831"/>
                </a:lnTo>
                <a:lnTo>
                  <a:pt x="155898" y="534591"/>
                </a:lnTo>
                <a:lnTo>
                  <a:pt x="97029" y="494421"/>
                </a:lnTo>
                <a:lnTo>
                  <a:pt x="50893" y="449889"/>
                </a:lnTo>
                <a:lnTo>
                  <a:pt x="18821" y="401661"/>
                </a:lnTo>
                <a:lnTo>
                  <a:pt x="2146" y="350405"/>
                </a:lnTo>
                <a:lnTo>
                  <a:pt x="0" y="323850"/>
                </a:lnTo>
                <a:close/>
              </a:path>
            </a:pathLst>
          </a:custGeom>
          <a:ln w="35999">
            <a:solidFill>
              <a:srgbClr val="00D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4300" y="6296025"/>
            <a:ext cx="7848600" cy="9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10"/>
              </a:lnSpc>
            </a:pPr>
            <a:r>
              <a:rPr lang="tr-TR" sz="2400" b="1" dirty="0" smtClean="0">
                <a:solidFill>
                  <a:srgbClr val="2E7B96"/>
                </a:solidFill>
                <a:latin typeface="Arial"/>
                <a:cs typeface="Arial"/>
              </a:rPr>
              <a:t>“</a:t>
            </a:r>
            <a:r>
              <a:rPr sz="2400" b="1" dirty="0" smtClean="0">
                <a:solidFill>
                  <a:srgbClr val="2E7B96"/>
                </a:solidFill>
                <a:latin typeface="Arial"/>
                <a:cs typeface="Arial"/>
              </a:rPr>
              <a:t>N</a:t>
            </a:r>
            <a:r>
              <a:rPr sz="2400" b="1" spc="-10" dirty="0" smtClean="0">
                <a:solidFill>
                  <a:srgbClr val="2E7B96"/>
                </a:solidFill>
                <a:latin typeface="Arial"/>
                <a:cs typeface="Arial"/>
              </a:rPr>
              <a:t>e</a:t>
            </a:r>
            <a:r>
              <a:rPr sz="2400" b="1" dirty="0" smtClean="0">
                <a:solidFill>
                  <a:srgbClr val="2E7B96"/>
                </a:solidFill>
                <a:latin typeface="Arial"/>
                <a:cs typeface="Arial"/>
              </a:rPr>
              <a:t>on</a:t>
            </a:r>
            <a:r>
              <a:rPr sz="2400" b="1" spc="-10" dirty="0" smtClean="0">
                <a:solidFill>
                  <a:srgbClr val="2E7B96"/>
                </a:solidFill>
                <a:latin typeface="Arial"/>
                <a:cs typeface="Arial"/>
              </a:rPr>
              <a:t>a</a:t>
            </a:r>
            <a:r>
              <a:rPr sz="2400" b="1" dirty="0" smtClean="0">
                <a:solidFill>
                  <a:srgbClr val="2E7B96"/>
                </a:solidFill>
                <a:latin typeface="Arial"/>
                <a:cs typeface="Arial"/>
              </a:rPr>
              <a:t>tal</a:t>
            </a:r>
            <a:r>
              <a:rPr sz="2400" b="1" spc="5" dirty="0" smtClean="0">
                <a:solidFill>
                  <a:srgbClr val="2E7B9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E7B96"/>
                </a:solidFill>
                <a:latin typeface="Arial"/>
                <a:cs typeface="Arial"/>
              </a:rPr>
              <a:t>Fa</a:t>
            </a:r>
            <a:r>
              <a:rPr sz="2400" b="1" spc="-10" dirty="0">
                <a:solidFill>
                  <a:srgbClr val="2E7B96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2E7B96"/>
                </a:solidFill>
                <a:latin typeface="Arial"/>
                <a:cs typeface="Arial"/>
              </a:rPr>
              <a:t>ial </a:t>
            </a:r>
            <a:r>
              <a:rPr sz="2400" b="1" spc="-15" dirty="0">
                <a:solidFill>
                  <a:srgbClr val="2E7B9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2E7B96"/>
                </a:solidFill>
                <a:latin typeface="Arial"/>
                <a:cs typeface="Arial"/>
              </a:rPr>
              <a:t>ction </a:t>
            </a:r>
            <a:r>
              <a:rPr sz="2400" b="1" spc="-10" dirty="0">
                <a:solidFill>
                  <a:srgbClr val="2E7B96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2E7B96"/>
                </a:solidFill>
                <a:latin typeface="Arial"/>
                <a:cs typeface="Arial"/>
              </a:rPr>
              <a:t>oding</a:t>
            </a:r>
            <a:r>
              <a:rPr sz="2400" b="1" spc="-15" dirty="0">
                <a:solidFill>
                  <a:srgbClr val="2E7B96"/>
                </a:solidFill>
                <a:latin typeface="Arial"/>
                <a:cs typeface="Arial"/>
              </a:rPr>
              <a:t> </a:t>
            </a:r>
            <a:r>
              <a:rPr sz="2400" b="1" dirty="0" smtClean="0">
                <a:solidFill>
                  <a:srgbClr val="2E7B96"/>
                </a:solidFill>
                <a:latin typeface="Arial"/>
                <a:cs typeface="Arial"/>
              </a:rPr>
              <a:t>S</a:t>
            </a:r>
            <a:r>
              <a:rPr sz="2400" b="1" spc="-35" dirty="0" smtClean="0">
                <a:solidFill>
                  <a:srgbClr val="2E7B96"/>
                </a:solidFill>
                <a:latin typeface="Arial"/>
                <a:cs typeface="Arial"/>
              </a:rPr>
              <a:t>y</a:t>
            </a:r>
            <a:r>
              <a:rPr sz="2400" b="1" dirty="0" smtClean="0">
                <a:solidFill>
                  <a:srgbClr val="2E7B96"/>
                </a:solidFill>
                <a:latin typeface="Arial"/>
                <a:cs typeface="Arial"/>
              </a:rPr>
              <a:t>stem</a:t>
            </a:r>
            <a:r>
              <a:rPr lang="tr-TR" sz="2400" b="1" dirty="0" smtClean="0">
                <a:solidFill>
                  <a:srgbClr val="2E7B96"/>
                </a:solidFill>
                <a:latin typeface="Arial"/>
                <a:cs typeface="Arial"/>
              </a:rPr>
              <a:t>“</a:t>
            </a:r>
          </a:p>
          <a:p>
            <a:pPr algn="ctr">
              <a:lnSpc>
                <a:spcPts val="2810"/>
              </a:lnSpc>
            </a:pPr>
            <a:r>
              <a:rPr lang="tr-TR" sz="2400" b="1" dirty="0" smtClean="0">
                <a:solidFill>
                  <a:srgbClr val="2E7B96"/>
                </a:solidFill>
                <a:latin typeface="Arial"/>
                <a:cs typeface="Arial"/>
              </a:rPr>
              <a:t>“</a:t>
            </a:r>
            <a:r>
              <a:rPr lang="tr-TR" sz="2400" b="1" dirty="0" err="1" smtClean="0">
                <a:solidFill>
                  <a:srgbClr val="2E7B96"/>
                </a:solidFill>
                <a:latin typeface="Arial"/>
                <a:cs typeface="Arial"/>
              </a:rPr>
              <a:t>Yenidoğanın</a:t>
            </a:r>
            <a:r>
              <a:rPr lang="tr-TR" sz="2400" b="1" dirty="0" smtClean="0">
                <a:solidFill>
                  <a:srgbClr val="2E7B96"/>
                </a:solidFill>
                <a:latin typeface="Arial"/>
                <a:cs typeface="Arial"/>
              </a:rPr>
              <a:t> yüz hareketlerini kodlayan sistem”</a:t>
            </a:r>
            <a:endParaRPr sz="2400" dirty="0">
              <a:latin typeface="Arial"/>
              <a:cs typeface="Arial"/>
            </a:endParaRPr>
          </a:p>
          <a:p>
            <a:pPr marL="3175" algn="ctr">
              <a:lnSpc>
                <a:spcPts val="2090"/>
              </a:lnSpc>
            </a:pPr>
            <a:r>
              <a:rPr sz="1800" i="1" dirty="0">
                <a:solidFill>
                  <a:srgbClr val="2E7B96"/>
                </a:solidFill>
                <a:latin typeface="Arial"/>
                <a:cs typeface="Arial"/>
              </a:rPr>
              <a:t>Gru</a:t>
            </a:r>
            <a:r>
              <a:rPr sz="1800" i="1" spc="-15" dirty="0">
                <a:solidFill>
                  <a:srgbClr val="2E7B96"/>
                </a:solidFill>
                <a:latin typeface="Arial"/>
                <a:cs typeface="Arial"/>
              </a:rPr>
              <a:t>n</a:t>
            </a:r>
            <a:r>
              <a:rPr sz="1800" i="1" spc="-10" dirty="0">
                <a:solidFill>
                  <a:srgbClr val="2E7B96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2E7B96"/>
                </a:solidFill>
                <a:latin typeface="Arial"/>
                <a:cs typeface="Arial"/>
              </a:rPr>
              <a:t>u</a:t>
            </a:r>
            <a:r>
              <a:rPr sz="1800" i="1" spc="5" dirty="0">
                <a:solidFill>
                  <a:srgbClr val="2E7B96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E7B96"/>
                </a:solidFill>
                <a:latin typeface="Arial"/>
                <a:cs typeface="Arial"/>
              </a:rPr>
              <a:t>R,</a:t>
            </a:r>
            <a:r>
              <a:rPr sz="1800" i="1" spc="-15" dirty="0">
                <a:solidFill>
                  <a:srgbClr val="2E7B96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E7B96"/>
                </a:solidFill>
                <a:latin typeface="Arial"/>
                <a:cs typeface="Arial"/>
              </a:rPr>
              <a:t>C</a:t>
            </a:r>
            <a:r>
              <a:rPr sz="1800" i="1" spc="-10" dirty="0">
                <a:solidFill>
                  <a:srgbClr val="2E7B96"/>
                </a:solidFill>
                <a:latin typeface="Arial"/>
                <a:cs typeface="Arial"/>
              </a:rPr>
              <a:t>ra</a:t>
            </a:r>
            <a:r>
              <a:rPr sz="1800" i="1" dirty="0">
                <a:solidFill>
                  <a:srgbClr val="2E7B96"/>
                </a:solidFill>
                <a:latin typeface="Arial"/>
                <a:cs typeface="Arial"/>
              </a:rPr>
              <a:t>ig K</a:t>
            </a:r>
            <a:r>
              <a:rPr sz="1800" i="1" spc="5" dirty="0">
                <a:solidFill>
                  <a:srgbClr val="2E7B96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2E7B96"/>
                </a:solidFill>
                <a:latin typeface="Arial"/>
                <a:cs typeface="Arial"/>
              </a:rPr>
              <a:t>–</a:t>
            </a:r>
            <a:r>
              <a:rPr sz="1800" i="1" dirty="0">
                <a:solidFill>
                  <a:srgbClr val="2E7B96"/>
                </a:solidFill>
                <a:latin typeface="Arial"/>
                <a:cs typeface="Arial"/>
              </a:rPr>
              <a:t>P</a:t>
            </a:r>
            <a:r>
              <a:rPr sz="1800" i="1" spc="-10" dirty="0">
                <a:solidFill>
                  <a:srgbClr val="2E7B96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2E7B96"/>
                </a:solidFill>
                <a:latin typeface="Arial"/>
                <a:cs typeface="Arial"/>
              </a:rPr>
              <a:t>in </a:t>
            </a:r>
            <a:r>
              <a:rPr sz="1800" i="1" spc="-10" dirty="0">
                <a:solidFill>
                  <a:srgbClr val="2E7B96"/>
                </a:solidFill>
                <a:latin typeface="Arial"/>
                <a:cs typeface="Arial"/>
              </a:rPr>
              <a:t>198</a:t>
            </a:r>
            <a:r>
              <a:rPr sz="1800" i="1" dirty="0">
                <a:solidFill>
                  <a:srgbClr val="2E7B96"/>
                </a:solidFill>
                <a:latin typeface="Arial"/>
                <a:cs typeface="Arial"/>
              </a:rPr>
              <a:t>7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89500" y="2257425"/>
            <a:ext cx="4951349" cy="2949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7690" y="414954"/>
            <a:ext cx="9087485" cy="1030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3000"/>
              </a:lnSpc>
            </a:pPr>
            <a:r>
              <a:rPr lang="tr-TR" sz="2400" spc="-20" dirty="0" smtClean="0">
                <a:solidFill>
                  <a:srgbClr val="2E7B96"/>
                </a:solidFill>
                <a:latin typeface="Arial"/>
                <a:cs typeface="Arial"/>
              </a:rPr>
              <a:t>AĞRININ, AĞRI İLİŞKİSİZ STRES DURUMLARININ VE ANALJEZİ YETERLİLİĞİNİN FİZYOLOJİK VE DAVRANIŞSAL İPUÇLARINI  SKORLAYACAK UYGULAMALAR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3212" y="239776"/>
            <a:ext cx="9361805" cy="1524000"/>
          </a:xfrm>
          <a:custGeom>
            <a:avLst/>
            <a:gdLst/>
            <a:ahLst/>
            <a:cxnLst/>
            <a:rect l="l" t="t" r="r" b="b"/>
            <a:pathLst>
              <a:path w="9361805" h="1524000">
                <a:moveTo>
                  <a:pt x="0" y="254000"/>
                </a:moveTo>
                <a:lnTo>
                  <a:pt x="3324" y="212786"/>
                </a:lnTo>
                <a:lnTo>
                  <a:pt x="12949" y="173695"/>
                </a:lnTo>
                <a:lnTo>
                  <a:pt x="28352" y="137248"/>
                </a:lnTo>
                <a:lnTo>
                  <a:pt x="49009" y="103967"/>
                </a:lnTo>
                <a:lnTo>
                  <a:pt x="74398" y="74374"/>
                </a:lnTo>
                <a:lnTo>
                  <a:pt x="103994" y="48991"/>
                </a:lnTo>
                <a:lnTo>
                  <a:pt x="137276" y="28340"/>
                </a:lnTo>
                <a:lnTo>
                  <a:pt x="173719" y="12943"/>
                </a:lnTo>
                <a:lnTo>
                  <a:pt x="212802" y="3322"/>
                </a:lnTo>
                <a:lnTo>
                  <a:pt x="254000" y="0"/>
                </a:lnTo>
                <a:lnTo>
                  <a:pt x="9107487" y="0"/>
                </a:lnTo>
                <a:lnTo>
                  <a:pt x="9148700" y="3322"/>
                </a:lnTo>
                <a:lnTo>
                  <a:pt x="9187792" y="12943"/>
                </a:lnTo>
                <a:lnTo>
                  <a:pt x="9224239" y="28340"/>
                </a:lnTo>
                <a:lnTo>
                  <a:pt x="9257520" y="48991"/>
                </a:lnTo>
                <a:lnTo>
                  <a:pt x="9287113" y="74374"/>
                </a:lnTo>
                <a:lnTo>
                  <a:pt x="9312495" y="103967"/>
                </a:lnTo>
                <a:lnTo>
                  <a:pt x="9333146" y="137248"/>
                </a:lnTo>
                <a:lnTo>
                  <a:pt x="9348543" y="173695"/>
                </a:lnTo>
                <a:lnTo>
                  <a:pt x="9358164" y="212786"/>
                </a:lnTo>
                <a:lnTo>
                  <a:pt x="9361487" y="254000"/>
                </a:lnTo>
                <a:lnTo>
                  <a:pt x="9361487" y="1269873"/>
                </a:lnTo>
                <a:lnTo>
                  <a:pt x="9358164" y="1311089"/>
                </a:lnTo>
                <a:lnTo>
                  <a:pt x="9348543" y="1350190"/>
                </a:lnTo>
                <a:lnTo>
                  <a:pt x="9333146" y="1386652"/>
                </a:lnTo>
                <a:lnTo>
                  <a:pt x="9312495" y="1419950"/>
                </a:lnTo>
                <a:lnTo>
                  <a:pt x="9287113" y="1449562"/>
                </a:lnTo>
                <a:lnTo>
                  <a:pt x="9257520" y="1474963"/>
                </a:lnTo>
                <a:lnTo>
                  <a:pt x="9224239" y="1495631"/>
                </a:lnTo>
                <a:lnTo>
                  <a:pt x="9187792" y="1511042"/>
                </a:lnTo>
                <a:lnTo>
                  <a:pt x="9148700" y="1520673"/>
                </a:lnTo>
                <a:lnTo>
                  <a:pt x="9107487" y="1524000"/>
                </a:lnTo>
                <a:lnTo>
                  <a:pt x="254000" y="1524000"/>
                </a:lnTo>
                <a:lnTo>
                  <a:pt x="212802" y="1520673"/>
                </a:lnTo>
                <a:lnTo>
                  <a:pt x="173719" y="1511042"/>
                </a:lnTo>
                <a:lnTo>
                  <a:pt x="137276" y="1495631"/>
                </a:lnTo>
                <a:lnTo>
                  <a:pt x="103994" y="1474963"/>
                </a:lnTo>
                <a:lnTo>
                  <a:pt x="74398" y="1449562"/>
                </a:lnTo>
                <a:lnTo>
                  <a:pt x="49009" y="1419950"/>
                </a:lnTo>
                <a:lnTo>
                  <a:pt x="28352" y="1386652"/>
                </a:lnTo>
                <a:lnTo>
                  <a:pt x="12949" y="1350190"/>
                </a:lnTo>
                <a:lnTo>
                  <a:pt x="3324" y="1311089"/>
                </a:lnTo>
                <a:lnTo>
                  <a:pt x="0" y="1269873"/>
                </a:lnTo>
                <a:lnTo>
                  <a:pt x="0" y="254000"/>
                </a:lnTo>
                <a:close/>
              </a:path>
            </a:pathLst>
          </a:custGeom>
          <a:ln w="9525">
            <a:solidFill>
              <a:srgbClr val="247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17500" y="1952625"/>
          <a:ext cx="4584699" cy="4206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8233"/>
                <a:gridCol w="1528233"/>
                <a:gridCol w="1528233"/>
              </a:tblGrid>
              <a:tr h="362373">
                <a:tc>
                  <a:txBody>
                    <a:bodyPr/>
                    <a:lstStyle/>
                    <a:p>
                      <a:r>
                        <a:rPr lang="tr-TR" dirty="0" smtClean="0"/>
                        <a:t>Yüz hareketleri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 puan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 puan</a:t>
                      </a:r>
                      <a:endParaRPr lang="tr-TR" dirty="0"/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r>
                        <a:rPr lang="tr-TR" dirty="0" smtClean="0"/>
                        <a:t>Kaş çatma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var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r>
                        <a:rPr lang="tr-TR" dirty="0" smtClean="0"/>
                        <a:t>Göz sıkma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yok</a:t>
                      </a:r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Nasolabial</a:t>
                      </a:r>
                      <a:r>
                        <a:rPr lang="tr-TR" dirty="0" smtClean="0"/>
                        <a:t> derinleşme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yok</a:t>
                      </a:r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r>
                        <a:rPr lang="tr-TR" dirty="0" smtClean="0"/>
                        <a:t>Dudak açma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yok</a:t>
                      </a:r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r>
                        <a:rPr lang="tr-TR" dirty="0" smtClean="0"/>
                        <a:t>Ağız germe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yok</a:t>
                      </a:r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r>
                        <a:rPr lang="tr-TR" dirty="0" smtClean="0"/>
                        <a:t>Dil germe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yok</a:t>
                      </a:r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r>
                        <a:rPr lang="tr-TR" dirty="0" smtClean="0"/>
                        <a:t>Dil çıkarma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yok</a:t>
                      </a:r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r>
                        <a:rPr lang="tr-TR" dirty="0" smtClean="0"/>
                        <a:t>Çene</a:t>
                      </a:r>
                      <a:r>
                        <a:rPr lang="tr-TR" baseline="0" dirty="0" smtClean="0"/>
                        <a:t> titretme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yok</a:t>
                      </a:r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Max</a:t>
                      </a:r>
                      <a:r>
                        <a:rPr lang="tr-TR" dirty="0" smtClean="0"/>
                        <a:t> 8 puan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&gt;3 puan=ağrı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648018" y="6984785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322"/>
                </a:lnTo>
              </a:path>
            </a:pathLst>
          </a:custGeom>
          <a:ln w="3175">
            <a:solidFill>
              <a:srgbClr val="CFE7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47301" y="6984785"/>
            <a:ext cx="1905" cy="141605"/>
          </a:xfrm>
          <a:custGeom>
            <a:avLst/>
            <a:gdLst/>
            <a:ahLst/>
            <a:cxnLst/>
            <a:rect l="l" t="t" r="r" b="b"/>
            <a:pathLst>
              <a:path w="1904" h="141604">
                <a:moveTo>
                  <a:pt x="0" y="70851"/>
                </a:moveTo>
                <a:lnTo>
                  <a:pt x="94" y="32649"/>
                </a:lnTo>
                <a:lnTo>
                  <a:pt x="588" y="0"/>
                </a:lnTo>
                <a:lnTo>
                  <a:pt x="859" y="2165"/>
                </a:lnTo>
                <a:lnTo>
                  <a:pt x="1092" y="9546"/>
                </a:lnTo>
                <a:lnTo>
                  <a:pt x="1281" y="21336"/>
                </a:lnTo>
                <a:lnTo>
                  <a:pt x="1420" y="36728"/>
                </a:lnTo>
                <a:lnTo>
                  <a:pt x="1502" y="54918"/>
                </a:lnTo>
                <a:lnTo>
                  <a:pt x="1488" y="77556"/>
                </a:lnTo>
                <a:lnTo>
                  <a:pt x="1215" y="126334"/>
                </a:lnTo>
                <a:lnTo>
                  <a:pt x="916" y="141322"/>
                </a:lnTo>
                <a:lnTo>
                  <a:pt x="610" y="139353"/>
                </a:lnTo>
                <a:lnTo>
                  <a:pt x="15" y="87317"/>
                </a:lnTo>
                <a:lnTo>
                  <a:pt x="0" y="70851"/>
                </a:lnTo>
                <a:close/>
              </a:path>
            </a:pathLst>
          </a:custGeom>
          <a:ln w="936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0900" y="200025"/>
            <a:ext cx="8763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tr-TR" sz="3200" dirty="0" smtClean="0"/>
              <a:t>PIPP</a:t>
            </a:r>
            <a:r>
              <a:rPr sz="3200" dirty="0" smtClean="0"/>
              <a:t> </a:t>
            </a:r>
            <a:r>
              <a:rPr lang="tr-TR" sz="3200" dirty="0" smtClean="0"/>
              <a:t>(</a:t>
            </a:r>
            <a:r>
              <a:rPr lang="tr-TR" sz="2800" dirty="0" smtClean="0"/>
              <a:t>Prematüre Bebek Ağrı Profili )</a:t>
            </a:r>
            <a:endParaRPr sz="2800" dirty="0"/>
          </a:p>
        </p:txBody>
      </p:sp>
      <p:sp>
        <p:nvSpPr>
          <p:cNvPr id="9" name="object 9"/>
          <p:cNvSpPr txBox="1"/>
          <p:nvPr/>
        </p:nvSpPr>
        <p:spPr>
          <a:xfrm>
            <a:off x="0" y="7347406"/>
            <a:ext cx="17094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6965" algn="l"/>
              </a:tabLst>
            </a:pP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1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l</a:t>
            </a:r>
            <a:r>
              <a:rPr sz="1400" i="1" spc="-10" dirty="0">
                <a:latin typeface="Arial"/>
                <a:cs typeface="Arial"/>
              </a:rPr>
              <a:t>iab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10" dirty="0">
                <a:latin typeface="Arial"/>
                <a:cs typeface="Arial"/>
              </a:rPr>
              <a:t>l</a:t>
            </a:r>
            <a:r>
              <a:rPr sz="1400" i="1" dirty="0">
                <a:latin typeface="Arial"/>
                <a:cs typeface="Arial"/>
              </a:rPr>
              <a:t>ity	</a:t>
            </a:r>
            <a:r>
              <a:rPr sz="1400" i="1" spc="5" dirty="0">
                <a:latin typeface="Arial"/>
                <a:cs typeface="Arial"/>
              </a:rPr>
              <a:t>&gt;</a:t>
            </a:r>
            <a:r>
              <a:rPr sz="1400" i="1" spc="-10" dirty="0">
                <a:latin typeface="Arial"/>
                <a:cs typeface="Arial"/>
              </a:rPr>
              <a:t>0</a:t>
            </a:r>
            <a:r>
              <a:rPr sz="1400" i="1" dirty="0">
                <a:latin typeface="Arial"/>
                <a:cs typeface="Arial"/>
              </a:rPr>
              <a:t>,93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7300" y="809625"/>
            <a:ext cx="7329487" cy="649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etin kutusu"/>
          <p:cNvSpPr txBox="1"/>
          <p:nvPr/>
        </p:nvSpPr>
        <p:spPr>
          <a:xfrm>
            <a:off x="317500" y="962025"/>
            <a:ext cx="220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7 parametre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0-21 puan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-15-+30 sn gözlem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≤6 =N, </a:t>
            </a:r>
            <a:r>
              <a:rPr lang="tr-TR" dirty="0" err="1" smtClean="0"/>
              <a:t>ted</a:t>
            </a:r>
            <a:r>
              <a:rPr lang="tr-TR" dirty="0" smtClean="0"/>
              <a:t> Ø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7-12 = hafif – orta pozisyon verme, kundaklama, emzik 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12 = orta – ciddi +İlaç 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15-30 </a:t>
            </a:r>
            <a:r>
              <a:rPr lang="tr-TR" dirty="0" err="1" smtClean="0"/>
              <a:t>dk</a:t>
            </a:r>
            <a:r>
              <a:rPr lang="tr-TR" dirty="0" smtClean="0"/>
              <a:t> sonra girişimin etkinliğini tekrar değerlendir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6718300" y="7058025"/>
            <a:ext cx="31731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r-TR" sz="1400" spc="-1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tr-TR" sz="1400" spc="-5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tr-TR" sz="1400" spc="-15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tr-TR" sz="1400" spc="-25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tr-TR" sz="1400" spc="-15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tr-TR" sz="1400" spc="-1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tr-TR" sz="1400" spc="2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spc="-25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tr-TR" sz="1400" spc="-5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tr-TR" sz="1400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spc="-2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tr-TR" sz="1400" spc="-10" dirty="0" err="1" smtClean="0">
                <a:latin typeface="Arial" pitchFamily="34" charset="0"/>
                <a:cs typeface="Arial" pitchFamily="34" charset="0"/>
              </a:rPr>
              <a:t>lin</a:t>
            </a:r>
            <a:r>
              <a:rPr lang="tr-TR" sz="1400" spc="3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spc="-1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tr-TR" sz="1400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spc="-5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tr-TR" sz="1400" spc="-10" dirty="0" err="1" smtClean="0">
                <a:latin typeface="Arial" pitchFamily="34" charset="0"/>
                <a:cs typeface="Arial" pitchFamily="34" charset="0"/>
              </a:rPr>
              <a:t>ain</a:t>
            </a:r>
            <a:r>
              <a:rPr lang="tr-TR" sz="1400" spc="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spc="-1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tr-TR" sz="1400" spc="-5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tr-TR" sz="1400" spc="-10" dirty="0" smtClean="0">
                <a:latin typeface="Arial" pitchFamily="34" charset="0"/>
                <a:cs typeface="Arial" pitchFamily="34" charset="0"/>
              </a:rPr>
              <a:t>14</a:t>
            </a:r>
            <a:endParaRPr lang="tr-T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317500" y="4695825"/>
            <a:ext cx="2133600" cy="1447800"/>
          </a:xfrm>
          <a:prstGeom prst="rect">
            <a:avLst/>
          </a:prstGeom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622300" y="4924425"/>
            <a:ext cx="1524000" cy="92333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AKUT AĞRIDA TERCİH EDİLEBİLİR</a:t>
            </a:r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s://encrypted-tbn1.gstatic.com/images?q=tbn:ANd9GcRFoViE7eMiz79EB_jIQST3VY8XnU12FPLXwps-P4IKkCuIh-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0" y="657225"/>
            <a:ext cx="3048000" cy="3529263"/>
          </a:xfrm>
          <a:prstGeom prst="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4" name="3 Dikdörtgen"/>
          <p:cNvSpPr/>
          <p:nvPr/>
        </p:nvSpPr>
        <p:spPr>
          <a:xfrm>
            <a:off x="1765300" y="1952625"/>
            <a:ext cx="4876800" cy="480060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2451100" y="2562225"/>
            <a:ext cx="48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TANIM VE FİZYOLOJİ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TARİHÇE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 AĞRILI GİRİŞİMLER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AĞRI YANITININ  DEĞERLENDİRİLMESİ</a:t>
            </a:r>
          </a:p>
          <a:p>
            <a:r>
              <a:rPr lang="tr-TR" i="1" dirty="0" smtClean="0">
                <a:solidFill>
                  <a:schemeClr val="bg1">
                    <a:lumMod val="85000"/>
                  </a:schemeClr>
                </a:solidFill>
              </a:rPr>
              <a:t>Fizyolojik/Davranışsal/</a:t>
            </a:r>
            <a:r>
              <a:rPr lang="tr-TR" i="1" dirty="0" err="1" smtClean="0">
                <a:solidFill>
                  <a:schemeClr val="bg1">
                    <a:lumMod val="85000"/>
                  </a:schemeClr>
                </a:solidFill>
              </a:rPr>
              <a:t>Hormonal</a:t>
            </a:r>
            <a:r>
              <a:rPr lang="tr-TR" i="1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tr-TR" i="1" dirty="0" err="1" smtClean="0">
                <a:solidFill>
                  <a:schemeClr val="bg1">
                    <a:lumMod val="85000"/>
                  </a:schemeClr>
                </a:solidFill>
              </a:rPr>
              <a:t>Metabolik</a:t>
            </a:r>
            <a:endParaRPr lang="tr-TR" i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tr-TR" i="1" dirty="0" smtClean="0">
                <a:solidFill>
                  <a:schemeClr val="bg1">
                    <a:lumMod val="85000"/>
                  </a:schemeClr>
                </a:solidFill>
              </a:rPr>
              <a:t>Yapılandırılmış ölçekler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AĞRI TEDAVİSİ</a:t>
            </a:r>
          </a:p>
          <a:p>
            <a:r>
              <a:rPr lang="tr-TR" i="1" dirty="0" smtClean="0">
                <a:solidFill>
                  <a:schemeClr val="bg1">
                    <a:lumMod val="85000"/>
                  </a:schemeClr>
                </a:solidFill>
              </a:rPr>
              <a:t>Ağrılı girişimlerin azaltılması</a:t>
            </a:r>
          </a:p>
          <a:p>
            <a:r>
              <a:rPr lang="tr-TR" i="1" dirty="0" err="1" smtClean="0">
                <a:solidFill>
                  <a:schemeClr val="bg1">
                    <a:lumMod val="85000"/>
                  </a:schemeClr>
                </a:solidFill>
              </a:rPr>
              <a:t>Cevresel</a:t>
            </a:r>
            <a:r>
              <a:rPr lang="tr-TR" i="1" dirty="0" smtClean="0">
                <a:solidFill>
                  <a:schemeClr val="bg1">
                    <a:lumMod val="85000"/>
                  </a:schemeClr>
                </a:solidFill>
              </a:rPr>
              <a:t> ve davranışsal önlemler</a:t>
            </a:r>
          </a:p>
          <a:p>
            <a:r>
              <a:rPr lang="tr-TR" i="1" dirty="0" smtClean="0">
                <a:solidFill>
                  <a:schemeClr val="bg1">
                    <a:lumMod val="85000"/>
                  </a:schemeClr>
                </a:solidFill>
              </a:rPr>
              <a:t>Farmakolojik olmayan</a:t>
            </a:r>
          </a:p>
          <a:p>
            <a:r>
              <a:rPr lang="tr-TR" i="1" dirty="0" smtClean="0">
                <a:solidFill>
                  <a:schemeClr val="bg1">
                    <a:lumMod val="85000"/>
                  </a:schemeClr>
                </a:solidFill>
              </a:rPr>
              <a:t>Farmakolojik</a:t>
            </a:r>
          </a:p>
          <a:p>
            <a:r>
              <a:rPr lang="tr-TR" i="1" dirty="0" err="1" smtClean="0">
                <a:solidFill>
                  <a:schemeClr val="bg1">
                    <a:lumMod val="85000"/>
                  </a:schemeClr>
                </a:solidFill>
              </a:rPr>
              <a:t>Postoperatif</a:t>
            </a:r>
            <a:r>
              <a:rPr lang="tr-TR" i="1" dirty="0" smtClean="0">
                <a:solidFill>
                  <a:schemeClr val="bg1">
                    <a:lumMod val="85000"/>
                  </a:schemeClr>
                </a:solidFill>
              </a:rPr>
              <a:t> analjezi</a:t>
            </a:r>
          </a:p>
          <a:p>
            <a:r>
              <a:rPr lang="tr-TR" i="1" dirty="0" err="1" smtClean="0">
                <a:solidFill>
                  <a:schemeClr val="bg1">
                    <a:lumMod val="85000"/>
                  </a:schemeClr>
                </a:solidFill>
              </a:rPr>
              <a:t>Mekanikventilasyon</a:t>
            </a:r>
            <a:r>
              <a:rPr lang="tr-TR" i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tr-TR" i="1" dirty="0" err="1" smtClean="0">
                <a:solidFill>
                  <a:schemeClr val="bg1">
                    <a:lumMod val="85000"/>
                  </a:schemeClr>
                </a:solidFill>
              </a:rPr>
              <a:t>icin</a:t>
            </a:r>
            <a:r>
              <a:rPr lang="tr-TR" i="1" dirty="0" smtClean="0">
                <a:solidFill>
                  <a:schemeClr val="bg1">
                    <a:lumMod val="85000"/>
                  </a:schemeClr>
                </a:solidFill>
              </a:rPr>
              <a:t> analjezi</a:t>
            </a:r>
          </a:p>
          <a:p>
            <a:endParaRPr lang="tr-TR" dirty="0"/>
          </a:p>
        </p:txBody>
      </p:sp>
      <p:pic>
        <p:nvPicPr>
          <p:cNvPr id="5" name="Picture 4" descr="http://covers.booktopia.com.au/big/9780444520616/pain-in-neonates-and-infa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3918"/>
            <a:ext cx="2298700" cy="330748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18300" y="7134225"/>
            <a:ext cx="295402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latin typeface="Arial" pitchFamily="34" charset="0"/>
                <a:cs typeface="Arial" pitchFamily="34" charset="0"/>
              </a:rPr>
              <a:t>Kr</a:t>
            </a:r>
            <a:r>
              <a:rPr sz="1300" spc="-15" dirty="0">
                <a:latin typeface="Arial" pitchFamily="34" charset="0"/>
                <a:cs typeface="Arial" pitchFamily="34" charset="0"/>
              </a:rPr>
              <a:t>e</a:t>
            </a:r>
            <a:r>
              <a:rPr sz="1300" spc="-10" dirty="0">
                <a:latin typeface="Arial" pitchFamily="34" charset="0"/>
                <a:cs typeface="Arial" pitchFamily="34" charset="0"/>
              </a:rPr>
              <a:t>c</a:t>
            </a:r>
            <a:r>
              <a:rPr sz="1300" spc="-20" dirty="0">
                <a:latin typeface="Arial" pitchFamily="34" charset="0"/>
                <a:cs typeface="Arial" pitchFamily="34" charset="0"/>
              </a:rPr>
              <a:t>h</a:t>
            </a:r>
            <a:r>
              <a:rPr sz="1300" spc="-15" dirty="0">
                <a:latin typeface="Arial" pitchFamily="34" charset="0"/>
                <a:cs typeface="Arial" pitchFamily="34" charset="0"/>
              </a:rPr>
              <a:t>e</a:t>
            </a:r>
            <a:r>
              <a:rPr sz="1300" spc="-5" dirty="0">
                <a:latin typeface="Arial" pitchFamily="34" charset="0"/>
                <a:cs typeface="Arial" pitchFamily="34" charset="0"/>
              </a:rPr>
              <a:t>l</a:t>
            </a:r>
            <a:r>
              <a:rPr sz="1300" spc="3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-10" dirty="0">
                <a:latin typeface="Arial" pitchFamily="34" charset="0"/>
                <a:cs typeface="Arial" pitchFamily="34" charset="0"/>
              </a:rPr>
              <a:t>SM,</a:t>
            </a:r>
            <a:r>
              <a:rPr sz="1300" spc="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-50" dirty="0">
                <a:latin typeface="Arial" pitchFamily="34" charset="0"/>
                <a:cs typeface="Arial" pitchFamily="34" charset="0"/>
              </a:rPr>
              <a:t>P</a:t>
            </a:r>
            <a:r>
              <a:rPr sz="1300" spc="-10" dirty="0">
                <a:latin typeface="Arial" pitchFamily="34" charset="0"/>
                <a:cs typeface="Arial" pitchFamily="34" charset="0"/>
              </a:rPr>
              <a:t>ae</a:t>
            </a:r>
            <a:r>
              <a:rPr sz="1300" spc="-20" dirty="0">
                <a:latin typeface="Arial" pitchFamily="34" charset="0"/>
                <a:cs typeface="Arial" pitchFamily="34" charset="0"/>
              </a:rPr>
              <a:t>d</a:t>
            </a:r>
            <a:r>
              <a:rPr sz="1300" spc="-10" dirty="0">
                <a:latin typeface="Arial" pitchFamily="34" charset="0"/>
                <a:cs typeface="Arial" pitchFamily="34" charset="0"/>
              </a:rPr>
              <a:t>ia</a:t>
            </a:r>
            <a:r>
              <a:rPr sz="1300" spc="-5" dirty="0">
                <a:latin typeface="Arial" pitchFamily="34" charset="0"/>
                <a:cs typeface="Arial" pitchFamily="34" charset="0"/>
              </a:rPr>
              <a:t>t</a:t>
            </a:r>
            <a:r>
              <a:rPr sz="1300" spc="-10" dirty="0">
                <a:latin typeface="Arial" pitchFamily="34" charset="0"/>
                <a:cs typeface="Arial" pitchFamily="34" charset="0"/>
              </a:rPr>
              <a:t>r</a:t>
            </a:r>
            <a:r>
              <a:rPr sz="1300" spc="1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-10" dirty="0">
                <a:latin typeface="Arial" pitchFamily="34" charset="0"/>
                <a:cs typeface="Arial" pitchFamily="34" charset="0"/>
              </a:rPr>
              <a:t>Ana</a:t>
            </a:r>
            <a:r>
              <a:rPr sz="1300" spc="-20" dirty="0">
                <a:latin typeface="Arial" pitchFamily="34" charset="0"/>
                <a:cs typeface="Arial" pitchFamily="34" charset="0"/>
              </a:rPr>
              <a:t>e</a:t>
            </a:r>
            <a:r>
              <a:rPr sz="1300" spc="-10" dirty="0">
                <a:latin typeface="Arial" pitchFamily="34" charset="0"/>
                <a:cs typeface="Arial" pitchFamily="34" charset="0"/>
              </a:rPr>
              <a:t>sth</a:t>
            </a:r>
            <a:r>
              <a:rPr sz="1300" spc="1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-10" dirty="0">
                <a:latin typeface="Arial" pitchFamily="34" charset="0"/>
                <a:cs typeface="Arial" pitchFamily="34" charset="0"/>
              </a:rPr>
              <a:t>1</a:t>
            </a:r>
            <a:r>
              <a:rPr sz="1300" spc="-5" dirty="0">
                <a:latin typeface="Arial" pitchFamily="34" charset="0"/>
                <a:cs typeface="Arial" pitchFamily="34" charset="0"/>
              </a:rPr>
              <a:t>9</a:t>
            </a:r>
            <a:r>
              <a:rPr sz="1300" spc="-10" dirty="0">
                <a:latin typeface="Arial" pitchFamily="34" charset="0"/>
                <a:cs typeface="Arial" pitchFamily="34" charset="0"/>
              </a:rPr>
              <a:t>95</a:t>
            </a:r>
            <a:endParaRPr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48018" y="6984785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322"/>
                </a:lnTo>
              </a:path>
            </a:pathLst>
          </a:custGeom>
          <a:ln w="3175">
            <a:solidFill>
              <a:srgbClr val="CFE7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32100" y="0"/>
            <a:ext cx="4191000" cy="807151"/>
          </a:xfrm>
          <a:prstGeom prst="rect">
            <a:avLst/>
          </a:prstGeom>
        </p:spPr>
        <p:txBody>
          <a:bodyPr vert="horz" wrap="square" lIns="0" tIns="311665" rIns="0" bIns="0" rtlCol="0">
            <a:spAutoFit/>
          </a:bodyPr>
          <a:lstStyle/>
          <a:p>
            <a:pPr marL="1211580" algn="ctr">
              <a:lnSpc>
                <a:spcPct val="100000"/>
              </a:lnSpc>
            </a:pPr>
            <a:r>
              <a:rPr sz="3200" dirty="0" smtClean="0"/>
              <a:t>CRIES</a:t>
            </a:r>
            <a:endParaRPr sz="3200" dirty="0"/>
          </a:p>
        </p:txBody>
      </p:sp>
      <p:sp>
        <p:nvSpPr>
          <p:cNvPr id="9" name="object 9"/>
          <p:cNvSpPr txBox="1"/>
          <p:nvPr/>
        </p:nvSpPr>
        <p:spPr>
          <a:xfrm>
            <a:off x="317500" y="6981825"/>
            <a:ext cx="17081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6330" algn="l"/>
              </a:tabLst>
            </a:pPr>
            <a:r>
              <a:rPr sz="1800" i="1" dirty="0">
                <a:latin typeface="Arial"/>
                <a:cs typeface="Arial"/>
              </a:rPr>
              <a:t>R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a</a:t>
            </a:r>
            <a:r>
              <a:rPr sz="1800" i="1" spc="-10" dirty="0">
                <a:latin typeface="Arial"/>
                <a:cs typeface="Arial"/>
              </a:rPr>
              <a:t>b</a:t>
            </a:r>
            <a:r>
              <a:rPr sz="1800" i="1" dirty="0">
                <a:latin typeface="Arial"/>
                <a:cs typeface="Arial"/>
              </a:rPr>
              <a:t>i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ity	</a:t>
            </a:r>
            <a:r>
              <a:rPr sz="1800" i="1" spc="5" dirty="0">
                <a:latin typeface="Arial"/>
                <a:cs typeface="Arial"/>
              </a:rPr>
              <a:t>&gt;</a:t>
            </a:r>
            <a:r>
              <a:rPr sz="1800" i="1" dirty="0">
                <a:latin typeface="Arial"/>
                <a:cs typeface="Arial"/>
              </a:rPr>
              <a:t>0,</a:t>
            </a:r>
            <a:r>
              <a:rPr sz="1800" i="1" spc="-10" dirty="0">
                <a:latin typeface="Arial"/>
                <a:cs typeface="Arial"/>
              </a:rPr>
              <a:t>7</a:t>
            </a:r>
            <a:r>
              <a:rPr sz="1800" i="1" dirty="0"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300" y="1571625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09625"/>
            <a:ext cx="9829800" cy="32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5100" y="1132125"/>
            <a:ext cx="2133600" cy="4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Dikdörtgen"/>
          <p:cNvSpPr/>
          <p:nvPr/>
        </p:nvSpPr>
        <p:spPr>
          <a:xfrm>
            <a:off x="7785100" y="4086225"/>
            <a:ext cx="2133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8013700" y="4238625"/>
            <a:ext cx="1752600" cy="92333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POST-OP AĞRIDA TERCİH EDİLEBİLİR</a:t>
            </a:r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500" y="809625"/>
            <a:ext cx="2984500" cy="216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220" algn="ctr">
              <a:lnSpc>
                <a:spcPts val="3729"/>
              </a:lnSpc>
            </a:pPr>
            <a:r>
              <a:rPr sz="3200" spc="5" dirty="0" smtClean="0"/>
              <a:t>N</a:t>
            </a:r>
            <a:r>
              <a:rPr sz="3200" dirty="0" smtClean="0"/>
              <a:t>-</a:t>
            </a:r>
            <a:r>
              <a:rPr sz="3200" spc="-245" dirty="0" smtClean="0"/>
              <a:t>P</a:t>
            </a:r>
            <a:r>
              <a:rPr sz="3200" dirty="0" smtClean="0"/>
              <a:t>ASS</a:t>
            </a:r>
            <a:endParaRPr sz="3200" dirty="0"/>
          </a:p>
          <a:p>
            <a:pPr algn="ctr">
              <a:lnSpc>
                <a:spcPts val="3250"/>
              </a:lnSpc>
            </a:pPr>
            <a:r>
              <a:rPr sz="2800" spc="-20" dirty="0"/>
              <a:t>(Neona</a:t>
            </a:r>
            <a:r>
              <a:rPr sz="2800" spc="-5" dirty="0"/>
              <a:t>t</a:t>
            </a:r>
            <a:r>
              <a:rPr sz="2800" spc="-15" dirty="0"/>
              <a:t>al</a:t>
            </a:r>
            <a:r>
              <a:rPr sz="2800" spc="25" dirty="0"/>
              <a:t> </a:t>
            </a:r>
            <a:r>
              <a:rPr sz="2800" spc="-15" dirty="0"/>
              <a:t>Pain,</a:t>
            </a:r>
            <a:r>
              <a:rPr sz="2800" spc="-105" dirty="0"/>
              <a:t> </a:t>
            </a:r>
            <a:r>
              <a:rPr sz="2800" spc="-15" dirty="0"/>
              <a:t>Agita</a:t>
            </a:r>
            <a:r>
              <a:rPr sz="2800" spc="-5" dirty="0"/>
              <a:t>t</a:t>
            </a:r>
            <a:r>
              <a:rPr sz="2800" spc="-15" dirty="0"/>
              <a:t>ion</a:t>
            </a:r>
            <a:r>
              <a:rPr sz="2800" spc="25" dirty="0"/>
              <a:t> </a:t>
            </a:r>
            <a:r>
              <a:rPr sz="2800" spc="-20" dirty="0"/>
              <a:t>and</a:t>
            </a:r>
            <a:r>
              <a:rPr sz="2800" spc="5" dirty="0"/>
              <a:t> </a:t>
            </a:r>
            <a:r>
              <a:rPr sz="2800" spc="-20" dirty="0"/>
              <a:t>Sedat</a:t>
            </a:r>
            <a:r>
              <a:rPr sz="2800" spc="-5" dirty="0"/>
              <a:t>i</a:t>
            </a:r>
            <a:r>
              <a:rPr sz="2800" spc="-20" dirty="0"/>
              <a:t>on</a:t>
            </a:r>
            <a:r>
              <a:rPr sz="2800" spc="15" dirty="0"/>
              <a:t> </a:t>
            </a:r>
            <a:r>
              <a:rPr sz="2800" spc="-20" dirty="0" smtClean="0"/>
              <a:t>Sca</a:t>
            </a:r>
            <a:r>
              <a:rPr sz="2800" spc="-5" dirty="0" smtClean="0"/>
              <a:t>l</a:t>
            </a:r>
            <a:r>
              <a:rPr sz="2800" spc="-15" dirty="0" smtClean="0"/>
              <a:t>e</a:t>
            </a:r>
            <a:r>
              <a:rPr lang="tr-TR" sz="2800" spc="-15" dirty="0" smtClean="0"/>
              <a:t/>
            </a:r>
            <a:br>
              <a:rPr lang="tr-TR" sz="2800" spc="-15" dirty="0" smtClean="0"/>
            </a:br>
            <a:r>
              <a:rPr lang="tr-TR" sz="2800" spc="-15" dirty="0" smtClean="0"/>
              <a:t>23 HFT-100 GÜN</a:t>
            </a:r>
            <a:r>
              <a:rPr sz="2800" spc="-15" dirty="0" smtClean="0"/>
              <a:t>)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0" y="7372350"/>
            <a:ext cx="230822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latin typeface="Arial" pitchFamily="34" charset="0"/>
                <a:cs typeface="Arial" pitchFamily="34" charset="0"/>
              </a:rPr>
              <a:t>Humm</a:t>
            </a:r>
            <a:r>
              <a:rPr sz="1200" spc="-20" dirty="0">
                <a:latin typeface="Arial" pitchFamily="34" charset="0"/>
                <a:cs typeface="Arial" pitchFamily="34" charset="0"/>
              </a:rPr>
              <a:t>e</a:t>
            </a:r>
            <a:r>
              <a:rPr sz="1200" spc="-5" dirty="0">
                <a:latin typeface="Arial" pitchFamily="34" charset="0"/>
                <a:cs typeface="Arial" pitchFamily="34" charset="0"/>
              </a:rPr>
              <a:t>l</a:t>
            </a:r>
            <a:r>
              <a:rPr sz="1200" spc="35" dirty="0">
                <a:latin typeface="Arial" pitchFamily="34" charset="0"/>
                <a:cs typeface="Arial" pitchFamily="34" charset="0"/>
              </a:rPr>
              <a:t> </a:t>
            </a:r>
            <a:r>
              <a:rPr sz="1200" spc="-204" dirty="0">
                <a:latin typeface="Arial" pitchFamily="34" charset="0"/>
                <a:cs typeface="Arial" pitchFamily="34" charset="0"/>
              </a:rPr>
              <a:t>P</a:t>
            </a:r>
            <a:r>
              <a:rPr sz="1200" spc="-5" dirty="0">
                <a:latin typeface="Arial" pitchFamily="34" charset="0"/>
                <a:cs typeface="Arial" pitchFamily="34" charset="0"/>
              </a:rPr>
              <a:t>,</a:t>
            </a:r>
            <a:r>
              <a:rPr sz="1200" spc="15" dirty="0">
                <a:latin typeface="Arial" pitchFamily="34" charset="0"/>
                <a:cs typeface="Arial" pitchFamily="34" charset="0"/>
              </a:rPr>
              <a:t> </a:t>
            </a:r>
            <a:r>
              <a:rPr sz="1200" spc="-10" dirty="0">
                <a:latin typeface="Arial" pitchFamily="34" charset="0"/>
                <a:cs typeface="Arial" pitchFamily="34" charset="0"/>
              </a:rPr>
              <a:t>J</a:t>
            </a:r>
            <a:r>
              <a:rPr sz="1200" spc="-5" dirty="0">
                <a:latin typeface="Arial" pitchFamily="34" charset="0"/>
                <a:cs typeface="Arial" pitchFamily="34" charset="0"/>
              </a:rPr>
              <a:t> </a:t>
            </a:r>
            <a:r>
              <a:rPr sz="1200" spc="-50" dirty="0">
                <a:latin typeface="Arial" pitchFamily="34" charset="0"/>
                <a:cs typeface="Arial" pitchFamily="34" charset="0"/>
              </a:rPr>
              <a:t>P</a:t>
            </a:r>
            <a:r>
              <a:rPr sz="1200" spc="-15" dirty="0">
                <a:latin typeface="Arial" pitchFamily="34" charset="0"/>
                <a:cs typeface="Arial" pitchFamily="34" charset="0"/>
              </a:rPr>
              <a:t>e</a:t>
            </a:r>
            <a:r>
              <a:rPr sz="1200" spc="-5" dirty="0">
                <a:latin typeface="Arial" pitchFamily="34" charset="0"/>
                <a:cs typeface="Arial" pitchFamily="34" charset="0"/>
              </a:rPr>
              <a:t>ri</a:t>
            </a:r>
            <a:r>
              <a:rPr sz="1200" spc="-15" dirty="0">
                <a:latin typeface="Arial" pitchFamily="34" charset="0"/>
                <a:cs typeface="Arial" pitchFamily="34" charset="0"/>
              </a:rPr>
              <a:t>n</a:t>
            </a:r>
            <a:r>
              <a:rPr sz="1200" spc="-10" dirty="0">
                <a:latin typeface="Arial" pitchFamily="34" charset="0"/>
                <a:cs typeface="Arial" pitchFamily="34" charset="0"/>
              </a:rPr>
              <a:t>a</a:t>
            </a:r>
            <a:r>
              <a:rPr sz="1200" spc="-5" dirty="0">
                <a:latin typeface="Arial" pitchFamily="34" charset="0"/>
                <a:cs typeface="Arial" pitchFamily="34" charset="0"/>
              </a:rPr>
              <a:t>t</a:t>
            </a:r>
            <a:r>
              <a:rPr sz="1200" spc="-10" dirty="0">
                <a:latin typeface="Arial" pitchFamily="34" charset="0"/>
                <a:cs typeface="Arial" pitchFamily="34" charset="0"/>
              </a:rPr>
              <a:t>ol</a:t>
            </a:r>
            <a:r>
              <a:rPr sz="1200" spc="20" dirty="0">
                <a:latin typeface="Arial" pitchFamily="34" charset="0"/>
                <a:cs typeface="Arial" pitchFamily="34" charset="0"/>
              </a:rPr>
              <a:t> </a:t>
            </a:r>
            <a:r>
              <a:rPr sz="1200" spc="-10" dirty="0">
                <a:latin typeface="Arial" pitchFamily="34" charset="0"/>
                <a:cs typeface="Arial" pitchFamily="34" charset="0"/>
              </a:rPr>
              <a:t>2</a:t>
            </a:r>
            <a:r>
              <a:rPr sz="1200" spc="-5" dirty="0">
                <a:latin typeface="Arial" pitchFamily="34" charset="0"/>
                <a:cs typeface="Arial" pitchFamily="34" charset="0"/>
              </a:rPr>
              <a:t>0</a:t>
            </a:r>
            <a:r>
              <a:rPr sz="1200" spc="-10" dirty="0">
                <a:latin typeface="Arial" pitchFamily="34" charset="0"/>
                <a:cs typeface="Arial" pitchFamily="34" charset="0"/>
              </a:rPr>
              <a:t>08</a:t>
            </a:r>
            <a:endParaRPr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0300" y="73474"/>
            <a:ext cx="5803900" cy="748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etin kutusu"/>
          <p:cNvSpPr txBox="1"/>
          <p:nvPr/>
        </p:nvSpPr>
        <p:spPr>
          <a:xfrm>
            <a:off x="241300" y="3095625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Prematüre bebekte ağrı değerlendirilirken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gestasyonel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/düzeltilmiş yaşa göre aşağıdaki puanlar eklenir:</a:t>
            </a: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&lt;28 hafta - +3 puan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28 – 31 hafta - +2 puan 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32- 35 hafta - + 1 puan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93700" y="5686425"/>
            <a:ext cx="2133600" cy="1524000"/>
          </a:xfrm>
          <a:prstGeom prst="rect">
            <a:avLst/>
          </a:prstGeom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POST-OP AĞRIDA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VE KRONİK AĞRIDA TERCİH EDİLEBİLİR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4300" y="0"/>
            <a:ext cx="778306" cy="79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0" y="200025"/>
            <a:ext cx="881979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545" marR="5080" indent="1049655">
              <a:lnSpc>
                <a:spcPts val="3570"/>
              </a:lnSpc>
            </a:pPr>
            <a:r>
              <a:rPr sz="3200" dirty="0" smtClean="0"/>
              <a:t>EDIN 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sz="3200" dirty="0" smtClean="0"/>
              <a:t>(</a:t>
            </a:r>
            <a:r>
              <a:rPr sz="3200" dirty="0"/>
              <a:t>Éch</a:t>
            </a:r>
            <a:r>
              <a:rPr sz="3200" spc="-15" dirty="0"/>
              <a:t>e</a:t>
            </a:r>
            <a:r>
              <a:rPr sz="3200" dirty="0"/>
              <a:t>lle</a:t>
            </a:r>
            <a:r>
              <a:rPr sz="3200" spc="-25" dirty="0"/>
              <a:t> </a:t>
            </a:r>
            <a:r>
              <a:rPr sz="3200" dirty="0"/>
              <a:t>Doule</a:t>
            </a:r>
            <a:r>
              <a:rPr sz="3200" spc="-10" dirty="0"/>
              <a:t>u</a:t>
            </a:r>
            <a:r>
              <a:rPr sz="3200" dirty="0"/>
              <a:t>r</a:t>
            </a:r>
            <a:r>
              <a:rPr sz="3200" spc="-25" dirty="0"/>
              <a:t> </a:t>
            </a:r>
            <a:r>
              <a:rPr sz="3200" dirty="0"/>
              <a:t>In</a:t>
            </a:r>
            <a:r>
              <a:rPr sz="3200" spc="-10" dirty="0"/>
              <a:t>c</a:t>
            </a:r>
            <a:r>
              <a:rPr sz="3200" dirty="0"/>
              <a:t>onfort</a:t>
            </a:r>
            <a:r>
              <a:rPr sz="3200" spc="-40" dirty="0"/>
              <a:t> </a:t>
            </a:r>
            <a:r>
              <a:rPr sz="3200" dirty="0"/>
              <a:t>Nouv</a:t>
            </a:r>
            <a:r>
              <a:rPr sz="3200" spc="-15" dirty="0"/>
              <a:t>e</a:t>
            </a:r>
            <a:r>
              <a:rPr sz="3200" dirty="0"/>
              <a:t>au-Né)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2629" y="7248293"/>
            <a:ext cx="399287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5" dirty="0">
                <a:latin typeface="Arial" pitchFamily="34" charset="0"/>
                <a:cs typeface="Arial" pitchFamily="34" charset="0"/>
              </a:rPr>
              <a:t>D</a:t>
            </a:r>
            <a:r>
              <a:rPr sz="1300" spc="-20" dirty="0">
                <a:latin typeface="Arial" pitchFamily="34" charset="0"/>
                <a:cs typeface="Arial" pitchFamily="34" charset="0"/>
              </a:rPr>
              <a:t>eb</a:t>
            </a:r>
            <a:r>
              <a:rPr sz="1300" dirty="0">
                <a:latin typeface="Arial" pitchFamily="34" charset="0"/>
                <a:cs typeface="Arial" pitchFamily="34" charset="0"/>
              </a:rPr>
              <a:t>ill</a:t>
            </a:r>
            <a:r>
              <a:rPr sz="1300" spc="-10" dirty="0">
                <a:latin typeface="Arial" pitchFamily="34" charset="0"/>
                <a:cs typeface="Arial" pitchFamily="34" charset="0"/>
              </a:rPr>
              <a:t>on</a:t>
            </a:r>
            <a:r>
              <a:rPr sz="1300" spc="30" dirty="0">
                <a:latin typeface="Arial" pitchFamily="34" charset="0"/>
                <a:cs typeface="Arial" pitchFamily="34" charset="0"/>
              </a:rPr>
              <a:t> </a:t>
            </a:r>
            <a:r>
              <a:rPr sz="1300" spc="-190" dirty="0">
                <a:latin typeface="Arial" pitchFamily="34" charset="0"/>
                <a:cs typeface="Arial" pitchFamily="34" charset="0"/>
              </a:rPr>
              <a:t>T</a:t>
            </a:r>
            <a:r>
              <a:rPr sz="1300" spc="-5" dirty="0">
                <a:latin typeface="Arial" pitchFamily="34" charset="0"/>
                <a:cs typeface="Arial" pitchFamily="34" charset="0"/>
              </a:rPr>
              <a:t>,</a:t>
            </a:r>
            <a:r>
              <a:rPr sz="1300" spc="15" dirty="0"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latin typeface="Arial" pitchFamily="34" charset="0"/>
                <a:cs typeface="Arial" pitchFamily="34" charset="0"/>
              </a:rPr>
              <a:t>Arch</a:t>
            </a:r>
            <a:r>
              <a:rPr sz="1400" spc="-30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latin typeface="Arial" pitchFamily="34" charset="0"/>
                <a:cs typeface="Arial" pitchFamily="34" charset="0"/>
              </a:rPr>
              <a:t>D</a:t>
            </a:r>
            <a:r>
              <a:rPr sz="1400" dirty="0">
                <a:latin typeface="Arial" pitchFamily="34" charset="0"/>
                <a:cs typeface="Arial" pitchFamily="34" charset="0"/>
              </a:rPr>
              <a:t>is</a:t>
            </a:r>
            <a:r>
              <a:rPr sz="1400" spc="5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latin typeface="Arial" pitchFamily="34" charset="0"/>
                <a:cs typeface="Arial" pitchFamily="34" charset="0"/>
              </a:rPr>
              <a:t>C</a:t>
            </a:r>
            <a:r>
              <a:rPr sz="1400" dirty="0">
                <a:latin typeface="Arial" pitchFamily="34" charset="0"/>
                <a:cs typeface="Arial" pitchFamily="34" charset="0"/>
              </a:rPr>
              <a:t>hild</a:t>
            </a:r>
            <a:r>
              <a:rPr sz="1400" spc="-25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latin typeface="Arial" pitchFamily="34" charset="0"/>
                <a:cs typeface="Arial" pitchFamily="34" charset="0"/>
              </a:rPr>
              <a:t>F</a:t>
            </a:r>
            <a:r>
              <a:rPr sz="1400" dirty="0">
                <a:latin typeface="Arial" pitchFamily="34" charset="0"/>
                <a:cs typeface="Arial" pitchFamily="34" charset="0"/>
              </a:rPr>
              <a:t>etal</a:t>
            </a:r>
            <a:r>
              <a:rPr sz="14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latin typeface="Arial" pitchFamily="34" charset="0"/>
                <a:cs typeface="Arial" pitchFamily="34" charset="0"/>
              </a:rPr>
              <a:t>N</a:t>
            </a:r>
            <a:r>
              <a:rPr sz="1400" dirty="0">
                <a:latin typeface="Arial" pitchFamily="34" charset="0"/>
                <a:cs typeface="Arial" pitchFamily="34" charset="0"/>
              </a:rPr>
              <a:t>eo</a:t>
            </a:r>
            <a:r>
              <a:rPr sz="1400" spc="-10" dirty="0">
                <a:latin typeface="Arial" pitchFamily="34" charset="0"/>
                <a:cs typeface="Arial" pitchFamily="34" charset="0"/>
              </a:rPr>
              <a:t>n</a:t>
            </a:r>
            <a:r>
              <a:rPr sz="1400" dirty="0">
                <a:latin typeface="Arial" pitchFamily="34" charset="0"/>
                <a:cs typeface="Arial" pitchFamily="34" charset="0"/>
              </a:rPr>
              <a:t>atal</a:t>
            </a:r>
            <a:r>
              <a:rPr sz="1400" spc="-30" dirty="0"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latin typeface="Arial" pitchFamily="34" charset="0"/>
                <a:cs typeface="Arial" pitchFamily="34" charset="0"/>
              </a:rPr>
              <a:t>Ed</a:t>
            </a:r>
            <a:r>
              <a:rPr sz="1400" spc="-10" dirty="0"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latin typeface="Arial" pitchFamily="34" charset="0"/>
                <a:cs typeface="Arial" pitchFamily="34" charset="0"/>
              </a:rPr>
              <a:t>20</a:t>
            </a:r>
            <a:r>
              <a:rPr sz="1400" spc="-10" dirty="0">
                <a:latin typeface="Arial" pitchFamily="34" charset="0"/>
                <a:cs typeface="Arial" pitchFamily="34" charset="0"/>
              </a:rPr>
              <a:t>0</a:t>
            </a:r>
            <a:r>
              <a:rPr sz="14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object 6"/>
          <p:cNvSpPr/>
          <p:nvPr/>
        </p:nvSpPr>
        <p:spPr>
          <a:xfrm>
            <a:off x="161925" y="198501"/>
            <a:ext cx="9431655" cy="936625"/>
          </a:xfrm>
          <a:custGeom>
            <a:avLst/>
            <a:gdLst/>
            <a:ahLst/>
            <a:cxnLst/>
            <a:rect l="l" t="t" r="r" b="b"/>
            <a:pathLst>
              <a:path w="9431655" h="936625">
                <a:moveTo>
                  <a:pt x="0" y="156083"/>
                </a:moveTo>
                <a:lnTo>
                  <a:pt x="5970" y="113172"/>
                </a:lnTo>
                <a:lnTo>
                  <a:pt x="22779" y="74839"/>
                </a:lnTo>
                <a:lnTo>
                  <a:pt x="48774" y="42733"/>
                </a:lnTo>
                <a:lnTo>
                  <a:pt x="82305" y="18503"/>
                </a:lnTo>
                <a:lnTo>
                  <a:pt x="121718" y="3797"/>
                </a:lnTo>
                <a:lnTo>
                  <a:pt x="9275191" y="0"/>
                </a:lnTo>
                <a:lnTo>
                  <a:pt x="9289897" y="682"/>
                </a:lnTo>
                <a:lnTo>
                  <a:pt x="9331469" y="10438"/>
                </a:lnTo>
                <a:lnTo>
                  <a:pt x="9367929" y="30473"/>
                </a:lnTo>
                <a:lnTo>
                  <a:pt x="9397623" y="59139"/>
                </a:lnTo>
                <a:lnTo>
                  <a:pt x="9418896" y="94789"/>
                </a:lnTo>
                <a:lnTo>
                  <a:pt x="9430091" y="135775"/>
                </a:lnTo>
                <a:lnTo>
                  <a:pt x="9431401" y="780415"/>
                </a:lnTo>
                <a:lnTo>
                  <a:pt x="9430717" y="795115"/>
                </a:lnTo>
                <a:lnTo>
                  <a:pt x="9420953" y="836671"/>
                </a:lnTo>
                <a:lnTo>
                  <a:pt x="9400905" y="873121"/>
                </a:lnTo>
                <a:lnTo>
                  <a:pt x="9372227" y="902812"/>
                </a:lnTo>
                <a:lnTo>
                  <a:pt x="9336572" y="924090"/>
                </a:lnTo>
                <a:lnTo>
                  <a:pt x="9295593" y="935302"/>
                </a:lnTo>
                <a:lnTo>
                  <a:pt x="156108" y="936625"/>
                </a:lnTo>
                <a:lnTo>
                  <a:pt x="141405" y="935940"/>
                </a:lnTo>
                <a:lnTo>
                  <a:pt x="99853" y="926170"/>
                </a:lnTo>
                <a:lnTo>
                  <a:pt x="63417" y="906110"/>
                </a:lnTo>
                <a:lnTo>
                  <a:pt x="33748" y="877416"/>
                </a:lnTo>
                <a:lnTo>
                  <a:pt x="12496" y="841741"/>
                </a:lnTo>
                <a:lnTo>
                  <a:pt x="1310" y="800743"/>
                </a:lnTo>
                <a:lnTo>
                  <a:pt x="0" y="156083"/>
                </a:lnTo>
                <a:close/>
              </a:path>
            </a:pathLst>
          </a:custGeom>
          <a:ln w="3599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0" y="1114425"/>
            <a:ext cx="5536916" cy="597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14425"/>
            <a:ext cx="5270500" cy="39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393700" y="2181225"/>
            <a:ext cx="2819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469900" y="2257425"/>
            <a:ext cx="2362200" cy="156966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KRONİK AĞRIDA TERCİH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EDİLEBİLİR</a:t>
            </a:r>
            <a:endParaRPr lang="tr-T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17500" y="2333625"/>
            <a:ext cx="3044825" cy="795089"/>
          </a:xfrm>
          <a:prstGeom prst="rect">
            <a:avLst/>
          </a:prstGeom>
          <a:ln w="9525">
            <a:solidFill>
              <a:srgbClr val="24756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0495">
              <a:lnSpc>
                <a:spcPts val="2090"/>
              </a:lnSpc>
              <a:tabLst>
                <a:tab pos="861060" algn="l"/>
              </a:tabLst>
            </a:pPr>
            <a:r>
              <a:rPr sz="1800" b="1" spc="-5" dirty="0">
                <a:latin typeface="Arial"/>
                <a:cs typeface="Arial"/>
              </a:rPr>
              <a:t>8</a:t>
            </a:r>
            <a:r>
              <a:rPr sz="1800" b="1" dirty="0">
                <a:latin typeface="Arial"/>
                <a:cs typeface="Arial"/>
              </a:rPr>
              <a:t>-16	</a:t>
            </a:r>
            <a:r>
              <a:rPr sz="1800" b="1" spc="-10" dirty="0" smtClean="0">
                <a:latin typeface="Arial"/>
                <a:cs typeface="Arial"/>
              </a:rPr>
              <a:t>d</a:t>
            </a:r>
            <a:r>
              <a:rPr sz="1800" b="1" dirty="0" smtClean="0">
                <a:latin typeface="Arial"/>
                <a:cs typeface="Arial"/>
              </a:rPr>
              <a:t>e</a:t>
            </a:r>
            <a:r>
              <a:rPr lang="tr-TR" b="1" spc="-10" dirty="0" err="1" smtClean="0">
                <a:latin typeface="Arial"/>
                <a:cs typeface="Arial"/>
              </a:rPr>
              <a:t>rin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dirty="0" err="1" smtClean="0">
                <a:latin typeface="Arial"/>
                <a:cs typeface="Arial"/>
              </a:rPr>
              <a:t>se</a:t>
            </a:r>
            <a:r>
              <a:rPr sz="1800" b="1" spc="-10" dirty="0" err="1" smtClean="0">
                <a:latin typeface="Arial"/>
                <a:cs typeface="Arial"/>
              </a:rPr>
              <a:t>d</a:t>
            </a:r>
            <a:r>
              <a:rPr sz="1800" b="1" dirty="0" err="1" smtClean="0">
                <a:latin typeface="Arial"/>
                <a:cs typeface="Arial"/>
              </a:rPr>
              <a:t>a</a:t>
            </a:r>
            <a:r>
              <a:rPr lang="tr-TR" sz="1800" b="1" dirty="0" err="1" smtClean="0">
                <a:latin typeface="Arial"/>
                <a:cs typeface="Arial"/>
              </a:rPr>
              <a:t>syon</a:t>
            </a:r>
            <a:endParaRPr sz="1800" b="1" dirty="0">
              <a:latin typeface="Arial"/>
              <a:cs typeface="Arial"/>
            </a:endParaRPr>
          </a:p>
          <a:p>
            <a:pPr marL="86360">
              <a:lnSpc>
                <a:spcPts val="2010"/>
              </a:lnSpc>
              <a:tabLst>
                <a:tab pos="861060" algn="l"/>
              </a:tabLst>
            </a:pPr>
            <a:r>
              <a:rPr sz="1800" b="1" spc="-5" dirty="0">
                <a:latin typeface="Arial"/>
                <a:cs typeface="Arial"/>
              </a:rPr>
              <a:t>17</a:t>
            </a:r>
            <a:r>
              <a:rPr sz="1800" b="1" dirty="0">
                <a:latin typeface="Arial"/>
                <a:cs typeface="Arial"/>
              </a:rPr>
              <a:t>-26	</a:t>
            </a:r>
            <a:r>
              <a:rPr sz="1800" b="1" spc="-10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ptim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 err="1" smtClean="0">
                <a:latin typeface="Arial"/>
                <a:cs typeface="Arial"/>
              </a:rPr>
              <a:t>se</a:t>
            </a:r>
            <a:r>
              <a:rPr sz="1800" b="1" spc="-10" dirty="0" err="1" smtClean="0">
                <a:latin typeface="Arial"/>
                <a:cs typeface="Arial"/>
              </a:rPr>
              <a:t>d</a:t>
            </a:r>
            <a:r>
              <a:rPr sz="1800" b="1" dirty="0" err="1" smtClean="0">
                <a:latin typeface="Arial"/>
                <a:cs typeface="Arial"/>
              </a:rPr>
              <a:t>a</a:t>
            </a:r>
            <a:r>
              <a:rPr lang="tr-TR" sz="1800" b="1" dirty="0" err="1" smtClean="0">
                <a:latin typeface="Arial"/>
                <a:cs typeface="Arial"/>
              </a:rPr>
              <a:t>syon</a:t>
            </a:r>
            <a:endParaRPr sz="1800" b="1" dirty="0">
              <a:latin typeface="Arial"/>
              <a:cs typeface="Arial"/>
            </a:endParaRPr>
          </a:p>
          <a:p>
            <a:pPr marL="86360">
              <a:lnSpc>
                <a:spcPts val="2080"/>
              </a:lnSpc>
              <a:tabLst>
                <a:tab pos="861060" algn="l"/>
              </a:tabLst>
            </a:pPr>
            <a:r>
              <a:rPr sz="1800" b="1" spc="-5" dirty="0">
                <a:latin typeface="Arial"/>
                <a:cs typeface="Arial"/>
              </a:rPr>
              <a:t>27</a:t>
            </a:r>
            <a:r>
              <a:rPr sz="1800" b="1" dirty="0">
                <a:latin typeface="Arial"/>
                <a:cs typeface="Arial"/>
              </a:rPr>
              <a:t>-40	</a:t>
            </a:r>
            <a:r>
              <a:rPr lang="tr-TR" b="1" spc="-10" dirty="0" smtClean="0">
                <a:latin typeface="Arial"/>
                <a:cs typeface="Arial"/>
              </a:rPr>
              <a:t>yetersiz</a:t>
            </a:r>
            <a:r>
              <a:rPr sz="1800" b="1" spc="30" dirty="0" smtClean="0">
                <a:latin typeface="Arial"/>
                <a:cs typeface="Arial"/>
              </a:rPr>
              <a:t> </a:t>
            </a:r>
            <a:r>
              <a:rPr sz="1800" b="1" dirty="0" err="1" smtClean="0">
                <a:latin typeface="Arial"/>
                <a:cs typeface="Arial"/>
              </a:rPr>
              <a:t>se</a:t>
            </a:r>
            <a:r>
              <a:rPr sz="1800" b="1" spc="-10" dirty="0" err="1" smtClean="0">
                <a:latin typeface="Arial"/>
                <a:cs typeface="Arial"/>
              </a:rPr>
              <a:t>d</a:t>
            </a:r>
            <a:r>
              <a:rPr sz="1800" b="1" dirty="0" err="1" smtClean="0">
                <a:latin typeface="Arial"/>
                <a:cs typeface="Arial"/>
              </a:rPr>
              <a:t>a</a:t>
            </a:r>
            <a:r>
              <a:rPr lang="tr-TR" b="1" dirty="0" err="1" smtClean="0">
                <a:latin typeface="Arial"/>
                <a:cs typeface="Arial"/>
              </a:rPr>
              <a:t>syon</a:t>
            </a:r>
            <a:endParaRPr sz="1800" b="1" dirty="0">
              <a:latin typeface="Arial"/>
              <a:cs typeface="Arial"/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700" y="284844"/>
            <a:ext cx="6319838" cy="682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etin kutusu"/>
          <p:cNvSpPr txBox="1"/>
          <p:nvPr/>
        </p:nvSpPr>
        <p:spPr>
          <a:xfrm>
            <a:off x="393700" y="119062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tr-TR" sz="2800" b="1" spc="5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MFORT-NEO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0300" y="7334250"/>
            <a:ext cx="2305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317500" y="4162425"/>
            <a:ext cx="2819400" cy="1676400"/>
          </a:xfrm>
          <a:prstGeom prst="rect">
            <a:avLst/>
          </a:prstGeom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KRONİK AĞRIDA TERCİH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EDİLEBİLİR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363" y="895350"/>
            <a:ext cx="707707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Yukarı Bükülü Ok"/>
          <p:cNvSpPr/>
          <p:nvPr/>
        </p:nvSpPr>
        <p:spPr>
          <a:xfrm rot="16734661">
            <a:off x="4675001" y="2208647"/>
            <a:ext cx="6928215" cy="33455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536700" y="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Arial" pitchFamily="34" charset="0"/>
                <a:cs typeface="Arial" pitchFamily="34" charset="0"/>
              </a:rPr>
              <a:t>AKUT:GİRİŞİM ÖNCESİ SONRASI</a:t>
            </a:r>
          </a:p>
          <a:p>
            <a:pPr algn="ctr"/>
            <a:r>
              <a:rPr lang="tr-TR" sz="2000" b="1" dirty="0" smtClean="0">
                <a:latin typeface="Arial" pitchFamily="34" charset="0"/>
                <a:cs typeface="Arial" pitchFamily="34" charset="0"/>
              </a:rPr>
              <a:t>SÜREĞEN  8 SAATTE BİR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0" y="0"/>
            <a:ext cx="778306" cy="79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460500" y="2486025"/>
            <a:ext cx="7010400" cy="457200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1536700" y="3324225"/>
            <a:ext cx="6858000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598170" indent="-342900">
              <a:lnSpc>
                <a:spcPct val="100000"/>
              </a:lnSpc>
            </a:pPr>
            <a:r>
              <a:rPr lang="tr-TR" sz="2000" b="1" spc="-5" dirty="0" smtClean="0">
                <a:solidFill>
                  <a:schemeClr val="bg1"/>
                </a:solidFill>
                <a:latin typeface="Arial"/>
                <a:cs typeface="Arial"/>
              </a:rPr>
              <a:t>Ağrı engelleyici zorunlu yaklaşım programında</a:t>
            </a:r>
            <a:r>
              <a:rPr lang="tr-TR" sz="2000" b="1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  <a:endParaRPr lang="tr-TR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469900" marR="1652270" indent="-457200">
              <a:lnSpc>
                <a:spcPct val="100000"/>
              </a:lnSpc>
              <a:spcBef>
                <a:spcPts val="1405"/>
              </a:spcBef>
              <a:buFont typeface="Wingdings"/>
              <a:buChar char=""/>
              <a:tabLst>
                <a:tab pos="469900" algn="l"/>
              </a:tabLst>
            </a:pPr>
            <a:r>
              <a:rPr lang="tr-TR" sz="2000" b="1" dirty="0" smtClean="0">
                <a:solidFill>
                  <a:schemeClr val="bg1"/>
                </a:solidFill>
                <a:latin typeface="Arial"/>
                <a:cs typeface="Arial"/>
              </a:rPr>
              <a:t>Ağrılı girişim sayısı minimal  olmalı</a:t>
            </a:r>
            <a:endParaRPr lang="tr-TR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05"/>
              </a:spcBef>
              <a:buFont typeface="Wingdings"/>
              <a:buChar char=""/>
              <a:tabLst>
                <a:tab pos="469900" algn="l"/>
              </a:tabLst>
            </a:pPr>
            <a:r>
              <a:rPr lang="tr-TR" sz="2000" b="1" dirty="0" smtClean="0">
                <a:solidFill>
                  <a:schemeClr val="bg1"/>
                </a:solidFill>
                <a:latin typeface="Arial"/>
                <a:cs typeface="Arial"/>
              </a:rPr>
              <a:t>Rutin ağrı değerlendirmeye yönelik strateji olmalı</a:t>
            </a:r>
            <a:endParaRPr lang="tr-TR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390"/>
              </a:spcBef>
              <a:buFont typeface="Wingdings"/>
              <a:buChar char=""/>
              <a:tabLst>
                <a:tab pos="469900" algn="l"/>
              </a:tabLst>
            </a:pPr>
            <a:r>
              <a:rPr lang="tr-TR" sz="2000" b="1" dirty="0" smtClean="0">
                <a:solidFill>
                  <a:schemeClr val="bg1"/>
                </a:solidFill>
                <a:latin typeface="Arial"/>
                <a:cs typeface="Arial"/>
              </a:rPr>
              <a:t>Farmakolojik veya farmakolojik olmayan ağrı tedavisi yapılmalı</a:t>
            </a:r>
            <a:endParaRPr lang="tr-TR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405"/>
              </a:spcBef>
              <a:buFont typeface="Wingdings"/>
              <a:buChar char=""/>
              <a:tabLst>
                <a:tab pos="469900" algn="l"/>
              </a:tabLst>
            </a:pPr>
            <a:r>
              <a:rPr lang="tr-TR" sz="2000" b="1" spc="-5" dirty="0" smtClean="0">
                <a:solidFill>
                  <a:schemeClr val="bg1"/>
                </a:solidFill>
                <a:latin typeface="Arial"/>
                <a:cs typeface="Arial"/>
              </a:rPr>
              <a:t>Cerrahi ve majör girişimlerde ağrıyı engelleyici ve tedavi edici uygulama yapılmalı</a:t>
            </a:r>
            <a:r>
              <a:rPr lang="tr-TR" sz="2000" b="1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tr-TR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774700" y="276225"/>
            <a:ext cx="6781800" cy="1752599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AĞRI TEDAVİSİ</a:t>
            </a:r>
          </a:p>
          <a:p>
            <a:r>
              <a:rPr lang="tr-TR" i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Ağrılı girişimlerin azaltılması</a:t>
            </a:r>
          </a:p>
          <a:p>
            <a:r>
              <a:rPr lang="tr-TR" i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Cevresel</a:t>
            </a:r>
            <a:r>
              <a:rPr lang="tr-TR" i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ve davranışsal önlemler</a:t>
            </a:r>
          </a:p>
          <a:p>
            <a:r>
              <a:rPr lang="tr-TR" i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Farmakolojik olmayan /Farmakolojik</a:t>
            </a:r>
          </a:p>
          <a:p>
            <a:r>
              <a:rPr lang="tr-TR" i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Postoperatif</a:t>
            </a:r>
            <a:r>
              <a:rPr lang="tr-TR" i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analjezi   /</a:t>
            </a:r>
            <a:r>
              <a:rPr lang="tr-TR" i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Mekanikventilasyon</a:t>
            </a:r>
            <a:r>
              <a:rPr lang="tr-TR" i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i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icin</a:t>
            </a:r>
            <a:r>
              <a:rPr lang="tr-TR" i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analjezi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00" y="352425"/>
            <a:ext cx="1752600" cy="178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5900" y="1952625"/>
            <a:ext cx="4191000" cy="130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3136900" y="1952625"/>
            <a:ext cx="3581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i="1" dirty="0" smtClean="0"/>
              <a:t>   </a:t>
            </a:r>
            <a:r>
              <a:rPr lang="tr-TR" sz="1000" i="1" dirty="0" err="1" smtClean="0"/>
              <a:t>Dr.Şule</a:t>
            </a:r>
            <a:r>
              <a:rPr lang="tr-TR" sz="1000" i="1" dirty="0" smtClean="0"/>
              <a:t> Yiğit .</a:t>
            </a:r>
            <a:r>
              <a:rPr lang="tr-TR" sz="1000" i="1" dirty="0" err="1" smtClean="0"/>
              <a:t>Dr.Ayşe</a:t>
            </a:r>
            <a:r>
              <a:rPr lang="tr-TR" sz="1000" i="1" dirty="0" smtClean="0"/>
              <a:t> Ecevit .</a:t>
            </a:r>
            <a:r>
              <a:rPr lang="tr-TR" sz="1000" i="1" dirty="0" err="1" smtClean="0"/>
              <a:t>Dr.Ozge</a:t>
            </a:r>
            <a:r>
              <a:rPr lang="tr-TR" sz="1000" i="1" dirty="0" smtClean="0"/>
              <a:t> </a:t>
            </a:r>
            <a:r>
              <a:rPr lang="tr-TR" sz="1000" i="1" dirty="0" err="1" smtClean="0"/>
              <a:t>Altun</a:t>
            </a:r>
            <a:r>
              <a:rPr lang="tr-TR" sz="1000" i="1" dirty="0" smtClean="0"/>
              <a:t> </a:t>
            </a:r>
            <a:r>
              <a:rPr lang="tr-TR" sz="1000" i="1" dirty="0" err="1" smtClean="0"/>
              <a:t>Koroğlu</a:t>
            </a:r>
            <a:endParaRPr lang="tr-TR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0" y="733425"/>
            <a:ext cx="5438775" cy="283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0" y="3629025"/>
            <a:ext cx="55435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1100" y="6375273"/>
            <a:ext cx="25146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1536700" y="428625"/>
            <a:ext cx="7467600" cy="6477000"/>
          </a:xfrm>
          <a:prstGeom prst="rect">
            <a:avLst/>
          </a:prstGeom>
          <a:noFill/>
          <a:ln w="57150"/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63636" y="7267707"/>
            <a:ext cx="187134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Wh</a:t>
            </a:r>
            <a:r>
              <a:rPr sz="1100" spc="5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lin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Perina</a:t>
            </a:r>
            <a:r>
              <a:rPr sz="1100" spc="-10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ol</a:t>
            </a:r>
            <a:r>
              <a:rPr sz="1000" spc="-5" dirty="0">
                <a:latin typeface="Times New Roman"/>
                <a:cs typeface="Times New Roman"/>
              </a:rPr>
              <a:t>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201</a:t>
            </a:r>
            <a:r>
              <a:rPr sz="1000" spc="-5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647825"/>
            <a:ext cx="793858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1155700" y="200025"/>
            <a:ext cx="8382000" cy="1295399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i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612900" y="352425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spc="-185" dirty="0" smtClean="0">
                <a:solidFill>
                  <a:schemeClr val="bg1"/>
                </a:solidFill>
                <a:latin typeface="Arial"/>
                <a:cs typeface="Arial"/>
              </a:rPr>
              <a:t>Ağrıyı adım adım tedavi etmek</a:t>
            </a:r>
          </a:p>
          <a:p>
            <a:pPr algn="ctr"/>
            <a:r>
              <a:rPr lang="tr-TR" sz="3200" b="1" spc="-185" dirty="0" smtClean="0">
                <a:solidFill>
                  <a:schemeClr val="bg1"/>
                </a:solidFill>
                <a:latin typeface="Arial"/>
                <a:cs typeface="Arial"/>
              </a:rPr>
              <a:t>FARMAKIOLOJİK OLMAYAN TEDAVİ</a:t>
            </a:r>
            <a:endParaRPr lang="tr-TR" sz="3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tr-T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300" y="1266825"/>
            <a:ext cx="7305675" cy="486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pain management and nıcu and facilitated tucking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0913" y="6115050"/>
            <a:ext cx="1932887" cy="1447800"/>
          </a:xfrm>
          <a:prstGeom prst="rect">
            <a:avLst/>
          </a:prstGeom>
          <a:noFill/>
        </p:spPr>
      </p:pic>
      <p:pic>
        <p:nvPicPr>
          <p:cNvPr id="60423" name="Picture 7" descr="https://encrypted-tbn1.gstatic.com/images?q=tbn:ANd9GcSudw2_s1pwThPE46UZ6HanFqkj4d6De-H_nWiazsKFYI8LU8-cK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1300" y="6143035"/>
            <a:ext cx="2133600" cy="1419815"/>
          </a:xfrm>
          <a:prstGeom prst="rect">
            <a:avLst/>
          </a:prstGeom>
          <a:noFill/>
        </p:spPr>
      </p:pic>
      <p:pic>
        <p:nvPicPr>
          <p:cNvPr id="60425" name="Picture 9" descr="http://www.rch.org.au/uploadedImages/Main/Content/rchcpg/hospital_clinical_guideline_index/NBM%20dos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100" y="6123417"/>
            <a:ext cx="3733800" cy="1439433"/>
          </a:xfrm>
          <a:prstGeom prst="rect">
            <a:avLst/>
          </a:prstGeom>
          <a:noFill/>
        </p:spPr>
      </p:pic>
      <p:pic>
        <p:nvPicPr>
          <p:cNvPr id="60427" name="Picture 11" descr="http://i.livescience.com/images/i/000/076/202/i02/02_giving_baby_pacifier.jpg?14327471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4900" y="6137976"/>
            <a:ext cx="2133600" cy="1424874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1384300" y="0"/>
            <a:ext cx="7543800" cy="1114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1460500" y="0"/>
            <a:ext cx="7391400" cy="132343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Yenidoğanlar</a:t>
            </a:r>
            <a:r>
              <a:rPr lang="tr-TR" sz="2000" b="1" dirty="0" smtClean="0">
                <a:solidFill>
                  <a:schemeClr val="bg1"/>
                </a:solidFill>
                <a:latin typeface="Arial"/>
                <a:cs typeface="Arial"/>
              </a:rPr>
              <a:t> hafif ve orta düzeyde ağrı, kaygı ve minör girişimlere bağlı rahatsızlıkta  </a:t>
            </a:r>
          </a:p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Arial"/>
                <a:cs typeface="Arial"/>
              </a:rPr>
              <a:t>farmakolojik olmayan </a:t>
            </a:r>
            <a:r>
              <a:rPr lang="tr-TR" sz="2000" b="1" dirty="0" smtClean="0">
                <a:solidFill>
                  <a:schemeClr val="bg1"/>
                </a:solidFill>
                <a:latin typeface="Arial"/>
                <a:cs typeface="Arial"/>
              </a:rPr>
              <a:t>ağrı tedavilerinden yarar görürler</a:t>
            </a:r>
          </a:p>
          <a:p>
            <a:pPr algn="ctr"/>
            <a:endParaRPr lang="tr-T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1343025"/>
            <a:ext cx="80867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4" descr="https://www.mercydesmoines.org/portals/0/media/images/interior_images/childrens_center_ni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152400"/>
            <a:ext cx="3038146" cy="1190625"/>
          </a:xfrm>
          <a:prstGeom prst="rect">
            <a:avLst/>
          </a:prstGeom>
          <a:noFill/>
        </p:spPr>
      </p:pic>
      <p:pic>
        <p:nvPicPr>
          <p:cNvPr id="126982" name="Picture 6" descr="http://img.huffingtonpost.com/asset/scalefit_950_800_noupscale/5641028e1800009d0030434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9600" y="0"/>
            <a:ext cx="1604200" cy="1600200"/>
          </a:xfrm>
          <a:prstGeom prst="rect">
            <a:avLst/>
          </a:prstGeom>
          <a:noFill/>
        </p:spPr>
      </p:pic>
      <p:pic>
        <p:nvPicPr>
          <p:cNvPr id="126984" name="Picture 8" descr="http://rhythmsforliving.com/rhythmsforliving/NICU_files/nicum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3100" y="0"/>
            <a:ext cx="1447800" cy="1280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2181225"/>
            <a:ext cx="4773930" cy="2218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ts val="4700"/>
              </a:lnSpc>
            </a:pPr>
            <a:r>
              <a:rPr lang="tr-TR" sz="4000" b="1" spc="-20" dirty="0" smtClean="0">
                <a:solidFill>
                  <a:srgbClr val="CC3300"/>
                </a:solidFill>
                <a:latin typeface="Arial"/>
                <a:cs typeface="Arial"/>
              </a:rPr>
              <a:t>Ağrının tanımı</a:t>
            </a:r>
            <a:endParaRPr sz="4000" dirty="0">
              <a:latin typeface="Arial"/>
              <a:cs typeface="Arial"/>
            </a:endParaRPr>
          </a:p>
          <a:p>
            <a:pPr marL="12065" marR="5080" algn="ctr">
              <a:lnSpc>
                <a:spcPct val="93000"/>
              </a:lnSpc>
              <a:spcBef>
                <a:spcPts val="130"/>
              </a:spcBef>
            </a:pPr>
            <a:r>
              <a:rPr sz="2800" spc="-20" dirty="0" smtClean="0">
                <a:latin typeface="Arial"/>
                <a:cs typeface="Arial"/>
              </a:rPr>
              <a:t>“…</a:t>
            </a:r>
            <a:r>
              <a:rPr lang="tr-TR" sz="2800" spc="-20" dirty="0" smtClean="0">
                <a:latin typeface="Arial"/>
                <a:cs typeface="Arial"/>
              </a:rPr>
              <a:t>Gerçek veya potansiyel doku hasarı ile ilişkili olumsuz  duyusal ve duygusal  deneyim</a:t>
            </a:r>
            <a:r>
              <a:rPr lang="tr-TR" sz="2800" spc="-15" dirty="0" smtClean="0">
                <a:latin typeface="Arial"/>
                <a:cs typeface="Arial"/>
              </a:rPr>
              <a:t>”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18100" y="2105025"/>
            <a:ext cx="4608449" cy="3414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6 Metin kutusu"/>
          <p:cNvSpPr txBox="1"/>
          <p:nvPr/>
        </p:nvSpPr>
        <p:spPr>
          <a:xfrm>
            <a:off x="2374900" y="454342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Merskey</a:t>
            </a:r>
            <a:r>
              <a:rPr lang="tr-TR" dirty="0" smtClean="0"/>
              <a:t>, H.1964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-4219575"/>
            <a:ext cx="8038388" cy="1285301"/>
          </a:xfrm>
          <a:prstGeom prst="rect">
            <a:avLst/>
          </a:prstGeom>
        </p:spPr>
        <p:txBody>
          <a:bodyPr vert="horz" wrap="square" lIns="0" tIns="419431" rIns="0" bIns="0" rtlCol="0">
            <a:spAutoFit/>
          </a:bodyPr>
          <a:lstStyle/>
          <a:p>
            <a:pPr marL="1209040" algn="ctr"/>
            <a:r>
              <a:rPr lang="tr-TR" sz="2800" dirty="0" smtClean="0"/>
              <a:t>SUKROZ</a:t>
            </a:r>
            <a:br>
              <a:rPr lang="tr-TR" sz="2800" dirty="0" smtClean="0"/>
            </a:b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393700" y="428625"/>
            <a:ext cx="2514600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22500" y="1266825"/>
            <a:ext cx="5314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2013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7337" y="198501"/>
            <a:ext cx="9431655" cy="850900"/>
          </a:xfrm>
          <a:custGeom>
            <a:avLst/>
            <a:gdLst/>
            <a:ahLst/>
            <a:cxnLst/>
            <a:rect l="l" t="t" r="r" b="b"/>
            <a:pathLst>
              <a:path w="9431655" h="850900">
                <a:moveTo>
                  <a:pt x="0" y="141732"/>
                </a:moveTo>
                <a:lnTo>
                  <a:pt x="6544" y="99017"/>
                </a:lnTo>
                <a:lnTo>
                  <a:pt x="24842" y="61541"/>
                </a:lnTo>
                <a:lnTo>
                  <a:pt x="52890" y="31296"/>
                </a:lnTo>
                <a:lnTo>
                  <a:pt x="88682" y="10274"/>
                </a:lnTo>
                <a:lnTo>
                  <a:pt x="130216" y="467"/>
                </a:lnTo>
                <a:lnTo>
                  <a:pt x="9289478" y="0"/>
                </a:lnTo>
                <a:lnTo>
                  <a:pt x="9304175" y="750"/>
                </a:lnTo>
                <a:lnTo>
                  <a:pt x="9345378" y="11414"/>
                </a:lnTo>
                <a:lnTo>
                  <a:pt x="9380695" y="33149"/>
                </a:lnTo>
                <a:lnTo>
                  <a:pt x="9408122" y="63965"/>
                </a:lnTo>
                <a:lnTo>
                  <a:pt x="9425659" y="101869"/>
                </a:lnTo>
                <a:lnTo>
                  <a:pt x="9431337" y="709041"/>
                </a:lnTo>
                <a:lnTo>
                  <a:pt x="9430586" y="723731"/>
                </a:lnTo>
                <a:lnTo>
                  <a:pt x="9419912" y="764918"/>
                </a:lnTo>
                <a:lnTo>
                  <a:pt x="9398162" y="800224"/>
                </a:lnTo>
                <a:lnTo>
                  <a:pt x="9367335" y="827651"/>
                </a:lnTo>
                <a:lnTo>
                  <a:pt x="9329430" y="845198"/>
                </a:lnTo>
                <a:lnTo>
                  <a:pt x="141820" y="850900"/>
                </a:lnTo>
                <a:lnTo>
                  <a:pt x="127135" y="850148"/>
                </a:lnTo>
                <a:lnTo>
                  <a:pt x="85958" y="839472"/>
                </a:lnTo>
                <a:lnTo>
                  <a:pt x="50658" y="817716"/>
                </a:lnTo>
                <a:lnTo>
                  <a:pt x="23236" y="786882"/>
                </a:lnTo>
                <a:lnTo>
                  <a:pt x="5694" y="748969"/>
                </a:lnTo>
                <a:lnTo>
                  <a:pt x="0" y="141732"/>
                </a:lnTo>
                <a:close/>
              </a:path>
            </a:pathLst>
          </a:custGeom>
          <a:ln w="35999">
            <a:solidFill>
              <a:srgbClr val="2E7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7 Dikdörtgen"/>
          <p:cNvSpPr/>
          <p:nvPr/>
        </p:nvSpPr>
        <p:spPr>
          <a:xfrm>
            <a:off x="241300" y="2076450"/>
            <a:ext cx="5334000" cy="4752975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393700" y="2105025"/>
            <a:ext cx="480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  <a:buFont typeface="Arial"/>
              <a:buChar char="-"/>
              <a:tabLst>
                <a:tab pos="241300" algn="l"/>
              </a:tabLst>
            </a:pPr>
            <a:r>
              <a:rPr lang="tr-TR" dirty="0" err="1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tr-TR" spc="-10" dirty="0" err="1" smtClean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lang="tr-TR" dirty="0" err="1" smtClean="0">
                <a:solidFill>
                  <a:schemeClr val="bg1"/>
                </a:solidFill>
                <a:latin typeface="Arial"/>
                <a:cs typeface="Arial"/>
              </a:rPr>
              <a:t>kroz</a:t>
            </a:r>
            <a:r>
              <a:rPr lang="tr-TR" dirty="0" smtClean="0">
                <a:solidFill>
                  <a:schemeClr val="bg1"/>
                </a:solidFill>
                <a:latin typeface="Arial"/>
                <a:cs typeface="Arial"/>
              </a:rPr>
              <a:t> tekli olayda girişimsel ağrı kontrolü için güvenli ve etkindir.</a:t>
            </a:r>
          </a:p>
          <a:p>
            <a:pPr marL="12700" marR="5080">
              <a:lnSpc>
                <a:spcPct val="100000"/>
              </a:lnSpc>
              <a:buFont typeface="Arial"/>
              <a:buChar char="-"/>
              <a:tabLst>
                <a:tab pos="241300" algn="l"/>
              </a:tabLst>
            </a:pPr>
            <a:endParaRPr lang="tr-TR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  <a:buFont typeface="Arial"/>
              <a:buChar char="-"/>
              <a:tabLst>
                <a:tab pos="292100" algn="l"/>
              </a:tabLst>
            </a:pPr>
            <a:r>
              <a:rPr lang="tr-TR" u="sng" spc="-10" dirty="0" smtClean="0">
                <a:solidFill>
                  <a:schemeClr val="bg1"/>
                </a:solidFill>
                <a:latin typeface="Arial"/>
                <a:cs typeface="Arial"/>
              </a:rPr>
              <a:t>Op</a:t>
            </a:r>
            <a:r>
              <a:rPr lang="tr-TR" u="sng" dirty="0" smtClean="0">
                <a:solidFill>
                  <a:schemeClr val="bg1"/>
                </a:solidFill>
                <a:latin typeface="Arial"/>
                <a:cs typeface="Arial"/>
              </a:rPr>
              <a:t>timal  </a:t>
            </a:r>
            <a:r>
              <a:rPr lang="tr-TR" u="sng" spc="9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u="sng" dirty="0" smtClean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lang="tr-TR" u="sng" spc="-10" dirty="0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tr-TR" u="sng" dirty="0" smtClean="0">
                <a:solidFill>
                  <a:schemeClr val="bg1"/>
                </a:solidFill>
                <a:latin typeface="Arial"/>
                <a:cs typeface="Arial"/>
              </a:rPr>
              <a:t>z belirlenememiştir.</a:t>
            </a:r>
          </a:p>
          <a:p>
            <a:pPr marL="12700" marR="6350">
              <a:lnSpc>
                <a:spcPct val="100000"/>
              </a:lnSpc>
              <a:tabLst>
                <a:tab pos="292100" algn="l"/>
              </a:tabLst>
            </a:pPr>
            <a:endParaRPr lang="tr-TR" u="sng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tr-TR" dirty="0" smtClean="0">
                <a:solidFill>
                  <a:schemeClr val="bg1"/>
                </a:solidFill>
                <a:latin typeface="Arial"/>
                <a:cs typeface="Arial"/>
              </a:rPr>
              <a:t>-</a:t>
            </a:r>
            <a:r>
              <a:rPr lang="tr-TR" dirty="0" err="1" smtClean="0">
                <a:solidFill>
                  <a:schemeClr val="bg1"/>
                </a:solidFill>
                <a:latin typeface="Arial"/>
                <a:cs typeface="Arial"/>
              </a:rPr>
              <a:t>Yenidoğanda</a:t>
            </a:r>
            <a:r>
              <a:rPr lang="tr-TR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Arial"/>
                <a:cs typeface="Arial"/>
              </a:rPr>
              <a:t>sukrozun</a:t>
            </a:r>
            <a:r>
              <a:rPr lang="tr-TR" dirty="0" smtClean="0">
                <a:solidFill>
                  <a:schemeClr val="bg1"/>
                </a:solidFill>
                <a:latin typeface="Arial"/>
                <a:cs typeface="Arial"/>
              </a:rPr>
              <a:t> tekrarlayan uygulaması ve diğer farmakolojik ve farmakolojik olmayan yöntemlerle birlikte etkisini araştıran daha fazla çalışma gereklidir</a:t>
            </a:r>
          </a:p>
          <a:p>
            <a:pPr marL="12700" marR="5080">
              <a:lnSpc>
                <a:spcPct val="100000"/>
              </a:lnSpc>
            </a:pPr>
            <a:endParaRPr lang="tr-TR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tr-TR" dirty="0" smtClean="0">
                <a:solidFill>
                  <a:schemeClr val="bg1"/>
                </a:solidFill>
                <a:latin typeface="Arial"/>
                <a:cs typeface="Arial"/>
              </a:rPr>
              <a:t>-</a:t>
            </a:r>
            <a:r>
              <a:rPr lang="tr-TR" dirty="0" err="1" smtClean="0">
                <a:solidFill>
                  <a:schemeClr val="bg1"/>
                </a:solidFill>
                <a:latin typeface="Arial"/>
                <a:cs typeface="Arial"/>
              </a:rPr>
              <a:t>Sukrozun</a:t>
            </a:r>
            <a:r>
              <a:rPr lang="tr-TR" dirty="0" smtClean="0">
                <a:solidFill>
                  <a:schemeClr val="bg1"/>
                </a:solidFill>
                <a:latin typeface="Arial"/>
                <a:cs typeface="Arial"/>
              </a:rPr>
              <a:t> stabil olmayan </a:t>
            </a:r>
            <a:r>
              <a:rPr lang="tr-TR" dirty="0" err="1" smtClean="0">
                <a:solidFill>
                  <a:schemeClr val="bg1"/>
                </a:solidFill>
                <a:latin typeface="Arial"/>
                <a:cs typeface="Arial"/>
              </a:rPr>
              <a:t>ventilatördeki</a:t>
            </a:r>
            <a:r>
              <a:rPr lang="tr-TR" dirty="0" smtClean="0">
                <a:solidFill>
                  <a:schemeClr val="bg1"/>
                </a:solidFill>
                <a:latin typeface="Arial"/>
                <a:cs typeface="Arial"/>
              </a:rPr>
              <a:t> ekstrem </a:t>
            </a:r>
            <a:r>
              <a:rPr lang="tr-TR" dirty="0" err="1" smtClean="0">
                <a:solidFill>
                  <a:schemeClr val="bg1"/>
                </a:solidFill>
                <a:latin typeface="Arial"/>
                <a:cs typeface="Arial"/>
              </a:rPr>
              <a:t>preterm</a:t>
            </a:r>
            <a:r>
              <a:rPr lang="tr-TR" dirty="0" smtClean="0">
                <a:solidFill>
                  <a:schemeClr val="bg1"/>
                </a:solidFill>
                <a:latin typeface="Arial"/>
                <a:cs typeface="Arial"/>
              </a:rPr>
              <a:t> de kullanımı araştırılmalıdır.</a:t>
            </a:r>
          </a:p>
          <a:p>
            <a:pPr marL="12700" marR="5080">
              <a:lnSpc>
                <a:spcPct val="100000"/>
              </a:lnSpc>
            </a:pPr>
            <a:endParaRPr lang="tr-TR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tr-TR" dirty="0" smtClean="0">
                <a:solidFill>
                  <a:schemeClr val="bg1"/>
                </a:solidFill>
                <a:latin typeface="Arial"/>
                <a:cs typeface="Arial"/>
              </a:rPr>
              <a:t>-Minimal etkili dozun bulunması için çalışma gereklidir.</a:t>
            </a:r>
          </a:p>
          <a:p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5803900" y="2028825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tr-TR" dirty="0" smtClean="0">
                <a:solidFill>
                  <a:srgbClr val="CC3300"/>
                </a:solidFill>
                <a:latin typeface="Arial"/>
                <a:cs typeface="Arial"/>
              </a:rPr>
              <a:t>Topuk delerek yapılan kan testleri,</a:t>
            </a:r>
            <a:r>
              <a:rPr lang="tr-TR" spc="-45" dirty="0" smtClean="0">
                <a:solidFill>
                  <a:srgbClr val="CC3300"/>
                </a:solidFill>
                <a:latin typeface="Arial"/>
                <a:cs typeface="Arial"/>
              </a:rPr>
              <a:t> </a:t>
            </a:r>
          </a:p>
          <a:p>
            <a:pPr marL="12700" marR="5080">
              <a:lnSpc>
                <a:spcPct val="100000"/>
              </a:lnSpc>
            </a:pPr>
            <a:r>
              <a:rPr lang="tr-TR" dirty="0" err="1" smtClean="0">
                <a:solidFill>
                  <a:srgbClr val="CC3300"/>
                </a:solidFill>
                <a:latin typeface="Arial"/>
                <a:cs typeface="Arial"/>
              </a:rPr>
              <a:t>venöz</a:t>
            </a:r>
            <a:r>
              <a:rPr lang="tr-TR" dirty="0" smtClean="0">
                <a:solidFill>
                  <a:srgbClr val="CC3300"/>
                </a:solidFill>
                <a:latin typeface="Arial"/>
                <a:cs typeface="Arial"/>
              </a:rPr>
              <a:t> girişim veya </a:t>
            </a:r>
            <a:r>
              <a:rPr lang="tr-TR" dirty="0" err="1" smtClean="0">
                <a:solidFill>
                  <a:srgbClr val="CC3300"/>
                </a:solidFill>
                <a:latin typeface="Arial"/>
                <a:cs typeface="Arial"/>
              </a:rPr>
              <a:t>arteryal</a:t>
            </a:r>
            <a:r>
              <a:rPr lang="tr-TR" dirty="0" smtClean="0">
                <a:solidFill>
                  <a:srgbClr val="CC3300"/>
                </a:solidFill>
                <a:latin typeface="Arial"/>
                <a:cs typeface="Arial"/>
              </a:rPr>
              <a:t> ponksiyon </a:t>
            </a:r>
          </a:p>
          <a:p>
            <a:pPr marL="12700" marR="5080">
              <a:lnSpc>
                <a:spcPct val="100000"/>
              </a:lnSpc>
            </a:pPr>
            <a:r>
              <a:rPr lang="tr-TR" dirty="0" err="1" smtClean="0">
                <a:solidFill>
                  <a:srgbClr val="CC3300"/>
                </a:solidFill>
                <a:latin typeface="Arial"/>
                <a:cs typeface="Arial"/>
              </a:rPr>
              <a:t>arteryal</a:t>
            </a:r>
            <a:r>
              <a:rPr lang="tr-TR" dirty="0" smtClean="0">
                <a:solidFill>
                  <a:srgbClr val="CC3300"/>
                </a:solidFill>
                <a:latin typeface="Arial"/>
                <a:cs typeface="Arial"/>
              </a:rPr>
              <a:t> kesi ile </a:t>
            </a:r>
            <a:r>
              <a:rPr lang="tr-TR" dirty="0" err="1" smtClean="0">
                <a:solidFill>
                  <a:srgbClr val="CC3300"/>
                </a:solidFill>
                <a:latin typeface="Arial"/>
                <a:cs typeface="Arial"/>
              </a:rPr>
              <a:t>kateter</a:t>
            </a:r>
            <a:r>
              <a:rPr lang="tr-TR" dirty="0" smtClean="0">
                <a:solidFill>
                  <a:srgbClr val="CC3300"/>
                </a:solidFill>
                <a:latin typeface="Arial"/>
                <a:cs typeface="Arial"/>
              </a:rPr>
              <a:t> yerleştirme</a:t>
            </a:r>
          </a:p>
          <a:p>
            <a:pPr marL="12700" marR="5080">
              <a:lnSpc>
                <a:spcPct val="100000"/>
              </a:lnSpc>
            </a:pPr>
            <a:r>
              <a:rPr lang="tr-TR" dirty="0" err="1" smtClean="0">
                <a:solidFill>
                  <a:srgbClr val="CC3300"/>
                </a:solidFill>
                <a:latin typeface="Arial"/>
                <a:cs typeface="Arial"/>
              </a:rPr>
              <a:t>lumbar</a:t>
            </a:r>
            <a:r>
              <a:rPr lang="tr-TR" spc="-25" dirty="0" smtClean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lang="tr-TR" dirty="0" smtClean="0">
                <a:solidFill>
                  <a:srgbClr val="CC3300"/>
                </a:solidFill>
                <a:latin typeface="Arial"/>
                <a:cs typeface="Arial"/>
              </a:rPr>
              <a:t>ponksiyon, </a:t>
            </a:r>
          </a:p>
          <a:p>
            <a:pPr marL="12700" marR="5080">
              <a:lnSpc>
                <a:spcPct val="100000"/>
              </a:lnSpc>
            </a:pPr>
            <a:r>
              <a:rPr lang="tr-TR" dirty="0" err="1" smtClean="0">
                <a:solidFill>
                  <a:srgbClr val="CC3300"/>
                </a:solidFill>
                <a:latin typeface="Arial"/>
                <a:cs typeface="Arial"/>
              </a:rPr>
              <a:t>sutur</a:t>
            </a:r>
            <a:r>
              <a:rPr lang="tr-TR" dirty="0" smtClean="0">
                <a:solidFill>
                  <a:srgbClr val="CC3300"/>
                </a:solidFill>
                <a:latin typeface="Arial"/>
                <a:cs typeface="Arial"/>
              </a:rPr>
              <a:t>, pansuman/bant açma</a:t>
            </a:r>
            <a:endParaRPr lang="tr-TR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tr-TR" dirty="0" smtClean="0">
                <a:solidFill>
                  <a:srgbClr val="CC3300"/>
                </a:solidFill>
                <a:latin typeface="Arial"/>
                <a:cs typeface="Arial"/>
              </a:rPr>
              <a:t>İdrar sondası koyulması</a:t>
            </a:r>
            <a:endParaRPr lang="tr-TR" dirty="0" smtClean="0">
              <a:latin typeface="Arial"/>
              <a:cs typeface="Arial"/>
            </a:endParaRPr>
          </a:p>
          <a:p>
            <a:pPr marL="12700" marR="2778125">
              <a:lnSpc>
                <a:spcPct val="100000"/>
              </a:lnSpc>
            </a:pPr>
            <a:r>
              <a:rPr lang="tr-TR" dirty="0" smtClean="0">
                <a:solidFill>
                  <a:srgbClr val="CC3300"/>
                </a:solidFill>
                <a:latin typeface="Arial"/>
                <a:cs typeface="Arial"/>
              </a:rPr>
              <a:t>Enjeksiyon</a:t>
            </a:r>
            <a:r>
              <a:rPr lang="tr-TR" spc="-10" dirty="0" smtClean="0">
                <a:solidFill>
                  <a:srgbClr val="CC3300"/>
                </a:solidFill>
                <a:latin typeface="Arial"/>
                <a:cs typeface="Arial"/>
              </a:rPr>
              <a:t> </a:t>
            </a:r>
          </a:p>
          <a:p>
            <a:pPr marL="12700" marR="2778125">
              <a:lnSpc>
                <a:spcPct val="100000"/>
              </a:lnSpc>
            </a:pPr>
            <a:r>
              <a:rPr lang="tr-TR" spc="-10" dirty="0" smtClean="0">
                <a:solidFill>
                  <a:srgbClr val="CC3300"/>
                </a:solidFill>
                <a:latin typeface="Arial"/>
                <a:cs typeface="Arial"/>
              </a:rPr>
              <a:t>Göz muayenesi</a:t>
            </a:r>
          </a:p>
          <a:p>
            <a:pPr marL="12700" marR="2778125">
              <a:lnSpc>
                <a:spcPct val="100000"/>
              </a:lnSpc>
            </a:pPr>
            <a:r>
              <a:rPr lang="tr-TR" spc="-10" dirty="0" smtClean="0">
                <a:solidFill>
                  <a:srgbClr val="CC3300"/>
                </a:solidFill>
                <a:latin typeface="Arial"/>
                <a:cs typeface="Arial"/>
              </a:rPr>
              <a:t>Yapışkan bant çıkarılması</a:t>
            </a:r>
            <a:endParaRPr lang="tr-TR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tr-TR" dirty="0" err="1" smtClean="0">
                <a:solidFill>
                  <a:srgbClr val="CC3300"/>
                </a:solidFill>
                <a:latin typeface="Arial"/>
                <a:cs typeface="Arial"/>
              </a:rPr>
              <a:t>Na</a:t>
            </a:r>
            <a:r>
              <a:rPr lang="tr-TR" spc="5" dirty="0" err="1" smtClean="0">
                <a:solidFill>
                  <a:srgbClr val="CC3300"/>
                </a:solidFill>
                <a:latin typeface="Arial"/>
                <a:cs typeface="Arial"/>
              </a:rPr>
              <a:t>s</a:t>
            </a:r>
            <a:r>
              <a:rPr lang="tr-TR" dirty="0" err="1" smtClean="0">
                <a:solidFill>
                  <a:srgbClr val="CC3300"/>
                </a:solidFill>
                <a:latin typeface="Arial"/>
                <a:cs typeface="Arial"/>
              </a:rPr>
              <a:t>oga</a:t>
            </a:r>
            <a:r>
              <a:rPr lang="tr-TR" spc="10" dirty="0" err="1" smtClean="0">
                <a:solidFill>
                  <a:srgbClr val="CC3300"/>
                </a:solidFill>
                <a:latin typeface="Arial"/>
                <a:cs typeface="Arial"/>
              </a:rPr>
              <a:t>s</a:t>
            </a:r>
            <a:r>
              <a:rPr lang="tr-TR" dirty="0" err="1" smtClean="0">
                <a:solidFill>
                  <a:srgbClr val="CC3300"/>
                </a:solidFill>
                <a:latin typeface="Arial"/>
                <a:cs typeface="Arial"/>
              </a:rPr>
              <a:t>t</a:t>
            </a:r>
            <a:r>
              <a:rPr lang="tr-TR" spc="-15" dirty="0" err="1" smtClean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lang="tr-TR" dirty="0" err="1" smtClean="0">
                <a:solidFill>
                  <a:srgbClr val="CC3300"/>
                </a:solidFill>
                <a:latin typeface="Arial"/>
                <a:cs typeface="Arial"/>
              </a:rPr>
              <a:t>ik</a:t>
            </a:r>
            <a:r>
              <a:rPr lang="tr-TR" dirty="0" smtClean="0">
                <a:solidFill>
                  <a:srgbClr val="CC3300"/>
                </a:solidFill>
                <a:latin typeface="Arial"/>
                <a:cs typeface="Arial"/>
              </a:rPr>
              <a:t> yerleştirme</a:t>
            </a:r>
            <a:endParaRPr lang="tr-TR" dirty="0"/>
          </a:p>
        </p:txBody>
      </p:sp>
      <p:graphicFrame>
        <p:nvGraphicFramePr>
          <p:cNvPr id="11" name="object 3"/>
          <p:cNvGraphicFramePr>
            <a:graphicFrameLocks noGrp="1"/>
          </p:cNvGraphicFramePr>
          <p:nvPr/>
        </p:nvGraphicFramePr>
        <p:xfrm>
          <a:off x="5803900" y="5076826"/>
          <a:ext cx="4279900" cy="1581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4961"/>
                <a:gridCol w="844091"/>
                <a:gridCol w="844931"/>
                <a:gridCol w="844091"/>
                <a:gridCol w="901826"/>
              </a:tblGrid>
              <a:tr h="186568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EF0F1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lang="tr-TR" sz="1300" b="1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ORAL</a:t>
                      </a:r>
                      <a:r>
                        <a:rPr lang="tr-TR" sz="1300" b="1" baseline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Ø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EF0F1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&lt;150</a:t>
                      </a:r>
                      <a:r>
                        <a:rPr sz="1300" b="1" dirty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00" b="1" spc="20" dirty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EF0F1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300" b="1" spc="1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00" b="1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-1</a:t>
                      </a:r>
                      <a:r>
                        <a:rPr lang="tr-TR" sz="1300" b="1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AY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EF0F1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00" b="1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300" b="1" spc="-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00" b="1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300" b="1" spc="2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tr-TR" sz="1300" b="1" spc="-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AY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EF0F1"/>
                    </a:solidFill>
                  </a:tcPr>
                </a:tc>
              </a:tr>
              <a:tr h="746272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lang="tr-TR" sz="1300" dirty="0" smtClean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Bir </a:t>
                      </a:r>
                      <a:r>
                        <a:rPr lang="tr-TR" sz="1300" dirty="0" err="1" smtClean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girşim</a:t>
                      </a:r>
                      <a:r>
                        <a:rPr lang="tr-TR" sz="1300" dirty="0" smtClean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 için önerilen </a:t>
                      </a:r>
                      <a:r>
                        <a:rPr lang="tr-TR" sz="1300" dirty="0" err="1" smtClean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maks</a:t>
                      </a:r>
                      <a:r>
                        <a:rPr lang="tr-TR" sz="1300" dirty="0" smtClean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 doz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130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300" spc="1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mls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0.2</a:t>
                      </a:r>
                      <a:r>
                        <a:rPr sz="130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300" spc="-5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130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300" spc="3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mls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0.2</a:t>
                      </a:r>
                      <a:r>
                        <a:rPr sz="130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-1</a:t>
                      </a:r>
                      <a:r>
                        <a:rPr sz="1300" spc="2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ml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0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-2</a:t>
                      </a:r>
                      <a:r>
                        <a:rPr sz="1300" spc="1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 smtClean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ml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1159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lang="tr-TR" sz="1300" dirty="0" smtClean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Günlük</a:t>
                      </a:r>
                      <a:r>
                        <a:rPr lang="tr-TR" sz="1300" baseline="0" dirty="0" smtClean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tr-TR" sz="1300" baseline="0" dirty="0" err="1" smtClean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maks</a:t>
                      </a:r>
                      <a:r>
                        <a:rPr lang="tr-TR" sz="1300" baseline="0" dirty="0" smtClean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 doz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00" spc="5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ml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2.5</a:t>
                      </a:r>
                      <a:r>
                        <a:rPr sz="1300" spc="5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 smtClean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ml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300" spc="1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 smtClean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ml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300" spc="5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solidFill>
                            <a:srgbClr val="3C5467"/>
                          </a:solidFill>
                          <a:latin typeface="Arial"/>
                          <a:cs typeface="Arial"/>
                        </a:rPr>
                        <a:t>ml/s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11 Metin kutusu"/>
          <p:cNvSpPr txBox="1"/>
          <p:nvPr/>
        </p:nvSpPr>
        <p:spPr>
          <a:xfrm>
            <a:off x="3670300" y="2762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SUKROZ</a:t>
            </a:r>
            <a:endParaRPr lang="tr-T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AutoShape 2" descr="KESME ŞEKE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6324" name="AutoShape 4" descr="KESME ŞEKE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6326" name="Picture 6" descr="http://www.kadinbakisi.com/wp-content/uploads/2013/10/kesmesekeryapimi-330x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0850" y="0"/>
            <a:ext cx="2012950" cy="201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300" y="276225"/>
            <a:ext cx="7556500" cy="1187311"/>
          </a:xfrm>
          <a:prstGeom prst="rect">
            <a:avLst/>
          </a:prstGeom>
        </p:spPr>
        <p:txBody>
          <a:bodyPr vert="horz" wrap="square" lIns="0" tIns="444308" rIns="0" bIns="0" rtlCol="0">
            <a:spAutoFit/>
          </a:bodyPr>
          <a:lstStyle/>
          <a:p>
            <a:pPr marL="1612900">
              <a:lnSpc>
                <a:spcPct val="100000"/>
              </a:lnSpc>
            </a:pPr>
            <a:r>
              <a:rPr lang="tr-TR" sz="2400" spc="-20" dirty="0" smtClean="0"/>
              <a:t>TEN-TENE TEMAS</a:t>
            </a:r>
            <a:r>
              <a:rPr lang="tr-TR" sz="2400" dirty="0" smtClean="0"/>
              <a:t/>
            </a:r>
            <a:br>
              <a:rPr lang="tr-TR" sz="2400" dirty="0" smtClean="0"/>
            </a:b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155700" y="962025"/>
            <a:ext cx="5314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2014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9900" y="0"/>
            <a:ext cx="2476500" cy="2268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4500" y="428626"/>
            <a:ext cx="5105400" cy="762000"/>
          </a:xfrm>
          <a:custGeom>
            <a:avLst/>
            <a:gdLst/>
            <a:ahLst/>
            <a:cxnLst/>
            <a:rect l="l" t="t" r="r" b="b"/>
            <a:pathLst>
              <a:path w="9431655" h="593725">
                <a:moveTo>
                  <a:pt x="0" y="98933"/>
                </a:moveTo>
                <a:lnTo>
                  <a:pt x="9169" y="57245"/>
                </a:lnTo>
                <a:lnTo>
                  <a:pt x="33933" y="24323"/>
                </a:lnTo>
                <a:lnTo>
                  <a:pt x="70178" y="4241"/>
                </a:lnTo>
                <a:lnTo>
                  <a:pt x="9332341" y="0"/>
                </a:lnTo>
                <a:lnTo>
                  <a:pt x="9346954" y="1065"/>
                </a:lnTo>
                <a:lnTo>
                  <a:pt x="9386191" y="15848"/>
                </a:lnTo>
                <a:lnTo>
                  <a:pt x="9415334" y="44844"/>
                </a:lnTo>
                <a:lnTo>
                  <a:pt x="9430281" y="83982"/>
                </a:lnTo>
                <a:lnTo>
                  <a:pt x="9431401" y="494665"/>
                </a:lnTo>
                <a:lnTo>
                  <a:pt x="9430333" y="509269"/>
                </a:lnTo>
                <a:lnTo>
                  <a:pt x="9415533" y="548486"/>
                </a:lnTo>
                <a:lnTo>
                  <a:pt x="9386520" y="577624"/>
                </a:lnTo>
                <a:lnTo>
                  <a:pt x="9347386" y="592591"/>
                </a:lnTo>
                <a:lnTo>
                  <a:pt x="98958" y="593725"/>
                </a:lnTo>
                <a:lnTo>
                  <a:pt x="84368" y="592656"/>
                </a:lnTo>
                <a:lnTo>
                  <a:pt x="45183" y="577841"/>
                </a:lnTo>
                <a:lnTo>
                  <a:pt x="16065" y="548802"/>
                </a:lnTo>
                <a:lnTo>
                  <a:pt x="1122" y="509637"/>
                </a:lnTo>
                <a:lnTo>
                  <a:pt x="0" y="98933"/>
                </a:lnTo>
                <a:close/>
              </a:path>
            </a:pathLst>
          </a:custGeom>
          <a:ln w="35999">
            <a:solidFill>
              <a:srgbClr val="2E7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7 Dikdörtgen"/>
          <p:cNvSpPr/>
          <p:nvPr/>
        </p:nvSpPr>
        <p:spPr>
          <a:xfrm>
            <a:off x="317500" y="2409825"/>
            <a:ext cx="4343400" cy="464820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469900" y="2790825"/>
            <a:ext cx="4343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 bir ağrılı girişimde ör: topuk delme,etkili ve güvenli bulunmuş</a:t>
            </a:r>
          </a:p>
          <a:p>
            <a:endParaRPr lang="tr-T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Davranışsal sonuçları  heterojen, daha iyi tanımlanmış </a:t>
            </a: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hedeflerle </a:t>
            </a: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çalışmaların tekrarı gerekli</a:t>
            </a:r>
          </a:p>
          <a:p>
            <a:endParaRPr lang="tr-T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Yeni çalışmalarda optimal süre,</a:t>
            </a:r>
            <a:r>
              <a:rPr lang="tr-T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gestasyon</a:t>
            </a: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yaş grupları, tekrarlayan kullanım ve uzun dönem sonuçlarına etkiye bakılmalı</a:t>
            </a:r>
          </a:p>
          <a:p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527300" y="18002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2014</a:t>
            </a:r>
            <a:endParaRPr lang="tr-TR" dirty="0"/>
          </a:p>
        </p:txBody>
      </p:sp>
      <p:pic>
        <p:nvPicPr>
          <p:cNvPr id="54274" name="Picture 2" descr="http://www.iaim.net/wp-content/uploads/2015/10/MomsNICU-33-750x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100" y="2638425"/>
            <a:ext cx="4990543" cy="3300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2984500" y="428626"/>
            <a:ext cx="5105400" cy="762000"/>
          </a:xfrm>
          <a:custGeom>
            <a:avLst/>
            <a:gdLst/>
            <a:ahLst/>
            <a:cxnLst/>
            <a:rect l="l" t="t" r="r" b="b"/>
            <a:pathLst>
              <a:path w="9431655" h="593725">
                <a:moveTo>
                  <a:pt x="0" y="98933"/>
                </a:moveTo>
                <a:lnTo>
                  <a:pt x="9169" y="57245"/>
                </a:lnTo>
                <a:lnTo>
                  <a:pt x="33933" y="24323"/>
                </a:lnTo>
                <a:lnTo>
                  <a:pt x="70178" y="4241"/>
                </a:lnTo>
                <a:lnTo>
                  <a:pt x="9332341" y="0"/>
                </a:lnTo>
                <a:lnTo>
                  <a:pt x="9346954" y="1065"/>
                </a:lnTo>
                <a:lnTo>
                  <a:pt x="9386191" y="15848"/>
                </a:lnTo>
                <a:lnTo>
                  <a:pt x="9415334" y="44844"/>
                </a:lnTo>
                <a:lnTo>
                  <a:pt x="9430281" y="83982"/>
                </a:lnTo>
                <a:lnTo>
                  <a:pt x="9431401" y="494665"/>
                </a:lnTo>
                <a:lnTo>
                  <a:pt x="9430333" y="509269"/>
                </a:lnTo>
                <a:lnTo>
                  <a:pt x="9415533" y="548486"/>
                </a:lnTo>
                <a:lnTo>
                  <a:pt x="9386520" y="577624"/>
                </a:lnTo>
                <a:lnTo>
                  <a:pt x="9347386" y="592591"/>
                </a:lnTo>
                <a:lnTo>
                  <a:pt x="98958" y="593725"/>
                </a:lnTo>
                <a:lnTo>
                  <a:pt x="84368" y="592656"/>
                </a:lnTo>
                <a:lnTo>
                  <a:pt x="45183" y="577841"/>
                </a:lnTo>
                <a:lnTo>
                  <a:pt x="16065" y="548802"/>
                </a:lnTo>
                <a:lnTo>
                  <a:pt x="1122" y="509637"/>
                </a:lnTo>
                <a:lnTo>
                  <a:pt x="0" y="98933"/>
                </a:lnTo>
                <a:close/>
              </a:path>
            </a:pathLst>
          </a:custGeom>
          <a:ln w="35999">
            <a:solidFill>
              <a:srgbClr val="2E7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4 Metin kutusu"/>
          <p:cNvSpPr txBox="1"/>
          <p:nvPr/>
        </p:nvSpPr>
        <p:spPr>
          <a:xfrm>
            <a:off x="3213100" y="42862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EMZİRME-ANNE SÜTÜ</a:t>
            </a:r>
            <a:endParaRPr lang="tr-T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241300" y="0"/>
            <a:ext cx="20701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7 Dikdörtgen"/>
          <p:cNvSpPr/>
          <p:nvPr/>
        </p:nvSpPr>
        <p:spPr>
          <a:xfrm>
            <a:off x="0" y="0"/>
            <a:ext cx="2895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Yer Tutucusu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927100" y="2257425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FİZYOLOJİK-POTANSİYEL YANETKİSİ YOK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KONTAK FAKTÖRÜ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SÜT ANTİNOSİSEPTİF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Topuk delme veya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venöz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girişimde diğer yöntemlere göre 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term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bebekte daha  az ağrı yanıtı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çalışmanın meta analizi anne sütü emzikle  veya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enjektörlede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verildiğinde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term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bebekte oral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sukroz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glukoza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benzer etki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Tekrarlayan ağrıda 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etkinliği 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henüz gösterilmemiş</a:t>
            </a:r>
          </a:p>
          <a:p>
            <a:endParaRPr lang="tr-T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1800225"/>
            <a:ext cx="7924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0" y="276225"/>
            <a:ext cx="4191000" cy="130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501" y="97044"/>
            <a:ext cx="1600200" cy="162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8100" y="3552825"/>
            <a:ext cx="7239000" cy="320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962025"/>
            <a:ext cx="713682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8" name="Picture 2" descr="https://www.stayathomemum.com.au/wp-content/uploads/2015/11/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6700" y="3781425"/>
            <a:ext cx="2971800" cy="2971800"/>
          </a:xfrm>
          <a:prstGeom prst="rect">
            <a:avLst/>
          </a:prstGeom>
          <a:noFill/>
        </p:spPr>
      </p:pic>
      <p:pic>
        <p:nvPicPr>
          <p:cNvPr id="132100" name="Picture 4" descr="http://img.medscapestatic.com/pi/meds/ckb/22/8722t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500" y="3781425"/>
            <a:ext cx="2286000" cy="3048000"/>
          </a:xfrm>
          <a:prstGeom prst="rect">
            <a:avLst/>
          </a:prstGeom>
          <a:noFill/>
        </p:spPr>
      </p:pic>
      <p:pic>
        <p:nvPicPr>
          <p:cNvPr id="132102" name="Picture 6" descr="http://web.mit.edu/neonate/img/neonate_han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4501" y="3781426"/>
            <a:ext cx="2057399" cy="307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657225"/>
            <a:ext cx="7859047" cy="411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4" name="Picture 2" descr="https://www.medela.com/dam/medela-com/breastfeeding-professional/pictures/general/advice/breastfeeding-mother-with-blocked-du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300" y="4924425"/>
            <a:ext cx="3389489" cy="1906588"/>
          </a:xfrm>
          <a:prstGeom prst="rect">
            <a:avLst/>
          </a:prstGeom>
          <a:noFill/>
        </p:spPr>
      </p:pic>
      <p:pic>
        <p:nvPicPr>
          <p:cNvPr id="131076" name="Picture 4" descr="http://www.thewholenetwork.org/uploads/4/2/0/2/4202929/557810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2300" y="4848225"/>
            <a:ext cx="2593848" cy="2108820"/>
          </a:xfrm>
          <a:prstGeom prst="rect">
            <a:avLst/>
          </a:prstGeom>
          <a:noFill/>
        </p:spPr>
      </p:pic>
      <p:pic>
        <p:nvPicPr>
          <p:cNvPr id="131078" name="Picture 6" descr="http://www.sparkpeople.com/images/ArticlePics/breastfeedin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3100" y="5067299"/>
            <a:ext cx="1666875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700" y="809625"/>
            <a:ext cx="7696200" cy="227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6700" y="3019425"/>
            <a:ext cx="7948132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5700" y="4695825"/>
            <a:ext cx="757101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0" name="Picture 2" descr="Sucrose solution and glucose solution for neonatal analgesia and pain relie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00" y="2714625"/>
            <a:ext cx="1765300" cy="1772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63636" y="7267707"/>
            <a:ext cx="187134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Wh</a:t>
            </a:r>
            <a:r>
              <a:rPr sz="1100" spc="5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lin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Perina</a:t>
            </a:r>
            <a:r>
              <a:rPr sz="1100" spc="-10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ol</a:t>
            </a:r>
            <a:r>
              <a:rPr sz="1000" spc="-5" dirty="0">
                <a:latin typeface="Times New Roman"/>
                <a:cs typeface="Times New Roman"/>
              </a:rPr>
              <a:t>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201</a:t>
            </a:r>
            <a:r>
              <a:rPr sz="1000" spc="-5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647825"/>
            <a:ext cx="793858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1079500" y="200025"/>
            <a:ext cx="8458200" cy="1600199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i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612900" y="504825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spc="-185" dirty="0" smtClean="0">
                <a:solidFill>
                  <a:schemeClr val="bg1"/>
                </a:solidFill>
                <a:latin typeface="Arial"/>
                <a:cs typeface="Arial"/>
              </a:rPr>
              <a:t>Ağrıyı adım adım tedavi etmek</a:t>
            </a:r>
          </a:p>
          <a:p>
            <a:pPr algn="ctr"/>
            <a:r>
              <a:rPr lang="tr-TR" sz="3200" b="1" spc="-185" dirty="0" smtClean="0">
                <a:solidFill>
                  <a:schemeClr val="bg1"/>
                </a:solidFill>
                <a:latin typeface="Arial"/>
                <a:cs typeface="Arial"/>
              </a:rPr>
              <a:t>FARMAKOLOJİK TEDAVİ</a:t>
            </a:r>
            <a:endParaRPr lang="tr-TR" sz="3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tr-T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image.slidesharecdn.com/chronicneuropathicpainslidespiercesmithppt2795/95/chronicneuropathicpainslidespiercesmithppt-29-638.jpg?cb=14226475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352425"/>
            <a:ext cx="8763000" cy="657912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222500" y="733425"/>
            <a:ext cx="7239000" cy="1371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2755900" y="96202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atin typeface="Arial" pitchFamily="34" charset="0"/>
                <a:cs typeface="Arial" pitchFamily="34" charset="0"/>
              </a:rPr>
              <a:t>FARMAKOLOJİK AĞRI TEDAVİSİ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850900" y="0"/>
          <a:ext cx="8229600" cy="66345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05872"/>
                <a:gridCol w="1299328"/>
                <a:gridCol w="1432560"/>
                <a:gridCol w="1645920"/>
                <a:gridCol w="1645920"/>
              </a:tblGrid>
              <a:tr h="52801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Ağrı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Doz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Sınırlılık</a:t>
                      </a:r>
                    </a:p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Olumsuz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dirty="0" smtClean="0"/>
                        <a:t>etki</a:t>
                      </a:r>
                      <a:endParaRPr lang="tr-TR" sz="1400" dirty="0"/>
                    </a:p>
                  </a:txBody>
                  <a:tcPr/>
                </a:tc>
              </a:tr>
              <a:tr h="128233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EMLA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i="1" dirty="0" smtClean="0">
                          <a:latin typeface="Arial" pitchFamily="34" charset="0"/>
                          <a:cs typeface="Arial" pitchFamily="34" charset="0"/>
                        </a:rPr>
                        <a:t>%2.5 </a:t>
                      </a:r>
                      <a:r>
                        <a:rPr lang="tr-TR" sz="1100" i="1" dirty="0" err="1" smtClean="0">
                          <a:latin typeface="Arial" pitchFamily="34" charset="0"/>
                          <a:cs typeface="Arial" pitchFamily="34" charset="0"/>
                        </a:rPr>
                        <a:t>lidokain</a:t>
                      </a:r>
                      <a:endParaRPr lang="tr-TR" sz="110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i="1" dirty="0" smtClean="0">
                          <a:latin typeface="Arial" pitchFamily="34" charset="0"/>
                          <a:cs typeface="Arial" pitchFamily="34" charset="0"/>
                        </a:rPr>
                        <a:t>%2.5 </a:t>
                      </a:r>
                      <a:r>
                        <a:rPr lang="tr-TR" sz="1100" i="1" dirty="0" err="1" smtClean="0">
                          <a:latin typeface="Arial" pitchFamily="34" charset="0"/>
                          <a:cs typeface="Arial" pitchFamily="34" charset="0"/>
                        </a:rPr>
                        <a:t>prilokain</a:t>
                      </a:r>
                      <a:endParaRPr lang="tr-TR" sz="110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Girişimsel</a:t>
                      </a:r>
                      <a:r>
                        <a:rPr lang="tr-TR" sz="1100" baseline="0" dirty="0" smtClean="0">
                          <a:latin typeface="Arial" pitchFamily="34" charset="0"/>
                          <a:cs typeface="Arial" pitchFamily="34" charset="0"/>
                        </a:rPr>
                        <a:t> ağrı-sünnet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0.5-1 g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Etki için süre gerekiyor 45-60 </a:t>
                      </a:r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dk</a:t>
                      </a:r>
                      <a:endParaRPr lang="tr-TR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Topuk delme ağrısında işe yaramıyor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Cilt </a:t>
                      </a:r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iritasyonu</a:t>
                      </a:r>
                      <a:endParaRPr lang="tr-TR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methemoglobinemi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888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LİDOKAİN</a:t>
                      </a:r>
                    </a:p>
                    <a:p>
                      <a:r>
                        <a:rPr lang="tr-TR" sz="1400" dirty="0" err="1" smtClean="0">
                          <a:latin typeface="Arial" pitchFamily="34" charset="0"/>
                          <a:cs typeface="Arial" pitchFamily="34" charset="0"/>
                        </a:rPr>
                        <a:t>İnfiltrasyonu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Girişimsel</a:t>
                      </a:r>
                      <a:r>
                        <a:rPr lang="tr-TR" sz="1100" baseline="0" dirty="0" smtClean="0">
                          <a:latin typeface="Arial" pitchFamily="34" charset="0"/>
                          <a:cs typeface="Arial" pitchFamily="34" charset="0"/>
                        </a:rPr>
                        <a:t> ağrı-sünnet</a:t>
                      </a:r>
                      <a:endParaRPr lang="tr-TR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3-5 mg/kg</a:t>
                      </a:r>
                    </a:p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(0.5-1%)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Lokal etki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Epi</a:t>
                      </a: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 ile doku nekrozu ve aritmi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2489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ASETAMİNOFEN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Hafif-orta Girişimsel</a:t>
                      </a:r>
                      <a:r>
                        <a:rPr lang="tr-TR" sz="1100" baseline="0" dirty="0" smtClean="0">
                          <a:latin typeface="Arial" pitchFamily="34" charset="0"/>
                          <a:cs typeface="Arial" pitchFamily="34" charset="0"/>
                        </a:rPr>
                        <a:t> ağrı-post op</a:t>
                      </a:r>
                      <a:endParaRPr lang="tr-TR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Oral:10-15 </a:t>
                      </a:r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Rektal</a:t>
                      </a: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:20-25</a:t>
                      </a:r>
                      <a:r>
                        <a:rPr lang="tr-TR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tr-TR" sz="1100" baseline="0" dirty="0" smtClean="0">
                          <a:latin typeface="Arial" pitchFamily="34" charset="0"/>
                          <a:cs typeface="Arial" pitchFamily="34" charset="0"/>
                        </a:rPr>
                        <a:t>IV:20 mg/kg yükleme, 10mg/kg idame Q6-8 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Tek başına etkisi yetersiz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Hepatik</a:t>
                      </a: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renal</a:t>
                      </a: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toksisite</a:t>
                      </a: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 nadir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2489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MORFİN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Ciddi ağrı, </a:t>
                      </a:r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ventilasyon</a:t>
                      </a:r>
                      <a:endParaRPr lang="tr-TR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Girişim ve cerrahi sonrası</a:t>
                      </a:r>
                    </a:p>
                    <a:p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asfiksi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20-30mcg/kg/saat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Preterm</a:t>
                      </a: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 ve </a:t>
                      </a:r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termde</a:t>
                      </a: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hipotansif</a:t>
                      </a: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 etki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Hipotansiyon, uzamış </a:t>
                      </a:r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ventilasyon</a:t>
                      </a: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gıs</a:t>
                      </a: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2489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rial" pitchFamily="34" charset="0"/>
                          <a:cs typeface="Arial" pitchFamily="34" charset="0"/>
                        </a:rPr>
                        <a:t>FENTANİL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Hızlı analjezi, </a:t>
                      </a:r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hemodinamik</a:t>
                      </a: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  etki olmaksızın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1,5 </a:t>
                      </a:r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mcg</a:t>
                      </a: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/kg/saat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Tolerans ve yoksunluk daha belirgin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Göğüs duvarı </a:t>
                      </a:r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rijiditesi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2489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rial" pitchFamily="34" charset="0"/>
                          <a:cs typeface="Arial" pitchFamily="34" charset="0"/>
                        </a:rPr>
                        <a:t>KETAMİN</a:t>
                      </a:r>
                    </a:p>
                    <a:p>
                      <a:r>
                        <a:rPr lang="tr-TR" sz="1600" dirty="0" smtClean="0">
                          <a:latin typeface="Arial" pitchFamily="34" charset="0"/>
                          <a:cs typeface="Arial" pitchFamily="34" charset="0"/>
                        </a:rPr>
                        <a:t>NMDA antagonisti, anestetik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Girişimsel , </a:t>
                      </a:r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postop</a:t>
                      </a: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 analjezi, </a:t>
                      </a:r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sedasyon</a:t>
                      </a: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 solunumu baskılamaz </a:t>
                      </a:r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hemodinamiyi</a:t>
                      </a: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 bozmaz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1-2 mg/kg IV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Hayvan deneylerinde </a:t>
                      </a:r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apopitotik</a:t>
                      </a: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 nekrotik beyin hücre ölümü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2489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rial" pitchFamily="34" charset="0"/>
                          <a:cs typeface="Arial" pitchFamily="34" charset="0"/>
                        </a:rPr>
                        <a:t>MİDAZOLAM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sedatif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50-100mcg/kg IV,</a:t>
                      </a:r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nasal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Etkisi sınırlı</a:t>
                      </a:r>
                    </a:p>
                    <a:p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Ağrı gidermiyor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err="1" smtClean="0">
                          <a:latin typeface="Arial" pitchFamily="34" charset="0"/>
                          <a:cs typeface="Arial" pitchFamily="34" charset="0"/>
                        </a:rPr>
                        <a:t>Prematurede</a:t>
                      </a:r>
                      <a:r>
                        <a:rPr lang="tr-TR" sz="1100" dirty="0" smtClean="0">
                          <a:latin typeface="Arial" pitchFamily="34" charset="0"/>
                          <a:cs typeface="Arial" pitchFamily="34" charset="0"/>
                        </a:rPr>
                        <a:t> kasılma, uzun atılım önerilmiyor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527300" y="3705225"/>
            <a:ext cx="5029200" cy="3476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7 Dikdörtgen"/>
          <p:cNvSpPr/>
          <p:nvPr/>
        </p:nvSpPr>
        <p:spPr>
          <a:xfrm>
            <a:off x="546100" y="504825"/>
            <a:ext cx="880813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1905"/>
                <a:solidFill>
                  <a:schemeClr val="bg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ŞİKAYET ETMİYORSA  AĞRI DUYMUYOR MU?</a:t>
            </a:r>
            <a:endParaRPr lang="tr-TR" sz="3600" b="1" cap="none" spc="0" dirty="0">
              <a:ln w="1905"/>
              <a:solidFill>
                <a:schemeClr val="bg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100" y="1647825"/>
            <a:ext cx="37528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00" y="2638425"/>
            <a:ext cx="2286000" cy="84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Dikdörtgen"/>
          <p:cNvSpPr/>
          <p:nvPr/>
        </p:nvSpPr>
        <p:spPr>
          <a:xfrm>
            <a:off x="241300" y="1571625"/>
            <a:ext cx="5410200" cy="198120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469900" y="1724025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tabLst>
                <a:tab pos="262890" algn="l"/>
              </a:tabLst>
            </a:pPr>
            <a:r>
              <a:rPr lang="tr-TR" i="1" dirty="0" smtClean="0">
                <a:solidFill>
                  <a:schemeClr val="bg1"/>
                </a:solidFill>
                <a:latin typeface="Arial"/>
                <a:cs typeface="Arial"/>
              </a:rPr>
              <a:t>Bütün </a:t>
            </a:r>
            <a:r>
              <a:rPr lang="tr-TR" i="1" dirty="0" err="1" smtClean="0">
                <a:solidFill>
                  <a:schemeClr val="bg1"/>
                </a:solidFill>
                <a:latin typeface="Arial"/>
                <a:cs typeface="Arial"/>
              </a:rPr>
              <a:t>yenidoğanlar</a:t>
            </a:r>
            <a:r>
              <a:rPr lang="tr-TR" i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tr-TR" i="1" spc="-15" dirty="0" err="1" smtClean="0">
                <a:solidFill>
                  <a:schemeClr val="bg1"/>
                </a:solidFill>
                <a:latin typeface="Arial"/>
                <a:cs typeface="Arial"/>
              </a:rPr>
              <a:t>prematurelerde</a:t>
            </a:r>
            <a:r>
              <a:rPr lang="tr-TR" i="1" spc="-15" dirty="0" smtClean="0">
                <a:solidFill>
                  <a:schemeClr val="bg1"/>
                </a:solidFill>
                <a:latin typeface="Arial"/>
                <a:cs typeface="Arial"/>
              </a:rPr>
              <a:t> de ağrıyı algılayacak </a:t>
            </a:r>
            <a:r>
              <a:rPr lang="tr-TR" i="1" spc="-15" dirty="0" err="1" smtClean="0">
                <a:solidFill>
                  <a:schemeClr val="bg1"/>
                </a:solidFill>
                <a:latin typeface="Arial"/>
                <a:cs typeface="Arial"/>
              </a:rPr>
              <a:t>anotomik</a:t>
            </a:r>
            <a:r>
              <a:rPr lang="tr-TR" i="1" spc="-15" dirty="0" smtClean="0">
                <a:solidFill>
                  <a:schemeClr val="bg1"/>
                </a:solidFill>
                <a:latin typeface="Arial"/>
                <a:cs typeface="Arial"/>
              </a:rPr>
              <a:t> ve fizyolojik bileşenler var Ağrı varlığında ciddi stres yanıtı</a:t>
            </a:r>
          </a:p>
          <a:p>
            <a:pPr marL="12700" algn="just">
              <a:lnSpc>
                <a:spcPct val="100000"/>
              </a:lnSpc>
              <a:tabLst>
                <a:tab pos="262890" algn="l"/>
              </a:tabLst>
            </a:pPr>
            <a:r>
              <a:rPr lang="tr-TR" i="1" spc="-10" dirty="0" smtClean="0">
                <a:solidFill>
                  <a:schemeClr val="bg1"/>
                </a:solidFill>
                <a:latin typeface="Arial"/>
                <a:cs typeface="Arial"/>
              </a:rPr>
              <a:t> Tekrarlayan ağrı ile bilişsel, motor gerilik ve ağrı yanıtında değişim</a:t>
            </a:r>
            <a:endParaRPr lang="tr-TR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100" y="1266825"/>
            <a:ext cx="4876800" cy="588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5300" y="733425"/>
            <a:ext cx="373761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622300" y="65722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Ağrı tedavisinde kullanılan  ilaçlar</a:t>
            </a:r>
            <a:endParaRPr lang="tr-TR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41300" y="1647825"/>
            <a:ext cx="3505200" cy="464820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393700" y="1343025"/>
            <a:ext cx="3429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Topikal</a:t>
            </a:r>
            <a:r>
              <a:rPr lang="tr-TR" dirty="0" smtClean="0">
                <a:solidFill>
                  <a:schemeClr val="bg1"/>
                </a:solidFill>
              </a:rPr>
              <a:t> anestetikler</a:t>
            </a:r>
          </a:p>
          <a:p>
            <a:r>
              <a:rPr lang="tr-TR" i="1" dirty="0" smtClean="0">
                <a:solidFill>
                  <a:schemeClr val="bg1"/>
                </a:solidFill>
              </a:rPr>
              <a:t>EMLA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Lidokain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Opiatlar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i="1" dirty="0" smtClean="0">
                <a:solidFill>
                  <a:schemeClr val="bg1"/>
                </a:solidFill>
              </a:rPr>
              <a:t>MORFİN</a:t>
            </a:r>
          </a:p>
          <a:p>
            <a:r>
              <a:rPr lang="tr-TR" i="1" dirty="0" smtClean="0">
                <a:solidFill>
                  <a:schemeClr val="bg1"/>
                </a:solidFill>
              </a:rPr>
              <a:t>FENTANİL</a:t>
            </a:r>
          </a:p>
          <a:p>
            <a:r>
              <a:rPr lang="tr-TR" i="1" dirty="0" smtClean="0">
                <a:solidFill>
                  <a:schemeClr val="bg1"/>
                </a:solidFill>
              </a:rPr>
              <a:t>REMİ-AL-SUL FENTANİL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Non</a:t>
            </a:r>
            <a:r>
              <a:rPr lang="tr-TR" dirty="0" smtClean="0">
                <a:solidFill>
                  <a:schemeClr val="bg1"/>
                </a:solidFill>
              </a:rPr>
              <a:t>-</a:t>
            </a:r>
            <a:r>
              <a:rPr lang="tr-TR" dirty="0" err="1" smtClean="0">
                <a:solidFill>
                  <a:schemeClr val="bg1"/>
                </a:solidFill>
              </a:rPr>
              <a:t>opiatlar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i="1" dirty="0" smtClean="0">
                <a:solidFill>
                  <a:schemeClr val="bg1"/>
                </a:solidFill>
              </a:rPr>
              <a:t>BENZODİZEPİN,MİDOZOLAM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Diğer </a:t>
            </a:r>
            <a:r>
              <a:rPr lang="tr-TR" dirty="0" err="1" smtClean="0">
                <a:solidFill>
                  <a:schemeClr val="bg1"/>
                </a:solidFill>
              </a:rPr>
              <a:t>Sedatifler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i="1" dirty="0" smtClean="0">
                <a:solidFill>
                  <a:schemeClr val="bg1"/>
                </a:solidFill>
              </a:rPr>
              <a:t>KETAMİN</a:t>
            </a:r>
          </a:p>
          <a:p>
            <a:r>
              <a:rPr lang="tr-TR" i="1" dirty="0" smtClean="0">
                <a:solidFill>
                  <a:schemeClr val="bg1"/>
                </a:solidFill>
              </a:rPr>
              <a:t>PROPOFOL</a:t>
            </a:r>
          </a:p>
          <a:p>
            <a:r>
              <a:rPr lang="tr-TR" i="1" dirty="0" smtClean="0">
                <a:solidFill>
                  <a:schemeClr val="bg1"/>
                </a:solidFill>
              </a:rPr>
              <a:t>FENOBARBİTAL</a:t>
            </a:r>
          </a:p>
          <a:p>
            <a:r>
              <a:rPr lang="tr-TR" i="1" dirty="0" smtClean="0">
                <a:solidFill>
                  <a:schemeClr val="bg1"/>
                </a:solidFill>
              </a:rPr>
              <a:t>DEKSMEDETOMİDİN</a:t>
            </a:r>
          </a:p>
          <a:p>
            <a:r>
              <a:rPr lang="tr-TR" i="1" dirty="0" err="1" smtClean="0">
                <a:solidFill>
                  <a:schemeClr val="bg1"/>
                </a:solidFill>
              </a:rPr>
              <a:t>Kloralhidrat</a:t>
            </a:r>
            <a:endParaRPr lang="tr-TR" i="1" dirty="0" smtClean="0">
              <a:solidFill>
                <a:schemeClr val="bg1"/>
              </a:solidFill>
            </a:endParaRPr>
          </a:p>
          <a:p>
            <a:r>
              <a:rPr lang="tr-TR" i="1" dirty="0" smtClean="0">
                <a:solidFill>
                  <a:schemeClr val="bg1"/>
                </a:solidFill>
              </a:rPr>
              <a:t>ASETAMİNOFEN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641" y="351257"/>
            <a:ext cx="8296909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810"/>
              </a:lnSpc>
            </a:pPr>
            <a:r>
              <a:rPr lang="tr-TR" sz="3200" b="1" dirty="0" smtClean="0">
                <a:solidFill>
                  <a:srgbClr val="2E7B96"/>
                </a:solidFill>
                <a:latin typeface="Arial"/>
                <a:cs typeface="Arial"/>
              </a:rPr>
              <a:t>GÜNCEL DURUM ?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500" y="809625"/>
            <a:ext cx="8991600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2376805" algn="l"/>
                <a:tab pos="4842510" algn="l"/>
                <a:tab pos="5426710" algn="l"/>
              </a:tabLst>
            </a:pPr>
            <a:r>
              <a:rPr lang="tr-TR" sz="2400" b="1" dirty="0" smtClean="0">
                <a:solidFill>
                  <a:srgbClr val="2E7B96"/>
                </a:solidFill>
                <a:latin typeface="Arial"/>
                <a:cs typeface="Arial"/>
              </a:rPr>
              <a:t>YENİDOĞAN YOĞUNBAKIM ÜNİTELERİNDE NE YAPILIYOR?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900" y="2105025"/>
            <a:ext cx="5715000" cy="229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35" dirty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EURO</a:t>
            </a:r>
            <a:r>
              <a:rPr sz="2400" b="1" spc="-20" dirty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2400" b="1" spc="-30" dirty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AIN</a:t>
            </a:r>
            <a:r>
              <a:rPr sz="2400" b="1" spc="20" dirty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30" dirty="0" smtClean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Survey</a:t>
            </a:r>
            <a:endParaRPr lang="tr-TR" sz="2400" b="1" spc="-30" dirty="0" smtClean="0">
              <a:solidFill>
                <a:srgbClr val="2E7B96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tr-TR" sz="2400" b="1" spc="-30" dirty="0" smtClean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18 ülke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-</a:t>
            </a:r>
            <a:r>
              <a:rPr sz="2400" b="1" spc="-20" dirty="0" smtClean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67</a:t>
            </a:r>
            <a:r>
              <a:rPr sz="2400" b="1" spc="-35" dirty="0" smtClean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sz="2400" b="1" spc="-20" dirty="0" smtClean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tr-TR" sz="2400" b="1" spc="-20" dirty="0" smtClean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spc="-20" dirty="0" err="1" smtClean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yenidoğan</a:t>
            </a:r>
            <a:endParaRPr lang="tr-TR" sz="2400" b="1" spc="-20" dirty="0" smtClean="0">
              <a:solidFill>
                <a:srgbClr val="2E7B96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tr-TR" sz="2400" b="1" spc="-20" dirty="0" err="1" smtClean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Ventilasyon</a:t>
            </a:r>
            <a:r>
              <a:rPr lang="tr-TR" sz="2400" b="1" spc="-20" dirty="0" smtClean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spc="-20" dirty="0" smtClean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süresi uzuyor</a:t>
            </a:r>
          </a:p>
          <a:p>
            <a:pPr marL="12700">
              <a:lnSpc>
                <a:spcPct val="100000"/>
              </a:lnSpc>
            </a:pPr>
            <a:r>
              <a:rPr lang="tr-TR" sz="2400" b="1" spc="-20" dirty="0" smtClean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136.2 vs 39.8 saat*</a:t>
            </a:r>
          </a:p>
          <a:p>
            <a:pPr marL="12700">
              <a:lnSpc>
                <a:spcPct val="100000"/>
              </a:lnSpc>
            </a:pPr>
            <a:r>
              <a:rPr sz="2400" b="1" spc="50" dirty="0" smtClean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400" b="1" spc="50" dirty="0" smtClean="0">
              <a:solidFill>
                <a:srgbClr val="2E7B96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lang="tr-TR" sz="2400" b="1" spc="50" dirty="0" smtClean="0">
                <a:solidFill>
                  <a:srgbClr val="2E7B96"/>
                </a:solidFill>
                <a:latin typeface="Tahoma"/>
                <a:cs typeface="Tahoma"/>
              </a:rPr>
              <a:t> 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4100" y="7058025"/>
            <a:ext cx="25146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-80" dirty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Carbajal,</a:t>
            </a:r>
            <a:r>
              <a:rPr sz="1400" i="1" spc="-25" dirty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i="1" spc="-100" dirty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i="1" spc="-105" dirty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AP</a:t>
            </a:r>
            <a:r>
              <a:rPr sz="1400" i="1" spc="-100" dirty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i="1" spc="-35" dirty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i="1" spc="-100" dirty="0">
                <a:solidFill>
                  <a:srgbClr val="2E7B96"/>
                </a:solidFill>
                <a:latin typeface="Arial" pitchFamily="34" charset="0"/>
                <a:cs typeface="Arial" pitchFamily="34" charset="0"/>
              </a:rPr>
              <a:t>2014</a:t>
            </a:r>
            <a:endParaRPr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3237" y="84201"/>
            <a:ext cx="9068435" cy="1608455"/>
          </a:xfrm>
          <a:custGeom>
            <a:avLst/>
            <a:gdLst/>
            <a:ahLst/>
            <a:cxnLst/>
            <a:rect l="l" t="t" r="r" b="b"/>
            <a:pathLst>
              <a:path w="9068435" h="1608455">
                <a:moveTo>
                  <a:pt x="0" y="267970"/>
                </a:moveTo>
                <a:lnTo>
                  <a:pt x="3508" y="224482"/>
                </a:lnTo>
                <a:lnTo>
                  <a:pt x="13664" y="183237"/>
                </a:lnTo>
                <a:lnTo>
                  <a:pt x="29917" y="144784"/>
                </a:lnTo>
                <a:lnTo>
                  <a:pt x="51714" y="109673"/>
                </a:lnTo>
                <a:lnTo>
                  <a:pt x="78505" y="78454"/>
                </a:lnTo>
                <a:lnTo>
                  <a:pt x="109736" y="51677"/>
                </a:lnTo>
                <a:lnTo>
                  <a:pt x="144856" y="29894"/>
                </a:lnTo>
                <a:lnTo>
                  <a:pt x="183314" y="13653"/>
                </a:lnTo>
                <a:lnTo>
                  <a:pt x="224556" y="3504"/>
                </a:lnTo>
                <a:lnTo>
                  <a:pt x="268033" y="0"/>
                </a:lnTo>
                <a:lnTo>
                  <a:pt x="8799766" y="0"/>
                </a:lnTo>
                <a:lnTo>
                  <a:pt x="8843257" y="3504"/>
                </a:lnTo>
                <a:lnTo>
                  <a:pt x="8884512" y="13653"/>
                </a:lnTo>
                <a:lnTo>
                  <a:pt x="8922979" y="29894"/>
                </a:lnTo>
                <a:lnTo>
                  <a:pt x="8958108" y="51677"/>
                </a:lnTo>
                <a:lnTo>
                  <a:pt x="8989345" y="78454"/>
                </a:lnTo>
                <a:lnTo>
                  <a:pt x="9016140" y="109673"/>
                </a:lnTo>
                <a:lnTo>
                  <a:pt x="9037942" y="144784"/>
                </a:lnTo>
                <a:lnTo>
                  <a:pt x="9054197" y="183237"/>
                </a:lnTo>
                <a:lnTo>
                  <a:pt x="9064354" y="224482"/>
                </a:lnTo>
                <a:lnTo>
                  <a:pt x="9067863" y="267970"/>
                </a:lnTo>
                <a:lnTo>
                  <a:pt x="9067863" y="1340104"/>
                </a:lnTo>
                <a:lnTo>
                  <a:pt x="9064354" y="1383560"/>
                </a:lnTo>
                <a:lnTo>
                  <a:pt x="9054197" y="1424787"/>
                </a:lnTo>
                <a:lnTo>
                  <a:pt x="9037942" y="1463233"/>
                </a:lnTo>
                <a:lnTo>
                  <a:pt x="9016140" y="1498346"/>
                </a:lnTo>
                <a:lnTo>
                  <a:pt x="8989345" y="1529572"/>
                </a:lnTo>
                <a:lnTo>
                  <a:pt x="8958108" y="1556359"/>
                </a:lnTo>
                <a:lnTo>
                  <a:pt x="8922979" y="1578155"/>
                </a:lnTo>
                <a:lnTo>
                  <a:pt x="8884512" y="1594408"/>
                </a:lnTo>
                <a:lnTo>
                  <a:pt x="8843257" y="1604565"/>
                </a:lnTo>
                <a:lnTo>
                  <a:pt x="8799766" y="1608074"/>
                </a:lnTo>
                <a:lnTo>
                  <a:pt x="268033" y="1608074"/>
                </a:lnTo>
                <a:lnTo>
                  <a:pt x="224556" y="1604565"/>
                </a:lnTo>
                <a:lnTo>
                  <a:pt x="183314" y="1594408"/>
                </a:lnTo>
                <a:lnTo>
                  <a:pt x="144856" y="1578155"/>
                </a:lnTo>
                <a:lnTo>
                  <a:pt x="109736" y="1556359"/>
                </a:lnTo>
                <a:lnTo>
                  <a:pt x="78505" y="1529572"/>
                </a:lnTo>
                <a:lnTo>
                  <a:pt x="51714" y="1498346"/>
                </a:lnTo>
                <a:lnTo>
                  <a:pt x="29917" y="1463233"/>
                </a:lnTo>
                <a:lnTo>
                  <a:pt x="13664" y="1424787"/>
                </a:lnTo>
                <a:lnTo>
                  <a:pt x="3508" y="1383560"/>
                </a:lnTo>
                <a:lnTo>
                  <a:pt x="0" y="1340104"/>
                </a:lnTo>
                <a:lnTo>
                  <a:pt x="0" y="267970"/>
                </a:lnTo>
                <a:close/>
              </a:path>
            </a:pathLst>
          </a:custGeom>
          <a:ln w="9525">
            <a:solidFill>
              <a:srgbClr val="2E7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75300" y="1800225"/>
            <a:ext cx="4014215" cy="3028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956300" y="4924425"/>
          <a:ext cx="3556424" cy="1978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0027"/>
                <a:gridCol w="1156397"/>
              </a:tblGrid>
              <a:tr h="4904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400" b="1" spc="-5" dirty="0" smtClean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MORFI</a:t>
                      </a:r>
                      <a:r>
                        <a:rPr sz="2400" b="1" spc="5" dirty="0" smtClean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sz="2400" b="1" spc="-10" dirty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sz="2400" b="1" dirty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4993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400" b="1" spc="-5" dirty="0" smtClean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FEN</a:t>
                      </a:r>
                      <a:r>
                        <a:rPr sz="2400" b="1" spc="5" dirty="0" smtClean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sz="2400" b="1" dirty="0" smtClean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sz="2400" b="1" spc="10" dirty="0" smtClean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tr-TR" sz="2400" b="1" spc="-5" dirty="0" smtClean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İ</a:t>
                      </a:r>
                      <a:r>
                        <a:rPr sz="2400" b="1" spc="-5" dirty="0" smtClean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  <a:endParaRPr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4990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sz="2400" b="1" dirty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sz="2400" b="1" spc="-5" dirty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DAZOL</a:t>
                      </a:r>
                      <a:r>
                        <a:rPr sz="2400" b="1" spc="10" dirty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sz="2400" b="1" dirty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  <a:endParaRPr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49019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sz="2400" b="1" spc="5" dirty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sz="2400" b="1" spc="-5" dirty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sz="2400" b="1" spc="10" dirty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sz="2400" b="1" spc="-5" dirty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ET.</a:t>
                      </a:r>
                      <a:endParaRPr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2E7B96"/>
                          </a:solidFill>
                          <a:latin typeface="Arial" pitchFamily="34" charset="0"/>
                          <a:cs typeface="Arial" pitchFamily="34" charset="0"/>
                        </a:rPr>
                        <a:t>4,2%</a:t>
                      </a:r>
                      <a:endParaRPr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17500" y="3857625"/>
          <a:ext cx="5257800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492"/>
                <a:gridCol w="876300"/>
                <a:gridCol w="741485"/>
                <a:gridCol w="1078523"/>
              </a:tblGrid>
              <a:tr h="66815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Entube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NIV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Spontan</a:t>
                      </a:r>
                      <a:r>
                        <a:rPr lang="tr-TR" dirty="0" smtClean="0"/>
                        <a:t> soluyor</a:t>
                      </a:r>
                      <a:endParaRPr lang="tr-TR" dirty="0"/>
                    </a:p>
                  </a:txBody>
                  <a:tcPr/>
                </a:tc>
              </a:tr>
              <a:tr h="381802">
                <a:tc>
                  <a:txBody>
                    <a:bodyPr/>
                    <a:lstStyle/>
                    <a:p>
                      <a:r>
                        <a:rPr lang="tr-TR" dirty="0" smtClean="0"/>
                        <a:t>%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46</a:t>
                      </a:r>
                      <a:endParaRPr lang="tr-TR" dirty="0"/>
                    </a:p>
                  </a:txBody>
                  <a:tcPr/>
                </a:tc>
              </a:tr>
              <a:tr h="381802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Analgezi</a:t>
                      </a:r>
                      <a:r>
                        <a:rPr lang="tr-TR" dirty="0" smtClean="0"/>
                        <a:t>/</a:t>
                      </a:r>
                      <a:r>
                        <a:rPr lang="tr-TR" dirty="0" err="1" smtClean="0"/>
                        <a:t>Sedasyon</a:t>
                      </a:r>
                      <a:r>
                        <a:rPr lang="tr-TR" dirty="0" smtClean="0"/>
                        <a:t> %*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</a:tr>
              <a:tr h="381802">
                <a:tc>
                  <a:txBody>
                    <a:bodyPr/>
                    <a:lstStyle/>
                    <a:p>
                      <a:r>
                        <a:rPr lang="tr-TR" dirty="0" smtClean="0"/>
                        <a:t>Ağrı değerlendirmesi %*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Metin kutusu"/>
          <p:cNvSpPr txBox="1"/>
          <p:nvPr/>
        </p:nvSpPr>
        <p:spPr>
          <a:xfrm>
            <a:off x="393700" y="583882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pc="5" dirty="0" smtClean="0">
                <a:solidFill>
                  <a:srgbClr val="2E7B96"/>
                </a:solidFill>
                <a:latin typeface="Tahoma"/>
                <a:cs typeface="Tahoma"/>
              </a:rPr>
              <a:t>p&lt;0.0001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737100" y="0"/>
            <a:ext cx="4876800" cy="1971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65900" y="7134225"/>
            <a:ext cx="3262089" cy="269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5 Dikdörtgen"/>
          <p:cNvSpPr/>
          <p:nvPr/>
        </p:nvSpPr>
        <p:spPr>
          <a:xfrm>
            <a:off x="4813300" y="2028825"/>
            <a:ext cx="4800600" cy="487680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4889500" y="2181225"/>
            <a:ext cx="46088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  <a:latin typeface="Arial"/>
                <a:cs typeface="Arial"/>
              </a:rPr>
              <a:t>1505 bebek </a:t>
            </a:r>
          </a:p>
          <a:p>
            <a:pPr marL="12700">
              <a:lnSpc>
                <a:spcPct val="100000"/>
              </a:lnSpc>
            </a:pPr>
            <a:endParaRPr lang="tr-TR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  <a:latin typeface="Arial"/>
                <a:cs typeface="Arial"/>
              </a:rPr>
              <a:t>Optimal ilaç uygulaması ve yan etkileri tanımlayan   bilimsel kanıtların az</a:t>
            </a:r>
          </a:p>
          <a:p>
            <a:pPr marL="12700">
              <a:lnSpc>
                <a:spcPct val="100000"/>
              </a:lnSpc>
            </a:pPr>
            <a:endParaRPr lang="tr-TR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tr-TR" dirty="0" err="1" smtClean="0">
                <a:solidFill>
                  <a:schemeClr val="bg1"/>
                </a:solidFill>
                <a:latin typeface="Arial"/>
                <a:cs typeface="Arial"/>
              </a:rPr>
              <a:t>Opioid</a:t>
            </a:r>
            <a:r>
              <a:rPr lang="tr-TR" dirty="0" smtClean="0">
                <a:solidFill>
                  <a:schemeClr val="bg1"/>
                </a:solidFill>
                <a:latin typeface="Arial"/>
                <a:cs typeface="Arial"/>
              </a:rPr>
              <a:t> kullanımı, hangisinin daha etkili ve güvenli olduğu uzun     dönem etkileri net değil. </a:t>
            </a:r>
          </a:p>
          <a:p>
            <a:pPr marL="12700">
              <a:lnSpc>
                <a:spcPct val="100000"/>
              </a:lnSpc>
            </a:pPr>
            <a:endParaRPr lang="tr-TR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  <a:latin typeface="Arial"/>
                <a:cs typeface="Arial"/>
              </a:rPr>
              <a:t>Ölüm ve engellilik hızları morfin ve morfin dışı ilaçlar arasında farklı değil </a:t>
            </a:r>
          </a:p>
          <a:p>
            <a:pPr marL="12700">
              <a:lnSpc>
                <a:spcPct val="100000"/>
              </a:lnSpc>
            </a:pPr>
            <a:endParaRPr lang="tr-TR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tr-TR" dirty="0" smtClean="0">
                <a:solidFill>
                  <a:srgbClr val="FFFF00"/>
                </a:solidFill>
                <a:latin typeface="Arial"/>
                <a:cs typeface="Arial"/>
              </a:rPr>
              <a:t>Mekanik </a:t>
            </a:r>
            <a:r>
              <a:rPr lang="tr-TR" dirty="0" err="1" smtClean="0">
                <a:solidFill>
                  <a:srgbClr val="FFFF00"/>
                </a:solidFill>
                <a:latin typeface="Arial"/>
                <a:cs typeface="Arial"/>
              </a:rPr>
              <a:t>ventilasyondaki</a:t>
            </a:r>
            <a:r>
              <a:rPr lang="tr-TR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Arial"/>
                <a:cs typeface="Arial"/>
              </a:rPr>
              <a:t>pretermde</a:t>
            </a:r>
            <a:r>
              <a:rPr lang="tr-TR" dirty="0" smtClean="0">
                <a:solidFill>
                  <a:srgbClr val="FFFF00"/>
                </a:solidFill>
                <a:latin typeface="Arial"/>
                <a:cs typeface="Arial"/>
              </a:rPr>
              <a:t> rutin </a:t>
            </a:r>
            <a:r>
              <a:rPr lang="tr-TR" dirty="0" err="1" smtClean="0">
                <a:solidFill>
                  <a:srgbClr val="FFFF00"/>
                </a:solidFill>
                <a:latin typeface="Arial"/>
                <a:cs typeface="Arial"/>
              </a:rPr>
              <a:t>opioid</a:t>
            </a:r>
            <a:r>
              <a:rPr lang="tr-TR" dirty="0" smtClean="0">
                <a:solidFill>
                  <a:srgbClr val="FFFF00"/>
                </a:solidFill>
                <a:latin typeface="Arial"/>
                <a:cs typeface="Arial"/>
              </a:rPr>
              <a:t> kullanımı  için yeterli kanıt bulunmamaktadır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393700" y="2105025"/>
            <a:ext cx="4356100" cy="480060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469900" y="428625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NEOPAIN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study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KJ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Anand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622300" y="2257425"/>
            <a:ext cx="396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VENTİLE PRETERM </a:t>
            </a:r>
          </a:p>
          <a:p>
            <a:pPr marL="342900" indent="-342900"/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(&lt;32 HFT)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Sürekli morfin veya </a:t>
            </a:r>
            <a:r>
              <a:rPr lang="tr-T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plasebo</a:t>
            </a: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grubuna </a:t>
            </a:r>
            <a:r>
              <a:rPr lang="tr-T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randomizasyon</a:t>
            </a:r>
            <a:endParaRPr lang="tr-T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Mortalite</a:t>
            </a: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IVH,PVL değişmemiş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Morfin grubunda ağrı daha az (PIPP skoru anlamlı düşük)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Morfine bağlı hipotansiyon, </a:t>
            </a:r>
            <a:r>
              <a:rPr lang="tr-T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ventilasyon</a:t>
            </a: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süresinde uzama, tam </a:t>
            </a:r>
            <a:r>
              <a:rPr lang="tr-T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enteral</a:t>
            </a: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beslenmeye geçişte gecikme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1384300" y="7058025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i="1" dirty="0" err="1" smtClean="0"/>
              <a:t>Lancet</a:t>
            </a:r>
            <a:r>
              <a:rPr lang="tr-TR" sz="1600" i="1" dirty="0" smtClean="0"/>
              <a:t> 2004</a:t>
            </a:r>
            <a:endParaRPr lang="tr-T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900" y="1343025"/>
            <a:ext cx="8514995" cy="713528"/>
          </a:xfrm>
          <a:prstGeom prst="rect">
            <a:avLst/>
          </a:prstGeom>
        </p:spPr>
        <p:txBody>
          <a:bodyPr vert="horz" wrap="square" lIns="0" tIns="279907" rIns="0" bIns="0" rtlCol="0">
            <a:spAutoFit/>
          </a:bodyPr>
          <a:lstStyle/>
          <a:p>
            <a:pPr marL="670560">
              <a:lnSpc>
                <a:spcPct val="100000"/>
              </a:lnSpc>
            </a:pPr>
            <a:r>
              <a:rPr lang="tr-TR" sz="2800" dirty="0" smtClean="0"/>
              <a:t>CERRAHİYE BAĞLI  AĞRININ  AZALTILMASI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1765300" y="2486025"/>
            <a:ext cx="702309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3070" marR="5080" indent="-421005">
              <a:lnSpc>
                <a:spcPct val="100000"/>
              </a:lnSpc>
            </a:pP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MERI</a:t>
            </a:r>
            <a:r>
              <a:rPr sz="1600" b="1" spc="-5" dirty="0">
                <a:latin typeface="Arial"/>
                <a:cs typeface="Arial"/>
              </a:rPr>
              <a:t>C</a:t>
            </a:r>
            <a:r>
              <a:rPr sz="1600" b="1" spc="-4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60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C</a:t>
            </a:r>
            <a:r>
              <a:rPr sz="1600" b="1" spc="-4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MY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OF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PEDI</a:t>
            </a:r>
            <a:r>
              <a:rPr sz="1600" b="1" spc="-18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TRICS C</a:t>
            </a:r>
            <a:r>
              <a:rPr sz="1600" b="1" spc="-60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N</a:t>
            </a:r>
            <a:r>
              <a:rPr sz="1600" b="1" spc="-50" dirty="0">
                <a:latin typeface="Arial"/>
                <a:cs typeface="Arial"/>
              </a:rPr>
              <a:t>A</a:t>
            </a:r>
            <a:r>
              <a:rPr sz="1600" b="1" dirty="0">
                <a:latin typeface="Arial"/>
                <a:cs typeface="Arial"/>
              </a:rPr>
              <a:t>DI</a:t>
            </a:r>
            <a:r>
              <a:rPr sz="1600" b="1" spc="-4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35" dirty="0">
                <a:latin typeface="Arial"/>
                <a:cs typeface="Arial"/>
              </a:rPr>
              <a:t>P</a:t>
            </a: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ED</a:t>
            </a:r>
            <a:r>
              <a:rPr sz="1600" b="1" spc="0" dirty="0">
                <a:latin typeface="Arial"/>
                <a:cs typeface="Arial"/>
              </a:rPr>
              <a:t>I</a:t>
            </a:r>
            <a:r>
              <a:rPr sz="1600" b="1" spc="-17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TRIC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SOCIETY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0900" y="7058025"/>
            <a:ext cx="14243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latin typeface="Arial"/>
                <a:cs typeface="Arial"/>
              </a:rPr>
              <a:t>Pediatri</a:t>
            </a:r>
            <a:r>
              <a:rPr sz="1600" i="1" spc="-5" dirty="0">
                <a:latin typeface="Arial"/>
                <a:cs typeface="Arial"/>
              </a:rPr>
              <a:t>c</a:t>
            </a:r>
            <a:r>
              <a:rPr sz="1600" i="1" spc="-10" dirty="0">
                <a:latin typeface="Arial"/>
                <a:cs typeface="Arial"/>
              </a:rPr>
              <a:t>s 2006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8500" y="1343025"/>
            <a:ext cx="8858885" cy="741680"/>
          </a:xfrm>
          <a:custGeom>
            <a:avLst/>
            <a:gdLst/>
            <a:ahLst/>
            <a:cxnLst/>
            <a:rect l="l" t="t" r="r" b="b"/>
            <a:pathLst>
              <a:path w="8858885" h="741680">
                <a:moveTo>
                  <a:pt x="0" y="123571"/>
                </a:moveTo>
                <a:lnTo>
                  <a:pt x="7449" y="81232"/>
                </a:lnTo>
                <a:lnTo>
                  <a:pt x="28041" y="45199"/>
                </a:lnTo>
                <a:lnTo>
                  <a:pt x="59137" y="18115"/>
                </a:lnTo>
                <a:lnTo>
                  <a:pt x="98101" y="2627"/>
                </a:lnTo>
                <a:lnTo>
                  <a:pt x="8734742" y="0"/>
                </a:lnTo>
                <a:lnTo>
                  <a:pt x="8749391" y="860"/>
                </a:lnTo>
                <a:lnTo>
                  <a:pt x="8789920" y="12991"/>
                </a:lnTo>
                <a:lnTo>
                  <a:pt x="8823263" y="37387"/>
                </a:lnTo>
                <a:lnTo>
                  <a:pt x="8846776" y="71402"/>
                </a:lnTo>
                <a:lnTo>
                  <a:pt x="8857813" y="112391"/>
                </a:lnTo>
                <a:lnTo>
                  <a:pt x="8858313" y="617855"/>
                </a:lnTo>
                <a:lnTo>
                  <a:pt x="8857452" y="632504"/>
                </a:lnTo>
                <a:lnTo>
                  <a:pt x="8845321" y="673032"/>
                </a:lnTo>
                <a:lnTo>
                  <a:pt x="8820925" y="706376"/>
                </a:lnTo>
                <a:lnTo>
                  <a:pt x="8786911" y="729889"/>
                </a:lnTo>
                <a:lnTo>
                  <a:pt x="8745922" y="740926"/>
                </a:lnTo>
                <a:lnTo>
                  <a:pt x="123558" y="741426"/>
                </a:lnTo>
                <a:lnTo>
                  <a:pt x="108901" y="740564"/>
                </a:lnTo>
                <a:lnTo>
                  <a:pt x="68363" y="728432"/>
                </a:lnTo>
                <a:lnTo>
                  <a:pt x="35026" y="704034"/>
                </a:lnTo>
                <a:lnTo>
                  <a:pt x="11525" y="670017"/>
                </a:lnTo>
                <a:lnTo>
                  <a:pt x="498" y="629025"/>
                </a:lnTo>
                <a:lnTo>
                  <a:pt x="0" y="123571"/>
                </a:lnTo>
                <a:close/>
              </a:path>
            </a:pathLst>
          </a:custGeom>
          <a:ln w="9525">
            <a:solidFill>
              <a:srgbClr val="2E7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6 Dikdörtgen"/>
          <p:cNvSpPr/>
          <p:nvPr/>
        </p:nvSpPr>
        <p:spPr>
          <a:xfrm>
            <a:off x="1917700" y="2943225"/>
            <a:ext cx="7010400" cy="396240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2374900" y="3552825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Arial"/>
                <a:cs typeface="Arial"/>
              </a:rPr>
              <a:t>Cerrahi sonrası bölgesel anestezi ve </a:t>
            </a:r>
            <a:r>
              <a:rPr lang="tr-TR" b="1" dirty="0" err="1" smtClean="0">
                <a:solidFill>
                  <a:schemeClr val="bg1"/>
                </a:solidFill>
                <a:latin typeface="Arial"/>
                <a:cs typeface="Arial"/>
              </a:rPr>
              <a:t>opioidler</a:t>
            </a:r>
            <a:r>
              <a:rPr lang="tr-TR" b="1" dirty="0" smtClean="0">
                <a:solidFill>
                  <a:schemeClr val="bg1"/>
                </a:solidFill>
                <a:latin typeface="Arial"/>
                <a:cs typeface="Arial"/>
              </a:rPr>
              <a:t> destek olarak    </a:t>
            </a:r>
            <a:r>
              <a:rPr lang="tr-TR" b="1" dirty="0" err="1" smtClean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lang="tr-TR" b="1" spc="-10" dirty="0" err="1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tr-TR" b="1" dirty="0" err="1" smtClean="0">
                <a:solidFill>
                  <a:schemeClr val="bg1"/>
                </a:solidFill>
                <a:latin typeface="Arial"/>
                <a:cs typeface="Arial"/>
              </a:rPr>
              <a:t>rasetamol</a:t>
            </a:r>
            <a:r>
              <a:rPr lang="tr-TR" b="1" spc="20" dirty="0" smtClean="0">
                <a:solidFill>
                  <a:schemeClr val="bg1"/>
                </a:solidFill>
                <a:latin typeface="Arial"/>
                <a:cs typeface="Arial"/>
              </a:rPr>
              <a:t> kullanılabilir</a:t>
            </a:r>
          </a:p>
          <a:p>
            <a:endParaRPr lang="tr-TR" b="1" spc="2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Arial"/>
                <a:cs typeface="Arial"/>
              </a:rPr>
              <a:t>28 hafta altı bebeklerde </a:t>
            </a:r>
            <a:r>
              <a:rPr lang="tr-TR" dirty="0" err="1" smtClean="0">
                <a:solidFill>
                  <a:schemeClr val="bg1"/>
                </a:solidFill>
                <a:latin typeface="Arial"/>
                <a:cs typeface="Arial"/>
              </a:rPr>
              <a:t>farmakokinetik</a:t>
            </a:r>
            <a:r>
              <a:rPr lang="tr-TR" dirty="0" smtClean="0">
                <a:solidFill>
                  <a:schemeClr val="bg1"/>
                </a:solidFill>
                <a:latin typeface="Arial"/>
                <a:cs typeface="Arial"/>
              </a:rPr>
              <a:t>  veriler yetersiz olduğu için uygun doz hesaplanamıyor</a:t>
            </a:r>
          </a:p>
          <a:p>
            <a:endParaRPr lang="tr-TR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tr-TR" b="1" dirty="0" err="1" smtClean="0">
                <a:solidFill>
                  <a:schemeClr val="bg1"/>
                </a:solidFill>
                <a:latin typeface="Arial"/>
                <a:cs typeface="Arial"/>
              </a:rPr>
              <a:t>Major</a:t>
            </a:r>
            <a:r>
              <a:rPr lang="tr-TR" b="1" dirty="0" smtClean="0">
                <a:solidFill>
                  <a:schemeClr val="bg1"/>
                </a:solidFill>
                <a:latin typeface="Arial"/>
                <a:cs typeface="Arial"/>
              </a:rPr>
              <a:t> cerrahi sonrası </a:t>
            </a:r>
            <a:r>
              <a:rPr lang="tr-TR" b="1" dirty="0" err="1" smtClean="0">
                <a:solidFill>
                  <a:schemeClr val="bg1"/>
                </a:solidFill>
                <a:latin typeface="Arial"/>
                <a:cs typeface="Arial"/>
              </a:rPr>
              <a:t>postoperatif</a:t>
            </a:r>
            <a:r>
              <a:rPr lang="tr-TR" b="1" dirty="0" smtClean="0">
                <a:solidFill>
                  <a:schemeClr val="bg1"/>
                </a:solidFill>
                <a:latin typeface="Arial"/>
                <a:cs typeface="Arial"/>
              </a:rPr>
              <a:t> analjezide </a:t>
            </a:r>
            <a:r>
              <a:rPr lang="tr-TR" b="1" dirty="0" err="1" smtClean="0">
                <a:solidFill>
                  <a:schemeClr val="bg1"/>
                </a:solidFill>
                <a:latin typeface="Arial"/>
                <a:cs typeface="Arial"/>
              </a:rPr>
              <a:t>Opiatlar</a:t>
            </a:r>
            <a:r>
              <a:rPr lang="tr-TR" b="1" dirty="0" smtClean="0">
                <a:solidFill>
                  <a:schemeClr val="bg1"/>
                </a:solidFill>
                <a:latin typeface="Arial"/>
                <a:cs typeface="Arial"/>
              </a:rPr>
              <a:t> sürekli </a:t>
            </a:r>
            <a:r>
              <a:rPr lang="tr-TR" b="1" dirty="0" err="1" smtClean="0">
                <a:solidFill>
                  <a:schemeClr val="bg1"/>
                </a:solidFill>
                <a:latin typeface="Arial"/>
                <a:cs typeface="Arial"/>
              </a:rPr>
              <a:t>infuzyon</a:t>
            </a:r>
            <a:r>
              <a:rPr lang="tr-TR" b="1" dirty="0" smtClean="0">
                <a:solidFill>
                  <a:schemeClr val="bg1"/>
                </a:solidFill>
                <a:latin typeface="Arial"/>
                <a:cs typeface="Arial"/>
              </a:rPr>
              <a:t> veya </a:t>
            </a:r>
            <a:r>
              <a:rPr lang="tr-TR" b="1" dirty="0" err="1" smtClean="0">
                <a:solidFill>
                  <a:schemeClr val="bg1"/>
                </a:solidFill>
                <a:latin typeface="Arial"/>
                <a:cs typeface="Arial"/>
              </a:rPr>
              <a:t>intermitan</a:t>
            </a:r>
            <a:r>
              <a:rPr lang="tr-TR" b="1" dirty="0" smtClean="0">
                <a:solidFill>
                  <a:schemeClr val="bg1"/>
                </a:solidFill>
                <a:latin typeface="Arial"/>
                <a:cs typeface="Arial"/>
              </a:rPr>
              <a:t>  kullanılmalıdır.</a:t>
            </a:r>
            <a:endParaRPr lang="tr-TR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952625"/>
            <a:ext cx="821252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1671182"/>
            <a:ext cx="7662171" cy="424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774700" y="1952625"/>
            <a:ext cx="8229600" cy="480060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1079500" y="2181225"/>
            <a:ext cx="7162800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2780"/>
              </a:lnSpc>
            </a:pPr>
            <a:r>
              <a:rPr lang="tr-TR" dirty="0" smtClean="0">
                <a:latin typeface="Arial"/>
                <a:cs typeface="Arial"/>
              </a:rPr>
              <a:t> </a:t>
            </a:r>
            <a:r>
              <a:rPr lang="tr-TR" sz="2000" dirty="0" smtClean="0">
                <a:latin typeface="Arial"/>
                <a:cs typeface="Arial"/>
              </a:rPr>
              <a:t>Bakım verenler, </a:t>
            </a:r>
            <a:r>
              <a:rPr lang="tr-TR" sz="2000" dirty="0" err="1" smtClean="0">
                <a:latin typeface="Arial"/>
                <a:cs typeface="Arial"/>
              </a:rPr>
              <a:t>yenidoğanda</a:t>
            </a:r>
            <a:r>
              <a:rPr lang="tr-TR" sz="2000" dirty="0" smtClean="0">
                <a:latin typeface="Arial"/>
                <a:cs typeface="Arial"/>
              </a:rPr>
              <a:t> ağrıyı çok yönlü araçları kullanarak değerlendirmek için eğitilmelidir.</a:t>
            </a: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lang="tr-TR" sz="20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2700" marR="324485">
              <a:lnSpc>
                <a:spcPts val="2690"/>
              </a:lnSpc>
            </a:pPr>
            <a:r>
              <a:rPr lang="tr-TR" sz="2000" dirty="0" err="1" smtClean="0">
                <a:solidFill>
                  <a:srgbClr val="FFFF00"/>
                </a:solidFill>
                <a:latin typeface="Arial"/>
                <a:cs typeface="Arial"/>
              </a:rPr>
              <a:t>Yenidoğanlar</a:t>
            </a:r>
            <a:r>
              <a:rPr lang="tr-TR" sz="2000" dirty="0" smtClean="0">
                <a:solidFill>
                  <a:srgbClr val="FFFF00"/>
                </a:solidFill>
                <a:latin typeface="Arial"/>
                <a:cs typeface="Arial"/>
              </a:rPr>
              <a:t> da girişim öncesi ve sonrası rutin ağrı değerlendirmesi yapılmalıdır.</a:t>
            </a: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lang="tr-TR" sz="20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2700" marR="881380">
              <a:lnSpc>
                <a:spcPts val="2680"/>
              </a:lnSpc>
            </a:pPr>
            <a:r>
              <a:rPr lang="tr-TR" sz="2000" dirty="0" err="1" smtClean="0">
                <a:latin typeface="Arial"/>
                <a:cs typeface="Arial"/>
              </a:rPr>
              <a:t>Seçlilmiş</a:t>
            </a:r>
            <a:r>
              <a:rPr lang="tr-TR" sz="2000" dirty="0" smtClean="0">
                <a:latin typeface="Arial"/>
                <a:cs typeface="Arial"/>
              </a:rPr>
              <a:t> olan ağrı ölçeği bakım verenlere etkili ağrı kontrolü sağlamak için yardımcı ve yol gösterici olmalıdır.</a:t>
            </a: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lang="tr-TR" sz="20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780"/>
              </a:lnSpc>
            </a:pPr>
            <a:r>
              <a:rPr lang="tr-TR" sz="2000" dirty="0" smtClean="0">
                <a:solidFill>
                  <a:srgbClr val="FFFF00"/>
                </a:solidFill>
                <a:latin typeface="Arial"/>
                <a:cs typeface="Arial"/>
              </a:rPr>
              <a:t>Oral</a:t>
            </a:r>
            <a:r>
              <a:rPr lang="tr-TR" sz="2000" spc="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Arial"/>
                <a:cs typeface="Arial"/>
              </a:rPr>
              <a:t>sukroz</a:t>
            </a:r>
            <a:r>
              <a:rPr lang="tr-TR" sz="2000" dirty="0" smtClean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lang="tr-TR" sz="2000" dirty="0" err="1" smtClean="0">
                <a:solidFill>
                  <a:srgbClr val="FFFF00"/>
                </a:solidFill>
                <a:latin typeface="Arial"/>
                <a:cs typeface="Arial"/>
              </a:rPr>
              <a:t>glukoz</a:t>
            </a:r>
            <a:r>
              <a:rPr lang="tr-TR" sz="2000" dirty="0" smtClean="0">
                <a:solidFill>
                  <a:srgbClr val="FFFF00"/>
                </a:solidFill>
                <a:latin typeface="Arial"/>
                <a:cs typeface="Arial"/>
              </a:rPr>
              <a:t> ve diğer farmakolojik olmayan ağrı kontrol yöntemlerinin kombinasyonu minör rutin girişimlerde kullanılmalıdır.</a:t>
            </a:r>
          </a:p>
          <a:p>
            <a:endParaRPr lang="tr-TR" sz="2000" dirty="0">
              <a:solidFill>
                <a:srgbClr val="FFFF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231900" y="581025"/>
            <a:ext cx="6781800" cy="91440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i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374900" y="80962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ÖNERİLENLE</a:t>
            </a:r>
            <a:r>
              <a:rPr lang="tr-TR" sz="3200" b="1" dirty="0" smtClean="0">
                <a:solidFill>
                  <a:schemeClr val="bg1"/>
                </a:solidFill>
              </a:rPr>
              <a:t>R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image.slidesharecdn.com/nicustatastics2012-130204111923-phpapp01/95/nicu-statastics-2012-16-638.jpg?cb=1374420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0" y="276225"/>
            <a:ext cx="6863526" cy="5153025"/>
          </a:xfrm>
          <a:prstGeom prst="rect">
            <a:avLst/>
          </a:prstGeom>
          <a:noFill/>
        </p:spPr>
      </p:pic>
      <p:pic>
        <p:nvPicPr>
          <p:cNvPr id="3" name="2 Resim" descr="imagesCA5UTH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700" y="5457825"/>
            <a:ext cx="2236555" cy="1437785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2146300" y="428625"/>
            <a:ext cx="6248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3060700" y="657225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Arial" pitchFamily="34" charset="0"/>
                <a:cs typeface="Arial" pitchFamily="34" charset="0"/>
              </a:rPr>
              <a:t>YENİDOĞAN BAKIMININ HEDEFİ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060700" y="2943225"/>
            <a:ext cx="914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2984500" y="3019425"/>
            <a:ext cx="106680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050" b="1" dirty="0" smtClean="0"/>
              <a:t>NÖROGELİŞİM</a:t>
            </a:r>
            <a:endParaRPr lang="tr-TR" sz="1050" b="1" dirty="0"/>
          </a:p>
        </p:txBody>
      </p:sp>
      <p:sp>
        <p:nvSpPr>
          <p:cNvPr id="9" name="8 Dikdörtgen"/>
          <p:cNvSpPr/>
          <p:nvPr/>
        </p:nvSpPr>
        <p:spPr>
          <a:xfrm>
            <a:off x="5346700" y="3171825"/>
            <a:ext cx="2971800" cy="457200"/>
          </a:xfrm>
          <a:prstGeom prst="rect">
            <a:avLst/>
          </a:prstGeom>
          <a:solidFill>
            <a:srgbClr val="496F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5270500" y="3171825"/>
            <a:ext cx="3048000" cy="40011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MİNİMAL İNVAZİV GİRİŞİM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5270500" y="3857625"/>
            <a:ext cx="3048000" cy="3048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5270500" y="370522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EN İYİ AĞRI KONTROLÜ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5270500" y="2562225"/>
            <a:ext cx="12954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5270500" y="256222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Metin kutusu"/>
          <p:cNvSpPr txBox="1"/>
          <p:nvPr/>
        </p:nvSpPr>
        <p:spPr>
          <a:xfrm>
            <a:off x="5270500" y="2486025"/>
            <a:ext cx="1371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ANNE İLE YATIŞ</a:t>
            </a:r>
            <a:endParaRPr lang="tr-TR" sz="1400" b="1" dirty="0"/>
          </a:p>
        </p:txBody>
      </p:sp>
      <p:sp>
        <p:nvSpPr>
          <p:cNvPr id="17" name="16 Dikdörtgen"/>
          <p:cNvSpPr/>
          <p:nvPr/>
        </p:nvSpPr>
        <p:spPr>
          <a:xfrm>
            <a:off x="5270500" y="1876425"/>
            <a:ext cx="1066800" cy="228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Metin kutusu"/>
          <p:cNvSpPr txBox="1"/>
          <p:nvPr/>
        </p:nvSpPr>
        <p:spPr>
          <a:xfrm>
            <a:off x="5194300" y="1800225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b="1" dirty="0" smtClean="0"/>
              <a:t>ASEPSİ</a:t>
            </a:r>
            <a:endParaRPr lang="tr-TR" b="1" dirty="0"/>
          </a:p>
        </p:txBody>
      </p:sp>
      <p:sp>
        <p:nvSpPr>
          <p:cNvPr id="19" name="18 Dikdörtgen"/>
          <p:cNvSpPr/>
          <p:nvPr/>
        </p:nvSpPr>
        <p:spPr>
          <a:xfrm>
            <a:off x="3822700" y="4924425"/>
            <a:ext cx="4648200" cy="304800"/>
          </a:xfrm>
          <a:prstGeom prst="rect">
            <a:avLst/>
          </a:prstGeom>
          <a:solidFill>
            <a:srgbClr val="8E7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Metin kutusu"/>
          <p:cNvSpPr txBox="1"/>
          <p:nvPr/>
        </p:nvSpPr>
        <p:spPr>
          <a:xfrm>
            <a:off x="3898900" y="4848225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YENİ TEDAVİ YÖNTEMLERİNİ  İÇSELLEŞTİRMEK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1" name="20 Dikdörtgen"/>
          <p:cNvSpPr/>
          <p:nvPr/>
        </p:nvSpPr>
        <p:spPr>
          <a:xfrm>
            <a:off x="4584700" y="4467225"/>
            <a:ext cx="3962400" cy="381000"/>
          </a:xfrm>
          <a:prstGeom prst="rect">
            <a:avLst/>
          </a:prstGeom>
          <a:solidFill>
            <a:srgbClr val="8E7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Metin kutusu"/>
          <p:cNvSpPr txBox="1"/>
          <p:nvPr/>
        </p:nvSpPr>
        <p:spPr>
          <a:xfrm>
            <a:off x="4584700" y="446722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DAHA  İYİ  VENTİLASYON TEKNİKLERİ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3100" y="5381625"/>
            <a:ext cx="2819400" cy="178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Metin kutusu"/>
          <p:cNvSpPr txBox="1"/>
          <p:nvPr/>
        </p:nvSpPr>
        <p:spPr>
          <a:xfrm>
            <a:off x="2679700" y="591502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Arial" pitchFamily="34" charset="0"/>
                <a:cs typeface="Arial" pitchFamily="34" charset="0"/>
              </a:rPr>
              <a:t>ENBC= ESSENTIAL NEWBORN  CARE</a:t>
            </a:r>
          </a:p>
          <a:p>
            <a:pPr algn="ctr"/>
            <a:r>
              <a:rPr lang="tr-TR" b="1" dirty="0" smtClean="0">
                <a:latin typeface="Arial" pitchFamily="34" charset="0"/>
                <a:cs typeface="Arial" pitchFamily="34" charset="0"/>
              </a:rPr>
              <a:t>KMC= KANGROO MOTHER CARE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34" descr="http://arsiv.ankara.edu.tr/gorsel/dosya/1067241519ti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700" y="276225"/>
            <a:ext cx="1428760" cy="142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2374900" y="1571625"/>
            <a:ext cx="5943600" cy="40386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2755900" y="2257425"/>
            <a:ext cx="2667000" cy="2496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" marR="5080" indent="-5080">
              <a:lnSpc>
                <a:spcPct val="93000"/>
              </a:lnSpc>
            </a:pPr>
            <a:r>
              <a:rPr lang="tr-TR" sz="2400" dirty="0" smtClean="0">
                <a:solidFill>
                  <a:schemeClr val="bg1"/>
                </a:solidFill>
                <a:latin typeface="Arial"/>
                <a:cs typeface="Arial"/>
              </a:rPr>
              <a:t>Opti</a:t>
            </a:r>
            <a:r>
              <a:rPr lang="tr-TR" sz="2400" spc="-15" dirty="0" smtClean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lang="tr-TR" sz="2400" dirty="0" smtClean="0">
                <a:solidFill>
                  <a:schemeClr val="bg1"/>
                </a:solidFill>
                <a:latin typeface="Arial"/>
                <a:cs typeface="Arial"/>
              </a:rPr>
              <a:t>al</a:t>
            </a:r>
            <a:r>
              <a:rPr lang="tr-TR" sz="2400" spc="-15" dirty="0" smtClean="0">
                <a:solidFill>
                  <a:schemeClr val="bg1"/>
                </a:solidFill>
                <a:latin typeface="Arial"/>
                <a:cs typeface="Arial"/>
              </a:rPr>
              <a:t> ağrı yönetimi </a:t>
            </a:r>
          </a:p>
          <a:p>
            <a:pPr marL="17145" marR="5080" indent="-5080">
              <a:lnSpc>
                <a:spcPct val="93000"/>
              </a:lnSpc>
            </a:pPr>
            <a:r>
              <a:rPr lang="tr-TR" sz="2400" spc="-15" dirty="0" smtClean="0">
                <a:solidFill>
                  <a:schemeClr val="bg1"/>
                </a:solidFill>
                <a:latin typeface="Arial"/>
                <a:cs typeface="Arial"/>
              </a:rPr>
              <a:t>Bütün hastaların </a:t>
            </a:r>
            <a:r>
              <a:rPr lang="tr-TR" sz="2400" b="1" spc="-15" dirty="0" smtClean="0">
                <a:solidFill>
                  <a:srgbClr val="FFFF00"/>
                </a:solidFill>
                <a:latin typeface="Arial"/>
                <a:cs typeface="Arial"/>
              </a:rPr>
              <a:t>HAKKI, </a:t>
            </a:r>
          </a:p>
          <a:p>
            <a:pPr marL="17145" marR="5080" indent="-5080">
              <a:lnSpc>
                <a:spcPct val="93000"/>
              </a:lnSpc>
            </a:pPr>
            <a:r>
              <a:rPr lang="tr-TR" sz="2400" spc="-15" dirty="0" smtClean="0">
                <a:solidFill>
                  <a:schemeClr val="bg1"/>
                </a:solidFill>
                <a:latin typeface="Arial"/>
                <a:cs typeface="Arial"/>
              </a:rPr>
              <a:t>Bütün  sağlık profesyonellerinin </a:t>
            </a:r>
            <a:r>
              <a:rPr lang="tr-TR" sz="2400" b="1" spc="-15" dirty="0" smtClean="0">
                <a:solidFill>
                  <a:srgbClr val="FFFF00"/>
                </a:solidFill>
                <a:latin typeface="Arial"/>
                <a:cs typeface="Arial"/>
              </a:rPr>
              <a:t>SORUMLULUĞU</a:t>
            </a:r>
            <a:endParaRPr lang="tr-TR" sz="2400" dirty="0">
              <a:solidFill>
                <a:srgbClr val="FFFF00"/>
              </a:solidFill>
            </a:endParaRPr>
          </a:p>
        </p:txBody>
      </p:sp>
      <p:sp>
        <p:nvSpPr>
          <p:cNvPr id="11" name="object 5"/>
          <p:cNvSpPr/>
          <p:nvPr/>
        </p:nvSpPr>
        <p:spPr>
          <a:xfrm>
            <a:off x="5499100" y="1800226"/>
            <a:ext cx="25908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images.slideplayer.com/18/5687745/slides/slid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352425"/>
            <a:ext cx="7194550" cy="5395913"/>
          </a:xfrm>
          <a:prstGeom prst="rect">
            <a:avLst/>
          </a:prstGeom>
          <a:noFill/>
        </p:spPr>
      </p:pic>
      <p:pic>
        <p:nvPicPr>
          <p:cNvPr id="3" name="Picture 2" descr="http://clinicalgate.com/wp-content/uploads/2015/05/B9780323047432500809_g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500" y="1190625"/>
            <a:ext cx="5349168" cy="44958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774700" y="5991225"/>
            <a:ext cx="8382000" cy="121920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1308100" y="6143625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Fetüs- YENİDOĞANDA ağrının tanımlanması için</a:t>
            </a:r>
          </a:p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 anatomik, </a:t>
            </a:r>
            <a:r>
              <a:rPr lang="tr-TR" sz="2400" dirty="0" err="1" smtClean="0">
                <a:solidFill>
                  <a:schemeClr val="bg1"/>
                </a:solidFill>
              </a:rPr>
              <a:t>nörofizyolojik</a:t>
            </a:r>
            <a:r>
              <a:rPr lang="tr-TR" sz="2400" dirty="0" smtClean="0">
                <a:solidFill>
                  <a:schemeClr val="bg1"/>
                </a:solidFill>
              </a:rPr>
              <a:t> ve </a:t>
            </a:r>
            <a:r>
              <a:rPr lang="tr-TR" sz="2400" dirty="0" err="1" smtClean="0">
                <a:solidFill>
                  <a:schemeClr val="bg1"/>
                </a:solidFill>
              </a:rPr>
              <a:t>hormonal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komponentler</a:t>
            </a:r>
            <a:endParaRPr lang="tr-TR" sz="2400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69900" y="7134225"/>
            <a:ext cx="30378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alker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Pediatric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Anesthe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2014</a:t>
            </a:r>
          </a:p>
        </p:txBody>
      </p:sp>
      <p:sp>
        <p:nvSpPr>
          <p:cNvPr id="5" name="object 5"/>
          <p:cNvSpPr/>
          <p:nvPr/>
        </p:nvSpPr>
        <p:spPr>
          <a:xfrm>
            <a:off x="317500" y="0"/>
            <a:ext cx="9431655" cy="1241425"/>
          </a:xfrm>
          <a:custGeom>
            <a:avLst/>
            <a:gdLst/>
            <a:ahLst/>
            <a:cxnLst/>
            <a:rect l="l" t="t" r="r" b="b"/>
            <a:pathLst>
              <a:path w="9431655" h="1241425">
                <a:moveTo>
                  <a:pt x="0" y="206883"/>
                </a:moveTo>
                <a:lnTo>
                  <a:pt x="6013" y="157153"/>
                </a:lnTo>
                <a:lnTo>
                  <a:pt x="23094" y="111789"/>
                </a:lnTo>
                <a:lnTo>
                  <a:pt x="49805" y="72228"/>
                </a:lnTo>
                <a:lnTo>
                  <a:pt x="84710" y="39904"/>
                </a:lnTo>
                <a:lnTo>
                  <a:pt x="126369" y="16252"/>
                </a:lnTo>
                <a:lnTo>
                  <a:pt x="173346" y="2706"/>
                </a:lnTo>
                <a:lnTo>
                  <a:pt x="206908" y="0"/>
                </a:lnTo>
                <a:lnTo>
                  <a:pt x="9224391" y="0"/>
                </a:lnTo>
                <a:lnTo>
                  <a:pt x="9274128" y="6010"/>
                </a:lnTo>
                <a:lnTo>
                  <a:pt x="9319511" y="23084"/>
                </a:lnTo>
                <a:lnTo>
                  <a:pt x="9359099" y="49786"/>
                </a:lnTo>
                <a:lnTo>
                  <a:pt x="9391451" y="84682"/>
                </a:lnTo>
                <a:lnTo>
                  <a:pt x="9415129" y="126337"/>
                </a:lnTo>
                <a:lnTo>
                  <a:pt x="9428690" y="173315"/>
                </a:lnTo>
                <a:lnTo>
                  <a:pt x="9431401" y="206883"/>
                </a:lnTo>
                <a:lnTo>
                  <a:pt x="9431401" y="1034542"/>
                </a:lnTo>
                <a:lnTo>
                  <a:pt x="9425383" y="1084271"/>
                </a:lnTo>
                <a:lnTo>
                  <a:pt x="9408289" y="1129635"/>
                </a:lnTo>
                <a:lnTo>
                  <a:pt x="9381560" y="1169196"/>
                </a:lnTo>
                <a:lnTo>
                  <a:pt x="9346636" y="1201520"/>
                </a:lnTo>
                <a:lnTo>
                  <a:pt x="9304956" y="1225172"/>
                </a:lnTo>
                <a:lnTo>
                  <a:pt x="9257962" y="1238718"/>
                </a:lnTo>
                <a:lnTo>
                  <a:pt x="9224391" y="1241425"/>
                </a:lnTo>
                <a:lnTo>
                  <a:pt x="206908" y="1241425"/>
                </a:lnTo>
                <a:lnTo>
                  <a:pt x="157185" y="1235414"/>
                </a:lnTo>
                <a:lnTo>
                  <a:pt x="111821" y="1218340"/>
                </a:lnTo>
                <a:lnTo>
                  <a:pt x="72253" y="1191638"/>
                </a:lnTo>
                <a:lnTo>
                  <a:pt x="39920" y="1156742"/>
                </a:lnTo>
                <a:lnTo>
                  <a:pt x="16259" y="1115087"/>
                </a:lnTo>
                <a:lnTo>
                  <a:pt x="2708" y="1068109"/>
                </a:lnTo>
                <a:lnTo>
                  <a:pt x="0" y="1034542"/>
                </a:lnTo>
                <a:lnTo>
                  <a:pt x="0" y="206883"/>
                </a:lnTo>
                <a:close/>
              </a:path>
            </a:pathLst>
          </a:custGeom>
          <a:ln w="3599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6 Dikdörtgen"/>
          <p:cNvSpPr/>
          <p:nvPr/>
        </p:nvSpPr>
        <p:spPr>
          <a:xfrm>
            <a:off x="469900" y="1800225"/>
            <a:ext cx="4191000" cy="495300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774700" y="2409825"/>
            <a:ext cx="411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3245"/>
              </a:lnSpc>
            </a:pPr>
            <a:r>
              <a:rPr lang="tr-TR" b="1" spc="-15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Sensi</a:t>
            </a:r>
            <a:r>
              <a:rPr lang="tr-TR" b="1" spc="-5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</a:t>
            </a:r>
            <a:r>
              <a:rPr lang="tr-TR" b="1" spc="-10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izasyon</a:t>
            </a:r>
            <a:endParaRPr lang="tr-TR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111125">
              <a:lnSpc>
                <a:spcPts val="3125"/>
              </a:lnSpc>
            </a:pPr>
            <a:r>
              <a:rPr lang="tr-TR" spc="-1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↑</a:t>
            </a:r>
            <a:r>
              <a:rPr lang="tr-TR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reseptör </a:t>
            </a:r>
            <a:r>
              <a:rPr lang="tr-TR" spc="-5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sensitivitesi</a:t>
            </a:r>
            <a:r>
              <a:rPr lang="tr-TR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(</a:t>
            </a:r>
            <a:r>
              <a:rPr lang="tr-TR" spc="-20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n</a:t>
            </a:r>
            <a:r>
              <a:rPr lang="tr-TR" spc="-15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oc</a:t>
            </a:r>
            <a:r>
              <a:rPr lang="tr-TR" spc="-5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</a:t>
            </a:r>
            <a:r>
              <a:rPr lang="tr-TR" spc="-15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cept</a:t>
            </a:r>
            <a:r>
              <a:rPr lang="tr-TR" spc="-10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or</a:t>
            </a:r>
            <a:r>
              <a:rPr lang="tr-TR" spc="-1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)</a:t>
            </a:r>
            <a:endParaRPr lang="tr-TR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12700" indent="99060">
              <a:lnSpc>
                <a:spcPts val="3240"/>
              </a:lnSpc>
            </a:pPr>
            <a:r>
              <a:rPr lang="tr-TR" spc="-1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↑</a:t>
            </a:r>
            <a:r>
              <a:rPr lang="tr-TR" spc="-1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reseptör uyarılma frekansı</a:t>
            </a:r>
            <a:endParaRPr lang="tr-TR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lang="tr-TR" dirty="0" smtClean="0">
              <a:solidFill>
                <a:schemeClr val="bg1">
                  <a:lumMod val="8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3240"/>
              </a:lnSpc>
            </a:pPr>
            <a:r>
              <a:rPr lang="tr-TR" b="1" spc="-20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Neuronal</a:t>
            </a:r>
            <a:r>
              <a:rPr lang="tr-TR" b="1" spc="2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lang="tr-TR" b="1" spc="-15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sprouting</a:t>
            </a:r>
            <a:endParaRPr lang="tr-TR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111125">
              <a:lnSpc>
                <a:spcPts val="3240"/>
              </a:lnSpc>
            </a:pPr>
            <a:r>
              <a:rPr lang="tr-TR" b="1" spc="-1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↑</a:t>
            </a:r>
            <a:r>
              <a:rPr lang="tr-TR" b="1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lang="tr-TR" spc="-1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</a:t>
            </a:r>
            <a:r>
              <a:rPr lang="tr-TR" spc="-1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eseptör alanı</a:t>
            </a:r>
            <a:endParaRPr lang="tr-TR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tr-TR" dirty="0" smtClean="0">
              <a:solidFill>
                <a:schemeClr val="bg1">
                  <a:lumMod val="85000"/>
                </a:schemeClr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ts val="3120"/>
              </a:lnSpc>
            </a:pPr>
            <a:r>
              <a:rPr lang="tr-TR" spc="-20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Se</a:t>
            </a:r>
            <a:r>
              <a:rPr lang="tr-TR" spc="-15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ns</a:t>
            </a:r>
            <a:r>
              <a:rPr lang="tr-TR" spc="-5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</a:t>
            </a:r>
            <a:r>
              <a:rPr lang="tr-TR" spc="-10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tiz</a:t>
            </a:r>
            <a:r>
              <a:rPr lang="tr-TR" spc="-20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</a:t>
            </a:r>
            <a:r>
              <a:rPr lang="tr-TR" spc="-2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olduğunda</a:t>
            </a:r>
            <a:r>
              <a:rPr lang="tr-TR" spc="-1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,</a:t>
            </a:r>
            <a:r>
              <a:rPr lang="tr-TR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lang="tr-TR" spc="-1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</a:t>
            </a:r>
            <a:r>
              <a:rPr lang="tr-TR" spc="-1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</a:t>
            </a:r>
            <a:r>
              <a:rPr lang="tr-TR" spc="-2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</a:t>
            </a:r>
            <a:r>
              <a:rPr lang="tr-TR" spc="-1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ptörler yeni uyaranlara yanıt </a:t>
            </a:r>
            <a:r>
              <a:rPr lang="tr-TR" spc="1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12700" marR="5080">
              <a:lnSpc>
                <a:spcPts val="3120"/>
              </a:lnSpc>
            </a:pPr>
            <a:r>
              <a:rPr lang="tr-TR" spc="1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(</a:t>
            </a:r>
            <a:r>
              <a:rPr lang="tr-TR" b="1" spc="-20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h</a:t>
            </a:r>
            <a:r>
              <a:rPr lang="tr-TR" b="1" spc="-55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y</a:t>
            </a:r>
            <a:r>
              <a:rPr lang="tr-TR" b="1" spc="-15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peralgesia</a:t>
            </a:r>
            <a:r>
              <a:rPr lang="tr-TR" b="1" spc="-1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,</a:t>
            </a:r>
            <a:r>
              <a:rPr lang="tr-TR" b="1" spc="5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lang="tr-TR" b="1" spc="-15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al</a:t>
            </a:r>
            <a:r>
              <a:rPr lang="tr-TR" b="1" spc="-5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l</a:t>
            </a:r>
            <a:r>
              <a:rPr lang="tr-TR" b="1" spc="-20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</a:t>
            </a:r>
            <a:r>
              <a:rPr lang="tr-TR" b="1" spc="-30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d</a:t>
            </a:r>
            <a:r>
              <a:rPr lang="tr-TR" b="1" spc="-55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y</a:t>
            </a:r>
            <a:r>
              <a:rPr lang="tr-TR" b="1" spc="-15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ni</a:t>
            </a:r>
            <a:r>
              <a:rPr lang="tr-TR" b="1" spc="-5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</a:t>
            </a:r>
            <a:r>
              <a:rPr lang="tr-TR" spc="-1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)</a:t>
            </a:r>
            <a:endParaRPr lang="tr-TR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endParaRPr lang="tr-T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317500" y="123825"/>
            <a:ext cx="9448800" cy="1219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/>
            <a:r>
              <a:rPr lang="tr-TR" sz="2400" spc="-15" dirty="0" smtClean="0">
                <a:solidFill>
                  <a:srgbClr val="C00000"/>
                </a:solidFill>
                <a:latin typeface="Arial"/>
                <a:cs typeface="Arial"/>
              </a:rPr>
              <a:t>Ağrı giderilmezse sinir sisteminde kalıcı değişim</a:t>
            </a:r>
          </a:p>
          <a:p>
            <a:pPr marL="12700" algn="ctr"/>
            <a:r>
              <a:rPr lang="tr-TR" sz="2400" dirty="0" smtClean="0">
                <a:latin typeface="Arial"/>
                <a:cs typeface="Arial"/>
              </a:rPr>
              <a:t>SİNİR SİSTEMİ DEĞİŞİKLİKLERİ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774700" y="202882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lang="tr-TR" spc="-1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lang="tr-TR" dirty="0" smtClean="0">
                <a:solidFill>
                  <a:srgbClr val="FFFF00"/>
                </a:solidFill>
                <a:latin typeface="Arial"/>
                <a:cs typeface="Arial"/>
              </a:rPr>
              <a:t>RİFERİK SİNİR SİSTEMİ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5041900" y="1419225"/>
            <a:ext cx="4724400" cy="5915025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Metin kutusu"/>
          <p:cNvSpPr txBox="1"/>
          <p:nvPr/>
        </p:nvSpPr>
        <p:spPr>
          <a:xfrm>
            <a:off x="5194300" y="1876425"/>
            <a:ext cx="4419600" cy="5373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2780"/>
              </a:lnSpc>
            </a:pPr>
            <a:r>
              <a:rPr lang="tr-TR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Santral  </a:t>
            </a:r>
            <a:r>
              <a:rPr lang="tr-TR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sensit</a:t>
            </a:r>
            <a:r>
              <a:rPr lang="tr-TR" sz="1600" b="1" spc="5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i</a:t>
            </a:r>
            <a:r>
              <a:rPr lang="tr-TR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zasyon</a:t>
            </a:r>
            <a:r>
              <a:rPr lang="tr-TR" sz="1600" b="1" dirty="0" smtClean="0">
                <a:solidFill>
                  <a:srgbClr val="2E7B96"/>
                </a:solidFill>
                <a:latin typeface="Arial"/>
                <a:cs typeface="Arial"/>
              </a:rPr>
              <a:t>:</a:t>
            </a:r>
            <a:endParaRPr lang="tr-TR" sz="1600" dirty="0" smtClean="0">
              <a:latin typeface="Arial"/>
              <a:cs typeface="Arial"/>
            </a:endParaRPr>
          </a:p>
          <a:p>
            <a:pPr marL="95885">
              <a:lnSpc>
                <a:spcPts val="2780"/>
              </a:lnSpc>
            </a:pPr>
            <a:r>
              <a:rPr lang="tr-TR" sz="1600" dirty="0" err="1" smtClean="0">
                <a:solidFill>
                  <a:schemeClr val="bg1"/>
                </a:solidFill>
                <a:latin typeface="Arial"/>
                <a:cs typeface="Arial"/>
              </a:rPr>
              <a:t>Spontan</a:t>
            </a:r>
            <a:r>
              <a:rPr lang="tr-TR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  <a:latin typeface="Arial"/>
                <a:cs typeface="Arial"/>
              </a:rPr>
              <a:t>impuls</a:t>
            </a:r>
            <a:r>
              <a:rPr lang="tr-TR" sz="1600" dirty="0" smtClean="0">
                <a:solidFill>
                  <a:schemeClr val="bg1"/>
                </a:solidFill>
                <a:latin typeface="Arial"/>
                <a:cs typeface="Arial"/>
              </a:rPr>
              <a:t> oluşumu</a:t>
            </a: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lang="tr-TR" sz="1600" dirty="0" smtClean="0">
              <a:latin typeface="Times New Roman"/>
              <a:cs typeface="Times New Roman"/>
            </a:endParaRPr>
          </a:p>
          <a:p>
            <a:pPr marL="12700">
              <a:lnSpc>
                <a:spcPts val="2785"/>
              </a:lnSpc>
            </a:pPr>
            <a:r>
              <a:rPr lang="tr-TR" sz="1600" b="1" spc="-25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Sonuçlandırma</a:t>
            </a:r>
            <a:endParaRPr lang="tr-TR" sz="16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ts val="2680"/>
              </a:lnSpc>
              <a:spcBef>
                <a:spcPts val="160"/>
              </a:spcBef>
            </a:pPr>
            <a:r>
              <a:rPr lang="tr-TR" sz="1600" dirty="0" smtClean="0">
                <a:solidFill>
                  <a:schemeClr val="bg1"/>
                </a:solidFill>
                <a:latin typeface="Arial"/>
                <a:cs typeface="Arial"/>
              </a:rPr>
              <a:t>↑ </a:t>
            </a:r>
            <a:r>
              <a:rPr lang="tr-TR" sz="1600" dirty="0" err="1" smtClean="0">
                <a:solidFill>
                  <a:schemeClr val="bg1"/>
                </a:solidFill>
                <a:latin typeface="Arial"/>
                <a:cs typeface="Arial"/>
              </a:rPr>
              <a:t>dorsal</a:t>
            </a:r>
            <a:r>
              <a:rPr lang="tr-TR" sz="1600" dirty="0" smtClean="0">
                <a:solidFill>
                  <a:schemeClr val="bg1"/>
                </a:solidFill>
                <a:latin typeface="Arial"/>
                <a:cs typeface="Arial"/>
              </a:rPr>
              <a:t> boynuz nöronlarının c-fiber aktivitesine yanıtında </a:t>
            </a: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lang="tr-TR" sz="1600" dirty="0" smtClean="0">
              <a:latin typeface="Times New Roman"/>
              <a:cs typeface="Times New Roman"/>
            </a:endParaRPr>
          </a:p>
          <a:p>
            <a:pPr marL="198120" indent="-185420">
              <a:lnSpc>
                <a:spcPts val="2780"/>
              </a:lnSpc>
              <a:buClr>
                <a:srgbClr val="2E7B96"/>
              </a:buClr>
              <a:tabLst>
                <a:tab pos="198755" algn="l"/>
              </a:tabLst>
            </a:pPr>
            <a:r>
              <a:rPr lang="tr-TR" sz="1600" b="1" spc="-5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Uzun dönem güçlendirme</a:t>
            </a:r>
            <a:r>
              <a:rPr lang="tr-TR" sz="1600" b="1" dirty="0" smtClean="0">
                <a:solidFill>
                  <a:srgbClr val="3A796A"/>
                </a:solidFill>
                <a:latin typeface="Arial"/>
                <a:cs typeface="Arial"/>
              </a:rPr>
              <a:t>:</a:t>
            </a:r>
            <a:endParaRPr lang="tr-TR" sz="1600" dirty="0" smtClean="0">
              <a:latin typeface="Arial"/>
              <a:cs typeface="Arial"/>
            </a:endParaRPr>
          </a:p>
          <a:p>
            <a:pPr marL="12700" marR="830580">
              <a:lnSpc>
                <a:spcPts val="2690"/>
              </a:lnSpc>
              <a:spcBef>
                <a:spcPts val="145"/>
              </a:spcBef>
            </a:pPr>
            <a:r>
              <a:rPr lang="tr-TR" sz="1600" dirty="0" smtClean="0">
                <a:solidFill>
                  <a:schemeClr val="bg1"/>
                </a:solidFill>
                <a:latin typeface="Arial"/>
                <a:cs typeface="Arial"/>
              </a:rPr>
              <a:t>Ağrıya </a:t>
            </a:r>
            <a:r>
              <a:rPr lang="tr-TR" sz="1600" dirty="0" err="1" smtClean="0">
                <a:solidFill>
                  <a:schemeClr val="bg1"/>
                </a:solidFill>
                <a:latin typeface="Arial"/>
                <a:cs typeface="Arial"/>
              </a:rPr>
              <a:t>hücresl</a:t>
            </a:r>
            <a:r>
              <a:rPr lang="tr-TR" sz="1600" dirty="0" smtClean="0">
                <a:solidFill>
                  <a:schemeClr val="bg1"/>
                </a:solidFill>
                <a:latin typeface="Arial"/>
                <a:cs typeface="Arial"/>
              </a:rPr>
              <a:t> hafıza </a:t>
            </a:r>
            <a:r>
              <a:rPr lang="tr-TR" sz="1600" spc="4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1600" spc="5" dirty="0" smtClean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lang="tr-TR" sz="1600" dirty="0" err="1" smtClean="0">
                <a:solidFill>
                  <a:schemeClr val="bg1"/>
                </a:solidFill>
                <a:latin typeface="Arial"/>
                <a:cs typeface="Arial"/>
              </a:rPr>
              <a:t>memor</a:t>
            </a:r>
            <a:r>
              <a:rPr lang="tr-TR" sz="1600" spc="5" dirty="0" err="1" smtClean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lang="tr-TR" sz="1600" dirty="0" smtClean="0">
                <a:solidFill>
                  <a:schemeClr val="bg1"/>
                </a:solidFill>
                <a:latin typeface="Arial"/>
                <a:cs typeface="Arial"/>
              </a:rPr>
              <a:t>”</a:t>
            </a:r>
            <a:r>
              <a:rPr lang="tr-TR" sz="1600" spc="-1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  <a:latin typeface="Arial"/>
                <a:cs typeface="Arial"/>
              </a:rPr>
              <a:t>noc</a:t>
            </a:r>
            <a:r>
              <a:rPr lang="tr-TR" sz="1600" spc="-10" dirty="0" err="1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tr-TR" sz="1600" dirty="0" err="1" smtClean="0">
                <a:solidFill>
                  <a:schemeClr val="bg1"/>
                </a:solidFill>
                <a:latin typeface="Arial"/>
                <a:cs typeface="Arial"/>
              </a:rPr>
              <a:t>ceptor</a:t>
            </a:r>
            <a:r>
              <a:rPr lang="tr-TR" sz="1600" spc="1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1600" spc="15" dirty="0" err="1" smtClean="0">
                <a:solidFill>
                  <a:schemeClr val="bg1"/>
                </a:solidFill>
                <a:latin typeface="Arial"/>
                <a:cs typeface="Arial"/>
              </a:rPr>
              <a:t>stimulusa</a:t>
            </a:r>
            <a:r>
              <a:rPr lang="tr-TR" sz="1600" spc="1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1600" dirty="0" smtClean="0">
                <a:solidFill>
                  <a:schemeClr val="bg1"/>
                </a:solidFill>
                <a:latin typeface="Arial"/>
                <a:cs typeface="Arial"/>
              </a:rPr>
              <a:t> ↑</a:t>
            </a:r>
            <a:r>
              <a:rPr lang="tr-TR" sz="1600" spc="-10" dirty="0" smtClean="0">
                <a:solidFill>
                  <a:schemeClr val="bg1"/>
                </a:solidFill>
                <a:latin typeface="Arial"/>
                <a:cs typeface="Arial"/>
              </a:rPr>
              <a:t> yanıt</a:t>
            </a:r>
            <a:endParaRPr lang="tr-TR" sz="1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lang="tr-TR" sz="16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98120" indent="-185420">
              <a:lnSpc>
                <a:spcPts val="2780"/>
              </a:lnSpc>
              <a:buClr>
                <a:srgbClr val="2E7B96"/>
              </a:buClr>
              <a:tabLst>
                <a:tab pos="198755" algn="l"/>
              </a:tabLst>
            </a:pPr>
            <a:r>
              <a:rPr lang="tr-TR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Hızlandırma</a:t>
            </a:r>
            <a:endParaRPr lang="tr-TR" sz="16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ts val="2780"/>
              </a:lnSpc>
            </a:pPr>
            <a:r>
              <a:rPr lang="tr-TR" sz="1600" dirty="0" smtClean="0">
                <a:solidFill>
                  <a:schemeClr val="bg1"/>
                </a:solidFill>
                <a:latin typeface="Arial"/>
                <a:cs typeface="Arial"/>
              </a:rPr>
              <a:t>↓</a:t>
            </a:r>
            <a:r>
              <a:rPr lang="tr-TR" sz="1600" spc="-1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  <a:latin typeface="Arial"/>
                <a:cs typeface="Arial"/>
              </a:rPr>
              <a:t>impu</a:t>
            </a:r>
            <a:r>
              <a:rPr lang="tr-TR" sz="1600" spc="-10" dirty="0" err="1" smtClean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tr-TR" sz="1600" dirty="0" err="1" smtClean="0">
                <a:solidFill>
                  <a:schemeClr val="bg1"/>
                </a:solidFill>
                <a:latin typeface="Arial"/>
                <a:cs typeface="Arial"/>
              </a:rPr>
              <a:t>se</a:t>
            </a:r>
            <a:r>
              <a:rPr lang="tr-TR" sz="1600" dirty="0" smtClean="0">
                <a:solidFill>
                  <a:schemeClr val="bg1"/>
                </a:solidFill>
                <a:latin typeface="Arial"/>
                <a:cs typeface="Arial"/>
              </a:rPr>
              <a:t> eşiği ve </a:t>
            </a:r>
            <a:r>
              <a:rPr lang="tr-TR" sz="1600" spc="1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1600" dirty="0" smtClean="0">
                <a:solidFill>
                  <a:schemeClr val="bg1"/>
                </a:solidFill>
                <a:latin typeface="Arial"/>
                <a:cs typeface="Arial"/>
              </a:rPr>
              <a:t>↑</a:t>
            </a:r>
            <a:r>
              <a:rPr lang="tr-TR" sz="1600" spc="-10" dirty="0" smtClean="0">
                <a:solidFill>
                  <a:schemeClr val="bg1"/>
                </a:solidFill>
                <a:latin typeface="Arial"/>
                <a:cs typeface="Arial"/>
              </a:rPr>
              <a:t> yanıt </a:t>
            </a:r>
            <a:r>
              <a:rPr lang="tr-TR" sz="1600" dirty="0" err="1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tr-TR" sz="1600" spc="-10" dirty="0" err="1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tr-TR" sz="1600" dirty="0" err="1" smtClean="0">
                <a:solidFill>
                  <a:schemeClr val="bg1"/>
                </a:solidFill>
                <a:latin typeface="Arial"/>
                <a:cs typeface="Arial"/>
              </a:rPr>
              <a:t>tensitesi</a:t>
            </a:r>
            <a:endParaRPr lang="tr-TR" sz="1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lang="tr-TR" sz="1600" dirty="0" smtClean="0">
              <a:latin typeface="Times New Roman"/>
              <a:cs typeface="Times New Roman"/>
            </a:endParaRPr>
          </a:p>
          <a:p>
            <a:pPr marL="198120" indent="-185420">
              <a:lnSpc>
                <a:spcPts val="2780"/>
              </a:lnSpc>
              <a:buClr>
                <a:srgbClr val="2E7B96"/>
              </a:buClr>
              <a:tabLst>
                <a:tab pos="198755" algn="l"/>
              </a:tabLst>
            </a:pPr>
            <a:r>
              <a:rPr lang="tr-TR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N</a:t>
            </a:r>
            <a:r>
              <a:rPr lang="tr-TR" sz="1600" b="1" spc="-1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e</a:t>
            </a:r>
            <a:r>
              <a:rPr lang="tr-TR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uron</a:t>
            </a:r>
            <a:r>
              <a:rPr lang="tr-TR" sz="1600" b="1" spc="-1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</a:t>
            </a:r>
            <a:r>
              <a:rPr lang="tr-TR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</a:t>
            </a:r>
            <a:r>
              <a:rPr lang="tr-TR" sz="1600" b="1" spc="5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tr-TR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spro</a:t>
            </a:r>
            <a:r>
              <a:rPr lang="tr-TR" sz="1600" b="1" spc="-1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u</a:t>
            </a:r>
            <a:r>
              <a:rPr lang="tr-TR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t</a:t>
            </a:r>
            <a:r>
              <a:rPr lang="tr-TR" sz="1600" b="1" spc="5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i</a:t>
            </a:r>
            <a:r>
              <a:rPr lang="tr-TR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ng</a:t>
            </a:r>
            <a:endParaRPr lang="tr-TR" sz="16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ts val="2780"/>
              </a:lnSpc>
            </a:pPr>
            <a:r>
              <a:rPr lang="tr-TR" sz="1600" dirty="0" smtClean="0">
                <a:solidFill>
                  <a:schemeClr val="bg1"/>
                </a:solidFill>
                <a:latin typeface="Arial"/>
                <a:cs typeface="Arial"/>
              </a:rPr>
              <a:t>↑</a:t>
            </a:r>
            <a:r>
              <a:rPr lang="tr-TR" sz="1600" spc="-10" dirty="0" smtClean="0">
                <a:solidFill>
                  <a:schemeClr val="bg1"/>
                </a:solidFill>
                <a:latin typeface="Arial"/>
                <a:cs typeface="Arial"/>
              </a:rPr>
              <a:t> komşu bölgede sinir uçlarının</a:t>
            </a:r>
            <a:endParaRPr lang="tr-TR" sz="1600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5575300" y="149542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SANTRAL</a:t>
            </a:r>
            <a:r>
              <a:rPr lang="tr-TR" dirty="0" smtClean="0">
                <a:solidFill>
                  <a:srgbClr val="FFFF00"/>
                </a:solidFill>
                <a:latin typeface="Arial"/>
                <a:cs typeface="Arial"/>
              </a:rPr>
              <a:t> SİNİR SİSTEMİ</a:t>
            </a:r>
            <a:endParaRPr lang="tr-T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2300" y="1266825"/>
            <a:ext cx="48895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03900" y="1266825"/>
            <a:ext cx="2826767" cy="772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3100"/>
              </a:lnSpc>
            </a:pPr>
            <a:r>
              <a:rPr sz="1800" dirty="0" smtClean="0">
                <a:latin typeface="Arial"/>
                <a:cs typeface="Arial"/>
              </a:rPr>
              <a:t>NIC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dirty="0" smtClean="0">
                <a:latin typeface="Arial"/>
                <a:cs typeface="Arial"/>
              </a:rPr>
              <a:t>-pr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dirty="0" smtClean="0">
                <a:latin typeface="Arial"/>
                <a:cs typeface="Arial"/>
              </a:rPr>
              <a:t>term: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lang="tr-TR" sz="1800" spc="15" dirty="0" smtClean="0">
                <a:latin typeface="Arial"/>
                <a:cs typeface="Arial"/>
              </a:rPr>
              <a:t>kırmızı</a:t>
            </a:r>
          </a:p>
          <a:p>
            <a:pPr marL="12700" marR="5080" algn="just">
              <a:lnSpc>
                <a:spcPct val="93100"/>
              </a:lnSpc>
            </a:pPr>
            <a:r>
              <a:rPr sz="1800" dirty="0" smtClean="0">
                <a:latin typeface="Arial"/>
                <a:cs typeface="Arial"/>
              </a:rPr>
              <a:t>NIC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dirty="0" smtClean="0">
                <a:latin typeface="Arial"/>
                <a:cs typeface="Arial"/>
              </a:rPr>
              <a:t>-term:</a:t>
            </a:r>
            <a:r>
              <a:rPr lang="tr-TR" sz="1800" dirty="0" smtClean="0">
                <a:latin typeface="Arial"/>
                <a:cs typeface="Arial"/>
              </a:rPr>
              <a:t>mavi</a:t>
            </a:r>
          </a:p>
          <a:p>
            <a:pPr marL="12700" marR="5080" algn="just">
              <a:lnSpc>
                <a:spcPct val="93100"/>
              </a:lnSpc>
            </a:pPr>
            <a:r>
              <a:rPr lang="tr-TR" sz="1800" spc="-10" dirty="0" smtClean="0">
                <a:latin typeface="Arial"/>
                <a:cs typeface="Arial"/>
              </a:rPr>
              <a:t>K</a:t>
            </a:r>
            <a:r>
              <a:rPr sz="1800" spc="-10" dirty="0" err="1" smtClean="0">
                <a:latin typeface="Arial"/>
                <a:cs typeface="Arial"/>
              </a:rPr>
              <a:t>o</a:t>
            </a:r>
            <a:r>
              <a:rPr sz="1800" dirty="0" err="1" smtClean="0">
                <a:latin typeface="Arial"/>
                <a:cs typeface="Arial"/>
              </a:rPr>
              <a:t>ntr</a:t>
            </a:r>
            <a:r>
              <a:rPr sz="1800" spc="-10" dirty="0" err="1" smtClean="0">
                <a:latin typeface="Arial"/>
                <a:cs typeface="Arial"/>
              </a:rPr>
              <a:t>o</a:t>
            </a:r>
            <a:r>
              <a:rPr sz="1800" dirty="0" err="1" smtClean="0">
                <a:latin typeface="Arial"/>
                <a:cs typeface="Arial"/>
              </a:rPr>
              <a:t>l</a:t>
            </a:r>
            <a:r>
              <a:rPr sz="1800" dirty="0" smtClean="0">
                <a:latin typeface="Arial"/>
                <a:cs typeface="Arial"/>
              </a:rPr>
              <a:t>: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lang="tr-TR" dirty="0" smtClean="0">
                <a:latin typeface="Arial"/>
                <a:cs typeface="Arial"/>
              </a:rPr>
              <a:t>yeşil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37500" y="5153025"/>
            <a:ext cx="18224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oh</a:t>
            </a:r>
            <a:r>
              <a:rPr sz="1400" spc="-5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eiste</a:t>
            </a:r>
            <a:r>
              <a:rPr sz="1400" spc="-8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2010</a:t>
            </a:r>
          </a:p>
        </p:txBody>
      </p:sp>
      <p:sp>
        <p:nvSpPr>
          <p:cNvPr id="16" name="object 16"/>
          <p:cNvSpPr/>
          <p:nvPr/>
        </p:nvSpPr>
        <p:spPr>
          <a:xfrm>
            <a:off x="241300" y="428625"/>
            <a:ext cx="9431655" cy="577850"/>
          </a:xfrm>
          <a:custGeom>
            <a:avLst/>
            <a:gdLst/>
            <a:ahLst/>
            <a:cxnLst/>
            <a:rect l="l" t="t" r="r" b="b"/>
            <a:pathLst>
              <a:path w="9431655" h="577850">
                <a:moveTo>
                  <a:pt x="0" y="96266"/>
                </a:moveTo>
                <a:lnTo>
                  <a:pt x="9402" y="54705"/>
                </a:lnTo>
                <a:lnTo>
                  <a:pt x="34715" y="22240"/>
                </a:lnTo>
                <a:lnTo>
                  <a:pt x="71595" y="3194"/>
                </a:lnTo>
                <a:lnTo>
                  <a:pt x="9335008" y="0"/>
                </a:lnTo>
                <a:lnTo>
                  <a:pt x="9349601" y="1095"/>
                </a:lnTo>
                <a:lnTo>
                  <a:pt x="9388632" y="16254"/>
                </a:lnTo>
                <a:lnTo>
                  <a:pt x="9417154" y="45861"/>
                </a:lnTo>
                <a:lnTo>
                  <a:pt x="9430816" y="85599"/>
                </a:lnTo>
                <a:lnTo>
                  <a:pt x="9431401" y="481457"/>
                </a:lnTo>
                <a:lnTo>
                  <a:pt x="9430303" y="496041"/>
                </a:lnTo>
                <a:lnTo>
                  <a:pt x="9415127" y="535051"/>
                </a:lnTo>
                <a:lnTo>
                  <a:pt x="9385502" y="563570"/>
                </a:lnTo>
                <a:lnTo>
                  <a:pt x="9345771" y="577255"/>
                </a:lnTo>
                <a:lnTo>
                  <a:pt x="96304" y="577850"/>
                </a:lnTo>
                <a:lnTo>
                  <a:pt x="81721" y="576751"/>
                </a:lnTo>
                <a:lnTo>
                  <a:pt x="42727" y="561561"/>
                </a:lnTo>
                <a:lnTo>
                  <a:pt x="14237" y="531913"/>
                </a:lnTo>
                <a:lnTo>
                  <a:pt x="586" y="492153"/>
                </a:lnTo>
                <a:lnTo>
                  <a:pt x="0" y="96266"/>
                </a:lnTo>
                <a:close/>
              </a:path>
            </a:pathLst>
          </a:custGeom>
          <a:ln w="3599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75300" y="2105025"/>
            <a:ext cx="4508500" cy="2971800"/>
          </a:xfrm>
          <a:custGeom>
            <a:avLst/>
            <a:gdLst/>
            <a:ahLst/>
            <a:cxnLst/>
            <a:rect l="l" t="t" r="r" b="b"/>
            <a:pathLst>
              <a:path w="4124325" h="3384550">
                <a:moveTo>
                  <a:pt x="0" y="564134"/>
                </a:moveTo>
                <a:lnTo>
                  <a:pt x="1869" y="517870"/>
                </a:lnTo>
                <a:lnTo>
                  <a:pt x="7380" y="472636"/>
                </a:lnTo>
                <a:lnTo>
                  <a:pt x="16389" y="428576"/>
                </a:lnTo>
                <a:lnTo>
                  <a:pt x="28749" y="385836"/>
                </a:lnTo>
                <a:lnTo>
                  <a:pt x="44317" y="344560"/>
                </a:lnTo>
                <a:lnTo>
                  <a:pt x="62946" y="304895"/>
                </a:lnTo>
                <a:lnTo>
                  <a:pt x="84492" y="266986"/>
                </a:lnTo>
                <a:lnTo>
                  <a:pt x="108809" y="230977"/>
                </a:lnTo>
                <a:lnTo>
                  <a:pt x="135753" y="197014"/>
                </a:lnTo>
                <a:lnTo>
                  <a:pt x="165179" y="165242"/>
                </a:lnTo>
                <a:lnTo>
                  <a:pt x="196941" y="135807"/>
                </a:lnTo>
                <a:lnTo>
                  <a:pt x="230895" y="108854"/>
                </a:lnTo>
                <a:lnTo>
                  <a:pt x="266895" y="84527"/>
                </a:lnTo>
                <a:lnTo>
                  <a:pt x="304796" y="62973"/>
                </a:lnTo>
                <a:lnTo>
                  <a:pt x="344453" y="44336"/>
                </a:lnTo>
                <a:lnTo>
                  <a:pt x="385722" y="28762"/>
                </a:lnTo>
                <a:lnTo>
                  <a:pt x="428457" y="16397"/>
                </a:lnTo>
                <a:lnTo>
                  <a:pt x="472512" y="7384"/>
                </a:lnTo>
                <a:lnTo>
                  <a:pt x="517744" y="1870"/>
                </a:lnTo>
                <a:lnTo>
                  <a:pt x="564007" y="0"/>
                </a:lnTo>
                <a:lnTo>
                  <a:pt x="3560191" y="0"/>
                </a:lnTo>
                <a:lnTo>
                  <a:pt x="3606454" y="1870"/>
                </a:lnTo>
                <a:lnTo>
                  <a:pt x="3651688" y="7384"/>
                </a:lnTo>
                <a:lnTo>
                  <a:pt x="3695748" y="16397"/>
                </a:lnTo>
                <a:lnTo>
                  <a:pt x="3738488" y="28762"/>
                </a:lnTo>
                <a:lnTo>
                  <a:pt x="3779764" y="44336"/>
                </a:lnTo>
                <a:lnTo>
                  <a:pt x="3819429" y="62973"/>
                </a:lnTo>
                <a:lnTo>
                  <a:pt x="3857338" y="84527"/>
                </a:lnTo>
                <a:lnTo>
                  <a:pt x="3893347" y="108854"/>
                </a:lnTo>
                <a:lnTo>
                  <a:pt x="3927310" y="135807"/>
                </a:lnTo>
                <a:lnTo>
                  <a:pt x="3959082" y="165242"/>
                </a:lnTo>
                <a:lnTo>
                  <a:pt x="3988517" y="197014"/>
                </a:lnTo>
                <a:lnTo>
                  <a:pt x="4015470" y="230977"/>
                </a:lnTo>
                <a:lnTo>
                  <a:pt x="4039797" y="266986"/>
                </a:lnTo>
                <a:lnTo>
                  <a:pt x="4061351" y="304895"/>
                </a:lnTo>
                <a:lnTo>
                  <a:pt x="4079988" y="344560"/>
                </a:lnTo>
                <a:lnTo>
                  <a:pt x="4095562" y="385836"/>
                </a:lnTo>
                <a:lnTo>
                  <a:pt x="4107927" y="428576"/>
                </a:lnTo>
                <a:lnTo>
                  <a:pt x="4116940" y="472636"/>
                </a:lnTo>
                <a:lnTo>
                  <a:pt x="4122454" y="517870"/>
                </a:lnTo>
                <a:lnTo>
                  <a:pt x="4124325" y="564134"/>
                </a:lnTo>
                <a:lnTo>
                  <a:pt x="4124325" y="2820416"/>
                </a:lnTo>
                <a:lnTo>
                  <a:pt x="4122454" y="2866679"/>
                </a:lnTo>
                <a:lnTo>
                  <a:pt x="4116940" y="2911913"/>
                </a:lnTo>
                <a:lnTo>
                  <a:pt x="4107927" y="2955973"/>
                </a:lnTo>
                <a:lnTo>
                  <a:pt x="4095562" y="2998713"/>
                </a:lnTo>
                <a:lnTo>
                  <a:pt x="4079988" y="3039989"/>
                </a:lnTo>
                <a:lnTo>
                  <a:pt x="4061351" y="3079654"/>
                </a:lnTo>
                <a:lnTo>
                  <a:pt x="4039797" y="3117563"/>
                </a:lnTo>
                <a:lnTo>
                  <a:pt x="4015470" y="3153572"/>
                </a:lnTo>
                <a:lnTo>
                  <a:pt x="3988517" y="3187535"/>
                </a:lnTo>
                <a:lnTo>
                  <a:pt x="3959082" y="3219307"/>
                </a:lnTo>
                <a:lnTo>
                  <a:pt x="3927310" y="3248742"/>
                </a:lnTo>
                <a:lnTo>
                  <a:pt x="3893347" y="3275695"/>
                </a:lnTo>
                <a:lnTo>
                  <a:pt x="3857338" y="3300022"/>
                </a:lnTo>
                <a:lnTo>
                  <a:pt x="3819429" y="3321576"/>
                </a:lnTo>
                <a:lnTo>
                  <a:pt x="3779764" y="3340213"/>
                </a:lnTo>
                <a:lnTo>
                  <a:pt x="3738488" y="3355787"/>
                </a:lnTo>
                <a:lnTo>
                  <a:pt x="3695748" y="3368152"/>
                </a:lnTo>
                <a:lnTo>
                  <a:pt x="3651688" y="3377165"/>
                </a:lnTo>
                <a:lnTo>
                  <a:pt x="3606454" y="3382679"/>
                </a:lnTo>
                <a:lnTo>
                  <a:pt x="3560191" y="3384550"/>
                </a:lnTo>
                <a:lnTo>
                  <a:pt x="564007" y="3384550"/>
                </a:lnTo>
                <a:lnTo>
                  <a:pt x="517744" y="3382679"/>
                </a:lnTo>
                <a:lnTo>
                  <a:pt x="472512" y="3377165"/>
                </a:lnTo>
                <a:lnTo>
                  <a:pt x="428457" y="3368152"/>
                </a:lnTo>
                <a:lnTo>
                  <a:pt x="385722" y="3355787"/>
                </a:lnTo>
                <a:lnTo>
                  <a:pt x="344453" y="3340213"/>
                </a:lnTo>
                <a:lnTo>
                  <a:pt x="304796" y="3321576"/>
                </a:lnTo>
                <a:lnTo>
                  <a:pt x="266895" y="3300022"/>
                </a:lnTo>
                <a:lnTo>
                  <a:pt x="230895" y="3275695"/>
                </a:lnTo>
                <a:lnTo>
                  <a:pt x="196941" y="3248742"/>
                </a:lnTo>
                <a:lnTo>
                  <a:pt x="165179" y="3219307"/>
                </a:lnTo>
                <a:lnTo>
                  <a:pt x="135753" y="3187535"/>
                </a:lnTo>
                <a:lnTo>
                  <a:pt x="108809" y="3153572"/>
                </a:lnTo>
                <a:lnTo>
                  <a:pt x="84492" y="3117563"/>
                </a:lnTo>
                <a:lnTo>
                  <a:pt x="62946" y="3079654"/>
                </a:lnTo>
                <a:lnTo>
                  <a:pt x="44317" y="3039989"/>
                </a:lnTo>
                <a:lnTo>
                  <a:pt x="28749" y="2998713"/>
                </a:lnTo>
                <a:lnTo>
                  <a:pt x="16389" y="2955973"/>
                </a:lnTo>
                <a:lnTo>
                  <a:pt x="7380" y="2911913"/>
                </a:lnTo>
                <a:lnTo>
                  <a:pt x="1869" y="2866679"/>
                </a:lnTo>
                <a:lnTo>
                  <a:pt x="0" y="2820416"/>
                </a:lnTo>
                <a:lnTo>
                  <a:pt x="0" y="564134"/>
                </a:lnTo>
                <a:close/>
              </a:path>
            </a:pathLst>
          </a:custGeom>
          <a:ln w="3599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17 Dikdörtgen"/>
          <p:cNvSpPr/>
          <p:nvPr/>
        </p:nvSpPr>
        <p:spPr>
          <a:xfrm>
            <a:off x="2070100" y="428625"/>
            <a:ext cx="6292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spc="-10" dirty="0" smtClean="0">
                <a:latin typeface="Arial"/>
                <a:cs typeface="Arial"/>
              </a:rPr>
              <a:t>Tedavi edilmemiş ağrının uzun dönem etkileri</a:t>
            </a:r>
            <a:endParaRPr lang="tr-TR" sz="2400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5575300" y="2257425"/>
            <a:ext cx="4203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/>
              <a:t>Prematurelerde</a:t>
            </a:r>
            <a:r>
              <a:rPr lang="tr-TR" sz="2400" dirty="0" smtClean="0"/>
              <a:t> kontrole göre </a:t>
            </a:r>
            <a:r>
              <a:rPr lang="tr-TR" sz="2400" dirty="0" err="1" smtClean="0"/>
              <a:t>primer</a:t>
            </a:r>
            <a:r>
              <a:rPr lang="tr-TR" sz="2400" dirty="0" smtClean="0"/>
              <a:t> </a:t>
            </a:r>
            <a:r>
              <a:rPr lang="tr-TR" sz="2400" dirty="0" err="1" smtClean="0"/>
              <a:t>somatosensory</a:t>
            </a:r>
            <a:r>
              <a:rPr lang="tr-TR" sz="2400" dirty="0" smtClean="0"/>
              <a:t> korteks , </a:t>
            </a:r>
            <a:r>
              <a:rPr lang="tr-TR" sz="2400" dirty="0" err="1" smtClean="0"/>
              <a:t>anterior</a:t>
            </a:r>
            <a:r>
              <a:rPr lang="tr-TR" sz="2400" dirty="0" smtClean="0"/>
              <a:t> </a:t>
            </a:r>
            <a:r>
              <a:rPr lang="tr-TR" sz="2400" dirty="0" err="1" smtClean="0"/>
              <a:t>singulate</a:t>
            </a:r>
            <a:r>
              <a:rPr lang="tr-TR" sz="2400" dirty="0" smtClean="0"/>
              <a:t> korteks, ve </a:t>
            </a:r>
            <a:r>
              <a:rPr lang="tr-TR" sz="2400" dirty="0" err="1" smtClean="0"/>
              <a:t>insula</a:t>
            </a:r>
            <a:r>
              <a:rPr lang="tr-TR" sz="2400" dirty="0" smtClean="0"/>
              <a:t> da anlamlı aktivasyon artışı gösterilmiş. Abartılı beyin yanıtı ağrıya özgün , ağrısız ılık uygulamada saptanmıyor</a:t>
            </a:r>
            <a:endParaRPr lang="tr-TR" sz="2400" dirty="0"/>
          </a:p>
        </p:txBody>
      </p:sp>
      <p:sp>
        <p:nvSpPr>
          <p:cNvPr id="24" name="23 Dikdörtgen"/>
          <p:cNvSpPr/>
          <p:nvPr/>
        </p:nvSpPr>
        <p:spPr>
          <a:xfrm>
            <a:off x="774700" y="5534025"/>
            <a:ext cx="8915400" cy="167640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Metin kutusu"/>
          <p:cNvSpPr txBox="1"/>
          <p:nvPr/>
        </p:nvSpPr>
        <p:spPr>
          <a:xfrm>
            <a:off x="622300" y="5838825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780">
              <a:lnSpc>
                <a:spcPct val="100000"/>
              </a:lnSpc>
            </a:pPr>
            <a:r>
              <a:rPr lang="tr-TR" sz="2000" b="1" spc="-20" dirty="0" smtClean="0">
                <a:solidFill>
                  <a:schemeClr val="bg1"/>
                </a:solidFill>
                <a:latin typeface="Arial"/>
                <a:cs typeface="Arial"/>
              </a:rPr>
              <a:t>Ağrıya akut davranışsal yanıt azalıyor </a:t>
            </a:r>
          </a:p>
          <a:p>
            <a:pPr marL="398780">
              <a:lnSpc>
                <a:spcPct val="100000"/>
              </a:lnSpc>
            </a:pPr>
            <a:r>
              <a:rPr lang="tr-TR" sz="2000" b="1" spc="-10" dirty="0" smtClean="0">
                <a:solidFill>
                  <a:schemeClr val="bg1"/>
                </a:solidFill>
                <a:latin typeface="Arial"/>
                <a:cs typeface="Arial"/>
              </a:rPr>
              <a:t> Bilişsel ve motor  gerilik  beyaz cevherde ve </a:t>
            </a:r>
            <a:r>
              <a:rPr lang="tr-TR" sz="2000" b="1" spc="-10" dirty="0" err="1" smtClean="0">
                <a:solidFill>
                  <a:schemeClr val="bg1"/>
                </a:solidFill>
                <a:latin typeface="Arial"/>
                <a:cs typeface="Arial"/>
              </a:rPr>
              <a:t>subkortikal</a:t>
            </a:r>
            <a:r>
              <a:rPr lang="tr-TR" sz="2000" b="1" spc="-10" dirty="0" smtClean="0">
                <a:solidFill>
                  <a:schemeClr val="bg1"/>
                </a:solidFill>
                <a:latin typeface="Arial"/>
                <a:cs typeface="Arial"/>
              </a:rPr>
              <a:t> gri cevher </a:t>
            </a:r>
            <a:r>
              <a:rPr lang="tr-TR" sz="2000" b="1" spc="-10" dirty="0" err="1" smtClean="0">
                <a:solidFill>
                  <a:schemeClr val="bg1"/>
                </a:solidFill>
                <a:latin typeface="Arial"/>
                <a:cs typeface="Arial"/>
              </a:rPr>
              <a:t>maturasyonunda</a:t>
            </a:r>
            <a:r>
              <a:rPr lang="tr-TR" sz="2000" b="1" spc="-10" dirty="0" smtClean="0">
                <a:solidFill>
                  <a:schemeClr val="bg1"/>
                </a:solidFill>
                <a:latin typeface="Arial"/>
                <a:cs typeface="Arial"/>
              </a:rPr>
              <a:t> azalma ve </a:t>
            </a:r>
            <a:r>
              <a:rPr lang="tr-TR" sz="2000" b="1" spc="-10" dirty="0" err="1" smtClean="0">
                <a:solidFill>
                  <a:schemeClr val="bg1"/>
                </a:solidFill>
                <a:latin typeface="Arial"/>
                <a:cs typeface="Arial"/>
              </a:rPr>
              <a:t>kortikospinal</a:t>
            </a:r>
            <a:r>
              <a:rPr lang="tr-TR" sz="2000" b="1" spc="-1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2000" b="1" spc="-10" dirty="0" err="1" smtClean="0">
                <a:solidFill>
                  <a:schemeClr val="bg1"/>
                </a:solidFill>
                <a:latin typeface="Arial"/>
                <a:cs typeface="Arial"/>
              </a:rPr>
              <a:t>tract</a:t>
            </a:r>
            <a:r>
              <a:rPr lang="tr-TR" sz="2000" b="1" spc="-10" dirty="0" smtClean="0">
                <a:solidFill>
                  <a:schemeClr val="bg1"/>
                </a:solidFill>
                <a:latin typeface="Arial"/>
                <a:cs typeface="Arial"/>
              </a:rPr>
              <a:t> yapısında bozulma</a:t>
            </a:r>
            <a:endParaRPr lang="tr-T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765300" y="581025"/>
            <a:ext cx="6096000" cy="617220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1765300" y="581025"/>
            <a:ext cx="60198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Yenidoğanda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Ağrının etkileri</a:t>
            </a:r>
          </a:p>
          <a:p>
            <a:endParaRPr lang="tr-TR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Erken</a:t>
            </a:r>
          </a:p>
          <a:p>
            <a:r>
              <a:rPr lang="tr-TR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İritabilite</a:t>
            </a:r>
            <a:endParaRPr lang="tr-TR" sz="20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Korku</a:t>
            </a:r>
          </a:p>
          <a:p>
            <a:r>
              <a:rPr lang="tr-T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Uyku uyanıklık durumunun bozulması</a:t>
            </a:r>
          </a:p>
          <a:p>
            <a:r>
              <a:rPr lang="tr-T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Oksijen tüketiminde artma</a:t>
            </a:r>
          </a:p>
          <a:p>
            <a:r>
              <a:rPr lang="tr-TR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Ventilasyon</a:t>
            </a:r>
            <a:r>
              <a:rPr lang="tr-T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Perfüzyon</a:t>
            </a:r>
            <a:r>
              <a:rPr lang="tr-T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uyumsuzluğu</a:t>
            </a:r>
          </a:p>
          <a:p>
            <a:r>
              <a:rPr lang="tr-T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Yetersiz gıda alımı</a:t>
            </a:r>
          </a:p>
          <a:p>
            <a:r>
              <a:rPr lang="tr-T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Mide </a:t>
            </a:r>
            <a:r>
              <a:rPr lang="tr-TR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asiditesinde</a:t>
            </a:r>
            <a:r>
              <a:rPr lang="tr-T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artış</a:t>
            </a:r>
            <a:endParaRPr lang="tr-TR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Kısa dönem</a:t>
            </a:r>
          </a:p>
          <a:p>
            <a:r>
              <a:rPr lang="tr-T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Katabolizma artışı</a:t>
            </a:r>
          </a:p>
          <a:p>
            <a:r>
              <a:rPr lang="tr-TR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Immun</a:t>
            </a:r>
            <a:r>
              <a:rPr lang="tr-T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fonksiyon bozulması</a:t>
            </a:r>
          </a:p>
          <a:p>
            <a:r>
              <a:rPr lang="tr-T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İyileşmede gecikme</a:t>
            </a:r>
          </a:p>
          <a:p>
            <a:r>
              <a:rPr lang="tr-T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Duygusal bağlanmada bozulma</a:t>
            </a:r>
          </a:p>
          <a:p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Uzun dönem</a:t>
            </a:r>
          </a:p>
          <a:p>
            <a:r>
              <a:rPr lang="tr-T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Ağrının hatırlanması</a:t>
            </a:r>
          </a:p>
          <a:p>
            <a:r>
              <a:rPr lang="tr-T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Gelişimsel gerilik</a:t>
            </a:r>
          </a:p>
          <a:p>
            <a:r>
              <a:rPr lang="tr-T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Sonraki ağrı yanıtının bozulması</a:t>
            </a:r>
            <a:endParaRPr lang="tr-TR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Oval"/>
          <p:cNvSpPr/>
          <p:nvPr/>
        </p:nvSpPr>
        <p:spPr>
          <a:xfrm>
            <a:off x="3975100" y="3933825"/>
            <a:ext cx="26670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3746500" y="1571625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err="1" smtClean="0"/>
              <a:t>Neonatal</a:t>
            </a:r>
            <a:r>
              <a:rPr lang="tr-TR" sz="1600" dirty="0" smtClean="0"/>
              <a:t> </a:t>
            </a:r>
            <a:r>
              <a:rPr lang="tr-TR" sz="1600" dirty="0" err="1" smtClean="0"/>
              <a:t>plastisite</a:t>
            </a:r>
            <a:endParaRPr lang="tr-TR" sz="1600" dirty="0" smtClean="0"/>
          </a:p>
          <a:p>
            <a:pPr algn="ctr"/>
            <a:r>
              <a:rPr lang="tr-TR" sz="1600" dirty="0" smtClean="0"/>
              <a:t>Anne –Bebek ilişkisi</a:t>
            </a:r>
          </a:p>
          <a:p>
            <a:pPr algn="ctr"/>
            <a:r>
              <a:rPr lang="tr-TR" sz="1600" dirty="0" smtClean="0"/>
              <a:t>Artmış ağrı duyarlılığı</a:t>
            </a:r>
          </a:p>
          <a:p>
            <a:pPr algn="ctr"/>
            <a:r>
              <a:rPr lang="tr-TR" sz="1600" dirty="0" smtClean="0"/>
              <a:t>Ağrı ve stres mekanizmalarının gelişimi</a:t>
            </a:r>
            <a:endParaRPr lang="tr-TR" sz="1600" dirty="0"/>
          </a:p>
        </p:txBody>
      </p:sp>
      <p:sp>
        <p:nvSpPr>
          <p:cNvPr id="5" name="4 Oval"/>
          <p:cNvSpPr/>
          <p:nvPr/>
        </p:nvSpPr>
        <p:spPr>
          <a:xfrm>
            <a:off x="3746500" y="1343025"/>
            <a:ext cx="26670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4279900" y="4314825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SSS organizasyonu</a:t>
            </a:r>
          </a:p>
          <a:p>
            <a:pPr algn="ctr"/>
            <a:r>
              <a:rPr lang="tr-TR" sz="1600" dirty="0" smtClean="0"/>
              <a:t>Davranış gelişimi</a:t>
            </a:r>
          </a:p>
          <a:p>
            <a:pPr algn="ctr"/>
            <a:r>
              <a:rPr lang="tr-TR" sz="1600" dirty="0" smtClean="0"/>
              <a:t>Bilişsel yetenekler</a:t>
            </a:r>
          </a:p>
          <a:p>
            <a:pPr algn="ctr"/>
            <a:r>
              <a:rPr lang="tr-TR" sz="1600" dirty="0" err="1" smtClean="0"/>
              <a:t>Adölesan</a:t>
            </a:r>
            <a:r>
              <a:rPr lang="tr-TR" sz="1600" dirty="0" smtClean="0"/>
              <a:t>/Erişkin davranışı</a:t>
            </a:r>
            <a:endParaRPr lang="tr-TR" sz="1600" dirty="0"/>
          </a:p>
        </p:txBody>
      </p:sp>
      <p:sp>
        <p:nvSpPr>
          <p:cNvPr id="7" name="6 Sağa Bükülü Ok"/>
          <p:cNvSpPr/>
          <p:nvPr/>
        </p:nvSpPr>
        <p:spPr>
          <a:xfrm>
            <a:off x="6870700" y="4314825"/>
            <a:ext cx="609600" cy="1752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7 Sağa Bükülü Ok"/>
          <p:cNvSpPr/>
          <p:nvPr/>
        </p:nvSpPr>
        <p:spPr>
          <a:xfrm>
            <a:off x="6718300" y="1190625"/>
            <a:ext cx="609600" cy="1752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8 Sola Bükülü Ok"/>
          <p:cNvSpPr/>
          <p:nvPr/>
        </p:nvSpPr>
        <p:spPr>
          <a:xfrm>
            <a:off x="2908300" y="1266825"/>
            <a:ext cx="609600" cy="1981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9 Sola Bükülü Ok"/>
          <p:cNvSpPr/>
          <p:nvPr/>
        </p:nvSpPr>
        <p:spPr>
          <a:xfrm>
            <a:off x="3136900" y="4467225"/>
            <a:ext cx="609600" cy="1981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7480300" y="1266825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Tekrarlayan ağrı </a:t>
            </a:r>
          </a:p>
          <a:p>
            <a:r>
              <a:rPr lang="tr-TR" dirty="0" smtClean="0"/>
              <a:t>(</a:t>
            </a:r>
            <a:r>
              <a:rPr lang="tr-TR" dirty="0" err="1" smtClean="0"/>
              <a:t>inflamasyon</a:t>
            </a:r>
            <a:r>
              <a:rPr lang="tr-TR" dirty="0" smtClean="0"/>
              <a:t>/girişim)</a:t>
            </a:r>
          </a:p>
          <a:p>
            <a:r>
              <a:rPr lang="tr-TR" dirty="0" smtClean="0"/>
              <a:t>YYBU bakımı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7569200" y="248602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Hiperekzitasyon</a:t>
            </a:r>
            <a:r>
              <a:rPr lang="tr-TR" dirty="0" smtClean="0"/>
              <a:t>, fırtına</a:t>
            </a:r>
            <a:endParaRPr lang="tr-TR" dirty="0"/>
          </a:p>
        </p:txBody>
      </p:sp>
      <p:sp>
        <p:nvSpPr>
          <p:cNvPr id="13" name="12 Aşağı Ok"/>
          <p:cNvSpPr/>
          <p:nvPr/>
        </p:nvSpPr>
        <p:spPr>
          <a:xfrm>
            <a:off x="8394700" y="2867025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Aşağı Ok"/>
          <p:cNvSpPr/>
          <p:nvPr/>
        </p:nvSpPr>
        <p:spPr>
          <a:xfrm>
            <a:off x="8394700" y="3857625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7556500" y="4238625"/>
            <a:ext cx="252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Ekzitoksik</a:t>
            </a:r>
            <a:r>
              <a:rPr lang="tr-TR" dirty="0" smtClean="0"/>
              <a:t> hasar</a:t>
            </a:r>
          </a:p>
          <a:p>
            <a:pPr algn="ctr"/>
            <a:r>
              <a:rPr lang="tr-TR" dirty="0" smtClean="0"/>
              <a:t>(</a:t>
            </a:r>
            <a:r>
              <a:rPr lang="tr-TR" dirty="0" err="1" smtClean="0"/>
              <a:t>Apopitoz</a:t>
            </a:r>
            <a:r>
              <a:rPr lang="tr-TR" dirty="0" smtClean="0"/>
              <a:t>/reseptör yapı ve fonksiyon bozulması)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7480300" y="5762625"/>
            <a:ext cx="2603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Ağrı duyarlılığında azalma</a:t>
            </a:r>
          </a:p>
          <a:p>
            <a:pPr algn="ctr"/>
            <a:r>
              <a:rPr lang="tr-TR" dirty="0" smtClean="0"/>
              <a:t>Artmış dışavurum</a:t>
            </a:r>
          </a:p>
          <a:p>
            <a:pPr algn="ctr"/>
            <a:r>
              <a:rPr lang="tr-TR" dirty="0" err="1" smtClean="0"/>
              <a:t>Hiperaktivite</a:t>
            </a:r>
            <a:endParaRPr lang="tr-TR" dirty="0" smtClean="0"/>
          </a:p>
          <a:p>
            <a:pPr algn="ctr"/>
            <a:r>
              <a:rPr lang="tr-TR" dirty="0" smtClean="0"/>
              <a:t>Dikkat eksikliği</a:t>
            </a:r>
          </a:p>
          <a:p>
            <a:pPr algn="ctr"/>
            <a:r>
              <a:rPr lang="tr-TR" dirty="0" smtClean="0"/>
              <a:t>Dürtüsellik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7251700" y="324802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FazlaNMDA</a:t>
            </a:r>
            <a:r>
              <a:rPr lang="tr-TR" dirty="0" smtClean="0"/>
              <a:t>/EM aktivasyonu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774700" y="126682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Anneden ayrılma</a:t>
            </a:r>
          </a:p>
          <a:p>
            <a:r>
              <a:rPr lang="tr-TR" dirty="0" smtClean="0"/>
              <a:t>(</a:t>
            </a:r>
            <a:r>
              <a:rPr lang="tr-TR" dirty="0" err="1" smtClean="0"/>
              <a:t>Izolasyon</a:t>
            </a:r>
            <a:r>
              <a:rPr lang="tr-TR" dirty="0" smtClean="0"/>
              <a:t>, İhmal)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393700" y="256222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Afferent</a:t>
            </a:r>
            <a:r>
              <a:rPr lang="tr-TR" dirty="0" smtClean="0"/>
              <a:t> uyarımın azalması</a:t>
            </a:r>
            <a:endParaRPr lang="tr-TR" dirty="0"/>
          </a:p>
        </p:txBody>
      </p:sp>
      <p:sp>
        <p:nvSpPr>
          <p:cNvPr id="20" name="19 Aşağı Ok"/>
          <p:cNvSpPr/>
          <p:nvPr/>
        </p:nvSpPr>
        <p:spPr>
          <a:xfrm>
            <a:off x="1536700" y="4086225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Aşağı Ok"/>
          <p:cNvSpPr/>
          <p:nvPr/>
        </p:nvSpPr>
        <p:spPr>
          <a:xfrm>
            <a:off x="1536700" y="3171825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Metin kutusu"/>
          <p:cNvSpPr txBox="1"/>
          <p:nvPr/>
        </p:nvSpPr>
        <p:spPr>
          <a:xfrm>
            <a:off x="546100" y="347662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NMDA aktivasyonun olmaması</a:t>
            </a:r>
            <a:endParaRPr lang="tr-TR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622300" y="4467225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APOPİTOZ artışı</a:t>
            </a:r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317500" y="5762625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Kaygı artışı</a:t>
            </a:r>
          </a:p>
          <a:p>
            <a:pPr algn="ctr"/>
            <a:r>
              <a:rPr lang="tr-TR" dirty="0" smtClean="0"/>
              <a:t>HPA aksında aşırı yanıt</a:t>
            </a:r>
          </a:p>
          <a:p>
            <a:pPr algn="ctr"/>
            <a:r>
              <a:rPr lang="tr-TR" dirty="0" smtClean="0"/>
              <a:t>Ağrı hassasiyetinde artma</a:t>
            </a:r>
          </a:p>
          <a:p>
            <a:pPr algn="ctr"/>
            <a:r>
              <a:rPr lang="tr-TR" dirty="0" smtClean="0"/>
              <a:t>Azalmış dışavurum</a:t>
            </a:r>
            <a:endParaRPr lang="tr-TR" dirty="0"/>
          </a:p>
        </p:txBody>
      </p:sp>
      <p:cxnSp>
        <p:nvCxnSpPr>
          <p:cNvPr id="27" name="26 Düz Ok Bağlayıcısı"/>
          <p:cNvCxnSpPr/>
          <p:nvPr/>
        </p:nvCxnSpPr>
        <p:spPr>
          <a:xfrm flipH="1">
            <a:off x="6261100" y="4848225"/>
            <a:ext cx="685800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Düz Ok Bağlayıcısı"/>
          <p:cNvCxnSpPr/>
          <p:nvPr/>
        </p:nvCxnSpPr>
        <p:spPr>
          <a:xfrm>
            <a:off x="3746500" y="5076825"/>
            <a:ext cx="990600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306" name="Picture 2" descr="http://ecx.images-amazon.com/images/I/51BeHDwYNKL._SX343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887" cy="1381126"/>
          </a:xfrm>
          <a:prstGeom prst="rect">
            <a:avLst/>
          </a:prstGeom>
          <a:noFill/>
        </p:spPr>
      </p:pic>
      <p:pic>
        <p:nvPicPr>
          <p:cNvPr id="98310" name="Picture 6" descr="https://media.licdn.com/mpr/mpr/shrinknp_200_200/p/4/005/0af/233/0598e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7600" y="0"/>
            <a:ext cx="1346200" cy="1346200"/>
          </a:xfrm>
          <a:prstGeom prst="rect">
            <a:avLst/>
          </a:prstGeom>
          <a:noFill/>
        </p:spPr>
      </p:pic>
      <p:sp>
        <p:nvSpPr>
          <p:cNvPr id="39" name="38 Dikdörtgen"/>
          <p:cNvSpPr/>
          <p:nvPr/>
        </p:nvSpPr>
        <p:spPr>
          <a:xfrm>
            <a:off x="3060700" y="6448425"/>
            <a:ext cx="4724400" cy="83820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40 Metin kutusu"/>
          <p:cNvSpPr txBox="1"/>
          <p:nvPr/>
        </p:nvSpPr>
        <p:spPr>
          <a:xfrm>
            <a:off x="3517900" y="6448425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BİLŞSEL GERİLİK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BAZI İLAÇLARA YATKINLIK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SOSYALLEŞME BECERİSİNDE ZAYIFLIK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2" name="41 Dikdörtgen"/>
          <p:cNvSpPr/>
          <p:nvPr/>
        </p:nvSpPr>
        <p:spPr>
          <a:xfrm>
            <a:off x="1003300" y="0"/>
            <a:ext cx="7696200" cy="1038225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Metin kutusu"/>
          <p:cNvSpPr txBox="1"/>
          <p:nvPr/>
        </p:nvSpPr>
        <p:spPr>
          <a:xfrm>
            <a:off x="1231900" y="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Can Adverse Neonatal Experiences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Alter Brain Development and Subsequent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Behavior?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K. J. S. </a:t>
            </a:r>
            <a:r>
              <a:rPr lang="en-US" b="1" dirty="0" err="1" smtClean="0">
                <a:solidFill>
                  <a:schemeClr val="bg1"/>
                </a:solidFill>
              </a:rPr>
              <a:t>Anand</a:t>
            </a:r>
            <a:r>
              <a:rPr lang="en-US" b="1" dirty="0" smtClean="0">
                <a:solidFill>
                  <a:schemeClr val="bg1"/>
                </a:solidFill>
              </a:rPr>
              <a:t>     Frank M. </a:t>
            </a:r>
            <a:r>
              <a:rPr lang="en-US" b="1" dirty="0" err="1" smtClean="0">
                <a:solidFill>
                  <a:schemeClr val="bg1"/>
                </a:solidFill>
              </a:rPr>
              <a:t>Scalzo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3024</TotalTime>
  <Words>1894</Words>
  <Application>Microsoft Office PowerPoint</Application>
  <PresentationFormat>Özel</PresentationFormat>
  <Paragraphs>481</Paragraphs>
  <Slides>48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49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Yenidoğanda ağrı değerlendirme ölçekleri Girişimlere bağlı-postop-ventliatörde ağrı</vt:lpstr>
      <vt:lpstr>Slayt 18</vt:lpstr>
      <vt:lpstr>PIPP (Prematüre Bebek Ağrı Profili )</vt:lpstr>
      <vt:lpstr>CRIES</vt:lpstr>
      <vt:lpstr>N-PASS (Neonatal Pain, Agitation and Sedation Scale 23 HFT-100 GÜN)</vt:lpstr>
      <vt:lpstr>EDIN  (Échelle Douleur Inconfort Nouveau-Né)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SUKROZ </vt:lpstr>
      <vt:lpstr>TEN-TENE TEMAS 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CERRAHİYE BAĞLI  AĞRININ  AZALTILMASI</vt:lpstr>
      <vt:lpstr>Slayt 44</vt:lpstr>
      <vt:lpstr>Slayt 45</vt:lpstr>
      <vt:lpstr>Slayt 46</vt:lpstr>
      <vt:lpstr>Slayt 47</vt:lpstr>
      <vt:lpstr>Slayt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 in neonates  and current practice of  analgesia and sedation in NICU</dc:title>
  <dc:creator>Federica</dc:creator>
  <cp:lastModifiedBy>user</cp:lastModifiedBy>
  <cp:revision>98</cp:revision>
  <dcterms:created xsi:type="dcterms:W3CDTF">2016-04-12T08:39:32Z</dcterms:created>
  <dcterms:modified xsi:type="dcterms:W3CDTF">2016-04-18T12:41:03Z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2014-12-02T00:00:00Z</vt:filetime>
  </property>
  <property fmtid="{D5CDD505-2E9C-101B-9397-08002B2CF9AE}" pid="3" name="LastSaved">
    <vt:filetime>2016-04-12T00:00:00Z</vt:filetime>
  </property>
</Properties>
</file>