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52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53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49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113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23888-19F8-4BFA-BD64-460ADC76AC5A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5122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A0D62-070E-4A99-94AE-15B434CE475F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386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E8B43-ECB3-4206-9B5A-ED5744FA0F72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8614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33CD6-58A0-4F5B-8A94-214B0EC4FAA2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4489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BC11A-61BB-4C19-94B8-578D6580CCA2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8121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E9545-C8F0-4E9D-A32F-AB3746E9DC5A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7496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ABCF-03D8-4755-A97D-688B38593200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1247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C71C0-C9BE-4449-B5AF-7962A10E87ED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033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236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9AD70-2E0F-4435-AFC0-851C8A1B20F8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9458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229CA-6B76-46FC-99F9-41754254B587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2973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D1F37-CB53-4F56-9F22-C7B1F60F5C89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9684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57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61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61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49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07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96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694D-C9A1-4351-B279-B392FD48E8B4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7687-5A5F-4F63-9A84-418DE04E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42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02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BF2BB9-F4A0-439F-A0D1-8DF1A7989B67}" type="slidenum">
              <a:rPr 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12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CAcQjRw&amp;url=http%3A%2F%2Fwww.annesozu.com%2Fsut-disi-dusmeden-yenisi-gelirse%2F&amp;ei=9L2aVKiJLI3naqrwAQ&amp;bvm=bv.82001339,d.d2s&amp;psig=AFQjCNGxmLEC506AGu55fMzUkNkgE5hl0Q&amp;ust=141951370015301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medicinenet.com/cervical_cancer_pictures_slideshow/article.htm" TargetMode="External"/><Relationship Id="rId7" Type="http://schemas.openxmlformats.org/officeDocument/2006/relationships/hyperlink" Target="https://tr.wikipedia.org/wiki/Dosya:Serous_LMP_Tumor.jpg" TargetMode="External"/><Relationship Id="rId12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om.tr/url?sa=i&amp;rct=j&amp;q=&amp;esrc=s&amp;source=images&amp;cd=&amp;cad=rja&amp;uact=8&amp;ved=0CAcQjRxqFQoTCPibrvztssgCFYX_LAodbIUFhg&amp;url=http%3A%2F%2Fwww.angelfire.com%2For3%2Forhanguven%2Fcer04.html&amp;psig=AFQjCNFHAEWDbe5dAzyMNSwLrBT0DwmvZA&amp;ust=1444393143050746" TargetMode="External"/><Relationship Id="rId5" Type="http://schemas.openxmlformats.org/officeDocument/2006/relationships/hyperlink" Target="https://tr.wikipedia.org/wiki/Dosya:Secondary_tumor_deposits_in_the_liver_from_a_primary_cancer_of_the_pancreas.jpg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www.google.com.tr/url?sa=i&amp;rct=j&amp;q=&amp;esrc=s&amp;source=images&amp;cd=&amp;cad=rja&amp;uact=8&amp;ved=0CAcQjRxqFQoTCPfjzOLlssgCFcQQLAodg3UPrw&amp;url=http%3A%2F%2Fwww.peoples.ru%2Fstate%2Fcitizen%2Ftrinny_amuhirwe%2F&amp;psig=AFQjCNG3py7oHx38nPl14GQsD4pE4YVUIw&amp;ust=144439094439149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59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24113" y="620714"/>
            <a:ext cx="6286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Tümörlerle ilgili terminoloji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47851" y="1773239"/>
            <a:ext cx="84296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Anaplazi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Hücre yapısının malign yöne veya embriyonik safhaya değişim göstermesidir.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Metaplazi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Bir doku hücresinin başka doku hücresine değişim göstermesidir. Örneğin silindirik epitelin yassı epitele değişmesi-skuamöz metaplazi gibi.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00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Atipizm</a:t>
            </a:r>
            <a:r>
              <a:rPr lang="tr-TR" sz="2400" b="1">
                <a:solidFill>
                  <a:srgbClr val="FFFF00"/>
                </a:solidFill>
              </a:rPr>
              <a:t>: </a:t>
            </a:r>
            <a:r>
              <a:rPr lang="tr-TR" sz="2400" b="1">
                <a:solidFill>
                  <a:srgbClr val="FFFFFF"/>
                </a:solidFill>
              </a:rPr>
              <a:t>Köken aldığı dokulardan ve çevre dokulardan farklı olmasıdır.</a:t>
            </a:r>
          </a:p>
        </p:txBody>
      </p:sp>
    </p:spTree>
    <p:extLst>
      <p:ext uri="{BB962C8B-B14F-4D97-AF65-F5344CB8AC3E}">
        <p14:creationId xmlns:p14="http://schemas.microsoft.com/office/powerpoint/2010/main" val="3477044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66989" y="908050"/>
            <a:ext cx="60721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Tümörlerle ilgili terminoloji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38314" y="2143125"/>
            <a:ext cx="8715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00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Pleomorfizm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Aynı türe mensup canlının-hücrenin birkaç değişik şekil göstermesi halidir.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00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Pleomorfik</a:t>
            </a:r>
            <a:r>
              <a:rPr lang="tr-TR" sz="2400" b="1">
                <a:solidFill>
                  <a:srgbClr val="FFFF00"/>
                </a:solidFill>
              </a:rPr>
              <a:t>: </a:t>
            </a:r>
            <a:r>
              <a:rPr lang="tr-TR" sz="2400" b="1">
                <a:solidFill>
                  <a:srgbClr val="FFFFFF"/>
                </a:solidFill>
              </a:rPr>
              <a:t>Birden fazla şekil gösteren, birçok şekillerde bulunan, çok şekilli anlamındadır.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00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Otonomi</a:t>
            </a:r>
            <a:r>
              <a:rPr lang="tr-TR" sz="2400" b="1">
                <a:solidFill>
                  <a:srgbClr val="FFFF00"/>
                </a:solidFill>
              </a:rPr>
              <a:t>: </a:t>
            </a:r>
            <a:r>
              <a:rPr lang="tr-TR" sz="2400" b="1">
                <a:solidFill>
                  <a:srgbClr val="FFFFFF"/>
                </a:solidFill>
              </a:rPr>
              <a:t>Anormal mitotik aktivite (hızlı gelişme) ve fibröz kapsülden yoksun olma gibi özelliklerdir.</a:t>
            </a:r>
          </a:p>
        </p:txBody>
      </p:sp>
    </p:spTree>
    <p:extLst>
      <p:ext uri="{BB962C8B-B14F-4D97-AF65-F5344CB8AC3E}">
        <p14:creationId xmlns:p14="http://schemas.microsoft.com/office/powerpoint/2010/main" val="27780563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40014" y="188914"/>
            <a:ext cx="60721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Tümörlerle ilgili terminoloji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74826" y="1196976"/>
            <a:ext cx="871537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00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Neoplazm</a:t>
            </a:r>
            <a:r>
              <a:rPr lang="tr-TR" sz="2400" b="1">
                <a:solidFill>
                  <a:srgbClr val="FFFF00"/>
                </a:solidFill>
              </a:rPr>
              <a:t>: </a:t>
            </a:r>
            <a:r>
              <a:rPr lang="tr-TR" sz="2400" b="1">
                <a:solidFill>
                  <a:srgbClr val="FFFFFF"/>
                </a:solidFill>
              </a:rPr>
              <a:t>Diğer adıyla tümör, neoplazma, hücrelerin süratle çoğalması sonucu meydana gelen patolojik doku kitlesidir. Benign neoplazm, malign neoplazm olabilir.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Neoplastik</a:t>
            </a:r>
            <a:r>
              <a:rPr lang="tr-TR" sz="2400" b="1">
                <a:solidFill>
                  <a:srgbClr val="FFFF00"/>
                </a:solidFill>
              </a:rPr>
              <a:t>: </a:t>
            </a:r>
            <a:r>
              <a:rPr lang="tr-TR" sz="2400" b="1">
                <a:solidFill>
                  <a:srgbClr val="FFFFFF"/>
                </a:solidFill>
              </a:rPr>
              <a:t>Tümoral gelişme gösteren, tümoral gelişme ile ilgili anlamındadır.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00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Neoplazi</a:t>
            </a:r>
            <a:r>
              <a:rPr lang="tr-TR" sz="2400" b="1">
                <a:solidFill>
                  <a:srgbClr val="FFFF00"/>
                </a:solidFill>
              </a:rPr>
              <a:t>: </a:t>
            </a:r>
            <a:r>
              <a:rPr lang="tr-TR" sz="2400" b="1">
                <a:solidFill>
                  <a:srgbClr val="FFFFFF"/>
                </a:solidFill>
              </a:rPr>
              <a:t>Tümör oluşumu anlamındadır.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Metastaz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Kötü huylu yani malign tümörlerin, kan veya lenf damarları yoluyla vücudun başka doku ve organlarına yayılması ve oralarda da tutulum yapmasıdır.</a:t>
            </a:r>
          </a:p>
        </p:txBody>
      </p:sp>
    </p:spTree>
    <p:extLst>
      <p:ext uri="{BB962C8B-B14F-4D97-AF65-F5344CB8AC3E}">
        <p14:creationId xmlns:p14="http://schemas.microsoft.com/office/powerpoint/2010/main" val="433651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52562" y="0"/>
            <a:ext cx="92154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10D12"/>
                </a:solidFill>
              </a:rPr>
              <a:t>Benign (iyi huylu) ve malign (kötü huylu) tümörlerin özellikleri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642938"/>
            <a:ext cx="31432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10D12"/>
                </a:solidFill>
              </a:rPr>
              <a:t>BENİGN TÜMÖRLER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67439" y="642938"/>
            <a:ext cx="3286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10D12"/>
                </a:solidFill>
              </a:rPr>
              <a:t>MALİGN TÜMÖRLER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1143001"/>
            <a:ext cx="435768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Metastaz yapmazlar.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Yavaş gelişirler.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Çekirdeklerinde kromatin ağı yoğunluğu fazladır.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Köken aldıkları doku hücrelerine benzerler.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Bazı tipleri hariç ekspansif gelişirler (doku içine girmezler).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881688" y="1143000"/>
            <a:ext cx="4786312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Metastaz yaparlar.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Hızlı gelişirler (mitotik aktivite fazladır).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Çekirdeklerinde kromatin ağı yoğunluğu fazla değildir.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Köken aldıkları doku hücrelerine benzemezler(atipizm).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İnfiltratif gelişirler.</a:t>
            </a:r>
          </a:p>
        </p:txBody>
      </p:sp>
    </p:spTree>
    <p:extLst>
      <p:ext uri="{BB962C8B-B14F-4D97-AF65-F5344CB8AC3E}">
        <p14:creationId xmlns:p14="http://schemas.microsoft.com/office/powerpoint/2010/main" val="189379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52562" y="0"/>
            <a:ext cx="92154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10D12"/>
                </a:solidFill>
              </a:rPr>
              <a:t>Benign (iyi huylu) ve malign (kötü huylu) tümörlerin özellikleri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0" y="642938"/>
            <a:ext cx="31432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10D12"/>
                </a:solidFill>
              </a:rPr>
              <a:t>BENİGN TÜMÖRLER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67439" y="642938"/>
            <a:ext cx="3286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10D12"/>
                </a:solidFill>
              </a:rPr>
              <a:t>MALİGN TÜMÖRLER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1143000"/>
            <a:ext cx="4357688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Çevrelerinde fibröz bir kapsül vardır.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Damar içine girmezler.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Yuvarlak ve muntazam gelişirler. Sert doku ile karşılaşırlarsa her iki taraftan elipsoid bir şekil alırlar (sınırları regülerdir).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Çok yavaş büyürler ve organizmaya basınç yapmak suretiyle zararlı etki oluştururlar.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81688" y="1143001"/>
            <a:ext cx="478631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Fibröz kapsülleri yoktur.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Damar içine girebilir ve bu yolla metastaz yaparlar.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Sınırları düzensiz bir gelişim gösterir (irregüler). Gelişim hızlı olduğundan, hücreler normal şeklini almadan gelişir ve gittikçe şekilsizleşirler (anaplazi).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1800" b="1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800" b="1">
                <a:solidFill>
                  <a:srgbClr val="FFFFFF"/>
                </a:solidFill>
              </a:rPr>
              <a:t>Büyümeleri, enzim aracılığıyla dokunun yıkımı şeklindedir.</a:t>
            </a:r>
          </a:p>
        </p:txBody>
      </p:sp>
    </p:spTree>
    <p:extLst>
      <p:ext uri="{BB962C8B-B14F-4D97-AF65-F5344CB8AC3E}">
        <p14:creationId xmlns:p14="http://schemas.microsoft.com/office/powerpoint/2010/main" val="2621946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92313" y="549275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Malign tümörlerde metastaz iki şekilde olur: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367213" y="1484313"/>
            <a:ext cx="30972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Hematojen yol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Lenfojen yol</a:t>
            </a:r>
          </a:p>
        </p:txBody>
      </p:sp>
      <p:pic>
        <p:nvPicPr>
          <p:cNvPr id="16388" name="Picture 5" descr="http://www.acibadem.com.tr/Hayat/icerik_foto_galeri/a35d13d555954f998dc311228cb099d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9" y="3789364"/>
            <a:ext cx="5330825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544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81188" y="1071563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Malign tümörler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81188" y="2214563"/>
            <a:ext cx="8286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Epitelyal dokudan köken alan malign tümörler: </a:t>
            </a:r>
            <a:r>
              <a:rPr lang="tr-TR" sz="2400" b="1">
                <a:solidFill>
                  <a:srgbClr val="FFFF00"/>
                </a:solidFill>
              </a:rPr>
              <a:t>KARSİNOM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Bağ dokusundan köken alan malign tümörler: </a:t>
            </a:r>
            <a:r>
              <a:rPr lang="tr-TR" sz="2400" b="1">
                <a:solidFill>
                  <a:srgbClr val="FFFF00"/>
                </a:solidFill>
              </a:rPr>
              <a:t>SARKOM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Çizgili kasların malign tümörleri: </a:t>
            </a:r>
            <a:r>
              <a:rPr lang="tr-TR" sz="2400" b="1">
                <a:solidFill>
                  <a:srgbClr val="FFFF00"/>
                </a:solidFill>
              </a:rPr>
              <a:t>RABDOMİYOSARKOM</a:t>
            </a:r>
          </a:p>
        </p:txBody>
      </p:sp>
    </p:spTree>
    <p:extLst>
      <p:ext uri="{BB962C8B-B14F-4D97-AF65-F5344CB8AC3E}">
        <p14:creationId xmlns:p14="http://schemas.microsoft.com/office/powerpoint/2010/main" val="3086379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8"/>
          <p:cNvSpPr>
            <a:spLocks noChangeArrowheads="1"/>
          </p:cNvSpPr>
          <p:nvPr/>
        </p:nvSpPr>
        <p:spPr bwMode="auto">
          <a:xfrm>
            <a:off x="4440238" y="4500564"/>
            <a:ext cx="2513012" cy="649287"/>
          </a:xfrm>
          <a:prstGeom prst="rect">
            <a:avLst/>
          </a:prstGeom>
          <a:gradFill rotWithShape="1">
            <a:gsLst>
              <a:gs pos="0">
                <a:srgbClr val="47762F"/>
              </a:gs>
              <a:gs pos="50000">
                <a:srgbClr val="99FF66"/>
              </a:gs>
              <a:gs pos="100000">
                <a:srgbClr val="47762F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47762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35" name="AutoShape 30"/>
          <p:cNvSpPr>
            <a:spLocks noChangeArrowheads="1"/>
          </p:cNvSpPr>
          <p:nvPr/>
        </p:nvSpPr>
        <p:spPr bwMode="auto">
          <a:xfrm rot="-7635104">
            <a:off x="3453607" y="4631532"/>
            <a:ext cx="433388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36" name="Rectangle 28"/>
          <p:cNvSpPr>
            <a:spLocks noChangeArrowheads="1"/>
          </p:cNvSpPr>
          <p:nvPr/>
        </p:nvSpPr>
        <p:spPr bwMode="auto">
          <a:xfrm>
            <a:off x="4440238" y="1714500"/>
            <a:ext cx="2513012" cy="649288"/>
          </a:xfrm>
          <a:prstGeom prst="rect">
            <a:avLst/>
          </a:prstGeom>
          <a:gradFill rotWithShape="1">
            <a:gsLst>
              <a:gs pos="0">
                <a:srgbClr val="47762F"/>
              </a:gs>
              <a:gs pos="50000">
                <a:srgbClr val="99FF66"/>
              </a:gs>
              <a:gs pos="100000">
                <a:srgbClr val="47762F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47762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67188" y="1643063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LENF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38625" y="4429125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KAN</a:t>
            </a:r>
          </a:p>
        </p:txBody>
      </p:sp>
      <p:sp>
        <p:nvSpPr>
          <p:cNvPr id="18439" name="AutoShape 30"/>
          <p:cNvSpPr>
            <a:spLocks noChangeArrowheads="1"/>
          </p:cNvSpPr>
          <p:nvPr/>
        </p:nvSpPr>
        <p:spPr bwMode="auto">
          <a:xfrm rot="-3117375">
            <a:off x="3452020" y="991395"/>
            <a:ext cx="433387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357188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KARSİNOM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0" y="5500688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SARKOM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096375" y="209551"/>
            <a:ext cx="1143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M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E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T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A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S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T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A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18443" name="AutoShape 30"/>
          <p:cNvSpPr>
            <a:spLocks noChangeArrowheads="1"/>
          </p:cNvSpPr>
          <p:nvPr/>
        </p:nvSpPr>
        <p:spPr bwMode="auto">
          <a:xfrm rot="-3117375">
            <a:off x="8166895" y="1277145"/>
            <a:ext cx="433387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44" name="AutoShape 30"/>
          <p:cNvSpPr>
            <a:spLocks noChangeArrowheads="1"/>
          </p:cNvSpPr>
          <p:nvPr/>
        </p:nvSpPr>
        <p:spPr bwMode="auto">
          <a:xfrm rot="-3117375">
            <a:off x="8166894" y="205582"/>
            <a:ext cx="433388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45" name="AutoShape 30"/>
          <p:cNvSpPr>
            <a:spLocks noChangeArrowheads="1"/>
          </p:cNvSpPr>
          <p:nvPr/>
        </p:nvSpPr>
        <p:spPr bwMode="auto">
          <a:xfrm rot="-3117375">
            <a:off x="8309769" y="5930107"/>
            <a:ext cx="433388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46" name="AutoShape 30"/>
          <p:cNvSpPr>
            <a:spLocks noChangeArrowheads="1"/>
          </p:cNvSpPr>
          <p:nvPr/>
        </p:nvSpPr>
        <p:spPr bwMode="auto">
          <a:xfrm rot="-3117375">
            <a:off x="8309769" y="4920457"/>
            <a:ext cx="433388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47" name="AutoShape 30"/>
          <p:cNvSpPr>
            <a:spLocks noChangeArrowheads="1"/>
          </p:cNvSpPr>
          <p:nvPr/>
        </p:nvSpPr>
        <p:spPr bwMode="auto">
          <a:xfrm rot="-3117375">
            <a:off x="8238332" y="3777457"/>
            <a:ext cx="433388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8448" name="AutoShape 30"/>
          <p:cNvSpPr>
            <a:spLocks noChangeArrowheads="1"/>
          </p:cNvSpPr>
          <p:nvPr/>
        </p:nvSpPr>
        <p:spPr bwMode="auto">
          <a:xfrm rot="-3117375">
            <a:off x="8238332" y="2634457"/>
            <a:ext cx="433388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99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024063" y="1071563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92313" y="2852739"/>
            <a:ext cx="82867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Oral ve maksillofasiyal bölge (ağız ve çene-yüz) tümörleri denince; ağız boşluğu ve çevre dokuları ile çeneler, tükürük bezleri, baş-boyun ve yüzün diğer yapılarını kapsayan tümörler akla gelir.</a:t>
            </a:r>
          </a:p>
        </p:txBody>
      </p:sp>
    </p:spTree>
    <p:extLst>
      <p:ext uri="{BB962C8B-B14F-4D97-AF65-F5344CB8AC3E}">
        <p14:creationId xmlns:p14="http://schemas.microsoft.com/office/powerpoint/2010/main" val="290845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19288" y="2636838"/>
            <a:ext cx="82867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Oral ve maksillofasiyal bölge tümörleri, vücudun diğer organ ve doku tümörlerine göre daha az bir oranda görülmesine rağmen, bölgenin fonksiyonel ve estetik önemi nedeniyle hastaların yaşam konforunu ciddi anlamda etkilemektedir.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24063" y="1071563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4015284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024064" y="3571876"/>
            <a:ext cx="54006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FFFFF"/>
                </a:solidFill>
              </a:rPr>
              <a:t>Prof. Dr. Ümit AKAL AKTAŞ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>
              <a:solidFill>
                <a:srgbClr val="FFFFFF"/>
              </a:solidFill>
            </a:endParaRP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8F878"/>
                </a:solidFill>
              </a:rPr>
              <a:t>Ankara Üniversitesi Diş Hekimliği 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8F878"/>
                </a:solidFill>
              </a:rPr>
              <a:t>Fakültesi Ağız, Diş, Çene Hastalıkları 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8F878"/>
                </a:solidFill>
              </a:rPr>
              <a:t>ve Cerrahisi Anabilim Dalı</a:t>
            </a:r>
          </a:p>
        </p:txBody>
      </p:sp>
      <p:sp>
        <p:nvSpPr>
          <p:cNvPr id="3075" name="Text Box 45"/>
          <p:cNvSpPr txBox="1">
            <a:spLocks noChangeArrowheads="1"/>
          </p:cNvSpPr>
          <p:nvPr/>
        </p:nvSpPr>
        <p:spPr bwMode="auto">
          <a:xfrm>
            <a:off x="1809750" y="428626"/>
            <a:ext cx="8572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b="1">
                <a:solidFill>
                  <a:srgbClr val="E22B00"/>
                </a:solidFill>
              </a:rPr>
              <a:t>TÜMÖR, TRAVMATİZMA, ÇOCUKLARDA SÜREKLİ ÖN DİŞ YARALANMALARI VE CERRAHİ TEDAVİSİ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7824789" y="4292600"/>
            <a:ext cx="71437" cy="237648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 rot="16200000">
            <a:off x="9084469" y="5409407"/>
            <a:ext cx="71438" cy="244792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 rot="16200000">
            <a:off x="8994776" y="2978151"/>
            <a:ext cx="144462" cy="24844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0272713" y="4148138"/>
            <a:ext cx="107950" cy="25209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39" descr="logo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2" t="26367" r="44089" b="44923"/>
          <a:stretch>
            <a:fillRect/>
          </a:stretch>
        </p:blipFill>
        <p:spPr bwMode="auto">
          <a:xfrm>
            <a:off x="7967663" y="4292600"/>
            <a:ext cx="22733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15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52625" y="1571626"/>
            <a:ext cx="8286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Oral ve maksillofasiyal bölge tümörleri, oluşumları, orijinleri, etiyolojileri ve lokalizasyonları açısından özel bir önem taşır. Fonksiyonel, kozmetik ve hayati yönden oldukça önemli bir durum oluşturabilir.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Bu bölgedeki neoplastik oluşumların beslenme, solunum, konuşma gibi fonksiyonel ve estetik kayıplara yol açması, vücudun diğer bölgelerine göre hastaların yaşamını çoğu kez daha fazla konforsuzlaştırmaktadır.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24063" y="571500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3628805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92313" y="2060575"/>
            <a:ext cx="8286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Benign - malign tümörler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Odontojenik - non-odontojenik tümörler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47850" y="5445125"/>
            <a:ext cx="5976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FFFFF"/>
                </a:solidFill>
              </a:rPr>
              <a:t> </a:t>
            </a:r>
            <a:r>
              <a:rPr lang="tr-TR" b="1">
                <a:solidFill>
                  <a:srgbClr val="FFFF00"/>
                </a:solidFill>
              </a:rPr>
              <a:t>Odontojenik:</a:t>
            </a:r>
            <a:r>
              <a:rPr lang="tr-TR" b="1">
                <a:solidFill>
                  <a:srgbClr val="FFFFFF"/>
                </a:solidFill>
              </a:rPr>
              <a:t> Dişleri oluşturan dokulardan köken alan demektir.</a:t>
            </a:r>
          </a:p>
        </p:txBody>
      </p:sp>
      <p:pic>
        <p:nvPicPr>
          <p:cNvPr id="22532" name="Picture 4" descr="https://encrypted-tbn2.gstatic.com/images?q=tbn:ANd9GcQofokHk4_nzavdK5WMjli20o09m5AdDRpbTXurDjoQqRT6FxwqI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5013325"/>
            <a:ext cx="1719262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95501" y="857250"/>
            <a:ext cx="79295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2343874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38313" y="1000126"/>
            <a:ext cx="8502650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Odontojenik tümörler, diş formundaki yapıların epitelyal, mezenkimal veya her ikisinden birlikte köken alan lezyonlardır.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Sadece maksilla veya mandibulada lokalizedirler.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Klinik olarak asemptomatiktirler; fakat büyük boyutlara ulaştıklarında kortikal ekspansiyona, dişlerin hareketine ve kemik destrüksiyonuna neden olabilirler.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Çeşitli odontojenik tümörlerin yaş, lokalizasyon ve radyolojik görünümleri gibi tipik temel özellikleri ayırıcı tanıda oldukça önemlidir.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24063" y="214313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3352587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03388" y="1341438"/>
            <a:ext cx="850265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Odontojenik tümörler hamartamatöz proliferasyondan, metastatik yeteneği olan malign neoplazmlara kadar değişebilirler.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Lezyonların biyolojik karakterlerinin tanımlanması, tedavide temel bir önem taşır.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Odontojenik tümörlerin çoğu benign olup, lokal olarak agresif olabilirler (ameloblastomada olduğu gibi).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Nadir görülen malign tiplerinin dışında genellikle yavaş büyürler.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24063" y="428625"/>
            <a:ext cx="79295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329947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09750" y="2571751"/>
            <a:ext cx="8504238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Non-odontojenik tümörler ise, maksillofasiyal bölgede genellikle sinir, damar, kemik, tükürük bezi veya diğer dokulardan köken alan lezyonlardır.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Malign veya benign karakterde olabilirler.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9751" y="1071563"/>
            <a:ext cx="79295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811122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03388" y="1341439"/>
            <a:ext cx="85026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Benign tümörler yavaş ve ekspansif büyüyüp metastaz yapmazlar.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İçerdikleri hücreler hangi dokudan köken almışsa o dokunun hücrelerine benzerler.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Çevrelerinde genellikle fibröz dokudan oluşmuş bir kapsül vardır.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Malign tümörlerde ise, mitotik aktivite çok fazla olup hızlı büyürler ve metastaz yaparlar.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5501" y="357188"/>
            <a:ext cx="79295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Oral ve maksillofasiyal bölge tümörleri</a:t>
            </a:r>
          </a:p>
        </p:txBody>
      </p:sp>
    </p:spTree>
    <p:extLst>
      <p:ext uri="{BB962C8B-B14F-4D97-AF65-F5344CB8AC3E}">
        <p14:creationId xmlns:p14="http://schemas.microsoft.com/office/powerpoint/2010/main" val="3665954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5"/>
          <p:cNvSpPr txBox="1">
            <a:spLocks noChangeArrowheads="1"/>
          </p:cNvSpPr>
          <p:nvPr/>
        </p:nvSpPr>
        <p:spPr bwMode="auto">
          <a:xfrm>
            <a:off x="2595563" y="2143126"/>
            <a:ext cx="6572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8800" b="1">
                <a:solidFill>
                  <a:srgbClr val="E22B00"/>
                </a:solidFill>
              </a:rPr>
              <a:t>TÜMÖR</a:t>
            </a:r>
          </a:p>
        </p:txBody>
      </p:sp>
    </p:spTree>
    <p:extLst>
      <p:ext uri="{BB962C8B-B14F-4D97-AF65-F5344CB8AC3E}">
        <p14:creationId xmlns:p14="http://schemas.microsoft.com/office/powerpoint/2010/main" val="27123453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952751" y="571501"/>
            <a:ext cx="5459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b="1">
                <a:solidFill>
                  <a:srgbClr val="F10D12"/>
                </a:solidFill>
              </a:rPr>
              <a:t>TÜMÖR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6939" y="1714500"/>
            <a:ext cx="75596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Herhangi bir hücrenin veya </a:t>
            </a:r>
            <a:r>
              <a:rPr lang="tr-TR" sz="2400" b="1">
                <a:solidFill>
                  <a:srgbClr val="F5F5F5"/>
                </a:solidFill>
              </a:rPr>
              <a:t>hücre </a:t>
            </a:r>
            <a:r>
              <a:rPr lang="tr-TR" sz="2400" b="1">
                <a:solidFill>
                  <a:srgbClr val="FFFFFF"/>
                </a:solidFill>
              </a:rPr>
              <a:t>gruplarının organizmanın kontrol mekanizmalarının etkisinden çıkarak hızlı ve anormal bir şekilde çoğalmasıyla oluşan kitlelere verilen genel isimdir.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Latincede tümör, "şişlik, ur" 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3033480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952751" y="571501"/>
            <a:ext cx="5459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b="1">
                <a:solidFill>
                  <a:srgbClr val="F10D12"/>
                </a:solidFill>
              </a:rPr>
              <a:t>TÜMÖR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6939" y="1714500"/>
            <a:ext cx="75596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“Tümör”, diğer adı ile ”ur”, genel olarak dokularda gelişen herhangi bir şişliğe, daha sıklıkla kullanılan hali ile de iyi ya da kötü huylu kitlesel </a:t>
            </a:r>
            <a:r>
              <a:rPr lang="tr-TR" sz="2400" b="1">
                <a:solidFill>
                  <a:srgbClr val="FFFF00"/>
                </a:solidFill>
              </a:rPr>
              <a:t>neoplazi </a:t>
            </a:r>
            <a:r>
              <a:rPr lang="tr-TR" sz="2400" b="1">
                <a:solidFill>
                  <a:srgbClr val="FFFFFF"/>
                </a:solidFill>
              </a:rPr>
              <a:t>dokusunun kendisine verilen addır.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>
                <a:solidFill>
                  <a:srgbClr val="F5F5F5"/>
                </a:solidFill>
              </a:rPr>
              <a:t>Neoplazi ise patolojik anlamda yeni doku oluşumu 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2796522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52626" y="642938"/>
            <a:ext cx="79295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Tümörlerin üç temel özelliği vardır: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24063" y="1785938"/>
            <a:ext cx="82867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Tümörler amaçsızca ürerler. Çünkü otonomi kazanmışlardır.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Tümörlerin üremesinde normal dokulardaki gibi bir sınır yoktur. Yani sınırsızca ürerler.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Tümörlerin üremesi herhangi bir kontrol mekanizması (apoptozis vb) ile tam anlamıyla kontrol edilemez. Bu nedenle tümörler kontrolsüzce ürerler.</a:t>
            </a:r>
          </a:p>
        </p:txBody>
      </p:sp>
    </p:spTree>
    <p:extLst>
      <p:ext uri="{BB962C8B-B14F-4D97-AF65-F5344CB8AC3E}">
        <p14:creationId xmlns:p14="http://schemas.microsoft.com/office/powerpoint/2010/main" val="686779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8"/>
          <p:cNvSpPr>
            <a:spLocks noChangeArrowheads="1"/>
          </p:cNvSpPr>
          <p:nvPr/>
        </p:nvSpPr>
        <p:spPr bwMode="auto">
          <a:xfrm>
            <a:off x="1809751" y="2928939"/>
            <a:ext cx="3059113" cy="935037"/>
          </a:xfrm>
          <a:prstGeom prst="rect">
            <a:avLst/>
          </a:prstGeom>
          <a:gradFill rotWithShape="1">
            <a:gsLst>
              <a:gs pos="0">
                <a:srgbClr val="47762F"/>
              </a:gs>
              <a:gs pos="50000">
                <a:srgbClr val="99FF66"/>
              </a:gs>
              <a:gs pos="100000">
                <a:srgbClr val="47762F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47762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195" name="Rectangle 28"/>
          <p:cNvSpPr>
            <a:spLocks noChangeArrowheads="1"/>
          </p:cNvSpPr>
          <p:nvPr/>
        </p:nvSpPr>
        <p:spPr bwMode="auto">
          <a:xfrm>
            <a:off x="1809751" y="285750"/>
            <a:ext cx="3059113" cy="935038"/>
          </a:xfrm>
          <a:prstGeom prst="rect">
            <a:avLst/>
          </a:prstGeom>
          <a:gradFill rotWithShape="1">
            <a:gsLst>
              <a:gs pos="0">
                <a:srgbClr val="47762F"/>
              </a:gs>
              <a:gs pos="50000">
                <a:srgbClr val="99FF66"/>
              </a:gs>
              <a:gs pos="100000">
                <a:srgbClr val="47762F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47762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196" name="Rectangle 28"/>
          <p:cNvSpPr>
            <a:spLocks noChangeArrowheads="1"/>
          </p:cNvSpPr>
          <p:nvPr/>
        </p:nvSpPr>
        <p:spPr bwMode="auto">
          <a:xfrm>
            <a:off x="1809751" y="5786439"/>
            <a:ext cx="3059113" cy="935037"/>
          </a:xfrm>
          <a:prstGeom prst="rect">
            <a:avLst/>
          </a:prstGeom>
          <a:gradFill rotWithShape="1">
            <a:gsLst>
              <a:gs pos="0">
                <a:srgbClr val="47762F"/>
              </a:gs>
              <a:gs pos="50000">
                <a:srgbClr val="99FF66"/>
              </a:gs>
              <a:gs pos="100000">
                <a:srgbClr val="47762F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47762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81188" y="357188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AMAÇSIZ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81188" y="5857875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KONTROLSÜZ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81188" y="3000375"/>
            <a:ext cx="2857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SINIRSIZ</a:t>
            </a:r>
          </a:p>
        </p:txBody>
      </p:sp>
      <p:sp>
        <p:nvSpPr>
          <p:cNvPr id="8200" name="AutoShape 30"/>
          <p:cNvSpPr>
            <a:spLocks noChangeArrowheads="1"/>
          </p:cNvSpPr>
          <p:nvPr/>
        </p:nvSpPr>
        <p:spPr bwMode="auto">
          <a:xfrm rot="-5400000">
            <a:off x="5704683" y="2963070"/>
            <a:ext cx="433387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33"/>
            </a:extrusionClr>
            <a:contourClr>
              <a:srgbClr val="FF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pic>
        <p:nvPicPr>
          <p:cNvPr id="8201" name="Picture 2" descr="Digital illustration of lung cancer cells in color background -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" b="8282"/>
          <a:stretch>
            <a:fillRect/>
          </a:stretch>
        </p:blipFill>
        <p:spPr bwMode="auto">
          <a:xfrm>
            <a:off x="2238375" y="1357314"/>
            <a:ext cx="200025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4" descr="Photo of hela cell.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6" y="4071938"/>
            <a:ext cx="2024063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6" descr="https://upload.wikimedia.org/wikipedia/commons/thumb/5/53/Secondary_tumor_deposits_in_the_liver_from_a_primary_cancer_of_the_pancreas.jpg/200px-Secondary_tumor_deposits_in_the_liver_from_a_primary_cancer_of_the_pancreas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142876"/>
            <a:ext cx="25717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8" descr="https://upload.wikimedia.org/wikipedia/commons/thumb/0/0b/Serous_LMP_Tumor.jpg/200px-Serous_LMP_Tumor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357438"/>
            <a:ext cx="20256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524626" y="1785938"/>
            <a:ext cx="392906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10D12"/>
                </a:solidFill>
              </a:rPr>
              <a:t>Karaciğer tümörü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453188" y="3714750"/>
            <a:ext cx="39290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10D12"/>
                </a:solidFill>
              </a:rPr>
              <a:t>Mesane tümörü</a:t>
            </a:r>
          </a:p>
        </p:txBody>
      </p:sp>
      <p:pic>
        <p:nvPicPr>
          <p:cNvPr id="8207" name="Picture 16" descr="http://www.peoples.ru/state/citizen/trinny_amuhirwe/amuhirwe_414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9" b="9270"/>
          <a:stretch>
            <a:fillRect/>
          </a:stretch>
        </p:blipFill>
        <p:spPr bwMode="auto">
          <a:xfrm>
            <a:off x="8024814" y="4357688"/>
            <a:ext cx="2428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096001" y="6143625"/>
            <a:ext cx="39290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10D12"/>
                </a:solidFill>
              </a:rPr>
              <a:t>Maksilla tümörü</a:t>
            </a:r>
          </a:p>
        </p:txBody>
      </p:sp>
      <p:pic>
        <p:nvPicPr>
          <p:cNvPr id="8209" name="Picture 18" descr="http://www.angelfire.com/or3/orhanguven/tumor1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r="5714" b="5843"/>
          <a:stretch>
            <a:fillRect/>
          </a:stretch>
        </p:blipFill>
        <p:spPr bwMode="auto">
          <a:xfrm>
            <a:off x="5453064" y="4357688"/>
            <a:ext cx="2428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586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13" grpId="0" autoUpdateAnimBg="0"/>
      <p:bldP spid="14" grpId="0" autoUpdateAnimBg="0"/>
      <p:bldP spid="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81188" y="928689"/>
            <a:ext cx="8286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Gerçek neoplastik özellikler (Lexer’a göre)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81189" y="2214563"/>
            <a:ext cx="84296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Otonomi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Herhangi bir organa bağlı olmaksızın gelişim gösterme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Atipizm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Kitlenin yapısının çevre dokulardan farklı olması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</a:t>
            </a:r>
            <a:r>
              <a:rPr lang="tr-TR" sz="2400" b="1" u="sng">
                <a:solidFill>
                  <a:srgbClr val="FFFF00"/>
                </a:solidFill>
              </a:rPr>
              <a:t>İnvazyon</a:t>
            </a:r>
            <a:r>
              <a:rPr lang="tr-TR" sz="2400" b="1">
                <a:solidFill>
                  <a:srgbClr val="FFFF00"/>
                </a:solidFill>
              </a:rPr>
              <a:t>:</a:t>
            </a:r>
            <a:r>
              <a:rPr lang="tr-TR" sz="2400" b="1">
                <a:solidFill>
                  <a:srgbClr val="FFFFFF"/>
                </a:solidFill>
              </a:rPr>
              <a:t> Gelişimin son bulmayıp devamlı yayılma özelliği</a:t>
            </a:r>
          </a:p>
        </p:txBody>
      </p:sp>
    </p:spTree>
    <p:extLst>
      <p:ext uri="{BB962C8B-B14F-4D97-AF65-F5344CB8AC3E}">
        <p14:creationId xmlns:p14="http://schemas.microsoft.com/office/powerpoint/2010/main" val="1197312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09751" y="1285875"/>
            <a:ext cx="79295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>
                <a:solidFill>
                  <a:srgbClr val="F10D12"/>
                </a:solidFill>
              </a:rPr>
              <a:t>Tümörlerde genel klasifikasyon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81188" y="2786063"/>
            <a:ext cx="8286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BENİGN – İYİ HUYLU – SELİM TÜMÖRLER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tr-TR" sz="2400" b="1">
                <a:solidFill>
                  <a:srgbClr val="FFFFFF"/>
                </a:solidFill>
              </a:rPr>
              <a:t> MALİGN – KÖTÜ HUYLU – HABİS TÜMÖRLER</a:t>
            </a:r>
          </a:p>
        </p:txBody>
      </p:sp>
    </p:spTree>
    <p:extLst>
      <p:ext uri="{BB962C8B-B14F-4D97-AF65-F5344CB8AC3E}">
        <p14:creationId xmlns:p14="http://schemas.microsoft.com/office/powerpoint/2010/main" val="3187033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uzme">
  <a:themeElements>
    <a:clrScheme name="Huzm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Huz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zm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Microsoft Office PowerPoint</Application>
  <PresentationFormat>Geniş ekran</PresentationFormat>
  <Paragraphs>130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Wingdings</vt:lpstr>
      <vt:lpstr>Office Teması</vt:lpstr>
      <vt:lpstr>Huzme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Cahit</dc:creator>
  <cp:lastModifiedBy>Cahit</cp:lastModifiedBy>
  <cp:revision>1</cp:revision>
  <dcterms:created xsi:type="dcterms:W3CDTF">2018-03-13T09:01:01Z</dcterms:created>
  <dcterms:modified xsi:type="dcterms:W3CDTF">2018-03-13T09:01:11Z</dcterms:modified>
</cp:coreProperties>
</file>