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1BDC3-C43D-4983-ADAF-12702D231DCC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5B213-104C-4C76-B12F-6F70FE7D6CC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0668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B0F0"/>
                </a:solidFill>
              </a:rPr>
              <a:t>Klinikte Engelli Hastalara Yaklaşım</a:t>
            </a:r>
            <a:endParaRPr lang="tr-TR" sz="3200" dirty="0">
              <a:solidFill>
                <a:srgbClr val="00B0F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25112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Engelli hastalara efektif hizmet sunulmasındaki en önemli faktörler;</a:t>
            </a:r>
          </a:p>
          <a:p>
            <a:pPr lvl="1"/>
            <a:r>
              <a:rPr lang="tr-TR" dirty="0" smtClean="0"/>
              <a:t>Engelli insanların tedavi sürecinde sorun yaratabileceğine yönelik önyargı,</a:t>
            </a:r>
          </a:p>
          <a:p>
            <a:pPr lvl="1"/>
            <a:r>
              <a:rPr lang="tr-TR" dirty="0" smtClean="0"/>
              <a:t>Tedavilerin zaman zaman özel donanım gerektirmesi</a:t>
            </a:r>
          </a:p>
          <a:p>
            <a:pPr lvl="1"/>
            <a:r>
              <a:rPr lang="tr-TR" dirty="0" smtClean="0"/>
              <a:t>Tedaviyi uygulayacak ekibin eğitim ve deneyim eksikliği</a:t>
            </a:r>
          </a:p>
          <a:p>
            <a:pPr lvl="1"/>
            <a:r>
              <a:rPr lang="tr-TR" dirty="0" smtClean="0"/>
              <a:t>Hastanın özel durumundan dolayı direnç göstermesi</a:t>
            </a:r>
          </a:p>
          <a:p>
            <a:pPr lvl="1"/>
            <a:r>
              <a:rPr lang="tr-TR" dirty="0" smtClean="0"/>
              <a:t>İşlemlerin daha fazla süre alması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857232"/>
            <a:ext cx="8229600" cy="5110930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Engelli bireylerde yaklaşım hastanın engel durumuna ve derecesine göre  yapılır</a:t>
            </a:r>
          </a:p>
          <a:p>
            <a:endParaRPr lang="tr-TR" dirty="0" smtClean="0"/>
          </a:p>
          <a:p>
            <a:r>
              <a:rPr lang="tr-TR" dirty="0" smtClean="0"/>
              <a:t>Hasta için güvenli ve huzur veren bir ortam oluşturmak, yeterli ve etkili bilgilendirme yapmak, hastanın kendini güvende hissetmesini sağlamak ve doğru iletişim kurmak önemlidir</a:t>
            </a:r>
          </a:p>
          <a:p>
            <a:endParaRPr lang="tr-TR" dirty="0" smtClean="0"/>
          </a:p>
          <a:p>
            <a:r>
              <a:rPr lang="tr-TR" dirty="0" smtClean="0"/>
              <a:t>Ortak alanlarda ve asansörlerde her engel grubundaki kişilerin algılayabileceği şekilde yazılı, sesli ve görsel yönlendirmelerin yapılması gerekir</a:t>
            </a:r>
          </a:p>
          <a:p>
            <a:endParaRPr lang="tr-TR" dirty="0" smtClean="0"/>
          </a:p>
          <a:p>
            <a:r>
              <a:rPr lang="tr-TR" dirty="0" smtClean="0"/>
              <a:t>Asansör, tuvalet, lavabo, gibi ortak alanların her engel grubuna cevap verecek şekilde düzenlenmesi, tekerlekli sandalye transferini kolaylaştıracak ve manevraya izin verecek şekilde hazırlanması gerekir</a:t>
            </a:r>
          </a:p>
          <a:p>
            <a:endParaRPr lang="tr-TR" dirty="0" smtClean="0"/>
          </a:p>
          <a:p>
            <a:r>
              <a:rPr lang="tr-TR" dirty="0" smtClean="0"/>
              <a:t>Diş </a:t>
            </a:r>
            <a:r>
              <a:rPr lang="tr-TR" dirty="0" err="1" smtClean="0"/>
              <a:t>ünitleri</a:t>
            </a:r>
            <a:r>
              <a:rPr lang="tr-TR" dirty="0" smtClean="0"/>
              <a:t> hasta taşınmasına ve geçişine uygun olmalıdır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85778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tr-TR" sz="8000" i="1" dirty="0" smtClean="0">
                <a:solidFill>
                  <a:srgbClr val="00B0F0"/>
                </a:solidFill>
                <a:cs typeface="Arial" pitchFamily="34" charset="0"/>
              </a:rPr>
              <a:t>Engelli bireylerde ağız diş bakımı için yapılması gerekenler:</a:t>
            </a:r>
          </a:p>
          <a:p>
            <a:pPr algn="just"/>
            <a:endParaRPr lang="tr-TR" sz="8000" dirty="0" smtClean="0">
              <a:cs typeface="Arial" pitchFamily="34" charset="0"/>
            </a:endParaRPr>
          </a:p>
          <a:p>
            <a:pPr lvl="1" algn="just">
              <a:buClr>
                <a:srgbClr val="FFFF00"/>
              </a:buClr>
              <a:buFont typeface="Wingdings" pitchFamily="2" charset="2"/>
              <a:buChar char="§"/>
            </a:pP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Her yemekten sonra özellikle yatmadan önce dişlerin fırçalanması (Engellilik durumuna göre otomatik fırça kullanımı)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§"/>
            </a:pPr>
            <a:endParaRPr lang="tr-TR" sz="8000" dirty="0" smtClean="0">
              <a:cs typeface="Arial" pitchFamily="34" charset="0"/>
            </a:endParaRPr>
          </a:p>
          <a:p>
            <a:pPr lvl="1" algn="just">
              <a:buClr>
                <a:srgbClr val="FFFF00"/>
              </a:buClr>
              <a:buFont typeface="Wingdings" pitchFamily="2" charset="2"/>
              <a:buChar char="§"/>
            </a:pP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Florlu diş macunlarının jellerin kullanılması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§"/>
            </a:pPr>
            <a:endParaRPr lang="tr-TR" sz="8000" dirty="0" smtClean="0">
              <a:cs typeface="Arial" pitchFamily="34" charset="0"/>
            </a:endParaRPr>
          </a:p>
          <a:p>
            <a:pPr lvl="1" algn="just">
              <a:buClr>
                <a:srgbClr val="FFFF00"/>
              </a:buClr>
              <a:buFont typeface="Wingdings" pitchFamily="2" charset="2"/>
              <a:buChar char="§"/>
            </a:pP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Mümkünse diş ipi kullanımı rutin hale getirilmesi</a:t>
            </a:r>
          </a:p>
          <a:p>
            <a:pPr lvl="1" algn="just">
              <a:buClr>
                <a:srgbClr val="FFFF00"/>
              </a:buClr>
              <a:buFont typeface="Wingdings" pitchFamily="2" charset="2"/>
              <a:buChar char="§"/>
            </a:pPr>
            <a:endParaRPr lang="tr-TR" sz="7800" dirty="0" smtClean="0">
              <a:solidFill>
                <a:schemeClr val="tx1"/>
              </a:solidFill>
              <a:cs typeface="Arial" pitchFamily="34" charset="0"/>
            </a:endParaRPr>
          </a:p>
          <a:p>
            <a:pPr lvl="1" algn="just">
              <a:buClr>
                <a:srgbClr val="FFFF00"/>
              </a:buClr>
              <a:buFont typeface="Wingdings" pitchFamily="2" charset="2"/>
              <a:buChar char="§"/>
            </a:pP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Kullanılan ilaçlara bağlı ağız kuruluğu söz konusu ise </a:t>
            </a:r>
            <a:r>
              <a:rPr lang="tr-TR" sz="7800" dirty="0" err="1" smtClean="0">
                <a:solidFill>
                  <a:schemeClr val="tx1"/>
                </a:solidFill>
                <a:cs typeface="Arial" pitchFamily="34" charset="0"/>
              </a:rPr>
              <a:t>ksilitolü</a:t>
            </a: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 sakız veya diğer preparatlarla ağzın nemli kalmasının sağlanması 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§"/>
            </a:pPr>
            <a:endParaRPr lang="tr-TR" sz="8000" dirty="0" smtClean="0">
              <a:cs typeface="Arial" pitchFamily="34" charset="0"/>
            </a:endParaRPr>
          </a:p>
          <a:p>
            <a:pPr lvl="1" algn="just">
              <a:buClr>
                <a:srgbClr val="FFFF00"/>
              </a:buClr>
              <a:buFont typeface="Wingdings" pitchFamily="2" charset="2"/>
              <a:buChar char="§"/>
            </a:pP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Beslenmede düzenlemeler yapılarak </a:t>
            </a:r>
            <a:r>
              <a:rPr lang="tr-TR" sz="7800" dirty="0" err="1" smtClean="0">
                <a:solidFill>
                  <a:schemeClr val="tx1"/>
                </a:solidFill>
                <a:cs typeface="Arial" pitchFamily="34" charset="0"/>
              </a:rPr>
              <a:t>dental</a:t>
            </a: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 problemlerin önlenmesi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§"/>
            </a:pPr>
            <a:endParaRPr lang="tr-TR" sz="8000" dirty="0" smtClean="0">
              <a:cs typeface="Arial" pitchFamily="34" charset="0"/>
            </a:endParaRPr>
          </a:p>
          <a:p>
            <a:pPr lvl="1" algn="just">
              <a:buClr>
                <a:srgbClr val="FFFF00"/>
              </a:buClr>
              <a:buFont typeface="Wingdings" pitchFamily="2" charset="2"/>
              <a:buChar char="§"/>
            </a:pPr>
            <a:r>
              <a:rPr lang="tr-TR" sz="7800" dirty="0" smtClean="0">
                <a:solidFill>
                  <a:schemeClr val="tx1"/>
                </a:solidFill>
                <a:cs typeface="Arial" pitchFamily="34" charset="0"/>
              </a:rPr>
              <a:t>Düzenli diş hekimi kontrollerinin yapılması</a:t>
            </a:r>
          </a:p>
          <a:p>
            <a:pPr algn="just">
              <a:buClr>
                <a:srgbClr val="FFFF00"/>
              </a:buClr>
              <a:buFont typeface="Courier New" pitchFamily="49" charset="0"/>
              <a:buChar char="o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25112"/>
          </a:xfrm>
        </p:spPr>
        <p:txBody>
          <a:bodyPr/>
          <a:lstStyle/>
          <a:p>
            <a:r>
              <a:rPr lang="tr-TR" dirty="0" smtClean="0"/>
              <a:t>Görme engelli bireyler için,</a:t>
            </a:r>
          </a:p>
          <a:p>
            <a:pPr lvl="1"/>
            <a:r>
              <a:rPr lang="tr-TR" dirty="0" smtClean="0"/>
              <a:t>Körler alfabesi (Braille) kullanılması gerekir</a:t>
            </a:r>
          </a:p>
          <a:p>
            <a:pPr lvl="1"/>
            <a:r>
              <a:rPr lang="tr-TR" dirty="0" smtClean="0"/>
              <a:t>Ortak alanlarda pabuç ve bastonları ile zemini algılamalarına yardımcı tırtıklı şeritler yerleştirilip takip izi oluşturulabilir</a:t>
            </a:r>
          </a:p>
          <a:p>
            <a:r>
              <a:rPr lang="tr-TR" dirty="0" smtClean="0"/>
              <a:t>Ağır engelli hastalarda uyum eksikliği; bu hastalarda diş tedavilerinin </a:t>
            </a:r>
            <a:r>
              <a:rPr lang="tr-TR" dirty="0" err="1" smtClean="0"/>
              <a:t>sedasyon</a:t>
            </a:r>
            <a:r>
              <a:rPr lang="tr-TR" dirty="0" smtClean="0"/>
              <a:t> veya genel anestezi ile yapılması gerekli olabilir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786478"/>
          </a:xfrm>
        </p:spPr>
        <p:txBody>
          <a:bodyPr/>
          <a:lstStyle/>
          <a:p>
            <a:r>
              <a:rPr lang="tr-TR" dirty="0" err="1" smtClean="0"/>
              <a:t>Mental</a:t>
            </a:r>
            <a:r>
              <a:rPr lang="tr-TR" dirty="0" smtClean="0"/>
              <a:t> yetersizliği olan hastalara yaklaşım;</a:t>
            </a:r>
          </a:p>
          <a:p>
            <a:pPr lvl="1"/>
            <a:r>
              <a:rPr lang="tr-TR" dirty="0" smtClean="0"/>
              <a:t>Hastalığın şiddetine bağlı olarak ağızlarını uzun süre açık tutmaları mümkün olmayabilir. Bu nedenle nöroloji konsültasyonu ile genel anestezi ya da </a:t>
            </a:r>
            <a:r>
              <a:rPr lang="tr-TR" dirty="0" err="1" smtClean="0"/>
              <a:t>sedasyon</a:t>
            </a:r>
            <a:r>
              <a:rPr lang="tr-TR" dirty="0" smtClean="0"/>
              <a:t> altında tedavi edilmeleri gerekebilir. </a:t>
            </a:r>
          </a:p>
          <a:p>
            <a:pPr lvl="1"/>
            <a:r>
              <a:rPr lang="tr-TR" dirty="0" smtClean="0"/>
              <a:t>Kişinin ailesinin eğitim almış olması diş fırçalama ve beslenme alışkanlıkları konusunda önemlidir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+mn-lt"/>
              </a:rPr>
              <a:t>Madde bağımlısı olan hastalara </a:t>
            </a:r>
            <a:r>
              <a:rPr lang="tr-TR" sz="3200" dirty="0" smtClean="0">
                <a:latin typeface="+mn-lt"/>
              </a:rPr>
              <a:t>yaklaşım;</a:t>
            </a:r>
            <a:endParaRPr lang="tr-TR" sz="32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00B0F0"/>
                </a:solidFill>
              </a:rPr>
              <a:t>Alkolizmde; 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D</a:t>
            </a:r>
            <a:r>
              <a:rPr lang="tr-TR" dirty="0" smtClean="0">
                <a:solidFill>
                  <a:schemeClr val="tx1"/>
                </a:solidFill>
              </a:rPr>
              <a:t>iş hekimliği açısından en istenmeyen durum çene-yüz bölgesinde yaralanmalardır. Kronik alkolizmle birlikte yara iyileşmesinin gecikebileceği, ilaç etkileşimine, karaciğer </a:t>
            </a:r>
            <a:r>
              <a:rPr lang="tr-TR" dirty="0" err="1" smtClean="0">
                <a:solidFill>
                  <a:schemeClr val="tx1"/>
                </a:solidFill>
              </a:rPr>
              <a:t>kopmplikasyonlarına</a:t>
            </a:r>
            <a:r>
              <a:rPr lang="tr-TR" dirty="0" smtClean="0">
                <a:solidFill>
                  <a:schemeClr val="tx1"/>
                </a:solidFill>
              </a:rPr>
              <a:t> bağlı olarak </a:t>
            </a:r>
            <a:r>
              <a:rPr lang="tr-TR" dirty="0" err="1" smtClean="0">
                <a:solidFill>
                  <a:schemeClr val="tx1"/>
                </a:solidFill>
              </a:rPr>
              <a:t>dental</a:t>
            </a:r>
            <a:r>
              <a:rPr lang="tr-TR" dirty="0" smtClean="0">
                <a:solidFill>
                  <a:schemeClr val="tx1"/>
                </a:solidFill>
              </a:rPr>
              <a:t> tedavilerin sıkıntı yaratabileceği dikkate alınmalıdır.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Aşırı çürük ve </a:t>
            </a:r>
            <a:r>
              <a:rPr lang="tr-TR" dirty="0" err="1" smtClean="0">
                <a:solidFill>
                  <a:schemeClr val="tx1"/>
                </a:solidFill>
              </a:rPr>
              <a:t>periodontal</a:t>
            </a:r>
            <a:r>
              <a:rPr lang="tr-TR" dirty="0" smtClean="0">
                <a:solidFill>
                  <a:schemeClr val="tx1"/>
                </a:solidFill>
              </a:rPr>
              <a:t> hastalık oluşumunda da rolü vardır.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Yine bu hastaların bakım eksiklikleri vücut dirençlerinin düşmesine neden  olur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428596" y="642918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Madde bağımlısı olan hastalara yaklaşım;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" name="2 İçerik Yer Tutucusu"/>
          <p:cNvSpPr txBox="1">
            <a:spLocks/>
          </p:cNvSpPr>
          <p:nvPr/>
        </p:nvSpPr>
        <p:spPr>
          <a:xfrm>
            <a:off x="357158" y="1571612"/>
            <a:ext cx="8229600" cy="4325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Nikotin kullanımı;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Aşırı tütün kullanımının en önemli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komplikasyonu ağız mukozasında </a:t>
            </a:r>
            <a:r>
              <a:rPr kumimoji="0" lang="tr-TR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keratinizasyona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dişlerde renklenmeye neden olmasıdır.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lang="tr-TR" sz="2600" baseline="0" dirty="0" smtClean="0"/>
              <a:t>Aynı</a:t>
            </a:r>
            <a:r>
              <a:rPr lang="tr-TR" sz="2600" dirty="0" smtClean="0"/>
              <a:t> zamanda ağız hijyenini de bozar.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Oral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kanser riskini artırır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lang="tr-TR" sz="2600" baseline="0" dirty="0" smtClean="0"/>
              <a:t>Diş</a:t>
            </a:r>
            <a:r>
              <a:rPr lang="tr-TR" sz="2600" dirty="0" smtClean="0"/>
              <a:t> tedavisi sırasında solunum güçlüğü yaratması tütün kullanımının bir diğer yan etkisidir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B0F0"/>
                </a:solidFill>
              </a:rPr>
              <a:t>Hipnotik</a:t>
            </a:r>
            <a:r>
              <a:rPr lang="tr-TR" dirty="0" smtClean="0">
                <a:solidFill>
                  <a:srgbClr val="00B0F0"/>
                </a:solidFill>
              </a:rPr>
              <a:t> veya narkotik ajan kullanımı;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Kokain bağımlılarında </a:t>
            </a:r>
            <a:r>
              <a:rPr lang="tr-TR" dirty="0" err="1" smtClean="0">
                <a:solidFill>
                  <a:schemeClr val="tx1"/>
                </a:solidFill>
              </a:rPr>
              <a:t>buruksizm</a:t>
            </a:r>
            <a:r>
              <a:rPr lang="tr-TR" dirty="0" smtClean="0">
                <a:solidFill>
                  <a:schemeClr val="tx1"/>
                </a:solidFill>
              </a:rPr>
              <a:t> ve buna bağlı olarak dişlerde aşınma ile </a:t>
            </a:r>
            <a:r>
              <a:rPr lang="tr-TR" dirty="0" err="1" smtClean="0">
                <a:solidFill>
                  <a:schemeClr val="tx1"/>
                </a:solidFill>
              </a:rPr>
              <a:t>temporomandibular</a:t>
            </a:r>
            <a:r>
              <a:rPr lang="tr-TR" dirty="0" smtClean="0">
                <a:solidFill>
                  <a:schemeClr val="tx1"/>
                </a:solidFill>
              </a:rPr>
              <a:t> eklem sorunları görülebilir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Bu tip madde bağımlılarında damar yoluyla ilgili maddelerin alınması nedeniyle bulaşıcı hastalık taşıma riski yüksektir.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Ayrıca hasta klinikte maddeyi kullanamamasına bağlı kriz geçirebilir.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Madde bağımlısı olan hastalara yaklaşım;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Ekran Gösterisi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Klinikte Engelli Hastalara Yaklaşım</vt:lpstr>
      <vt:lpstr>Slayt 2</vt:lpstr>
      <vt:lpstr>Slayt 3</vt:lpstr>
      <vt:lpstr>Slayt 4</vt:lpstr>
      <vt:lpstr>Slayt 5</vt:lpstr>
      <vt:lpstr>Madde bağımlısı olan hastalara yaklaşım;</vt:lpstr>
      <vt:lpstr>Slayt 7</vt:lpstr>
      <vt:lpstr>Madde bağımlısı olan hastalara yaklaşım;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Klinikte Engelli Hastalara Yaklaşım</dc:title>
  <dc:creator>Asus</dc:creator>
  <cp:lastModifiedBy>Asus</cp:lastModifiedBy>
  <cp:revision>1</cp:revision>
  <dcterms:created xsi:type="dcterms:W3CDTF">2018-03-13T11:32:00Z</dcterms:created>
  <dcterms:modified xsi:type="dcterms:W3CDTF">2018-03-13T11:32:28Z</dcterms:modified>
</cp:coreProperties>
</file>