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1" r:id="rId4"/>
    <p:sldId id="262" r:id="rId5"/>
    <p:sldId id="263" r:id="rId6"/>
    <p:sldId id="264" r:id="rId7"/>
    <p:sldId id="265" r:id="rId8"/>
    <p:sldId id="278"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348" r:id="rId25"/>
    <p:sldId id="282" r:id="rId26"/>
    <p:sldId id="259" r:id="rId27"/>
    <p:sldId id="283" r:id="rId28"/>
    <p:sldId id="349" r:id="rId29"/>
    <p:sldId id="284" r:id="rId30"/>
    <p:sldId id="285" r:id="rId31"/>
    <p:sldId id="288" r:id="rId32"/>
    <p:sldId id="286" r:id="rId33"/>
    <p:sldId id="287" r:id="rId34"/>
    <p:sldId id="289" r:id="rId35"/>
    <p:sldId id="290" r:id="rId36"/>
    <p:sldId id="291" r:id="rId37"/>
    <p:sldId id="350" r:id="rId38"/>
    <p:sldId id="351" r:id="rId39"/>
    <p:sldId id="292" r:id="rId40"/>
    <p:sldId id="295" r:id="rId41"/>
    <p:sldId id="293" r:id="rId42"/>
    <p:sldId id="294" r:id="rId43"/>
    <p:sldId id="296" r:id="rId44"/>
    <p:sldId id="297" r:id="rId45"/>
    <p:sldId id="298" r:id="rId46"/>
    <p:sldId id="299" r:id="rId47"/>
    <p:sldId id="300" r:id="rId48"/>
    <p:sldId id="301" r:id="rId49"/>
    <p:sldId id="352" r:id="rId50"/>
    <p:sldId id="353" r:id="rId51"/>
    <p:sldId id="302" r:id="rId52"/>
    <p:sldId id="407" r:id="rId53"/>
    <p:sldId id="303" r:id="rId54"/>
    <p:sldId id="408" r:id="rId55"/>
    <p:sldId id="304" r:id="rId56"/>
    <p:sldId id="315" r:id="rId57"/>
    <p:sldId id="305" r:id="rId58"/>
    <p:sldId id="306" r:id="rId59"/>
    <p:sldId id="307" r:id="rId60"/>
    <p:sldId id="410" r:id="rId61"/>
    <p:sldId id="409" r:id="rId62"/>
    <p:sldId id="412" r:id="rId63"/>
    <p:sldId id="413" r:id="rId64"/>
    <p:sldId id="316" r:id="rId65"/>
    <p:sldId id="411" r:id="rId66"/>
    <p:sldId id="308" r:id="rId67"/>
    <p:sldId id="309" r:id="rId68"/>
    <p:sldId id="310" r:id="rId69"/>
    <p:sldId id="311" r:id="rId70"/>
    <p:sldId id="312" r:id="rId71"/>
    <p:sldId id="313" r:id="rId72"/>
    <p:sldId id="314" r:id="rId73"/>
    <p:sldId id="318" r:id="rId74"/>
    <p:sldId id="317" r:id="rId75"/>
    <p:sldId id="260" r:id="rId76"/>
    <p:sldId id="319" r:id="rId77"/>
    <p:sldId id="320" r:id="rId78"/>
    <p:sldId id="321" r:id="rId79"/>
    <p:sldId id="404" r:id="rId80"/>
    <p:sldId id="322" r:id="rId81"/>
    <p:sldId id="330" r:id="rId82"/>
    <p:sldId id="323" r:id="rId83"/>
    <p:sldId id="331" r:id="rId84"/>
    <p:sldId id="324" r:id="rId85"/>
    <p:sldId id="325" r:id="rId86"/>
    <p:sldId id="326" r:id="rId87"/>
    <p:sldId id="327" r:id="rId88"/>
    <p:sldId id="328" r:id="rId89"/>
    <p:sldId id="329" r:id="rId90"/>
    <p:sldId id="332" r:id="rId91"/>
    <p:sldId id="333" r:id="rId92"/>
    <p:sldId id="334" r:id="rId93"/>
    <p:sldId id="335" r:id="rId94"/>
    <p:sldId id="336" r:id="rId95"/>
    <p:sldId id="337" r:id="rId96"/>
    <p:sldId id="338" r:id="rId97"/>
    <p:sldId id="355" r:id="rId98"/>
    <p:sldId id="354" r:id="rId99"/>
    <p:sldId id="339" r:id="rId100"/>
    <p:sldId id="405" r:id="rId101"/>
    <p:sldId id="356" r:id="rId102"/>
    <p:sldId id="357" r:id="rId103"/>
    <p:sldId id="343" r:id="rId104"/>
    <p:sldId id="340" r:id="rId105"/>
    <p:sldId id="344" r:id="rId106"/>
    <p:sldId id="341" r:id="rId107"/>
    <p:sldId id="345" r:id="rId108"/>
    <p:sldId id="346" r:id="rId109"/>
    <p:sldId id="342" r:id="rId110"/>
    <p:sldId id="380" r:id="rId111"/>
    <p:sldId id="381" r:id="rId112"/>
    <p:sldId id="382" r:id="rId113"/>
    <p:sldId id="358" r:id="rId114"/>
    <p:sldId id="359" r:id="rId115"/>
    <p:sldId id="360" r:id="rId116"/>
    <p:sldId id="361" r:id="rId117"/>
    <p:sldId id="362" r:id="rId118"/>
    <p:sldId id="363" r:id="rId119"/>
    <p:sldId id="364" r:id="rId120"/>
    <p:sldId id="365" r:id="rId121"/>
    <p:sldId id="366" r:id="rId122"/>
    <p:sldId id="367" r:id="rId123"/>
    <p:sldId id="414" r:id="rId124"/>
    <p:sldId id="368" r:id="rId125"/>
    <p:sldId id="369" r:id="rId126"/>
    <p:sldId id="371" r:id="rId127"/>
    <p:sldId id="372" r:id="rId128"/>
    <p:sldId id="373" r:id="rId129"/>
    <p:sldId id="374" r:id="rId130"/>
    <p:sldId id="370" r:id="rId131"/>
    <p:sldId id="375" r:id="rId132"/>
    <p:sldId id="376" r:id="rId133"/>
    <p:sldId id="377" r:id="rId134"/>
    <p:sldId id="378" r:id="rId135"/>
    <p:sldId id="383" r:id="rId136"/>
    <p:sldId id="384" r:id="rId137"/>
    <p:sldId id="385" r:id="rId138"/>
    <p:sldId id="386" r:id="rId139"/>
    <p:sldId id="387" r:id="rId140"/>
    <p:sldId id="379" r:id="rId141"/>
    <p:sldId id="388" r:id="rId142"/>
    <p:sldId id="389" r:id="rId143"/>
    <p:sldId id="390" r:id="rId144"/>
    <p:sldId id="391" r:id="rId145"/>
    <p:sldId id="392" r:id="rId146"/>
    <p:sldId id="397" r:id="rId147"/>
    <p:sldId id="393" r:id="rId148"/>
    <p:sldId id="394" r:id="rId149"/>
    <p:sldId id="395" r:id="rId150"/>
    <p:sldId id="396" r:id="rId151"/>
    <p:sldId id="398" r:id="rId152"/>
    <p:sldId id="399" r:id="rId153"/>
    <p:sldId id="400" r:id="rId154"/>
    <p:sldId id="401" r:id="rId155"/>
    <p:sldId id="402" r:id="rId156"/>
    <p:sldId id="403" r:id="rId1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94652"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58" y="1265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5C686-2EED-4605-806E-FA3FBEBE372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FF6501CE-176D-4F51-AC9A-94256AD29D0D}">
      <dgm:prSet phldrT="[Metin]"/>
      <dgm:spPr/>
      <dgm:t>
        <a:bodyPr/>
        <a:lstStyle/>
        <a:p>
          <a:r>
            <a:rPr lang="tr-TR" b="1" dirty="0" smtClean="0">
              <a:solidFill>
                <a:schemeClr val="tx1"/>
              </a:solidFill>
            </a:rPr>
            <a:t>BEDEN SIVILARI</a:t>
          </a:r>
        </a:p>
        <a:p>
          <a:r>
            <a:rPr lang="tr-TR" b="1" dirty="0" smtClean="0">
              <a:solidFill>
                <a:schemeClr val="tx1"/>
              </a:solidFill>
            </a:rPr>
            <a:t>-Vücut ağırlığının % 60-70’ini oluşturur.</a:t>
          </a:r>
          <a:endParaRPr lang="tr-TR" dirty="0"/>
        </a:p>
      </dgm:t>
    </dgm:pt>
    <dgm:pt modelId="{96492849-651F-4F12-8D64-8180D7263B50}" type="parTrans" cxnId="{F12151D6-FBF1-4A78-AE92-F6F39B70C3F6}">
      <dgm:prSet/>
      <dgm:spPr/>
      <dgm:t>
        <a:bodyPr/>
        <a:lstStyle/>
        <a:p>
          <a:endParaRPr lang="tr-TR"/>
        </a:p>
      </dgm:t>
    </dgm:pt>
    <dgm:pt modelId="{56A686AB-7797-4DEA-BF73-DDC6DC7F3AB4}" type="sibTrans" cxnId="{F12151D6-FBF1-4A78-AE92-F6F39B70C3F6}">
      <dgm:prSet/>
      <dgm:spPr/>
      <dgm:t>
        <a:bodyPr/>
        <a:lstStyle/>
        <a:p>
          <a:endParaRPr lang="tr-TR"/>
        </a:p>
      </dgm:t>
    </dgm:pt>
    <dgm:pt modelId="{04BBF092-98FC-4B12-9E82-E53BB735CABB}">
      <dgm:prSet phldrT="[Metin]"/>
      <dgm:spPr/>
      <dgm:t>
        <a:bodyPr/>
        <a:lstStyle/>
        <a:p>
          <a:r>
            <a:rPr lang="tr-TR" b="1" dirty="0" smtClean="0">
              <a:solidFill>
                <a:schemeClr val="tx1"/>
              </a:solidFill>
            </a:rPr>
            <a:t>EKSTRASELLER SIVI (HÜCRE DIŞI SIVI</a:t>
          </a:r>
          <a:r>
            <a:rPr lang="tr-TR" dirty="0" smtClean="0">
              <a:solidFill>
                <a:schemeClr val="tx1"/>
              </a:solidFill>
            </a:rPr>
            <a:t>)</a:t>
          </a:r>
        </a:p>
        <a:p>
          <a:r>
            <a:rPr lang="tr-TR" dirty="0" smtClean="0">
              <a:solidFill>
                <a:schemeClr val="tx1"/>
              </a:solidFill>
            </a:rPr>
            <a:t>Toplam vücut sıvısının %30’unun oluşturur.</a:t>
          </a:r>
          <a:endParaRPr lang="tr-TR" dirty="0"/>
        </a:p>
      </dgm:t>
    </dgm:pt>
    <dgm:pt modelId="{45A0A5C4-E1EC-4923-A28D-F11502B8F59E}" type="parTrans" cxnId="{5047674B-72E0-42EF-BB69-08AC0CB2DC21}">
      <dgm:prSet/>
      <dgm:spPr/>
      <dgm:t>
        <a:bodyPr/>
        <a:lstStyle/>
        <a:p>
          <a:endParaRPr lang="tr-TR"/>
        </a:p>
      </dgm:t>
    </dgm:pt>
    <dgm:pt modelId="{3988B185-FE40-4075-8D1F-4964282CB945}" type="sibTrans" cxnId="{5047674B-72E0-42EF-BB69-08AC0CB2DC21}">
      <dgm:prSet/>
      <dgm:spPr/>
      <dgm:t>
        <a:bodyPr/>
        <a:lstStyle/>
        <a:p>
          <a:endParaRPr lang="tr-TR"/>
        </a:p>
      </dgm:t>
    </dgm:pt>
    <dgm:pt modelId="{AAC1DD72-6D4A-4B2D-A4C8-BA4E97FA8FB7}">
      <dgm:prSet phldrT="[Metin]"/>
      <dgm:spPr/>
      <dgm:t>
        <a:bodyPr/>
        <a:lstStyle/>
        <a:p>
          <a:r>
            <a:rPr lang="tr-TR" b="1" dirty="0" err="1" smtClean="0">
              <a:solidFill>
                <a:schemeClr val="tx1"/>
              </a:solidFill>
            </a:rPr>
            <a:t>İntersitiyel</a:t>
          </a:r>
          <a:r>
            <a:rPr lang="tr-TR" b="1" dirty="0" smtClean="0">
              <a:solidFill>
                <a:schemeClr val="tx1"/>
              </a:solidFill>
            </a:rPr>
            <a:t> sıvı (hücreler arası sıvı) (ekstrasellüler sıvının %24 oluşturur)</a:t>
          </a:r>
          <a:endParaRPr lang="tr-TR" dirty="0"/>
        </a:p>
      </dgm:t>
    </dgm:pt>
    <dgm:pt modelId="{9167CCA4-A505-4695-869B-CC9507AED20A}" type="parTrans" cxnId="{1B77A8EB-7CB2-462E-BD31-58897C976C0D}">
      <dgm:prSet/>
      <dgm:spPr/>
      <dgm:t>
        <a:bodyPr/>
        <a:lstStyle/>
        <a:p>
          <a:endParaRPr lang="tr-TR"/>
        </a:p>
      </dgm:t>
    </dgm:pt>
    <dgm:pt modelId="{94EAD332-C7F0-462B-9241-0C60E7F9775F}" type="sibTrans" cxnId="{1B77A8EB-7CB2-462E-BD31-58897C976C0D}">
      <dgm:prSet/>
      <dgm:spPr/>
      <dgm:t>
        <a:bodyPr/>
        <a:lstStyle/>
        <a:p>
          <a:endParaRPr lang="tr-TR"/>
        </a:p>
      </dgm:t>
    </dgm:pt>
    <dgm:pt modelId="{D85B710C-4497-4B19-BEB8-318581E05546}">
      <dgm:prSet phldrT="[Metin]"/>
      <dgm:spPr/>
      <dgm:t>
        <a:bodyPr/>
        <a:lstStyle/>
        <a:p>
          <a:r>
            <a:rPr lang="tr-TR" b="1" dirty="0" smtClean="0">
              <a:solidFill>
                <a:schemeClr val="tx1"/>
              </a:solidFill>
            </a:rPr>
            <a:t>İNTRASELLÜLER SIVI (HÜCRE İÇİ SIVISI)</a:t>
          </a:r>
        </a:p>
        <a:p>
          <a:r>
            <a:rPr lang="tr-TR" dirty="0" smtClean="0">
              <a:solidFill>
                <a:schemeClr val="tx1"/>
              </a:solidFill>
            </a:rPr>
            <a:t>Toplam vücut sıvısının %70’ini oluşturur.</a:t>
          </a:r>
          <a:endParaRPr lang="tr-TR" dirty="0"/>
        </a:p>
      </dgm:t>
    </dgm:pt>
    <dgm:pt modelId="{4C11C091-8ED3-4BBC-BFB4-27761B6E32AA}" type="parTrans" cxnId="{50C59A27-53DB-42BD-AA43-477E115A4594}">
      <dgm:prSet/>
      <dgm:spPr/>
      <dgm:t>
        <a:bodyPr/>
        <a:lstStyle/>
        <a:p>
          <a:endParaRPr lang="tr-TR"/>
        </a:p>
      </dgm:t>
    </dgm:pt>
    <dgm:pt modelId="{483C10C8-94E7-431C-9CDB-FEEF57C5E1A2}" type="sibTrans" cxnId="{50C59A27-53DB-42BD-AA43-477E115A4594}">
      <dgm:prSet/>
      <dgm:spPr/>
      <dgm:t>
        <a:bodyPr/>
        <a:lstStyle/>
        <a:p>
          <a:endParaRPr lang="tr-TR"/>
        </a:p>
      </dgm:t>
    </dgm:pt>
    <dgm:pt modelId="{300E0DC1-C0D6-451A-B77A-57D7638E8DCE}">
      <dgm:prSet/>
      <dgm:spPr/>
      <dgm:t>
        <a:bodyPr/>
        <a:lstStyle/>
        <a:p>
          <a:r>
            <a:rPr lang="tr-TR" b="1" smtClean="0">
              <a:solidFill>
                <a:schemeClr val="tx1"/>
              </a:solidFill>
            </a:rPr>
            <a:t>İntravasküler (damar içi) sıvı (ekstrasellüller sıvının %6 ‘sını oluşturur )</a:t>
          </a:r>
          <a:endParaRPr lang="tr-TR"/>
        </a:p>
      </dgm:t>
    </dgm:pt>
    <dgm:pt modelId="{BE5B8281-4E8C-45AD-BB2F-247C0D38490B}" type="parTrans" cxnId="{71BAE573-9907-4666-9D5D-7A1596B231C0}">
      <dgm:prSet/>
      <dgm:spPr/>
      <dgm:t>
        <a:bodyPr/>
        <a:lstStyle/>
        <a:p>
          <a:endParaRPr lang="tr-TR"/>
        </a:p>
      </dgm:t>
    </dgm:pt>
    <dgm:pt modelId="{CA39756F-2B00-4131-9B79-DF9B657E5D92}" type="sibTrans" cxnId="{71BAE573-9907-4666-9D5D-7A1596B231C0}">
      <dgm:prSet/>
      <dgm:spPr/>
      <dgm:t>
        <a:bodyPr/>
        <a:lstStyle/>
        <a:p>
          <a:endParaRPr lang="tr-TR"/>
        </a:p>
      </dgm:t>
    </dgm:pt>
    <dgm:pt modelId="{D71E507C-C0D8-4074-A193-AC441A6B1523}">
      <dgm:prSet/>
      <dgm:spPr/>
      <dgm:t>
        <a:bodyPr/>
        <a:lstStyle/>
        <a:p>
          <a:r>
            <a:rPr lang="tr-TR" b="1" smtClean="0">
              <a:solidFill>
                <a:schemeClr val="tx1"/>
              </a:solidFill>
            </a:rPr>
            <a:t>Transsellüler sıvı (ekstrasellüler sıvının %1’ini oluşturur</a:t>
          </a:r>
          <a:r>
            <a:rPr lang="tr-TR" smtClean="0">
              <a:solidFill>
                <a:schemeClr val="tx1"/>
              </a:solidFill>
            </a:rPr>
            <a:t>.)</a:t>
          </a:r>
          <a:endParaRPr lang="tr-TR" dirty="0">
            <a:solidFill>
              <a:schemeClr val="tx1"/>
            </a:solidFill>
          </a:endParaRPr>
        </a:p>
      </dgm:t>
    </dgm:pt>
    <dgm:pt modelId="{8646FC10-902F-4510-8005-EF7BCEC9195A}" type="parTrans" cxnId="{8A0422D1-494E-44F2-8AF6-E42156482041}">
      <dgm:prSet/>
      <dgm:spPr/>
      <dgm:t>
        <a:bodyPr/>
        <a:lstStyle/>
        <a:p>
          <a:endParaRPr lang="tr-TR"/>
        </a:p>
      </dgm:t>
    </dgm:pt>
    <dgm:pt modelId="{529B99A2-80A7-469C-B2F3-C411EF7F5835}" type="sibTrans" cxnId="{8A0422D1-494E-44F2-8AF6-E42156482041}">
      <dgm:prSet/>
      <dgm:spPr/>
      <dgm:t>
        <a:bodyPr/>
        <a:lstStyle/>
        <a:p>
          <a:endParaRPr lang="tr-TR"/>
        </a:p>
      </dgm:t>
    </dgm:pt>
    <dgm:pt modelId="{188F49CA-4C98-4A9A-A9B1-BC86F8E0DC61}" type="pres">
      <dgm:prSet presAssocID="{F6B5C686-2EED-4605-806E-FA3FBEBE3720}" presName="diagram" presStyleCnt="0">
        <dgm:presLayoutVars>
          <dgm:chPref val="1"/>
          <dgm:dir/>
          <dgm:animOne val="branch"/>
          <dgm:animLvl val="lvl"/>
          <dgm:resizeHandles val="exact"/>
        </dgm:presLayoutVars>
      </dgm:prSet>
      <dgm:spPr/>
      <dgm:t>
        <a:bodyPr/>
        <a:lstStyle/>
        <a:p>
          <a:endParaRPr lang="tr-TR"/>
        </a:p>
      </dgm:t>
    </dgm:pt>
    <dgm:pt modelId="{C2285EFC-1DCD-4EA0-B5DD-45363B6C42D3}" type="pres">
      <dgm:prSet presAssocID="{FF6501CE-176D-4F51-AC9A-94256AD29D0D}" presName="root1" presStyleCnt="0"/>
      <dgm:spPr/>
    </dgm:pt>
    <dgm:pt modelId="{B4CC66C4-CE70-409A-87E9-D461CB43B1C7}" type="pres">
      <dgm:prSet presAssocID="{FF6501CE-176D-4F51-AC9A-94256AD29D0D}" presName="LevelOneTextNode" presStyleLbl="node0" presStyleIdx="0" presStyleCnt="1">
        <dgm:presLayoutVars>
          <dgm:chPref val="3"/>
        </dgm:presLayoutVars>
      </dgm:prSet>
      <dgm:spPr/>
      <dgm:t>
        <a:bodyPr/>
        <a:lstStyle/>
        <a:p>
          <a:endParaRPr lang="tr-TR"/>
        </a:p>
      </dgm:t>
    </dgm:pt>
    <dgm:pt modelId="{FEF4E9D6-3C60-4F07-86D2-DB0A293144CC}" type="pres">
      <dgm:prSet presAssocID="{FF6501CE-176D-4F51-AC9A-94256AD29D0D}" presName="level2hierChild" presStyleCnt="0"/>
      <dgm:spPr/>
    </dgm:pt>
    <dgm:pt modelId="{6AD46927-F524-41B8-A78B-B55278540BCF}" type="pres">
      <dgm:prSet presAssocID="{45A0A5C4-E1EC-4923-A28D-F11502B8F59E}" presName="conn2-1" presStyleLbl="parChTrans1D2" presStyleIdx="0" presStyleCnt="2"/>
      <dgm:spPr/>
      <dgm:t>
        <a:bodyPr/>
        <a:lstStyle/>
        <a:p>
          <a:endParaRPr lang="tr-TR"/>
        </a:p>
      </dgm:t>
    </dgm:pt>
    <dgm:pt modelId="{2AA1B2AB-4DFB-4B4B-A8EA-75E50233F66B}" type="pres">
      <dgm:prSet presAssocID="{45A0A5C4-E1EC-4923-A28D-F11502B8F59E}" presName="connTx" presStyleLbl="parChTrans1D2" presStyleIdx="0" presStyleCnt="2"/>
      <dgm:spPr/>
      <dgm:t>
        <a:bodyPr/>
        <a:lstStyle/>
        <a:p>
          <a:endParaRPr lang="tr-TR"/>
        </a:p>
      </dgm:t>
    </dgm:pt>
    <dgm:pt modelId="{682B2D13-65C4-41A8-87BF-9106CEA79216}" type="pres">
      <dgm:prSet presAssocID="{04BBF092-98FC-4B12-9E82-E53BB735CABB}" presName="root2" presStyleCnt="0"/>
      <dgm:spPr/>
    </dgm:pt>
    <dgm:pt modelId="{A7635791-C6D6-4E7C-AF35-EC606B58EC63}" type="pres">
      <dgm:prSet presAssocID="{04BBF092-98FC-4B12-9E82-E53BB735CABB}" presName="LevelTwoTextNode" presStyleLbl="node2" presStyleIdx="0" presStyleCnt="2">
        <dgm:presLayoutVars>
          <dgm:chPref val="3"/>
        </dgm:presLayoutVars>
      </dgm:prSet>
      <dgm:spPr/>
      <dgm:t>
        <a:bodyPr/>
        <a:lstStyle/>
        <a:p>
          <a:endParaRPr lang="tr-TR"/>
        </a:p>
      </dgm:t>
    </dgm:pt>
    <dgm:pt modelId="{54BB83F4-A4F8-4AD4-98BB-C40DA4967C9A}" type="pres">
      <dgm:prSet presAssocID="{04BBF092-98FC-4B12-9E82-E53BB735CABB}" presName="level3hierChild" presStyleCnt="0"/>
      <dgm:spPr/>
    </dgm:pt>
    <dgm:pt modelId="{A6503FB0-0FCE-411C-93F5-41D17857EBDC}" type="pres">
      <dgm:prSet presAssocID="{9167CCA4-A505-4695-869B-CC9507AED20A}" presName="conn2-1" presStyleLbl="parChTrans1D3" presStyleIdx="0" presStyleCnt="3"/>
      <dgm:spPr/>
      <dgm:t>
        <a:bodyPr/>
        <a:lstStyle/>
        <a:p>
          <a:endParaRPr lang="tr-TR"/>
        </a:p>
      </dgm:t>
    </dgm:pt>
    <dgm:pt modelId="{DC02751C-379B-44E4-BD4F-E9A187EEDD2F}" type="pres">
      <dgm:prSet presAssocID="{9167CCA4-A505-4695-869B-CC9507AED20A}" presName="connTx" presStyleLbl="parChTrans1D3" presStyleIdx="0" presStyleCnt="3"/>
      <dgm:spPr/>
      <dgm:t>
        <a:bodyPr/>
        <a:lstStyle/>
        <a:p>
          <a:endParaRPr lang="tr-TR"/>
        </a:p>
      </dgm:t>
    </dgm:pt>
    <dgm:pt modelId="{24ED70EC-701A-4EF4-B2D3-CCEDD31A0410}" type="pres">
      <dgm:prSet presAssocID="{AAC1DD72-6D4A-4B2D-A4C8-BA4E97FA8FB7}" presName="root2" presStyleCnt="0"/>
      <dgm:spPr/>
    </dgm:pt>
    <dgm:pt modelId="{E8EEBC55-ECA6-442F-9913-BFBBEA84FBFA}" type="pres">
      <dgm:prSet presAssocID="{AAC1DD72-6D4A-4B2D-A4C8-BA4E97FA8FB7}" presName="LevelTwoTextNode" presStyleLbl="node3" presStyleIdx="0" presStyleCnt="3">
        <dgm:presLayoutVars>
          <dgm:chPref val="3"/>
        </dgm:presLayoutVars>
      </dgm:prSet>
      <dgm:spPr/>
      <dgm:t>
        <a:bodyPr/>
        <a:lstStyle/>
        <a:p>
          <a:endParaRPr lang="tr-TR"/>
        </a:p>
      </dgm:t>
    </dgm:pt>
    <dgm:pt modelId="{C2EA3151-79A6-4899-9B6E-E48B5D07DF35}" type="pres">
      <dgm:prSet presAssocID="{AAC1DD72-6D4A-4B2D-A4C8-BA4E97FA8FB7}" presName="level3hierChild" presStyleCnt="0"/>
      <dgm:spPr/>
    </dgm:pt>
    <dgm:pt modelId="{247E49A7-34F9-45A0-965D-33684CA9BC5D}" type="pres">
      <dgm:prSet presAssocID="{8646FC10-902F-4510-8005-EF7BCEC9195A}" presName="conn2-1" presStyleLbl="parChTrans1D3" presStyleIdx="1" presStyleCnt="3"/>
      <dgm:spPr/>
      <dgm:t>
        <a:bodyPr/>
        <a:lstStyle/>
        <a:p>
          <a:endParaRPr lang="tr-TR"/>
        </a:p>
      </dgm:t>
    </dgm:pt>
    <dgm:pt modelId="{D5E15435-B48F-4556-83AC-23F3F7880883}" type="pres">
      <dgm:prSet presAssocID="{8646FC10-902F-4510-8005-EF7BCEC9195A}" presName="connTx" presStyleLbl="parChTrans1D3" presStyleIdx="1" presStyleCnt="3"/>
      <dgm:spPr/>
      <dgm:t>
        <a:bodyPr/>
        <a:lstStyle/>
        <a:p>
          <a:endParaRPr lang="tr-TR"/>
        </a:p>
      </dgm:t>
    </dgm:pt>
    <dgm:pt modelId="{70D3ABE4-9078-4BBB-A04B-DC83A579B4DD}" type="pres">
      <dgm:prSet presAssocID="{D71E507C-C0D8-4074-A193-AC441A6B1523}" presName="root2" presStyleCnt="0"/>
      <dgm:spPr/>
    </dgm:pt>
    <dgm:pt modelId="{BBD03EDF-08EE-4C3F-BBD2-1FE80493CE51}" type="pres">
      <dgm:prSet presAssocID="{D71E507C-C0D8-4074-A193-AC441A6B1523}" presName="LevelTwoTextNode" presStyleLbl="node3" presStyleIdx="1" presStyleCnt="3">
        <dgm:presLayoutVars>
          <dgm:chPref val="3"/>
        </dgm:presLayoutVars>
      </dgm:prSet>
      <dgm:spPr/>
      <dgm:t>
        <a:bodyPr/>
        <a:lstStyle/>
        <a:p>
          <a:endParaRPr lang="tr-TR"/>
        </a:p>
      </dgm:t>
    </dgm:pt>
    <dgm:pt modelId="{AD1A93A8-508A-413A-82BC-68C781FDD01E}" type="pres">
      <dgm:prSet presAssocID="{D71E507C-C0D8-4074-A193-AC441A6B1523}" presName="level3hierChild" presStyleCnt="0"/>
      <dgm:spPr/>
    </dgm:pt>
    <dgm:pt modelId="{634A8115-41E4-464F-978B-EB5DAB0A3154}" type="pres">
      <dgm:prSet presAssocID="{BE5B8281-4E8C-45AD-BB2F-247C0D38490B}" presName="conn2-1" presStyleLbl="parChTrans1D3" presStyleIdx="2" presStyleCnt="3"/>
      <dgm:spPr/>
      <dgm:t>
        <a:bodyPr/>
        <a:lstStyle/>
        <a:p>
          <a:endParaRPr lang="tr-TR"/>
        </a:p>
      </dgm:t>
    </dgm:pt>
    <dgm:pt modelId="{B879617C-F009-4F60-9B32-8B258A0E6844}" type="pres">
      <dgm:prSet presAssocID="{BE5B8281-4E8C-45AD-BB2F-247C0D38490B}" presName="connTx" presStyleLbl="parChTrans1D3" presStyleIdx="2" presStyleCnt="3"/>
      <dgm:spPr/>
      <dgm:t>
        <a:bodyPr/>
        <a:lstStyle/>
        <a:p>
          <a:endParaRPr lang="tr-TR"/>
        </a:p>
      </dgm:t>
    </dgm:pt>
    <dgm:pt modelId="{3D95F6A8-817C-42F8-882F-D6CA5EB2CDBA}" type="pres">
      <dgm:prSet presAssocID="{300E0DC1-C0D6-451A-B77A-57D7638E8DCE}" presName="root2" presStyleCnt="0"/>
      <dgm:spPr/>
    </dgm:pt>
    <dgm:pt modelId="{071B9313-3FE8-497D-9872-B0D3939EDF74}" type="pres">
      <dgm:prSet presAssocID="{300E0DC1-C0D6-451A-B77A-57D7638E8DCE}" presName="LevelTwoTextNode" presStyleLbl="node3" presStyleIdx="2" presStyleCnt="3">
        <dgm:presLayoutVars>
          <dgm:chPref val="3"/>
        </dgm:presLayoutVars>
      </dgm:prSet>
      <dgm:spPr/>
      <dgm:t>
        <a:bodyPr/>
        <a:lstStyle/>
        <a:p>
          <a:endParaRPr lang="tr-TR"/>
        </a:p>
      </dgm:t>
    </dgm:pt>
    <dgm:pt modelId="{5FF4B8FC-7138-48C7-BF46-2219927C0C6C}" type="pres">
      <dgm:prSet presAssocID="{300E0DC1-C0D6-451A-B77A-57D7638E8DCE}" presName="level3hierChild" presStyleCnt="0"/>
      <dgm:spPr/>
    </dgm:pt>
    <dgm:pt modelId="{EFC94D51-84FB-47F9-B478-6172D90986B1}" type="pres">
      <dgm:prSet presAssocID="{4C11C091-8ED3-4BBC-BFB4-27761B6E32AA}" presName="conn2-1" presStyleLbl="parChTrans1D2" presStyleIdx="1" presStyleCnt="2"/>
      <dgm:spPr/>
      <dgm:t>
        <a:bodyPr/>
        <a:lstStyle/>
        <a:p>
          <a:endParaRPr lang="tr-TR"/>
        </a:p>
      </dgm:t>
    </dgm:pt>
    <dgm:pt modelId="{A420EBDA-20B7-452A-8FF8-7EF517B04C4F}" type="pres">
      <dgm:prSet presAssocID="{4C11C091-8ED3-4BBC-BFB4-27761B6E32AA}" presName="connTx" presStyleLbl="parChTrans1D2" presStyleIdx="1" presStyleCnt="2"/>
      <dgm:spPr/>
      <dgm:t>
        <a:bodyPr/>
        <a:lstStyle/>
        <a:p>
          <a:endParaRPr lang="tr-TR"/>
        </a:p>
      </dgm:t>
    </dgm:pt>
    <dgm:pt modelId="{663EC882-FEF3-4C8C-8F2E-117464524CA7}" type="pres">
      <dgm:prSet presAssocID="{D85B710C-4497-4B19-BEB8-318581E05546}" presName="root2" presStyleCnt="0"/>
      <dgm:spPr/>
    </dgm:pt>
    <dgm:pt modelId="{91B14407-7C71-4DF0-B135-B9179285E48C}" type="pres">
      <dgm:prSet presAssocID="{D85B710C-4497-4B19-BEB8-318581E05546}" presName="LevelTwoTextNode" presStyleLbl="node2" presStyleIdx="1" presStyleCnt="2">
        <dgm:presLayoutVars>
          <dgm:chPref val="3"/>
        </dgm:presLayoutVars>
      </dgm:prSet>
      <dgm:spPr/>
      <dgm:t>
        <a:bodyPr/>
        <a:lstStyle/>
        <a:p>
          <a:endParaRPr lang="tr-TR"/>
        </a:p>
      </dgm:t>
    </dgm:pt>
    <dgm:pt modelId="{2FDA3441-28BE-4181-B551-5626B9E868D8}" type="pres">
      <dgm:prSet presAssocID="{D85B710C-4497-4B19-BEB8-318581E05546}" presName="level3hierChild" presStyleCnt="0"/>
      <dgm:spPr/>
    </dgm:pt>
  </dgm:ptLst>
  <dgm:cxnLst>
    <dgm:cxn modelId="{5047674B-72E0-42EF-BB69-08AC0CB2DC21}" srcId="{FF6501CE-176D-4F51-AC9A-94256AD29D0D}" destId="{04BBF092-98FC-4B12-9E82-E53BB735CABB}" srcOrd="0" destOrd="0" parTransId="{45A0A5C4-E1EC-4923-A28D-F11502B8F59E}" sibTransId="{3988B185-FE40-4075-8D1F-4964282CB945}"/>
    <dgm:cxn modelId="{1681409E-B9CB-4E97-931F-6DCE4F321CDA}" type="presOf" srcId="{F6B5C686-2EED-4605-806E-FA3FBEBE3720}" destId="{188F49CA-4C98-4A9A-A9B1-BC86F8E0DC61}" srcOrd="0" destOrd="0" presId="urn:microsoft.com/office/officeart/2005/8/layout/hierarchy2"/>
    <dgm:cxn modelId="{0FB1797D-2A0A-4A9E-9B7E-362FEA21526B}" type="presOf" srcId="{9167CCA4-A505-4695-869B-CC9507AED20A}" destId="{A6503FB0-0FCE-411C-93F5-41D17857EBDC}" srcOrd="0" destOrd="0" presId="urn:microsoft.com/office/officeart/2005/8/layout/hierarchy2"/>
    <dgm:cxn modelId="{8A0422D1-494E-44F2-8AF6-E42156482041}" srcId="{04BBF092-98FC-4B12-9E82-E53BB735CABB}" destId="{D71E507C-C0D8-4074-A193-AC441A6B1523}" srcOrd="1" destOrd="0" parTransId="{8646FC10-902F-4510-8005-EF7BCEC9195A}" sibTransId="{529B99A2-80A7-469C-B2F3-C411EF7F5835}"/>
    <dgm:cxn modelId="{C694CADD-5707-4583-821E-AE5C6F40EDF8}" type="presOf" srcId="{45A0A5C4-E1EC-4923-A28D-F11502B8F59E}" destId="{2AA1B2AB-4DFB-4B4B-A8EA-75E50233F66B}" srcOrd="1" destOrd="0" presId="urn:microsoft.com/office/officeart/2005/8/layout/hierarchy2"/>
    <dgm:cxn modelId="{703F54BF-6D7C-42E6-BAB1-6DDE5F12C51F}" type="presOf" srcId="{D85B710C-4497-4B19-BEB8-318581E05546}" destId="{91B14407-7C71-4DF0-B135-B9179285E48C}" srcOrd="0" destOrd="0" presId="urn:microsoft.com/office/officeart/2005/8/layout/hierarchy2"/>
    <dgm:cxn modelId="{4E3D33F6-1CF7-4ADF-B705-0D9F71678672}" type="presOf" srcId="{45A0A5C4-E1EC-4923-A28D-F11502B8F59E}" destId="{6AD46927-F524-41B8-A78B-B55278540BCF}" srcOrd="0" destOrd="0" presId="urn:microsoft.com/office/officeart/2005/8/layout/hierarchy2"/>
    <dgm:cxn modelId="{16CDEDB6-A2D7-4713-A646-74006867325E}" type="presOf" srcId="{8646FC10-902F-4510-8005-EF7BCEC9195A}" destId="{247E49A7-34F9-45A0-965D-33684CA9BC5D}" srcOrd="0" destOrd="0" presId="urn:microsoft.com/office/officeart/2005/8/layout/hierarchy2"/>
    <dgm:cxn modelId="{C59B0328-922C-4193-9CEA-2FFFF4898A76}" type="presOf" srcId="{9167CCA4-A505-4695-869B-CC9507AED20A}" destId="{DC02751C-379B-44E4-BD4F-E9A187EEDD2F}" srcOrd="1" destOrd="0" presId="urn:microsoft.com/office/officeart/2005/8/layout/hierarchy2"/>
    <dgm:cxn modelId="{55F3F43B-EF4D-476F-BA77-A6492449D77A}" type="presOf" srcId="{300E0DC1-C0D6-451A-B77A-57D7638E8DCE}" destId="{071B9313-3FE8-497D-9872-B0D3939EDF74}" srcOrd="0" destOrd="0" presId="urn:microsoft.com/office/officeart/2005/8/layout/hierarchy2"/>
    <dgm:cxn modelId="{E89CC3BF-C1CA-4EE3-8089-4E08A1B27CC2}" type="presOf" srcId="{04BBF092-98FC-4B12-9E82-E53BB735CABB}" destId="{A7635791-C6D6-4E7C-AF35-EC606B58EC63}" srcOrd="0" destOrd="0" presId="urn:microsoft.com/office/officeart/2005/8/layout/hierarchy2"/>
    <dgm:cxn modelId="{F5DC2B46-4DBD-4F0B-A360-FE62000547D3}" type="presOf" srcId="{BE5B8281-4E8C-45AD-BB2F-247C0D38490B}" destId="{B879617C-F009-4F60-9B32-8B258A0E6844}" srcOrd="1" destOrd="0" presId="urn:microsoft.com/office/officeart/2005/8/layout/hierarchy2"/>
    <dgm:cxn modelId="{71BAE573-9907-4666-9D5D-7A1596B231C0}" srcId="{04BBF092-98FC-4B12-9E82-E53BB735CABB}" destId="{300E0DC1-C0D6-451A-B77A-57D7638E8DCE}" srcOrd="2" destOrd="0" parTransId="{BE5B8281-4E8C-45AD-BB2F-247C0D38490B}" sibTransId="{CA39756F-2B00-4131-9B79-DF9B657E5D92}"/>
    <dgm:cxn modelId="{DF58E3A5-775F-4DEA-9753-948DC423D7C5}" type="presOf" srcId="{4C11C091-8ED3-4BBC-BFB4-27761B6E32AA}" destId="{EFC94D51-84FB-47F9-B478-6172D90986B1}" srcOrd="0" destOrd="0" presId="urn:microsoft.com/office/officeart/2005/8/layout/hierarchy2"/>
    <dgm:cxn modelId="{1B77A8EB-7CB2-462E-BD31-58897C976C0D}" srcId="{04BBF092-98FC-4B12-9E82-E53BB735CABB}" destId="{AAC1DD72-6D4A-4B2D-A4C8-BA4E97FA8FB7}" srcOrd="0" destOrd="0" parTransId="{9167CCA4-A505-4695-869B-CC9507AED20A}" sibTransId="{94EAD332-C7F0-462B-9241-0C60E7F9775F}"/>
    <dgm:cxn modelId="{E24DC35A-7ABB-4923-82A4-573A4116E88D}" type="presOf" srcId="{FF6501CE-176D-4F51-AC9A-94256AD29D0D}" destId="{B4CC66C4-CE70-409A-87E9-D461CB43B1C7}" srcOrd="0" destOrd="0" presId="urn:microsoft.com/office/officeart/2005/8/layout/hierarchy2"/>
    <dgm:cxn modelId="{BFBB8A32-574C-4912-BFBB-FE30E27D1391}" type="presOf" srcId="{4C11C091-8ED3-4BBC-BFB4-27761B6E32AA}" destId="{A420EBDA-20B7-452A-8FF8-7EF517B04C4F}" srcOrd="1" destOrd="0" presId="urn:microsoft.com/office/officeart/2005/8/layout/hierarchy2"/>
    <dgm:cxn modelId="{7E30AA72-7D0A-4E23-8BE9-CC0EF66F9060}" type="presOf" srcId="{D71E507C-C0D8-4074-A193-AC441A6B1523}" destId="{BBD03EDF-08EE-4C3F-BBD2-1FE80493CE51}" srcOrd="0" destOrd="0" presId="urn:microsoft.com/office/officeart/2005/8/layout/hierarchy2"/>
    <dgm:cxn modelId="{F12151D6-FBF1-4A78-AE92-F6F39B70C3F6}" srcId="{F6B5C686-2EED-4605-806E-FA3FBEBE3720}" destId="{FF6501CE-176D-4F51-AC9A-94256AD29D0D}" srcOrd="0" destOrd="0" parTransId="{96492849-651F-4F12-8D64-8180D7263B50}" sibTransId="{56A686AB-7797-4DEA-BF73-DDC6DC7F3AB4}"/>
    <dgm:cxn modelId="{4968F428-B131-412E-9A31-98041B359216}" type="presOf" srcId="{BE5B8281-4E8C-45AD-BB2F-247C0D38490B}" destId="{634A8115-41E4-464F-978B-EB5DAB0A3154}" srcOrd="0" destOrd="0" presId="urn:microsoft.com/office/officeart/2005/8/layout/hierarchy2"/>
    <dgm:cxn modelId="{DCD6C8DD-2304-446B-AFB2-E7596A2A5827}" type="presOf" srcId="{8646FC10-902F-4510-8005-EF7BCEC9195A}" destId="{D5E15435-B48F-4556-83AC-23F3F7880883}" srcOrd="1" destOrd="0" presId="urn:microsoft.com/office/officeart/2005/8/layout/hierarchy2"/>
    <dgm:cxn modelId="{50C59A27-53DB-42BD-AA43-477E115A4594}" srcId="{FF6501CE-176D-4F51-AC9A-94256AD29D0D}" destId="{D85B710C-4497-4B19-BEB8-318581E05546}" srcOrd="1" destOrd="0" parTransId="{4C11C091-8ED3-4BBC-BFB4-27761B6E32AA}" sibTransId="{483C10C8-94E7-431C-9CDB-FEEF57C5E1A2}"/>
    <dgm:cxn modelId="{2CBF82A8-6E44-4DE1-9A4B-58286B0496CF}" type="presOf" srcId="{AAC1DD72-6D4A-4B2D-A4C8-BA4E97FA8FB7}" destId="{E8EEBC55-ECA6-442F-9913-BFBBEA84FBFA}" srcOrd="0" destOrd="0" presId="urn:microsoft.com/office/officeart/2005/8/layout/hierarchy2"/>
    <dgm:cxn modelId="{9F5F8E2C-0734-45BE-9419-F30C6ECCEB19}" type="presParOf" srcId="{188F49CA-4C98-4A9A-A9B1-BC86F8E0DC61}" destId="{C2285EFC-1DCD-4EA0-B5DD-45363B6C42D3}" srcOrd="0" destOrd="0" presId="urn:microsoft.com/office/officeart/2005/8/layout/hierarchy2"/>
    <dgm:cxn modelId="{B5EBD927-3368-42A8-8441-8D4543DF867D}" type="presParOf" srcId="{C2285EFC-1DCD-4EA0-B5DD-45363B6C42D3}" destId="{B4CC66C4-CE70-409A-87E9-D461CB43B1C7}" srcOrd="0" destOrd="0" presId="urn:microsoft.com/office/officeart/2005/8/layout/hierarchy2"/>
    <dgm:cxn modelId="{2092AD76-15D6-4D65-A9BD-B4431FD30E3A}" type="presParOf" srcId="{C2285EFC-1DCD-4EA0-B5DD-45363B6C42D3}" destId="{FEF4E9D6-3C60-4F07-86D2-DB0A293144CC}" srcOrd="1" destOrd="0" presId="urn:microsoft.com/office/officeart/2005/8/layout/hierarchy2"/>
    <dgm:cxn modelId="{120DA587-2665-4EE5-9B26-4DFBE9FB8874}" type="presParOf" srcId="{FEF4E9D6-3C60-4F07-86D2-DB0A293144CC}" destId="{6AD46927-F524-41B8-A78B-B55278540BCF}" srcOrd="0" destOrd="0" presId="urn:microsoft.com/office/officeart/2005/8/layout/hierarchy2"/>
    <dgm:cxn modelId="{5EC7B6B8-B211-44D7-BE4A-964CF6670B93}" type="presParOf" srcId="{6AD46927-F524-41B8-A78B-B55278540BCF}" destId="{2AA1B2AB-4DFB-4B4B-A8EA-75E50233F66B}" srcOrd="0" destOrd="0" presId="urn:microsoft.com/office/officeart/2005/8/layout/hierarchy2"/>
    <dgm:cxn modelId="{3208EB4A-6049-4BEB-918A-CDE39DFFE795}" type="presParOf" srcId="{FEF4E9D6-3C60-4F07-86D2-DB0A293144CC}" destId="{682B2D13-65C4-41A8-87BF-9106CEA79216}" srcOrd="1" destOrd="0" presId="urn:microsoft.com/office/officeart/2005/8/layout/hierarchy2"/>
    <dgm:cxn modelId="{A4150930-67FA-4645-9018-CB5C2C0CDAFC}" type="presParOf" srcId="{682B2D13-65C4-41A8-87BF-9106CEA79216}" destId="{A7635791-C6D6-4E7C-AF35-EC606B58EC63}" srcOrd="0" destOrd="0" presId="urn:microsoft.com/office/officeart/2005/8/layout/hierarchy2"/>
    <dgm:cxn modelId="{54A7DBFC-BD7C-47E4-8C33-3EDAB80D04EC}" type="presParOf" srcId="{682B2D13-65C4-41A8-87BF-9106CEA79216}" destId="{54BB83F4-A4F8-4AD4-98BB-C40DA4967C9A}" srcOrd="1" destOrd="0" presId="urn:microsoft.com/office/officeart/2005/8/layout/hierarchy2"/>
    <dgm:cxn modelId="{9AD0F3D5-F302-45C3-95B8-3CDC0EC678EA}" type="presParOf" srcId="{54BB83F4-A4F8-4AD4-98BB-C40DA4967C9A}" destId="{A6503FB0-0FCE-411C-93F5-41D17857EBDC}" srcOrd="0" destOrd="0" presId="urn:microsoft.com/office/officeart/2005/8/layout/hierarchy2"/>
    <dgm:cxn modelId="{0EC9C18D-FF9A-4E92-8686-FB357C577F50}" type="presParOf" srcId="{A6503FB0-0FCE-411C-93F5-41D17857EBDC}" destId="{DC02751C-379B-44E4-BD4F-E9A187EEDD2F}" srcOrd="0" destOrd="0" presId="urn:microsoft.com/office/officeart/2005/8/layout/hierarchy2"/>
    <dgm:cxn modelId="{707CD822-FD06-4CF8-88CB-AC26D3719699}" type="presParOf" srcId="{54BB83F4-A4F8-4AD4-98BB-C40DA4967C9A}" destId="{24ED70EC-701A-4EF4-B2D3-CCEDD31A0410}" srcOrd="1" destOrd="0" presId="urn:microsoft.com/office/officeart/2005/8/layout/hierarchy2"/>
    <dgm:cxn modelId="{7607A15D-5253-4BBE-97F8-81809936B8B7}" type="presParOf" srcId="{24ED70EC-701A-4EF4-B2D3-CCEDD31A0410}" destId="{E8EEBC55-ECA6-442F-9913-BFBBEA84FBFA}" srcOrd="0" destOrd="0" presId="urn:microsoft.com/office/officeart/2005/8/layout/hierarchy2"/>
    <dgm:cxn modelId="{D03ADDE5-E7A7-49F3-A239-67ED4E8D39E9}" type="presParOf" srcId="{24ED70EC-701A-4EF4-B2D3-CCEDD31A0410}" destId="{C2EA3151-79A6-4899-9B6E-E48B5D07DF35}" srcOrd="1" destOrd="0" presId="urn:microsoft.com/office/officeart/2005/8/layout/hierarchy2"/>
    <dgm:cxn modelId="{90DBB340-D2D0-41D8-BCE4-A7013E9E953D}" type="presParOf" srcId="{54BB83F4-A4F8-4AD4-98BB-C40DA4967C9A}" destId="{247E49A7-34F9-45A0-965D-33684CA9BC5D}" srcOrd="2" destOrd="0" presId="urn:microsoft.com/office/officeart/2005/8/layout/hierarchy2"/>
    <dgm:cxn modelId="{9421D127-043B-4477-A9D1-B9F0CBCB2596}" type="presParOf" srcId="{247E49A7-34F9-45A0-965D-33684CA9BC5D}" destId="{D5E15435-B48F-4556-83AC-23F3F7880883}" srcOrd="0" destOrd="0" presId="urn:microsoft.com/office/officeart/2005/8/layout/hierarchy2"/>
    <dgm:cxn modelId="{366A9792-E594-4BB4-ABE0-C9E6246B1D6E}" type="presParOf" srcId="{54BB83F4-A4F8-4AD4-98BB-C40DA4967C9A}" destId="{70D3ABE4-9078-4BBB-A04B-DC83A579B4DD}" srcOrd="3" destOrd="0" presId="urn:microsoft.com/office/officeart/2005/8/layout/hierarchy2"/>
    <dgm:cxn modelId="{93DF15EF-A302-4EFC-A7B7-0055A110DEA0}" type="presParOf" srcId="{70D3ABE4-9078-4BBB-A04B-DC83A579B4DD}" destId="{BBD03EDF-08EE-4C3F-BBD2-1FE80493CE51}" srcOrd="0" destOrd="0" presId="urn:microsoft.com/office/officeart/2005/8/layout/hierarchy2"/>
    <dgm:cxn modelId="{3D5E959A-CDF4-45B9-81F0-928182C72982}" type="presParOf" srcId="{70D3ABE4-9078-4BBB-A04B-DC83A579B4DD}" destId="{AD1A93A8-508A-413A-82BC-68C781FDD01E}" srcOrd="1" destOrd="0" presId="urn:microsoft.com/office/officeart/2005/8/layout/hierarchy2"/>
    <dgm:cxn modelId="{13E119FF-384C-4EAA-A2E7-EC3C0A57BB71}" type="presParOf" srcId="{54BB83F4-A4F8-4AD4-98BB-C40DA4967C9A}" destId="{634A8115-41E4-464F-978B-EB5DAB0A3154}" srcOrd="4" destOrd="0" presId="urn:microsoft.com/office/officeart/2005/8/layout/hierarchy2"/>
    <dgm:cxn modelId="{D5BA9175-74ED-455E-AC95-126C28A4A975}" type="presParOf" srcId="{634A8115-41E4-464F-978B-EB5DAB0A3154}" destId="{B879617C-F009-4F60-9B32-8B258A0E6844}" srcOrd="0" destOrd="0" presId="urn:microsoft.com/office/officeart/2005/8/layout/hierarchy2"/>
    <dgm:cxn modelId="{CE449266-2C37-4B61-8432-00ECEDB1F0DE}" type="presParOf" srcId="{54BB83F4-A4F8-4AD4-98BB-C40DA4967C9A}" destId="{3D95F6A8-817C-42F8-882F-D6CA5EB2CDBA}" srcOrd="5" destOrd="0" presId="urn:microsoft.com/office/officeart/2005/8/layout/hierarchy2"/>
    <dgm:cxn modelId="{82B35960-1D8C-4577-B28E-AA578C75C03F}" type="presParOf" srcId="{3D95F6A8-817C-42F8-882F-D6CA5EB2CDBA}" destId="{071B9313-3FE8-497D-9872-B0D3939EDF74}" srcOrd="0" destOrd="0" presId="urn:microsoft.com/office/officeart/2005/8/layout/hierarchy2"/>
    <dgm:cxn modelId="{D2279811-96F8-4AB0-A3D1-556D1237A600}" type="presParOf" srcId="{3D95F6A8-817C-42F8-882F-D6CA5EB2CDBA}" destId="{5FF4B8FC-7138-48C7-BF46-2219927C0C6C}" srcOrd="1" destOrd="0" presId="urn:microsoft.com/office/officeart/2005/8/layout/hierarchy2"/>
    <dgm:cxn modelId="{80DA07F7-5B55-4648-B83A-682EA05F6A50}" type="presParOf" srcId="{FEF4E9D6-3C60-4F07-86D2-DB0A293144CC}" destId="{EFC94D51-84FB-47F9-B478-6172D90986B1}" srcOrd="2" destOrd="0" presId="urn:microsoft.com/office/officeart/2005/8/layout/hierarchy2"/>
    <dgm:cxn modelId="{F5E2B3E1-5387-4859-A882-337770B77E8C}" type="presParOf" srcId="{EFC94D51-84FB-47F9-B478-6172D90986B1}" destId="{A420EBDA-20B7-452A-8FF8-7EF517B04C4F}" srcOrd="0" destOrd="0" presId="urn:microsoft.com/office/officeart/2005/8/layout/hierarchy2"/>
    <dgm:cxn modelId="{1DCDA1B0-C554-4AC2-B85C-0AF241294DC9}" type="presParOf" srcId="{FEF4E9D6-3C60-4F07-86D2-DB0A293144CC}" destId="{663EC882-FEF3-4C8C-8F2E-117464524CA7}" srcOrd="3" destOrd="0" presId="urn:microsoft.com/office/officeart/2005/8/layout/hierarchy2"/>
    <dgm:cxn modelId="{DFCAC30E-DE52-4895-BF58-82B0BE862015}" type="presParOf" srcId="{663EC882-FEF3-4C8C-8F2E-117464524CA7}" destId="{91B14407-7C71-4DF0-B135-B9179285E48C}" srcOrd="0" destOrd="0" presId="urn:microsoft.com/office/officeart/2005/8/layout/hierarchy2"/>
    <dgm:cxn modelId="{2446D836-5438-4FED-B837-7785F31175A0}" type="presParOf" srcId="{663EC882-FEF3-4C8C-8F2E-117464524CA7}" destId="{2FDA3441-28BE-4181-B551-5626B9E868D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F9F21-BD42-4065-8FF2-09E6D1300D2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85A15E6C-EEA0-4DD1-976B-A52A7FBB8837}">
      <dgm:prSet phldrT="[Metin]"/>
      <dgm:spPr/>
      <dgm:t>
        <a:bodyPr/>
        <a:lstStyle/>
        <a:p>
          <a:r>
            <a:rPr lang="tr-TR" dirty="0" err="1" smtClean="0"/>
            <a:t>İntestisyel</a:t>
          </a:r>
          <a:r>
            <a:rPr lang="tr-TR" dirty="0" smtClean="0"/>
            <a:t> sıvının bir kısmı damar içine çekildiğinde bu sıvının miktarı azalır ve </a:t>
          </a:r>
          <a:r>
            <a:rPr lang="tr-TR" dirty="0" err="1" smtClean="0"/>
            <a:t>hipertonik</a:t>
          </a:r>
          <a:r>
            <a:rPr lang="tr-TR" dirty="0" smtClean="0"/>
            <a:t> hale gelir.</a:t>
          </a:r>
          <a:endParaRPr lang="tr-TR" dirty="0"/>
        </a:p>
      </dgm:t>
    </dgm:pt>
    <dgm:pt modelId="{FAA1FFEB-E58B-40AD-AF62-5C4B7155DA1B}" type="parTrans" cxnId="{3B627820-06FA-44BE-9456-4EF64F2B3597}">
      <dgm:prSet/>
      <dgm:spPr/>
      <dgm:t>
        <a:bodyPr/>
        <a:lstStyle/>
        <a:p>
          <a:endParaRPr lang="tr-TR"/>
        </a:p>
      </dgm:t>
    </dgm:pt>
    <dgm:pt modelId="{CFEB6B88-D863-4BAB-9C57-70EF6BC162DE}" type="sibTrans" cxnId="{3B627820-06FA-44BE-9456-4EF64F2B3597}">
      <dgm:prSet/>
      <dgm:spPr/>
      <dgm:t>
        <a:bodyPr/>
        <a:lstStyle/>
        <a:p>
          <a:endParaRPr lang="tr-TR"/>
        </a:p>
      </dgm:t>
    </dgm:pt>
    <dgm:pt modelId="{CB8A32E2-D48D-4B9F-8D8A-CDE5DE62CE5E}">
      <dgm:prSet phldrT="[Metin]"/>
      <dgm:spPr/>
      <dgm:t>
        <a:bodyPr/>
        <a:lstStyle/>
        <a:p>
          <a:r>
            <a:rPr lang="tr-TR" dirty="0" smtClean="0"/>
            <a:t>İntrasellüler sıvının bu bölmeye çekilmesine sebep olur.</a:t>
          </a:r>
          <a:endParaRPr lang="tr-TR" dirty="0"/>
        </a:p>
      </dgm:t>
    </dgm:pt>
    <dgm:pt modelId="{085ECAC2-E45C-4DE0-B877-701DA1AE9215}" type="parTrans" cxnId="{7E3DBE54-9F57-4F1E-A3AF-EAC38976FBA0}">
      <dgm:prSet/>
      <dgm:spPr/>
      <dgm:t>
        <a:bodyPr/>
        <a:lstStyle/>
        <a:p>
          <a:endParaRPr lang="tr-TR"/>
        </a:p>
      </dgm:t>
    </dgm:pt>
    <dgm:pt modelId="{E393AC90-3D9C-4C37-B466-F33E4B9DFCCC}" type="sibTrans" cxnId="{7E3DBE54-9F57-4F1E-A3AF-EAC38976FBA0}">
      <dgm:prSet/>
      <dgm:spPr/>
      <dgm:t>
        <a:bodyPr/>
        <a:lstStyle/>
        <a:p>
          <a:endParaRPr lang="tr-TR"/>
        </a:p>
      </dgm:t>
    </dgm:pt>
    <dgm:pt modelId="{F6036E39-29F9-4D2E-BA1B-ADB2A1ADE5D6}">
      <dgm:prSet phldrT="[Metin]"/>
      <dgm:spPr/>
      <dgm:t>
        <a:bodyPr/>
        <a:lstStyle/>
        <a:p>
          <a:r>
            <a:rPr lang="tr-TR" dirty="0" smtClean="0"/>
            <a:t>İntrasellüler sıvının </a:t>
          </a:r>
          <a:r>
            <a:rPr lang="tr-TR" dirty="0" err="1" smtClean="0"/>
            <a:t>ektrasellüler</a:t>
          </a:r>
          <a:r>
            <a:rPr lang="tr-TR" dirty="0" smtClean="0"/>
            <a:t> sıvı bölmelerine kayması her iki sıvının </a:t>
          </a:r>
          <a:r>
            <a:rPr lang="tr-TR" dirty="0" err="1" smtClean="0"/>
            <a:t>ozmolaritesi</a:t>
          </a:r>
          <a:r>
            <a:rPr lang="tr-TR" dirty="0" smtClean="0"/>
            <a:t> eşitleninceye kadar devam eder.</a:t>
          </a:r>
          <a:endParaRPr lang="tr-TR" dirty="0"/>
        </a:p>
      </dgm:t>
    </dgm:pt>
    <dgm:pt modelId="{FC73F3A4-AD4B-4E27-BCB6-05BF1A26D343}" type="parTrans" cxnId="{6C838EC0-909D-41B8-B3CB-FCF816C0D5DD}">
      <dgm:prSet/>
      <dgm:spPr/>
      <dgm:t>
        <a:bodyPr/>
        <a:lstStyle/>
        <a:p>
          <a:endParaRPr lang="tr-TR"/>
        </a:p>
      </dgm:t>
    </dgm:pt>
    <dgm:pt modelId="{8F236F29-FA58-4797-9FDF-8C2F28B2B54D}" type="sibTrans" cxnId="{6C838EC0-909D-41B8-B3CB-FCF816C0D5DD}">
      <dgm:prSet/>
      <dgm:spPr/>
      <dgm:t>
        <a:bodyPr/>
        <a:lstStyle/>
        <a:p>
          <a:endParaRPr lang="tr-TR"/>
        </a:p>
      </dgm:t>
    </dgm:pt>
    <dgm:pt modelId="{0A3816EF-8346-4B3C-91C0-5151FA09A0E3}">
      <dgm:prSet phldrT="[Metin]"/>
      <dgm:spPr/>
      <dgm:t>
        <a:bodyPr/>
        <a:lstStyle/>
        <a:p>
          <a:r>
            <a:rPr lang="tr-TR" dirty="0" err="1" smtClean="0"/>
            <a:t>Ektrasellüler</a:t>
          </a:r>
          <a:r>
            <a:rPr lang="tr-TR" dirty="0" smtClean="0"/>
            <a:t> sıvı volüm açığı olur. İntrasellüler sıvı volümünde azalma olur.</a:t>
          </a:r>
          <a:endParaRPr lang="tr-TR" dirty="0"/>
        </a:p>
      </dgm:t>
    </dgm:pt>
    <dgm:pt modelId="{9332506A-8319-412A-ABB0-20C0358D7C4F}" type="parTrans" cxnId="{70C2E4C2-4966-444E-A0D7-F503956601B9}">
      <dgm:prSet/>
      <dgm:spPr/>
      <dgm:t>
        <a:bodyPr/>
        <a:lstStyle/>
        <a:p>
          <a:endParaRPr lang="tr-TR"/>
        </a:p>
      </dgm:t>
    </dgm:pt>
    <dgm:pt modelId="{26C30D41-F802-4D0A-812C-F8BDF22FD449}" type="sibTrans" cxnId="{70C2E4C2-4966-444E-A0D7-F503956601B9}">
      <dgm:prSet/>
      <dgm:spPr/>
      <dgm:t>
        <a:bodyPr/>
        <a:lstStyle/>
        <a:p>
          <a:endParaRPr lang="tr-TR"/>
        </a:p>
      </dgm:t>
    </dgm:pt>
    <dgm:pt modelId="{607B5F22-93C3-4569-84CC-49E39FFC0D88}">
      <dgm:prSet phldrT="[Metin]"/>
      <dgm:spPr/>
      <dgm:t>
        <a:bodyPr/>
        <a:lstStyle/>
        <a:p>
          <a:r>
            <a:rPr lang="tr-TR" dirty="0" smtClean="0"/>
            <a:t>DEHİDRATASYON</a:t>
          </a:r>
          <a:endParaRPr lang="tr-TR" dirty="0"/>
        </a:p>
      </dgm:t>
    </dgm:pt>
    <dgm:pt modelId="{3A7C5AD4-2A72-4932-BCD2-B15829C3E4A8}" type="parTrans" cxnId="{272580B3-04D6-45D0-9E6C-F5290B4349EB}">
      <dgm:prSet/>
      <dgm:spPr/>
      <dgm:t>
        <a:bodyPr/>
        <a:lstStyle/>
        <a:p>
          <a:endParaRPr lang="tr-TR"/>
        </a:p>
      </dgm:t>
    </dgm:pt>
    <dgm:pt modelId="{F316BD18-BFD0-49CA-80EA-A12A5CF4439F}" type="sibTrans" cxnId="{272580B3-04D6-45D0-9E6C-F5290B4349EB}">
      <dgm:prSet/>
      <dgm:spPr/>
      <dgm:t>
        <a:bodyPr/>
        <a:lstStyle/>
        <a:p>
          <a:endParaRPr lang="tr-TR"/>
        </a:p>
      </dgm:t>
    </dgm:pt>
    <dgm:pt modelId="{3CE8577A-0F2E-4580-ABD2-9841521CE3D7}" type="pres">
      <dgm:prSet presAssocID="{6BBF9F21-BD42-4065-8FF2-09E6D1300D20}" presName="outerComposite" presStyleCnt="0">
        <dgm:presLayoutVars>
          <dgm:chMax val="5"/>
          <dgm:dir/>
          <dgm:resizeHandles val="exact"/>
        </dgm:presLayoutVars>
      </dgm:prSet>
      <dgm:spPr/>
      <dgm:t>
        <a:bodyPr/>
        <a:lstStyle/>
        <a:p>
          <a:endParaRPr lang="tr-TR"/>
        </a:p>
      </dgm:t>
    </dgm:pt>
    <dgm:pt modelId="{F31272FD-58DC-4A51-B471-7A1EE17CB08B}" type="pres">
      <dgm:prSet presAssocID="{6BBF9F21-BD42-4065-8FF2-09E6D1300D20}" presName="dummyMaxCanvas" presStyleCnt="0">
        <dgm:presLayoutVars/>
      </dgm:prSet>
      <dgm:spPr/>
    </dgm:pt>
    <dgm:pt modelId="{3406D845-70B8-495C-A721-72C8D85BA94E}" type="pres">
      <dgm:prSet presAssocID="{6BBF9F21-BD42-4065-8FF2-09E6D1300D20}" presName="FiveNodes_1" presStyleLbl="node1" presStyleIdx="0" presStyleCnt="5">
        <dgm:presLayoutVars>
          <dgm:bulletEnabled val="1"/>
        </dgm:presLayoutVars>
      </dgm:prSet>
      <dgm:spPr/>
      <dgm:t>
        <a:bodyPr/>
        <a:lstStyle/>
        <a:p>
          <a:endParaRPr lang="tr-TR"/>
        </a:p>
      </dgm:t>
    </dgm:pt>
    <dgm:pt modelId="{24A8A8C2-FF34-4B50-B6BD-4969BFB18C43}" type="pres">
      <dgm:prSet presAssocID="{6BBF9F21-BD42-4065-8FF2-09E6D1300D20}" presName="FiveNodes_2" presStyleLbl="node1" presStyleIdx="1" presStyleCnt="5">
        <dgm:presLayoutVars>
          <dgm:bulletEnabled val="1"/>
        </dgm:presLayoutVars>
      </dgm:prSet>
      <dgm:spPr/>
      <dgm:t>
        <a:bodyPr/>
        <a:lstStyle/>
        <a:p>
          <a:endParaRPr lang="tr-TR"/>
        </a:p>
      </dgm:t>
    </dgm:pt>
    <dgm:pt modelId="{81CABED0-8706-4CEF-A287-B9506B645CB0}" type="pres">
      <dgm:prSet presAssocID="{6BBF9F21-BD42-4065-8FF2-09E6D1300D20}" presName="FiveNodes_3" presStyleLbl="node1" presStyleIdx="2" presStyleCnt="5">
        <dgm:presLayoutVars>
          <dgm:bulletEnabled val="1"/>
        </dgm:presLayoutVars>
      </dgm:prSet>
      <dgm:spPr/>
      <dgm:t>
        <a:bodyPr/>
        <a:lstStyle/>
        <a:p>
          <a:endParaRPr lang="tr-TR"/>
        </a:p>
      </dgm:t>
    </dgm:pt>
    <dgm:pt modelId="{9F25DC53-03AD-40FB-9A06-6912824BEEEB}" type="pres">
      <dgm:prSet presAssocID="{6BBF9F21-BD42-4065-8FF2-09E6D1300D20}" presName="FiveNodes_4" presStyleLbl="node1" presStyleIdx="3" presStyleCnt="5">
        <dgm:presLayoutVars>
          <dgm:bulletEnabled val="1"/>
        </dgm:presLayoutVars>
      </dgm:prSet>
      <dgm:spPr/>
      <dgm:t>
        <a:bodyPr/>
        <a:lstStyle/>
        <a:p>
          <a:endParaRPr lang="tr-TR"/>
        </a:p>
      </dgm:t>
    </dgm:pt>
    <dgm:pt modelId="{45A1A8E4-7508-45BA-9603-7026A69F218F}" type="pres">
      <dgm:prSet presAssocID="{6BBF9F21-BD42-4065-8FF2-09E6D1300D20}" presName="FiveNodes_5" presStyleLbl="node1" presStyleIdx="4" presStyleCnt="5">
        <dgm:presLayoutVars>
          <dgm:bulletEnabled val="1"/>
        </dgm:presLayoutVars>
      </dgm:prSet>
      <dgm:spPr/>
      <dgm:t>
        <a:bodyPr/>
        <a:lstStyle/>
        <a:p>
          <a:endParaRPr lang="tr-TR"/>
        </a:p>
      </dgm:t>
    </dgm:pt>
    <dgm:pt modelId="{27C7CA90-928F-467D-9774-11D52061C216}" type="pres">
      <dgm:prSet presAssocID="{6BBF9F21-BD42-4065-8FF2-09E6D1300D20}" presName="FiveConn_1-2" presStyleLbl="fgAccFollowNode1" presStyleIdx="0" presStyleCnt="4">
        <dgm:presLayoutVars>
          <dgm:bulletEnabled val="1"/>
        </dgm:presLayoutVars>
      </dgm:prSet>
      <dgm:spPr/>
      <dgm:t>
        <a:bodyPr/>
        <a:lstStyle/>
        <a:p>
          <a:endParaRPr lang="tr-TR"/>
        </a:p>
      </dgm:t>
    </dgm:pt>
    <dgm:pt modelId="{7EE0E04A-F48B-4929-98DA-B030478279EB}" type="pres">
      <dgm:prSet presAssocID="{6BBF9F21-BD42-4065-8FF2-09E6D1300D20}" presName="FiveConn_2-3" presStyleLbl="fgAccFollowNode1" presStyleIdx="1" presStyleCnt="4">
        <dgm:presLayoutVars>
          <dgm:bulletEnabled val="1"/>
        </dgm:presLayoutVars>
      </dgm:prSet>
      <dgm:spPr/>
      <dgm:t>
        <a:bodyPr/>
        <a:lstStyle/>
        <a:p>
          <a:endParaRPr lang="tr-TR"/>
        </a:p>
      </dgm:t>
    </dgm:pt>
    <dgm:pt modelId="{8A597070-6937-464F-B3C6-670703A70B11}" type="pres">
      <dgm:prSet presAssocID="{6BBF9F21-BD42-4065-8FF2-09E6D1300D20}" presName="FiveConn_3-4" presStyleLbl="fgAccFollowNode1" presStyleIdx="2" presStyleCnt="4">
        <dgm:presLayoutVars>
          <dgm:bulletEnabled val="1"/>
        </dgm:presLayoutVars>
      </dgm:prSet>
      <dgm:spPr/>
      <dgm:t>
        <a:bodyPr/>
        <a:lstStyle/>
        <a:p>
          <a:endParaRPr lang="tr-TR"/>
        </a:p>
      </dgm:t>
    </dgm:pt>
    <dgm:pt modelId="{754998C1-3FFF-4BCC-BE74-B45CB2A6A36C}" type="pres">
      <dgm:prSet presAssocID="{6BBF9F21-BD42-4065-8FF2-09E6D1300D20}" presName="FiveConn_4-5" presStyleLbl="fgAccFollowNode1" presStyleIdx="3" presStyleCnt="4">
        <dgm:presLayoutVars>
          <dgm:bulletEnabled val="1"/>
        </dgm:presLayoutVars>
      </dgm:prSet>
      <dgm:spPr/>
      <dgm:t>
        <a:bodyPr/>
        <a:lstStyle/>
        <a:p>
          <a:endParaRPr lang="tr-TR"/>
        </a:p>
      </dgm:t>
    </dgm:pt>
    <dgm:pt modelId="{39A1402B-EAA9-49EA-B404-F536C81EA6A7}" type="pres">
      <dgm:prSet presAssocID="{6BBF9F21-BD42-4065-8FF2-09E6D1300D20}" presName="FiveNodes_1_text" presStyleLbl="node1" presStyleIdx="4" presStyleCnt="5">
        <dgm:presLayoutVars>
          <dgm:bulletEnabled val="1"/>
        </dgm:presLayoutVars>
      </dgm:prSet>
      <dgm:spPr/>
      <dgm:t>
        <a:bodyPr/>
        <a:lstStyle/>
        <a:p>
          <a:endParaRPr lang="tr-TR"/>
        </a:p>
      </dgm:t>
    </dgm:pt>
    <dgm:pt modelId="{D6B39B6D-97F4-4259-903B-D19DD261553F}" type="pres">
      <dgm:prSet presAssocID="{6BBF9F21-BD42-4065-8FF2-09E6D1300D20}" presName="FiveNodes_2_text" presStyleLbl="node1" presStyleIdx="4" presStyleCnt="5">
        <dgm:presLayoutVars>
          <dgm:bulletEnabled val="1"/>
        </dgm:presLayoutVars>
      </dgm:prSet>
      <dgm:spPr/>
      <dgm:t>
        <a:bodyPr/>
        <a:lstStyle/>
        <a:p>
          <a:endParaRPr lang="tr-TR"/>
        </a:p>
      </dgm:t>
    </dgm:pt>
    <dgm:pt modelId="{69261307-6847-4ECE-B70E-05FD6B504B8C}" type="pres">
      <dgm:prSet presAssocID="{6BBF9F21-BD42-4065-8FF2-09E6D1300D20}" presName="FiveNodes_3_text" presStyleLbl="node1" presStyleIdx="4" presStyleCnt="5">
        <dgm:presLayoutVars>
          <dgm:bulletEnabled val="1"/>
        </dgm:presLayoutVars>
      </dgm:prSet>
      <dgm:spPr/>
      <dgm:t>
        <a:bodyPr/>
        <a:lstStyle/>
        <a:p>
          <a:endParaRPr lang="tr-TR"/>
        </a:p>
      </dgm:t>
    </dgm:pt>
    <dgm:pt modelId="{531FCC73-2E0B-4AED-88BC-915F420D1178}" type="pres">
      <dgm:prSet presAssocID="{6BBF9F21-BD42-4065-8FF2-09E6D1300D20}" presName="FiveNodes_4_text" presStyleLbl="node1" presStyleIdx="4" presStyleCnt="5">
        <dgm:presLayoutVars>
          <dgm:bulletEnabled val="1"/>
        </dgm:presLayoutVars>
      </dgm:prSet>
      <dgm:spPr/>
      <dgm:t>
        <a:bodyPr/>
        <a:lstStyle/>
        <a:p>
          <a:endParaRPr lang="tr-TR"/>
        </a:p>
      </dgm:t>
    </dgm:pt>
    <dgm:pt modelId="{844119E8-0672-4A44-845B-12F17E6D3856}" type="pres">
      <dgm:prSet presAssocID="{6BBF9F21-BD42-4065-8FF2-09E6D1300D20}" presName="FiveNodes_5_text" presStyleLbl="node1" presStyleIdx="4" presStyleCnt="5">
        <dgm:presLayoutVars>
          <dgm:bulletEnabled val="1"/>
        </dgm:presLayoutVars>
      </dgm:prSet>
      <dgm:spPr/>
      <dgm:t>
        <a:bodyPr/>
        <a:lstStyle/>
        <a:p>
          <a:endParaRPr lang="tr-TR"/>
        </a:p>
      </dgm:t>
    </dgm:pt>
  </dgm:ptLst>
  <dgm:cxnLst>
    <dgm:cxn modelId="{88F7D873-DF8C-463E-9591-1D20313058C1}" type="presOf" srcId="{CB8A32E2-D48D-4B9F-8D8A-CDE5DE62CE5E}" destId="{24A8A8C2-FF34-4B50-B6BD-4969BFB18C43}" srcOrd="0" destOrd="0" presId="urn:microsoft.com/office/officeart/2005/8/layout/vProcess5"/>
    <dgm:cxn modelId="{572CC4A1-8D1F-475C-B4A0-B6B388D88A81}" type="presOf" srcId="{F6036E39-29F9-4D2E-BA1B-ADB2A1ADE5D6}" destId="{69261307-6847-4ECE-B70E-05FD6B504B8C}" srcOrd="1" destOrd="0" presId="urn:microsoft.com/office/officeart/2005/8/layout/vProcess5"/>
    <dgm:cxn modelId="{272580B3-04D6-45D0-9E6C-F5290B4349EB}" srcId="{6BBF9F21-BD42-4065-8FF2-09E6D1300D20}" destId="{607B5F22-93C3-4569-84CC-49E39FFC0D88}" srcOrd="4" destOrd="0" parTransId="{3A7C5AD4-2A72-4932-BCD2-B15829C3E4A8}" sibTransId="{F316BD18-BFD0-49CA-80EA-A12A5CF4439F}"/>
    <dgm:cxn modelId="{3B627820-06FA-44BE-9456-4EF64F2B3597}" srcId="{6BBF9F21-BD42-4065-8FF2-09E6D1300D20}" destId="{85A15E6C-EEA0-4DD1-976B-A52A7FBB8837}" srcOrd="0" destOrd="0" parTransId="{FAA1FFEB-E58B-40AD-AF62-5C4B7155DA1B}" sibTransId="{CFEB6B88-D863-4BAB-9C57-70EF6BC162DE}"/>
    <dgm:cxn modelId="{A4B28969-F780-4E91-B2B1-6C1C95B3A2E9}" type="presOf" srcId="{85A15E6C-EEA0-4DD1-976B-A52A7FBB8837}" destId="{3406D845-70B8-495C-A721-72C8D85BA94E}" srcOrd="0" destOrd="0" presId="urn:microsoft.com/office/officeart/2005/8/layout/vProcess5"/>
    <dgm:cxn modelId="{70C2E4C2-4966-444E-A0D7-F503956601B9}" srcId="{6BBF9F21-BD42-4065-8FF2-09E6D1300D20}" destId="{0A3816EF-8346-4B3C-91C0-5151FA09A0E3}" srcOrd="3" destOrd="0" parTransId="{9332506A-8319-412A-ABB0-20C0358D7C4F}" sibTransId="{26C30D41-F802-4D0A-812C-F8BDF22FD449}"/>
    <dgm:cxn modelId="{112619C7-AEFC-440D-BAA1-6425151DFF21}" type="presOf" srcId="{6BBF9F21-BD42-4065-8FF2-09E6D1300D20}" destId="{3CE8577A-0F2E-4580-ABD2-9841521CE3D7}" srcOrd="0" destOrd="0" presId="urn:microsoft.com/office/officeart/2005/8/layout/vProcess5"/>
    <dgm:cxn modelId="{50A7E431-835F-4534-B256-990466077CD8}" type="presOf" srcId="{85A15E6C-EEA0-4DD1-976B-A52A7FBB8837}" destId="{39A1402B-EAA9-49EA-B404-F536C81EA6A7}" srcOrd="1" destOrd="0" presId="urn:microsoft.com/office/officeart/2005/8/layout/vProcess5"/>
    <dgm:cxn modelId="{234F41AA-3B94-41FC-B246-662BD456AB31}" type="presOf" srcId="{CB8A32E2-D48D-4B9F-8D8A-CDE5DE62CE5E}" destId="{D6B39B6D-97F4-4259-903B-D19DD261553F}" srcOrd="1" destOrd="0" presId="urn:microsoft.com/office/officeart/2005/8/layout/vProcess5"/>
    <dgm:cxn modelId="{7E3DBE54-9F57-4F1E-A3AF-EAC38976FBA0}" srcId="{6BBF9F21-BD42-4065-8FF2-09E6D1300D20}" destId="{CB8A32E2-D48D-4B9F-8D8A-CDE5DE62CE5E}" srcOrd="1" destOrd="0" parTransId="{085ECAC2-E45C-4DE0-B877-701DA1AE9215}" sibTransId="{E393AC90-3D9C-4C37-B466-F33E4B9DFCCC}"/>
    <dgm:cxn modelId="{52433909-437E-4CA8-B4D2-5C1ADD62C9CD}" type="presOf" srcId="{CFEB6B88-D863-4BAB-9C57-70EF6BC162DE}" destId="{27C7CA90-928F-467D-9774-11D52061C216}" srcOrd="0" destOrd="0" presId="urn:microsoft.com/office/officeart/2005/8/layout/vProcess5"/>
    <dgm:cxn modelId="{894A9D61-6AC3-4364-B779-6AE2E5367BBF}" type="presOf" srcId="{0A3816EF-8346-4B3C-91C0-5151FA09A0E3}" destId="{9F25DC53-03AD-40FB-9A06-6912824BEEEB}" srcOrd="0" destOrd="0" presId="urn:microsoft.com/office/officeart/2005/8/layout/vProcess5"/>
    <dgm:cxn modelId="{1AD72A24-76CB-4078-AB43-A1AD08D04047}" type="presOf" srcId="{F6036E39-29F9-4D2E-BA1B-ADB2A1ADE5D6}" destId="{81CABED0-8706-4CEF-A287-B9506B645CB0}" srcOrd="0" destOrd="0" presId="urn:microsoft.com/office/officeart/2005/8/layout/vProcess5"/>
    <dgm:cxn modelId="{3E63A0A6-1127-48E3-A695-CD6A983CAF17}" type="presOf" srcId="{E393AC90-3D9C-4C37-B466-F33E4B9DFCCC}" destId="{7EE0E04A-F48B-4929-98DA-B030478279EB}" srcOrd="0" destOrd="0" presId="urn:microsoft.com/office/officeart/2005/8/layout/vProcess5"/>
    <dgm:cxn modelId="{8A57F9F5-8F4D-426D-9BEC-6E1F57420C7C}" type="presOf" srcId="{0A3816EF-8346-4B3C-91C0-5151FA09A0E3}" destId="{531FCC73-2E0B-4AED-88BC-915F420D1178}" srcOrd="1" destOrd="0" presId="urn:microsoft.com/office/officeart/2005/8/layout/vProcess5"/>
    <dgm:cxn modelId="{04E4D4DF-F25A-4EF0-AFA3-DEAF72258310}" type="presOf" srcId="{607B5F22-93C3-4569-84CC-49E39FFC0D88}" destId="{844119E8-0672-4A44-845B-12F17E6D3856}" srcOrd="1" destOrd="0" presId="urn:microsoft.com/office/officeart/2005/8/layout/vProcess5"/>
    <dgm:cxn modelId="{B90AC62A-AD61-47A0-9E23-C9BD2E6EEB4D}" type="presOf" srcId="{607B5F22-93C3-4569-84CC-49E39FFC0D88}" destId="{45A1A8E4-7508-45BA-9603-7026A69F218F}" srcOrd="0" destOrd="0" presId="urn:microsoft.com/office/officeart/2005/8/layout/vProcess5"/>
    <dgm:cxn modelId="{1F565C43-CDB2-4660-943C-582A7B8780A1}" type="presOf" srcId="{26C30D41-F802-4D0A-812C-F8BDF22FD449}" destId="{754998C1-3FFF-4BCC-BE74-B45CB2A6A36C}" srcOrd="0" destOrd="0" presId="urn:microsoft.com/office/officeart/2005/8/layout/vProcess5"/>
    <dgm:cxn modelId="{77D43C9D-307B-4343-A754-CE27954271FF}" type="presOf" srcId="{8F236F29-FA58-4797-9FDF-8C2F28B2B54D}" destId="{8A597070-6937-464F-B3C6-670703A70B11}" srcOrd="0" destOrd="0" presId="urn:microsoft.com/office/officeart/2005/8/layout/vProcess5"/>
    <dgm:cxn modelId="{6C838EC0-909D-41B8-B3CB-FCF816C0D5DD}" srcId="{6BBF9F21-BD42-4065-8FF2-09E6D1300D20}" destId="{F6036E39-29F9-4D2E-BA1B-ADB2A1ADE5D6}" srcOrd="2" destOrd="0" parTransId="{FC73F3A4-AD4B-4E27-BCB6-05BF1A26D343}" sibTransId="{8F236F29-FA58-4797-9FDF-8C2F28B2B54D}"/>
    <dgm:cxn modelId="{D3355FFC-4DFF-4A7D-9F1D-F37532282217}" type="presParOf" srcId="{3CE8577A-0F2E-4580-ABD2-9841521CE3D7}" destId="{F31272FD-58DC-4A51-B471-7A1EE17CB08B}" srcOrd="0" destOrd="0" presId="urn:microsoft.com/office/officeart/2005/8/layout/vProcess5"/>
    <dgm:cxn modelId="{BFEE0110-0866-45EB-8D86-188A669863A6}" type="presParOf" srcId="{3CE8577A-0F2E-4580-ABD2-9841521CE3D7}" destId="{3406D845-70B8-495C-A721-72C8D85BA94E}" srcOrd="1" destOrd="0" presId="urn:microsoft.com/office/officeart/2005/8/layout/vProcess5"/>
    <dgm:cxn modelId="{927C7B00-5C69-48B5-A5F8-4CA06B4DCBFD}" type="presParOf" srcId="{3CE8577A-0F2E-4580-ABD2-9841521CE3D7}" destId="{24A8A8C2-FF34-4B50-B6BD-4969BFB18C43}" srcOrd="2" destOrd="0" presId="urn:microsoft.com/office/officeart/2005/8/layout/vProcess5"/>
    <dgm:cxn modelId="{64F669AA-5E6C-470C-8B96-A47D071BDDCC}" type="presParOf" srcId="{3CE8577A-0F2E-4580-ABD2-9841521CE3D7}" destId="{81CABED0-8706-4CEF-A287-B9506B645CB0}" srcOrd="3" destOrd="0" presId="urn:microsoft.com/office/officeart/2005/8/layout/vProcess5"/>
    <dgm:cxn modelId="{F899EBBC-4A91-40BD-BE72-BE0294820EDD}" type="presParOf" srcId="{3CE8577A-0F2E-4580-ABD2-9841521CE3D7}" destId="{9F25DC53-03AD-40FB-9A06-6912824BEEEB}" srcOrd="4" destOrd="0" presId="urn:microsoft.com/office/officeart/2005/8/layout/vProcess5"/>
    <dgm:cxn modelId="{6300C59C-B8D8-4078-AB12-6F877C19F012}" type="presParOf" srcId="{3CE8577A-0F2E-4580-ABD2-9841521CE3D7}" destId="{45A1A8E4-7508-45BA-9603-7026A69F218F}" srcOrd="5" destOrd="0" presId="urn:microsoft.com/office/officeart/2005/8/layout/vProcess5"/>
    <dgm:cxn modelId="{7FF90CAD-CB2C-4E2C-BE5B-333D549DAC1A}" type="presParOf" srcId="{3CE8577A-0F2E-4580-ABD2-9841521CE3D7}" destId="{27C7CA90-928F-467D-9774-11D52061C216}" srcOrd="6" destOrd="0" presId="urn:microsoft.com/office/officeart/2005/8/layout/vProcess5"/>
    <dgm:cxn modelId="{B16D04FC-5E6A-4A2C-8908-D7F5B48CB5FF}" type="presParOf" srcId="{3CE8577A-0F2E-4580-ABD2-9841521CE3D7}" destId="{7EE0E04A-F48B-4929-98DA-B030478279EB}" srcOrd="7" destOrd="0" presId="urn:microsoft.com/office/officeart/2005/8/layout/vProcess5"/>
    <dgm:cxn modelId="{BE42FD52-F119-481B-B15F-9C17FCD6AB88}" type="presParOf" srcId="{3CE8577A-0F2E-4580-ABD2-9841521CE3D7}" destId="{8A597070-6937-464F-B3C6-670703A70B11}" srcOrd="8" destOrd="0" presId="urn:microsoft.com/office/officeart/2005/8/layout/vProcess5"/>
    <dgm:cxn modelId="{D5921232-696C-46FD-8A44-33D4697F3F94}" type="presParOf" srcId="{3CE8577A-0F2E-4580-ABD2-9841521CE3D7}" destId="{754998C1-3FFF-4BCC-BE74-B45CB2A6A36C}" srcOrd="9" destOrd="0" presId="urn:microsoft.com/office/officeart/2005/8/layout/vProcess5"/>
    <dgm:cxn modelId="{A345E261-7AB2-4255-BE8A-50B069B2B3E4}" type="presParOf" srcId="{3CE8577A-0F2E-4580-ABD2-9841521CE3D7}" destId="{39A1402B-EAA9-49EA-B404-F536C81EA6A7}" srcOrd="10" destOrd="0" presId="urn:microsoft.com/office/officeart/2005/8/layout/vProcess5"/>
    <dgm:cxn modelId="{4CAC229E-EFEF-4D48-BAAB-7FAE1CE8B31F}" type="presParOf" srcId="{3CE8577A-0F2E-4580-ABD2-9841521CE3D7}" destId="{D6B39B6D-97F4-4259-903B-D19DD261553F}" srcOrd="11" destOrd="0" presId="urn:microsoft.com/office/officeart/2005/8/layout/vProcess5"/>
    <dgm:cxn modelId="{9ADDB182-81F5-40E5-A5BD-8729093795A9}" type="presParOf" srcId="{3CE8577A-0F2E-4580-ABD2-9841521CE3D7}" destId="{69261307-6847-4ECE-B70E-05FD6B504B8C}" srcOrd="12" destOrd="0" presId="urn:microsoft.com/office/officeart/2005/8/layout/vProcess5"/>
    <dgm:cxn modelId="{70AA8CCD-3B13-43CB-9042-A6E14C9B6EA5}" type="presParOf" srcId="{3CE8577A-0F2E-4580-ABD2-9841521CE3D7}" destId="{531FCC73-2E0B-4AED-88BC-915F420D1178}" srcOrd="13" destOrd="0" presId="urn:microsoft.com/office/officeart/2005/8/layout/vProcess5"/>
    <dgm:cxn modelId="{2548A89D-399D-40DE-B10E-323678A593E2}" type="presParOf" srcId="{3CE8577A-0F2E-4580-ABD2-9841521CE3D7}" destId="{844119E8-0672-4A44-845B-12F17E6D3856}"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54D08-1EAF-470A-8007-8AC52540FC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1E7414A1-0407-4391-BF42-C872B285595E}">
      <dgm:prSet phldrT="[Metin]"/>
      <dgm:spPr/>
      <dgm:t>
        <a:bodyPr/>
        <a:lstStyle/>
        <a:p>
          <a:r>
            <a:rPr lang="tr-TR" dirty="0" smtClean="0"/>
            <a:t>Fazla miktarda su alındığında, sodyum miktarı normaldir ancak su fazlalığından dolayı </a:t>
          </a:r>
          <a:r>
            <a:rPr lang="tr-TR" dirty="0" err="1" smtClean="0"/>
            <a:t>ozmolarite</a:t>
          </a:r>
          <a:r>
            <a:rPr lang="tr-TR" dirty="0" smtClean="0"/>
            <a:t> düşer.</a:t>
          </a:r>
          <a:endParaRPr lang="tr-TR" dirty="0"/>
        </a:p>
      </dgm:t>
    </dgm:pt>
    <dgm:pt modelId="{B46F2CBD-8903-49FF-984F-E24D8E87575F}" type="parTrans" cxnId="{A0FE7BC8-5574-4632-B407-6C962855A437}">
      <dgm:prSet/>
      <dgm:spPr/>
      <dgm:t>
        <a:bodyPr/>
        <a:lstStyle/>
        <a:p>
          <a:endParaRPr lang="tr-TR"/>
        </a:p>
      </dgm:t>
    </dgm:pt>
    <dgm:pt modelId="{C8F4B28C-02F6-4BBC-8F1B-5E6AE782D579}" type="sibTrans" cxnId="{A0FE7BC8-5574-4632-B407-6C962855A437}">
      <dgm:prSet/>
      <dgm:spPr/>
      <dgm:t>
        <a:bodyPr/>
        <a:lstStyle/>
        <a:p>
          <a:endParaRPr lang="tr-TR"/>
        </a:p>
      </dgm:t>
    </dgm:pt>
    <dgm:pt modelId="{5FA9D5B4-8FCD-433E-A90B-D94A911FD972}">
      <dgm:prSet phldrT="[Metin]"/>
      <dgm:spPr/>
      <dgm:t>
        <a:bodyPr/>
        <a:lstStyle/>
        <a:p>
          <a:r>
            <a:rPr lang="tr-TR" dirty="0" smtClean="0"/>
            <a:t>Buna karşılık sodyum kaybının artması, su miktarını normal olmasına rağmen sıvı </a:t>
          </a:r>
          <a:r>
            <a:rPr lang="tr-TR" dirty="0" err="1" smtClean="0"/>
            <a:t>ozmolaritesini</a:t>
          </a:r>
          <a:r>
            <a:rPr lang="tr-TR" dirty="0" smtClean="0"/>
            <a:t> düşürür.</a:t>
          </a:r>
          <a:endParaRPr lang="tr-TR" dirty="0"/>
        </a:p>
      </dgm:t>
    </dgm:pt>
    <dgm:pt modelId="{1F30A493-ADC9-4042-BD65-2BAC17F57D74}" type="parTrans" cxnId="{ED5E5EE8-130D-469C-9F60-EEE6EB4EEDFA}">
      <dgm:prSet/>
      <dgm:spPr/>
      <dgm:t>
        <a:bodyPr/>
        <a:lstStyle/>
        <a:p>
          <a:endParaRPr lang="tr-TR"/>
        </a:p>
      </dgm:t>
    </dgm:pt>
    <dgm:pt modelId="{09327685-96EB-4926-B262-B77150BA7DC6}" type="sibTrans" cxnId="{ED5E5EE8-130D-469C-9F60-EEE6EB4EEDFA}">
      <dgm:prSet/>
      <dgm:spPr/>
      <dgm:t>
        <a:bodyPr/>
        <a:lstStyle/>
        <a:p>
          <a:endParaRPr lang="tr-TR"/>
        </a:p>
      </dgm:t>
    </dgm:pt>
    <dgm:pt modelId="{C2E29CD9-2F55-48A5-B72D-385C5370F603}">
      <dgm:prSet phldrT="[Metin]"/>
      <dgm:spPr/>
      <dgm:t>
        <a:bodyPr/>
        <a:lstStyle/>
        <a:p>
          <a:r>
            <a:rPr lang="tr-TR" dirty="0" smtClean="0"/>
            <a:t>Hem intrasellüler </a:t>
          </a:r>
          <a:r>
            <a:rPr lang="tr-TR" dirty="0" err="1" smtClean="0"/>
            <a:t>hemde</a:t>
          </a:r>
          <a:r>
            <a:rPr lang="tr-TR" dirty="0" smtClean="0"/>
            <a:t> ekstrasellüler bölmede fazla sıvı birikir.</a:t>
          </a:r>
          <a:endParaRPr lang="tr-TR" dirty="0"/>
        </a:p>
      </dgm:t>
    </dgm:pt>
    <dgm:pt modelId="{DCEEB082-7687-4BDB-B680-283DE6089447}" type="parTrans" cxnId="{4E9D6592-A0EE-4D18-BE99-9CB0FC0E9276}">
      <dgm:prSet/>
      <dgm:spPr/>
      <dgm:t>
        <a:bodyPr/>
        <a:lstStyle/>
        <a:p>
          <a:endParaRPr lang="tr-TR"/>
        </a:p>
      </dgm:t>
    </dgm:pt>
    <dgm:pt modelId="{66F1D885-D7EA-4875-8AC6-456AE5B977FF}" type="sibTrans" cxnId="{4E9D6592-A0EE-4D18-BE99-9CB0FC0E9276}">
      <dgm:prSet/>
      <dgm:spPr/>
      <dgm:t>
        <a:bodyPr/>
        <a:lstStyle/>
        <a:p>
          <a:endParaRPr lang="tr-TR"/>
        </a:p>
      </dgm:t>
    </dgm:pt>
    <dgm:pt modelId="{8E79BD62-C6AA-4157-B2B4-0E8E1AEAA5A8}">
      <dgm:prSet phldrT="[Metin]"/>
      <dgm:spPr/>
      <dgm:t>
        <a:bodyPr/>
        <a:lstStyle/>
        <a:p>
          <a:r>
            <a:rPr lang="tr-TR" dirty="0" err="1" smtClean="0"/>
            <a:t>Ektrasellüler</a:t>
          </a:r>
          <a:r>
            <a:rPr lang="tr-TR" dirty="0" smtClean="0"/>
            <a:t> sıvı </a:t>
          </a:r>
          <a:r>
            <a:rPr lang="tr-TR" dirty="0" err="1" smtClean="0"/>
            <a:t>dilüe</a:t>
          </a:r>
          <a:r>
            <a:rPr lang="tr-TR" dirty="0" smtClean="0"/>
            <a:t> olduğundan su </a:t>
          </a:r>
          <a:r>
            <a:rPr lang="tr-TR" dirty="0" err="1" smtClean="0"/>
            <a:t>ozmoz</a:t>
          </a:r>
          <a:r>
            <a:rPr lang="tr-TR" dirty="0" smtClean="0"/>
            <a:t> yolu ile damar içinden hücre içine kayar.</a:t>
          </a:r>
          <a:endParaRPr lang="tr-TR" dirty="0"/>
        </a:p>
      </dgm:t>
    </dgm:pt>
    <dgm:pt modelId="{89A84423-00C8-4182-BA06-14840146BA7C}" type="parTrans" cxnId="{72DF7E9F-09C0-4261-8DF7-F1A8B827D58F}">
      <dgm:prSet/>
      <dgm:spPr/>
      <dgm:t>
        <a:bodyPr/>
        <a:lstStyle/>
        <a:p>
          <a:endParaRPr lang="tr-TR"/>
        </a:p>
      </dgm:t>
    </dgm:pt>
    <dgm:pt modelId="{BAC33C2E-7B99-4EB9-9116-28A11A624BEB}" type="sibTrans" cxnId="{72DF7E9F-09C0-4261-8DF7-F1A8B827D58F}">
      <dgm:prSet/>
      <dgm:spPr/>
      <dgm:t>
        <a:bodyPr/>
        <a:lstStyle/>
        <a:p>
          <a:endParaRPr lang="tr-TR"/>
        </a:p>
      </dgm:t>
    </dgm:pt>
    <dgm:pt modelId="{25AC1B9C-B797-407A-98E3-995F1113B101}">
      <dgm:prSet phldrT="[Metin]"/>
      <dgm:spPr/>
      <dgm:t>
        <a:bodyPr/>
        <a:lstStyle/>
        <a:p>
          <a:r>
            <a:rPr lang="tr-TR" dirty="0" smtClean="0"/>
            <a:t>Hücre bu sıvı </a:t>
          </a:r>
          <a:r>
            <a:rPr lang="tr-TR" dirty="0" err="1" smtClean="0"/>
            <a:t>geçisi</a:t>
          </a:r>
          <a:r>
            <a:rPr lang="tr-TR" dirty="0" smtClean="0"/>
            <a:t> ile şişer</a:t>
          </a:r>
          <a:endParaRPr lang="tr-TR" dirty="0"/>
        </a:p>
      </dgm:t>
    </dgm:pt>
    <dgm:pt modelId="{648C173F-1F9B-4AF8-BDDB-22B068D712B4}" type="parTrans" cxnId="{D4E1742B-4CD3-447F-AC54-E748BB4A130C}">
      <dgm:prSet/>
      <dgm:spPr/>
      <dgm:t>
        <a:bodyPr/>
        <a:lstStyle/>
        <a:p>
          <a:endParaRPr lang="tr-TR"/>
        </a:p>
      </dgm:t>
    </dgm:pt>
    <dgm:pt modelId="{60DF28DC-B380-49B0-8E47-2B01C530A2E5}" type="sibTrans" cxnId="{D4E1742B-4CD3-447F-AC54-E748BB4A130C}">
      <dgm:prSet/>
      <dgm:spPr/>
      <dgm:t>
        <a:bodyPr/>
        <a:lstStyle/>
        <a:p>
          <a:endParaRPr lang="tr-TR"/>
        </a:p>
      </dgm:t>
    </dgm:pt>
    <dgm:pt modelId="{F6E1ED10-18A8-4F84-95AC-D3E49093D7F5}" type="pres">
      <dgm:prSet presAssocID="{59154D08-1EAF-470A-8007-8AC52540FCEB}" presName="outerComposite" presStyleCnt="0">
        <dgm:presLayoutVars>
          <dgm:chMax val="5"/>
          <dgm:dir/>
          <dgm:resizeHandles val="exact"/>
        </dgm:presLayoutVars>
      </dgm:prSet>
      <dgm:spPr/>
      <dgm:t>
        <a:bodyPr/>
        <a:lstStyle/>
        <a:p>
          <a:endParaRPr lang="tr-TR"/>
        </a:p>
      </dgm:t>
    </dgm:pt>
    <dgm:pt modelId="{F154EABD-F45C-481A-9BC1-756D2CE52F83}" type="pres">
      <dgm:prSet presAssocID="{59154D08-1EAF-470A-8007-8AC52540FCEB}" presName="dummyMaxCanvas" presStyleCnt="0">
        <dgm:presLayoutVars/>
      </dgm:prSet>
      <dgm:spPr/>
    </dgm:pt>
    <dgm:pt modelId="{F6B2E89E-7FFC-4BB2-938D-65218EF5D1D4}" type="pres">
      <dgm:prSet presAssocID="{59154D08-1EAF-470A-8007-8AC52540FCEB}" presName="FiveNodes_1" presStyleLbl="node1" presStyleIdx="0" presStyleCnt="5">
        <dgm:presLayoutVars>
          <dgm:bulletEnabled val="1"/>
        </dgm:presLayoutVars>
      </dgm:prSet>
      <dgm:spPr/>
      <dgm:t>
        <a:bodyPr/>
        <a:lstStyle/>
        <a:p>
          <a:endParaRPr lang="tr-TR"/>
        </a:p>
      </dgm:t>
    </dgm:pt>
    <dgm:pt modelId="{9EF7FAAD-ADBB-4B4E-BF5B-C44B085F01E8}" type="pres">
      <dgm:prSet presAssocID="{59154D08-1EAF-470A-8007-8AC52540FCEB}" presName="FiveNodes_2" presStyleLbl="node1" presStyleIdx="1" presStyleCnt="5">
        <dgm:presLayoutVars>
          <dgm:bulletEnabled val="1"/>
        </dgm:presLayoutVars>
      </dgm:prSet>
      <dgm:spPr/>
      <dgm:t>
        <a:bodyPr/>
        <a:lstStyle/>
        <a:p>
          <a:endParaRPr lang="tr-TR"/>
        </a:p>
      </dgm:t>
    </dgm:pt>
    <dgm:pt modelId="{515C140F-0928-43DC-AD51-343912F7B708}" type="pres">
      <dgm:prSet presAssocID="{59154D08-1EAF-470A-8007-8AC52540FCEB}" presName="FiveNodes_3" presStyleLbl="node1" presStyleIdx="2" presStyleCnt="5">
        <dgm:presLayoutVars>
          <dgm:bulletEnabled val="1"/>
        </dgm:presLayoutVars>
      </dgm:prSet>
      <dgm:spPr/>
      <dgm:t>
        <a:bodyPr/>
        <a:lstStyle/>
        <a:p>
          <a:endParaRPr lang="tr-TR"/>
        </a:p>
      </dgm:t>
    </dgm:pt>
    <dgm:pt modelId="{5532C004-317C-475F-B8AB-EB7671F9CA18}" type="pres">
      <dgm:prSet presAssocID="{59154D08-1EAF-470A-8007-8AC52540FCEB}" presName="FiveNodes_4" presStyleLbl="node1" presStyleIdx="3" presStyleCnt="5">
        <dgm:presLayoutVars>
          <dgm:bulletEnabled val="1"/>
        </dgm:presLayoutVars>
      </dgm:prSet>
      <dgm:spPr/>
      <dgm:t>
        <a:bodyPr/>
        <a:lstStyle/>
        <a:p>
          <a:endParaRPr lang="tr-TR"/>
        </a:p>
      </dgm:t>
    </dgm:pt>
    <dgm:pt modelId="{85EC06F2-23C2-43B7-9370-CD7709255214}" type="pres">
      <dgm:prSet presAssocID="{59154D08-1EAF-470A-8007-8AC52540FCEB}" presName="FiveNodes_5" presStyleLbl="node1" presStyleIdx="4" presStyleCnt="5">
        <dgm:presLayoutVars>
          <dgm:bulletEnabled val="1"/>
        </dgm:presLayoutVars>
      </dgm:prSet>
      <dgm:spPr/>
      <dgm:t>
        <a:bodyPr/>
        <a:lstStyle/>
        <a:p>
          <a:endParaRPr lang="tr-TR"/>
        </a:p>
      </dgm:t>
    </dgm:pt>
    <dgm:pt modelId="{248EB12D-50BA-49CB-A1D6-0F07E5E9ED96}" type="pres">
      <dgm:prSet presAssocID="{59154D08-1EAF-470A-8007-8AC52540FCEB}" presName="FiveConn_1-2" presStyleLbl="fgAccFollowNode1" presStyleIdx="0" presStyleCnt="4">
        <dgm:presLayoutVars>
          <dgm:bulletEnabled val="1"/>
        </dgm:presLayoutVars>
      </dgm:prSet>
      <dgm:spPr/>
      <dgm:t>
        <a:bodyPr/>
        <a:lstStyle/>
        <a:p>
          <a:endParaRPr lang="tr-TR"/>
        </a:p>
      </dgm:t>
    </dgm:pt>
    <dgm:pt modelId="{5FCD01CA-D576-4160-842B-91C5988CFE78}" type="pres">
      <dgm:prSet presAssocID="{59154D08-1EAF-470A-8007-8AC52540FCEB}" presName="FiveConn_2-3" presStyleLbl="fgAccFollowNode1" presStyleIdx="1" presStyleCnt="4">
        <dgm:presLayoutVars>
          <dgm:bulletEnabled val="1"/>
        </dgm:presLayoutVars>
      </dgm:prSet>
      <dgm:spPr/>
      <dgm:t>
        <a:bodyPr/>
        <a:lstStyle/>
        <a:p>
          <a:endParaRPr lang="tr-TR"/>
        </a:p>
      </dgm:t>
    </dgm:pt>
    <dgm:pt modelId="{73709B68-E2E1-4CBA-8DD2-CB7558F63E72}" type="pres">
      <dgm:prSet presAssocID="{59154D08-1EAF-470A-8007-8AC52540FCEB}" presName="FiveConn_3-4" presStyleLbl="fgAccFollowNode1" presStyleIdx="2" presStyleCnt="4">
        <dgm:presLayoutVars>
          <dgm:bulletEnabled val="1"/>
        </dgm:presLayoutVars>
      </dgm:prSet>
      <dgm:spPr/>
      <dgm:t>
        <a:bodyPr/>
        <a:lstStyle/>
        <a:p>
          <a:endParaRPr lang="tr-TR"/>
        </a:p>
      </dgm:t>
    </dgm:pt>
    <dgm:pt modelId="{DC848EA8-4B45-4474-B6D2-AC56737667AC}" type="pres">
      <dgm:prSet presAssocID="{59154D08-1EAF-470A-8007-8AC52540FCEB}" presName="FiveConn_4-5" presStyleLbl="fgAccFollowNode1" presStyleIdx="3" presStyleCnt="4">
        <dgm:presLayoutVars>
          <dgm:bulletEnabled val="1"/>
        </dgm:presLayoutVars>
      </dgm:prSet>
      <dgm:spPr/>
      <dgm:t>
        <a:bodyPr/>
        <a:lstStyle/>
        <a:p>
          <a:endParaRPr lang="tr-TR"/>
        </a:p>
      </dgm:t>
    </dgm:pt>
    <dgm:pt modelId="{EE173934-5932-4FDA-9FBC-BDBB6C510A9B}" type="pres">
      <dgm:prSet presAssocID="{59154D08-1EAF-470A-8007-8AC52540FCEB}" presName="FiveNodes_1_text" presStyleLbl="node1" presStyleIdx="4" presStyleCnt="5">
        <dgm:presLayoutVars>
          <dgm:bulletEnabled val="1"/>
        </dgm:presLayoutVars>
      </dgm:prSet>
      <dgm:spPr/>
      <dgm:t>
        <a:bodyPr/>
        <a:lstStyle/>
        <a:p>
          <a:endParaRPr lang="tr-TR"/>
        </a:p>
      </dgm:t>
    </dgm:pt>
    <dgm:pt modelId="{91602382-21B8-4000-AC89-C1594593574A}" type="pres">
      <dgm:prSet presAssocID="{59154D08-1EAF-470A-8007-8AC52540FCEB}" presName="FiveNodes_2_text" presStyleLbl="node1" presStyleIdx="4" presStyleCnt="5">
        <dgm:presLayoutVars>
          <dgm:bulletEnabled val="1"/>
        </dgm:presLayoutVars>
      </dgm:prSet>
      <dgm:spPr/>
      <dgm:t>
        <a:bodyPr/>
        <a:lstStyle/>
        <a:p>
          <a:endParaRPr lang="tr-TR"/>
        </a:p>
      </dgm:t>
    </dgm:pt>
    <dgm:pt modelId="{848B07BD-CD57-495C-9AD9-A097AEE627F1}" type="pres">
      <dgm:prSet presAssocID="{59154D08-1EAF-470A-8007-8AC52540FCEB}" presName="FiveNodes_3_text" presStyleLbl="node1" presStyleIdx="4" presStyleCnt="5">
        <dgm:presLayoutVars>
          <dgm:bulletEnabled val="1"/>
        </dgm:presLayoutVars>
      </dgm:prSet>
      <dgm:spPr/>
      <dgm:t>
        <a:bodyPr/>
        <a:lstStyle/>
        <a:p>
          <a:endParaRPr lang="tr-TR"/>
        </a:p>
      </dgm:t>
    </dgm:pt>
    <dgm:pt modelId="{1EADE288-B613-443F-A3EA-10B5ABA0925A}" type="pres">
      <dgm:prSet presAssocID="{59154D08-1EAF-470A-8007-8AC52540FCEB}" presName="FiveNodes_4_text" presStyleLbl="node1" presStyleIdx="4" presStyleCnt="5">
        <dgm:presLayoutVars>
          <dgm:bulletEnabled val="1"/>
        </dgm:presLayoutVars>
      </dgm:prSet>
      <dgm:spPr/>
      <dgm:t>
        <a:bodyPr/>
        <a:lstStyle/>
        <a:p>
          <a:endParaRPr lang="tr-TR"/>
        </a:p>
      </dgm:t>
    </dgm:pt>
    <dgm:pt modelId="{BB1C74E7-C2D7-44D2-9845-13751253F6B3}" type="pres">
      <dgm:prSet presAssocID="{59154D08-1EAF-470A-8007-8AC52540FCEB}" presName="FiveNodes_5_text" presStyleLbl="node1" presStyleIdx="4" presStyleCnt="5">
        <dgm:presLayoutVars>
          <dgm:bulletEnabled val="1"/>
        </dgm:presLayoutVars>
      </dgm:prSet>
      <dgm:spPr/>
      <dgm:t>
        <a:bodyPr/>
        <a:lstStyle/>
        <a:p>
          <a:endParaRPr lang="tr-TR"/>
        </a:p>
      </dgm:t>
    </dgm:pt>
  </dgm:ptLst>
  <dgm:cxnLst>
    <dgm:cxn modelId="{72DF7E9F-09C0-4261-8DF7-F1A8B827D58F}" srcId="{59154D08-1EAF-470A-8007-8AC52540FCEB}" destId="{8E79BD62-C6AA-4157-B2B4-0E8E1AEAA5A8}" srcOrd="2" destOrd="0" parTransId="{89A84423-00C8-4182-BA06-14840146BA7C}" sibTransId="{BAC33C2E-7B99-4EB9-9116-28A11A624BEB}"/>
    <dgm:cxn modelId="{7D1FD307-2F9F-487B-ACAB-61C944679E16}" type="presOf" srcId="{09327685-96EB-4926-B262-B77150BA7DC6}" destId="{5FCD01CA-D576-4160-842B-91C5988CFE78}" srcOrd="0" destOrd="0" presId="urn:microsoft.com/office/officeart/2005/8/layout/vProcess5"/>
    <dgm:cxn modelId="{B7E9A557-805F-45E1-896F-8F9FF9B2BD04}" type="presOf" srcId="{5FA9D5B4-8FCD-433E-A90B-D94A911FD972}" destId="{91602382-21B8-4000-AC89-C1594593574A}" srcOrd="1" destOrd="0" presId="urn:microsoft.com/office/officeart/2005/8/layout/vProcess5"/>
    <dgm:cxn modelId="{866143A1-3078-424B-A96B-C5EDEF8C716B}" type="presOf" srcId="{BAC33C2E-7B99-4EB9-9116-28A11A624BEB}" destId="{73709B68-E2E1-4CBA-8DD2-CB7558F63E72}" srcOrd="0" destOrd="0" presId="urn:microsoft.com/office/officeart/2005/8/layout/vProcess5"/>
    <dgm:cxn modelId="{D7578519-A5F4-414F-9A99-02700E83633C}" type="presOf" srcId="{C2E29CD9-2F55-48A5-B72D-385C5370F603}" destId="{BB1C74E7-C2D7-44D2-9845-13751253F6B3}" srcOrd="1" destOrd="0" presId="urn:microsoft.com/office/officeart/2005/8/layout/vProcess5"/>
    <dgm:cxn modelId="{B1CFBAEF-B19E-45DF-9ADB-1B1D481C1EAD}" type="presOf" srcId="{59154D08-1EAF-470A-8007-8AC52540FCEB}" destId="{F6E1ED10-18A8-4F84-95AC-D3E49093D7F5}" srcOrd="0" destOrd="0" presId="urn:microsoft.com/office/officeart/2005/8/layout/vProcess5"/>
    <dgm:cxn modelId="{66162268-F545-4252-A6DC-8B8CDCA8F2C5}" type="presOf" srcId="{25AC1B9C-B797-407A-98E3-995F1113B101}" destId="{5532C004-317C-475F-B8AB-EB7671F9CA18}" srcOrd="0" destOrd="0" presId="urn:microsoft.com/office/officeart/2005/8/layout/vProcess5"/>
    <dgm:cxn modelId="{ED5E5EE8-130D-469C-9F60-EEE6EB4EEDFA}" srcId="{59154D08-1EAF-470A-8007-8AC52540FCEB}" destId="{5FA9D5B4-8FCD-433E-A90B-D94A911FD972}" srcOrd="1" destOrd="0" parTransId="{1F30A493-ADC9-4042-BD65-2BAC17F57D74}" sibTransId="{09327685-96EB-4926-B262-B77150BA7DC6}"/>
    <dgm:cxn modelId="{4D7D6692-76C6-44E6-BB3C-F47DB1EA35BD}" type="presOf" srcId="{1E7414A1-0407-4391-BF42-C872B285595E}" destId="{EE173934-5932-4FDA-9FBC-BDBB6C510A9B}" srcOrd="1" destOrd="0" presId="urn:microsoft.com/office/officeart/2005/8/layout/vProcess5"/>
    <dgm:cxn modelId="{3214B766-5C88-4B17-A180-C2AA5424347D}" type="presOf" srcId="{8E79BD62-C6AA-4157-B2B4-0E8E1AEAA5A8}" destId="{515C140F-0928-43DC-AD51-343912F7B708}" srcOrd="0" destOrd="0" presId="urn:microsoft.com/office/officeart/2005/8/layout/vProcess5"/>
    <dgm:cxn modelId="{7C856271-6585-4052-9F2B-A4F735DF6147}" type="presOf" srcId="{1E7414A1-0407-4391-BF42-C872B285595E}" destId="{F6B2E89E-7FFC-4BB2-938D-65218EF5D1D4}" srcOrd="0" destOrd="0" presId="urn:microsoft.com/office/officeart/2005/8/layout/vProcess5"/>
    <dgm:cxn modelId="{5F28ADE6-5305-4CFF-A219-F1019ECDF0EC}" type="presOf" srcId="{25AC1B9C-B797-407A-98E3-995F1113B101}" destId="{1EADE288-B613-443F-A3EA-10B5ABA0925A}" srcOrd="1" destOrd="0" presId="urn:microsoft.com/office/officeart/2005/8/layout/vProcess5"/>
    <dgm:cxn modelId="{7771353F-6D31-4D5F-96E4-C28547DA7121}" type="presOf" srcId="{60DF28DC-B380-49B0-8E47-2B01C530A2E5}" destId="{DC848EA8-4B45-4474-B6D2-AC56737667AC}" srcOrd="0" destOrd="0" presId="urn:microsoft.com/office/officeart/2005/8/layout/vProcess5"/>
    <dgm:cxn modelId="{4E9D6592-A0EE-4D18-BE99-9CB0FC0E9276}" srcId="{59154D08-1EAF-470A-8007-8AC52540FCEB}" destId="{C2E29CD9-2F55-48A5-B72D-385C5370F603}" srcOrd="4" destOrd="0" parTransId="{DCEEB082-7687-4BDB-B680-283DE6089447}" sibTransId="{66F1D885-D7EA-4875-8AC6-456AE5B977FF}"/>
    <dgm:cxn modelId="{6617473B-A67F-47F7-901A-B46BD57554AE}" type="presOf" srcId="{C2E29CD9-2F55-48A5-B72D-385C5370F603}" destId="{85EC06F2-23C2-43B7-9370-CD7709255214}" srcOrd="0" destOrd="0" presId="urn:microsoft.com/office/officeart/2005/8/layout/vProcess5"/>
    <dgm:cxn modelId="{E38762CA-455F-4D77-8492-98B89DCCB978}" type="presOf" srcId="{5FA9D5B4-8FCD-433E-A90B-D94A911FD972}" destId="{9EF7FAAD-ADBB-4B4E-BF5B-C44B085F01E8}" srcOrd="0" destOrd="0" presId="urn:microsoft.com/office/officeart/2005/8/layout/vProcess5"/>
    <dgm:cxn modelId="{AA0C0900-CA34-44A8-A7C6-AFA5B918BDBB}" type="presOf" srcId="{C8F4B28C-02F6-4BBC-8F1B-5E6AE782D579}" destId="{248EB12D-50BA-49CB-A1D6-0F07E5E9ED96}" srcOrd="0" destOrd="0" presId="urn:microsoft.com/office/officeart/2005/8/layout/vProcess5"/>
    <dgm:cxn modelId="{67D3D153-FCEF-4DA6-BB7C-43F1A0C84E24}" type="presOf" srcId="{8E79BD62-C6AA-4157-B2B4-0E8E1AEAA5A8}" destId="{848B07BD-CD57-495C-9AD9-A097AEE627F1}" srcOrd="1" destOrd="0" presId="urn:microsoft.com/office/officeart/2005/8/layout/vProcess5"/>
    <dgm:cxn modelId="{A0FE7BC8-5574-4632-B407-6C962855A437}" srcId="{59154D08-1EAF-470A-8007-8AC52540FCEB}" destId="{1E7414A1-0407-4391-BF42-C872B285595E}" srcOrd="0" destOrd="0" parTransId="{B46F2CBD-8903-49FF-984F-E24D8E87575F}" sibTransId="{C8F4B28C-02F6-4BBC-8F1B-5E6AE782D579}"/>
    <dgm:cxn modelId="{D4E1742B-4CD3-447F-AC54-E748BB4A130C}" srcId="{59154D08-1EAF-470A-8007-8AC52540FCEB}" destId="{25AC1B9C-B797-407A-98E3-995F1113B101}" srcOrd="3" destOrd="0" parTransId="{648C173F-1F9B-4AF8-BDDB-22B068D712B4}" sibTransId="{60DF28DC-B380-49B0-8E47-2B01C530A2E5}"/>
    <dgm:cxn modelId="{67D825B8-3998-470D-A219-3FB4D4841AB5}" type="presParOf" srcId="{F6E1ED10-18A8-4F84-95AC-D3E49093D7F5}" destId="{F154EABD-F45C-481A-9BC1-756D2CE52F83}" srcOrd="0" destOrd="0" presId="urn:microsoft.com/office/officeart/2005/8/layout/vProcess5"/>
    <dgm:cxn modelId="{4408F8A5-F540-4A7D-9F93-25237147E15E}" type="presParOf" srcId="{F6E1ED10-18A8-4F84-95AC-D3E49093D7F5}" destId="{F6B2E89E-7FFC-4BB2-938D-65218EF5D1D4}" srcOrd="1" destOrd="0" presId="urn:microsoft.com/office/officeart/2005/8/layout/vProcess5"/>
    <dgm:cxn modelId="{F513188C-A29B-4809-9BE1-642A73530F4F}" type="presParOf" srcId="{F6E1ED10-18A8-4F84-95AC-D3E49093D7F5}" destId="{9EF7FAAD-ADBB-4B4E-BF5B-C44B085F01E8}" srcOrd="2" destOrd="0" presId="urn:microsoft.com/office/officeart/2005/8/layout/vProcess5"/>
    <dgm:cxn modelId="{E2EFDE94-A9B0-4FBD-B244-F75AA053E6FB}" type="presParOf" srcId="{F6E1ED10-18A8-4F84-95AC-D3E49093D7F5}" destId="{515C140F-0928-43DC-AD51-343912F7B708}" srcOrd="3" destOrd="0" presId="urn:microsoft.com/office/officeart/2005/8/layout/vProcess5"/>
    <dgm:cxn modelId="{71033B4A-00C6-4F89-9EAF-785C68362EE0}" type="presParOf" srcId="{F6E1ED10-18A8-4F84-95AC-D3E49093D7F5}" destId="{5532C004-317C-475F-B8AB-EB7671F9CA18}" srcOrd="4" destOrd="0" presId="urn:microsoft.com/office/officeart/2005/8/layout/vProcess5"/>
    <dgm:cxn modelId="{2C5AB22C-7166-4B2A-8936-C7455700C5AD}" type="presParOf" srcId="{F6E1ED10-18A8-4F84-95AC-D3E49093D7F5}" destId="{85EC06F2-23C2-43B7-9370-CD7709255214}" srcOrd="5" destOrd="0" presId="urn:microsoft.com/office/officeart/2005/8/layout/vProcess5"/>
    <dgm:cxn modelId="{917645EB-71A4-419F-8AC1-26D3C3FD29DC}" type="presParOf" srcId="{F6E1ED10-18A8-4F84-95AC-D3E49093D7F5}" destId="{248EB12D-50BA-49CB-A1D6-0F07E5E9ED96}" srcOrd="6" destOrd="0" presId="urn:microsoft.com/office/officeart/2005/8/layout/vProcess5"/>
    <dgm:cxn modelId="{1DF78A7A-25A8-475D-9ECE-22751C98E404}" type="presParOf" srcId="{F6E1ED10-18A8-4F84-95AC-D3E49093D7F5}" destId="{5FCD01CA-D576-4160-842B-91C5988CFE78}" srcOrd="7" destOrd="0" presId="urn:microsoft.com/office/officeart/2005/8/layout/vProcess5"/>
    <dgm:cxn modelId="{CEC77925-56FF-4C03-96F9-958A0368FADA}" type="presParOf" srcId="{F6E1ED10-18A8-4F84-95AC-D3E49093D7F5}" destId="{73709B68-E2E1-4CBA-8DD2-CB7558F63E72}" srcOrd="8" destOrd="0" presId="urn:microsoft.com/office/officeart/2005/8/layout/vProcess5"/>
    <dgm:cxn modelId="{8AD41400-A4F4-4DFF-B789-5B533C9E62F9}" type="presParOf" srcId="{F6E1ED10-18A8-4F84-95AC-D3E49093D7F5}" destId="{DC848EA8-4B45-4474-B6D2-AC56737667AC}" srcOrd="9" destOrd="0" presId="urn:microsoft.com/office/officeart/2005/8/layout/vProcess5"/>
    <dgm:cxn modelId="{4C8F8AAF-281B-46E9-B937-467C069A7345}" type="presParOf" srcId="{F6E1ED10-18A8-4F84-95AC-D3E49093D7F5}" destId="{EE173934-5932-4FDA-9FBC-BDBB6C510A9B}" srcOrd="10" destOrd="0" presId="urn:microsoft.com/office/officeart/2005/8/layout/vProcess5"/>
    <dgm:cxn modelId="{F95EA220-CA48-4668-9E17-906576FCFE8D}" type="presParOf" srcId="{F6E1ED10-18A8-4F84-95AC-D3E49093D7F5}" destId="{91602382-21B8-4000-AC89-C1594593574A}" srcOrd="11" destOrd="0" presId="urn:microsoft.com/office/officeart/2005/8/layout/vProcess5"/>
    <dgm:cxn modelId="{34C1027B-2C05-4FF5-9FCD-7451F30648B8}" type="presParOf" srcId="{F6E1ED10-18A8-4F84-95AC-D3E49093D7F5}" destId="{848B07BD-CD57-495C-9AD9-A097AEE627F1}" srcOrd="12" destOrd="0" presId="urn:microsoft.com/office/officeart/2005/8/layout/vProcess5"/>
    <dgm:cxn modelId="{C1116196-620E-4408-AAC1-48331BD7D664}" type="presParOf" srcId="{F6E1ED10-18A8-4F84-95AC-D3E49093D7F5}" destId="{1EADE288-B613-443F-A3EA-10B5ABA0925A}" srcOrd="13" destOrd="0" presId="urn:microsoft.com/office/officeart/2005/8/layout/vProcess5"/>
    <dgm:cxn modelId="{4FAA1C48-A6D9-4E7E-A895-DB905DE78A05}" type="presParOf" srcId="{F6E1ED10-18A8-4F84-95AC-D3E49093D7F5}" destId="{BB1C74E7-C2D7-44D2-9845-13751253F6B3}"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D83822-67ED-4BB0-8464-1F14CF068FF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60BACA89-786B-444B-916A-FD0694A29E19}">
      <dgm:prSet phldrT="[Metin]"/>
      <dgm:spPr/>
      <dgm:t>
        <a:bodyPr/>
        <a:lstStyle/>
        <a:p>
          <a:r>
            <a:rPr lang="tr-TR" dirty="0" err="1" smtClean="0"/>
            <a:t>Kapiller</a:t>
          </a:r>
          <a:r>
            <a:rPr lang="tr-TR" dirty="0" smtClean="0"/>
            <a:t> </a:t>
          </a:r>
          <a:r>
            <a:rPr lang="tr-TR" dirty="0" err="1" smtClean="0"/>
            <a:t>permeabilitenin</a:t>
          </a:r>
          <a:r>
            <a:rPr lang="tr-TR" dirty="0" smtClean="0"/>
            <a:t> artması</a:t>
          </a:r>
          <a:endParaRPr lang="tr-TR" dirty="0"/>
        </a:p>
      </dgm:t>
    </dgm:pt>
    <dgm:pt modelId="{EE1E639A-F8AF-4E59-A0E7-9D1C97435D93}" type="parTrans" cxnId="{E73A1F6A-3560-4132-A1FC-997B6C21DC66}">
      <dgm:prSet/>
      <dgm:spPr/>
      <dgm:t>
        <a:bodyPr/>
        <a:lstStyle/>
        <a:p>
          <a:endParaRPr lang="tr-TR"/>
        </a:p>
      </dgm:t>
    </dgm:pt>
    <dgm:pt modelId="{94A47789-D109-441F-B2BB-F0BADF9278DD}" type="sibTrans" cxnId="{E73A1F6A-3560-4132-A1FC-997B6C21DC66}">
      <dgm:prSet/>
      <dgm:spPr/>
      <dgm:t>
        <a:bodyPr/>
        <a:lstStyle/>
        <a:p>
          <a:endParaRPr lang="tr-TR"/>
        </a:p>
      </dgm:t>
    </dgm:pt>
    <dgm:pt modelId="{03132A1C-AE1E-4EDC-B62D-41989FF80828}">
      <dgm:prSet phldrT="[Metin]"/>
      <dgm:spPr/>
      <dgm:t>
        <a:bodyPr/>
        <a:lstStyle/>
        <a:p>
          <a:r>
            <a:rPr lang="tr-TR" dirty="0" smtClean="0"/>
            <a:t>Plazma proteinlerinin dokuya geçişi</a:t>
          </a:r>
          <a:endParaRPr lang="tr-TR" dirty="0"/>
        </a:p>
      </dgm:t>
    </dgm:pt>
    <dgm:pt modelId="{6CF54534-699D-4D15-949C-75CC651EDE0A}" type="parTrans" cxnId="{71FC54A7-6E51-49CE-B7B8-3F3D7993B53F}">
      <dgm:prSet/>
      <dgm:spPr/>
      <dgm:t>
        <a:bodyPr/>
        <a:lstStyle/>
        <a:p>
          <a:endParaRPr lang="tr-TR"/>
        </a:p>
      </dgm:t>
    </dgm:pt>
    <dgm:pt modelId="{FA47291B-986D-4D27-968A-354B9C8B9D73}" type="sibTrans" cxnId="{71FC54A7-6E51-49CE-B7B8-3F3D7993B53F}">
      <dgm:prSet/>
      <dgm:spPr/>
      <dgm:t>
        <a:bodyPr/>
        <a:lstStyle/>
        <a:p>
          <a:endParaRPr lang="tr-TR"/>
        </a:p>
      </dgm:t>
    </dgm:pt>
    <dgm:pt modelId="{10876E94-8D38-41D2-8423-3383223B6C98}">
      <dgm:prSet phldrT="[Metin]"/>
      <dgm:spPr/>
      <dgm:t>
        <a:bodyPr/>
        <a:lstStyle/>
        <a:p>
          <a:r>
            <a:rPr lang="tr-TR" dirty="0" smtClean="0"/>
            <a:t>Hücreler arası bölmede </a:t>
          </a:r>
          <a:r>
            <a:rPr lang="tr-TR" dirty="0" err="1" smtClean="0"/>
            <a:t>onkotik</a:t>
          </a:r>
          <a:r>
            <a:rPr lang="tr-TR" dirty="0" smtClean="0"/>
            <a:t> basıncın artması</a:t>
          </a:r>
          <a:endParaRPr lang="tr-TR" dirty="0"/>
        </a:p>
      </dgm:t>
    </dgm:pt>
    <dgm:pt modelId="{A2BC4033-5DE0-44BA-BEB5-0A7DB683DA6E}" type="parTrans" cxnId="{4DE02A39-19E0-46F6-BC2B-ECBFF9AA75DA}">
      <dgm:prSet/>
      <dgm:spPr/>
      <dgm:t>
        <a:bodyPr/>
        <a:lstStyle/>
        <a:p>
          <a:endParaRPr lang="tr-TR"/>
        </a:p>
      </dgm:t>
    </dgm:pt>
    <dgm:pt modelId="{B37C4EAA-DA22-4F25-B79F-6496C3B6E30F}" type="sibTrans" cxnId="{4DE02A39-19E0-46F6-BC2B-ECBFF9AA75DA}">
      <dgm:prSet/>
      <dgm:spPr/>
      <dgm:t>
        <a:bodyPr/>
        <a:lstStyle/>
        <a:p>
          <a:endParaRPr lang="tr-TR"/>
        </a:p>
      </dgm:t>
    </dgm:pt>
    <dgm:pt modelId="{0EA1698D-B8AC-49A0-8331-FC14852FC82A}">
      <dgm:prSet phldrT="[Metin]"/>
      <dgm:spPr/>
      <dgm:t>
        <a:bodyPr/>
        <a:lstStyle/>
        <a:p>
          <a:r>
            <a:rPr lang="tr-TR" dirty="0" smtClean="0"/>
            <a:t>Ödem</a:t>
          </a:r>
          <a:endParaRPr lang="tr-TR" dirty="0"/>
        </a:p>
      </dgm:t>
    </dgm:pt>
    <dgm:pt modelId="{716ADBA0-42A6-4E6C-AAC7-6061D79D52AD}" type="parTrans" cxnId="{DFE990E0-93AA-44D5-8736-6E551379D4CF}">
      <dgm:prSet/>
      <dgm:spPr/>
      <dgm:t>
        <a:bodyPr/>
        <a:lstStyle/>
        <a:p>
          <a:endParaRPr lang="tr-TR"/>
        </a:p>
      </dgm:t>
    </dgm:pt>
    <dgm:pt modelId="{D001B418-CEF1-4843-9029-1716D533DD81}" type="sibTrans" cxnId="{DFE990E0-93AA-44D5-8736-6E551379D4CF}">
      <dgm:prSet/>
      <dgm:spPr/>
      <dgm:t>
        <a:bodyPr/>
        <a:lstStyle/>
        <a:p>
          <a:endParaRPr lang="tr-TR"/>
        </a:p>
      </dgm:t>
    </dgm:pt>
    <dgm:pt modelId="{8504147D-9BDE-4464-9E40-ECFA81A773D4}" type="pres">
      <dgm:prSet presAssocID="{BAD83822-67ED-4BB0-8464-1F14CF068FF9}" presName="outerComposite" presStyleCnt="0">
        <dgm:presLayoutVars>
          <dgm:chMax val="5"/>
          <dgm:dir/>
          <dgm:resizeHandles val="exact"/>
        </dgm:presLayoutVars>
      </dgm:prSet>
      <dgm:spPr/>
      <dgm:t>
        <a:bodyPr/>
        <a:lstStyle/>
        <a:p>
          <a:endParaRPr lang="tr-TR"/>
        </a:p>
      </dgm:t>
    </dgm:pt>
    <dgm:pt modelId="{45513810-DA5C-46AD-AE2B-E5FD763C7F5F}" type="pres">
      <dgm:prSet presAssocID="{BAD83822-67ED-4BB0-8464-1F14CF068FF9}" presName="dummyMaxCanvas" presStyleCnt="0">
        <dgm:presLayoutVars/>
      </dgm:prSet>
      <dgm:spPr/>
    </dgm:pt>
    <dgm:pt modelId="{58AE6B90-6A17-4DCD-8613-7E4666456401}" type="pres">
      <dgm:prSet presAssocID="{BAD83822-67ED-4BB0-8464-1F14CF068FF9}" presName="FourNodes_1" presStyleLbl="node1" presStyleIdx="0" presStyleCnt="4">
        <dgm:presLayoutVars>
          <dgm:bulletEnabled val="1"/>
        </dgm:presLayoutVars>
      </dgm:prSet>
      <dgm:spPr/>
      <dgm:t>
        <a:bodyPr/>
        <a:lstStyle/>
        <a:p>
          <a:endParaRPr lang="tr-TR"/>
        </a:p>
      </dgm:t>
    </dgm:pt>
    <dgm:pt modelId="{23EA2520-7778-45E2-ACC8-1A6EA7957A58}" type="pres">
      <dgm:prSet presAssocID="{BAD83822-67ED-4BB0-8464-1F14CF068FF9}" presName="FourNodes_2" presStyleLbl="node1" presStyleIdx="1" presStyleCnt="4">
        <dgm:presLayoutVars>
          <dgm:bulletEnabled val="1"/>
        </dgm:presLayoutVars>
      </dgm:prSet>
      <dgm:spPr/>
      <dgm:t>
        <a:bodyPr/>
        <a:lstStyle/>
        <a:p>
          <a:endParaRPr lang="tr-TR"/>
        </a:p>
      </dgm:t>
    </dgm:pt>
    <dgm:pt modelId="{2052FE39-4DC2-492A-95F0-0550C53A8A4C}" type="pres">
      <dgm:prSet presAssocID="{BAD83822-67ED-4BB0-8464-1F14CF068FF9}" presName="FourNodes_3" presStyleLbl="node1" presStyleIdx="2" presStyleCnt="4">
        <dgm:presLayoutVars>
          <dgm:bulletEnabled val="1"/>
        </dgm:presLayoutVars>
      </dgm:prSet>
      <dgm:spPr/>
      <dgm:t>
        <a:bodyPr/>
        <a:lstStyle/>
        <a:p>
          <a:endParaRPr lang="tr-TR"/>
        </a:p>
      </dgm:t>
    </dgm:pt>
    <dgm:pt modelId="{9CA226B3-4EBA-44F1-B2CF-EC4170D77214}" type="pres">
      <dgm:prSet presAssocID="{BAD83822-67ED-4BB0-8464-1F14CF068FF9}" presName="FourNodes_4" presStyleLbl="node1" presStyleIdx="3" presStyleCnt="4">
        <dgm:presLayoutVars>
          <dgm:bulletEnabled val="1"/>
        </dgm:presLayoutVars>
      </dgm:prSet>
      <dgm:spPr/>
      <dgm:t>
        <a:bodyPr/>
        <a:lstStyle/>
        <a:p>
          <a:endParaRPr lang="tr-TR"/>
        </a:p>
      </dgm:t>
    </dgm:pt>
    <dgm:pt modelId="{D7495DAA-BFBD-4928-889D-91C168C1D1D7}" type="pres">
      <dgm:prSet presAssocID="{BAD83822-67ED-4BB0-8464-1F14CF068FF9}" presName="FourConn_1-2" presStyleLbl="fgAccFollowNode1" presStyleIdx="0" presStyleCnt="3">
        <dgm:presLayoutVars>
          <dgm:bulletEnabled val="1"/>
        </dgm:presLayoutVars>
      </dgm:prSet>
      <dgm:spPr/>
      <dgm:t>
        <a:bodyPr/>
        <a:lstStyle/>
        <a:p>
          <a:endParaRPr lang="tr-TR"/>
        </a:p>
      </dgm:t>
    </dgm:pt>
    <dgm:pt modelId="{8635E5C1-05AE-4301-8AAB-E7E9DDCBB47B}" type="pres">
      <dgm:prSet presAssocID="{BAD83822-67ED-4BB0-8464-1F14CF068FF9}" presName="FourConn_2-3" presStyleLbl="fgAccFollowNode1" presStyleIdx="1" presStyleCnt="3">
        <dgm:presLayoutVars>
          <dgm:bulletEnabled val="1"/>
        </dgm:presLayoutVars>
      </dgm:prSet>
      <dgm:spPr/>
      <dgm:t>
        <a:bodyPr/>
        <a:lstStyle/>
        <a:p>
          <a:endParaRPr lang="tr-TR"/>
        </a:p>
      </dgm:t>
    </dgm:pt>
    <dgm:pt modelId="{9EEBDF9B-4AFB-49E4-B987-22BBC716BB84}" type="pres">
      <dgm:prSet presAssocID="{BAD83822-67ED-4BB0-8464-1F14CF068FF9}" presName="FourConn_3-4" presStyleLbl="fgAccFollowNode1" presStyleIdx="2" presStyleCnt="3">
        <dgm:presLayoutVars>
          <dgm:bulletEnabled val="1"/>
        </dgm:presLayoutVars>
      </dgm:prSet>
      <dgm:spPr/>
      <dgm:t>
        <a:bodyPr/>
        <a:lstStyle/>
        <a:p>
          <a:endParaRPr lang="tr-TR"/>
        </a:p>
      </dgm:t>
    </dgm:pt>
    <dgm:pt modelId="{EB6AE738-15B6-450F-9038-86BD36C18B73}" type="pres">
      <dgm:prSet presAssocID="{BAD83822-67ED-4BB0-8464-1F14CF068FF9}" presName="FourNodes_1_text" presStyleLbl="node1" presStyleIdx="3" presStyleCnt="4">
        <dgm:presLayoutVars>
          <dgm:bulletEnabled val="1"/>
        </dgm:presLayoutVars>
      </dgm:prSet>
      <dgm:spPr/>
      <dgm:t>
        <a:bodyPr/>
        <a:lstStyle/>
        <a:p>
          <a:endParaRPr lang="tr-TR"/>
        </a:p>
      </dgm:t>
    </dgm:pt>
    <dgm:pt modelId="{CC081BBA-49A2-462D-A7AE-89BCFC876D64}" type="pres">
      <dgm:prSet presAssocID="{BAD83822-67ED-4BB0-8464-1F14CF068FF9}" presName="FourNodes_2_text" presStyleLbl="node1" presStyleIdx="3" presStyleCnt="4">
        <dgm:presLayoutVars>
          <dgm:bulletEnabled val="1"/>
        </dgm:presLayoutVars>
      </dgm:prSet>
      <dgm:spPr/>
      <dgm:t>
        <a:bodyPr/>
        <a:lstStyle/>
        <a:p>
          <a:endParaRPr lang="tr-TR"/>
        </a:p>
      </dgm:t>
    </dgm:pt>
    <dgm:pt modelId="{555F65B6-43AD-4470-937E-BC760D834112}" type="pres">
      <dgm:prSet presAssocID="{BAD83822-67ED-4BB0-8464-1F14CF068FF9}" presName="FourNodes_3_text" presStyleLbl="node1" presStyleIdx="3" presStyleCnt="4">
        <dgm:presLayoutVars>
          <dgm:bulletEnabled val="1"/>
        </dgm:presLayoutVars>
      </dgm:prSet>
      <dgm:spPr/>
      <dgm:t>
        <a:bodyPr/>
        <a:lstStyle/>
        <a:p>
          <a:endParaRPr lang="tr-TR"/>
        </a:p>
      </dgm:t>
    </dgm:pt>
    <dgm:pt modelId="{CD6AAB60-524E-490C-9071-651424D8D5A0}" type="pres">
      <dgm:prSet presAssocID="{BAD83822-67ED-4BB0-8464-1F14CF068FF9}" presName="FourNodes_4_text" presStyleLbl="node1" presStyleIdx="3" presStyleCnt="4">
        <dgm:presLayoutVars>
          <dgm:bulletEnabled val="1"/>
        </dgm:presLayoutVars>
      </dgm:prSet>
      <dgm:spPr/>
      <dgm:t>
        <a:bodyPr/>
        <a:lstStyle/>
        <a:p>
          <a:endParaRPr lang="tr-TR"/>
        </a:p>
      </dgm:t>
    </dgm:pt>
  </dgm:ptLst>
  <dgm:cxnLst>
    <dgm:cxn modelId="{4DE02A39-19E0-46F6-BC2B-ECBFF9AA75DA}" srcId="{BAD83822-67ED-4BB0-8464-1F14CF068FF9}" destId="{10876E94-8D38-41D2-8423-3383223B6C98}" srcOrd="2" destOrd="0" parTransId="{A2BC4033-5DE0-44BA-BEB5-0A7DB683DA6E}" sibTransId="{B37C4EAA-DA22-4F25-B79F-6496C3B6E30F}"/>
    <dgm:cxn modelId="{0DDBBF85-E7AC-4B66-BAC7-359B09A7FA93}" type="presOf" srcId="{94A47789-D109-441F-B2BB-F0BADF9278DD}" destId="{D7495DAA-BFBD-4928-889D-91C168C1D1D7}" srcOrd="0" destOrd="0" presId="urn:microsoft.com/office/officeart/2005/8/layout/vProcess5"/>
    <dgm:cxn modelId="{71FC54A7-6E51-49CE-B7B8-3F3D7993B53F}" srcId="{BAD83822-67ED-4BB0-8464-1F14CF068FF9}" destId="{03132A1C-AE1E-4EDC-B62D-41989FF80828}" srcOrd="1" destOrd="0" parTransId="{6CF54534-699D-4D15-949C-75CC651EDE0A}" sibTransId="{FA47291B-986D-4D27-968A-354B9C8B9D73}"/>
    <dgm:cxn modelId="{88FA5BB0-9E87-4E43-B188-CB58EA048104}" type="presOf" srcId="{03132A1C-AE1E-4EDC-B62D-41989FF80828}" destId="{CC081BBA-49A2-462D-A7AE-89BCFC876D64}" srcOrd="1" destOrd="0" presId="urn:microsoft.com/office/officeart/2005/8/layout/vProcess5"/>
    <dgm:cxn modelId="{601C9AD2-F51B-48BB-B4DD-77CB8ED2BBF8}" type="presOf" srcId="{0EA1698D-B8AC-49A0-8331-FC14852FC82A}" destId="{9CA226B3-4EBA-44F1-B2CF-EC4170D77214}" srcOrd="0" destOrd="0" presId="urn:microsoft.com/office/officeart/2005/8/layout/vProcess5"/>
    <dgm:cxn modelId="{7817673B-A4B6-4457-9EC4-F4F967407C46}" type="presOf" srcId="{10876E94-8D38-41D2-8423-3383223B6C98}" destId="{555F65B6-43AD-4470-937E-BC760D834112}" srcOrd="1" destOrd="0" presId="urn:microsoft.com/office/officeart/2005/8/layout/vProcess5"/>
    <dgm:cxn modelId="{556880DF-2E6C-4CF7-9370-66AE6745D571}" type="presOf" srcId="{10876E94-8D38-41D2-8423-3383223B6C98}" destId="{2052FE39-4DC2-492A-95F0-0550C53A8A4C}" srcOrd="0" destOrd="0" presId="urn:microsoft.com/office/officeart/2005/8/layout/vProcess5"/>
    <dgm:cxn modelId="{C459801E-7489-4DBA-8D95-A6C8F747AAAD}" type="presOf" srcId="{03132A1C-AE1E-4EDC-B62D-41989FF80828}" destId="{23EA2520-7778-45E2-ACC8-1A6EA7957A58}" srcOrd="0" destOrd="0" presId="urn:microsoft.com/office/officeart/2005/8/layout/vProcess5"/>
    <dgm:cxn modelId="{970BD292-7AC6-4697-99C4-435635E03014}" type="presOf" srcId="{FA47291B-986D-4D27-968A-354B9C8B9D73}" destId="{8635E5C1-05AE-4301-8AAB-E7E9DDCBB47B}" srcOrd="0" destOrd="0" presId="urn:microsoft.com/office/officeart/2005/8/layout/vProcess5"/>
    <dgm:cxn modelId="{D1A5E197-5836-4017-AFBD-AB44B6C52A20}" type="presOf" srcId="{0EA1698D-B8AC-49A0-8331-FC14852FC82A}" destId="{CD6AAB60-524E-490C-9071-651424D8D5A0}" srcOrd="1" destOrd="0" presId="urn:microsoft.com/office/officeart/2005/8/layout/vProcess5"/>
    <dgm:cxn modelId="{A0D4BE20-0FEE-41B3-8C44-3DB50C076B7C}" type="presOf" srcId="{60BACA89-786B-444B-916A-FD0694A29E19}" destId="{EB6AE738-15B6-450F-9038-86BD36C18B73}" srcOrd="1" destOrd="0" presId="urn:microsoft.com/office/officeart/2005/8/layout/vProcess5"/>
    <dgm:cxn modelId="{81861E84-87B9-4A0C-AE01-638D2DE92A8C}" type="presOf" srcId="{60BACA89-786B-444B-916A-FD0694A29E19}" destId="{58AE6B90-6A17-4DCD-8613-7E4666456401}" srcOrd="0" destOrd="0" presId="urn:microsoft.com/office/officeart/2005/8/layout/vProcess5"/>
    <dgm:cxn modelId="{E73A1F6A-3560-4132-A1FC-997B6C21DC66}" srcId="{BAD83822-67ED-4BB0-8464-1F14CF068FF9}" destId="{60BACA89-786B-444B-916A-FD0694A29E19}" srcOrd="0" destOrd="0" parTransId="{EE1E639A-F8AF-4E59-A0E7-9D1C97435D93}" sibTransId="{94A47789-D109-441F-B2BB-F0BADF9278DD}"/>
    <dgm:cxn modelId="{D71724CD-2772-4966-88BC-A41214C7D99D}" type="presOf" srcId="{BAD83822-67ED-4BB0-8464-1F14CF068FF9}" destId="{8504147D-9BDE-4464-9E40-ECFA81A773D4}" srcOrd="0" destOrd="0" presId="urn:microsoft.com/office/officeart/2005/8/layout/vProcess5"/>
    <dgm:cxn modelId="{DFE990E0-93AA-44D5-8736-6E551379D4CF}" srcId="{BAD83822-67ED-4BB0-8464-1F14CF068FF9}" destId="{0EA1698D-B8AC-49A0-8331-FC14852FC82A}" srcOrd="3" destOrd="0" parTransId="{716ADBA0-42A6-4E6C-AAC7-6061D79D52AD}" sibTransId="{D001B418-CEF1-4843-9029-1716D533DD81}"/>
    <dgm:cxn modelId="{2F51AD9D-BA62-47A7-BD40-FB1B9F35D07C}" type="presOf" srcId="{B37C4EAA-DA22-4F25-B79F-6496C3B6E30F}" destId="{9EEBDF9B-4AFB-49E4-B987-22BBC716BB84}" srcOrd="0" destOrd="0" presId="urn:microsoft.com/office/officeart/2005/8/layout/vProcess5"/>
    <dgm:cxn modelId="{CAD37188-D98F-493C-BA9F-CD64F5E83E5D}" type="presParOf" srcId="{8504147D-9BDE-4464-9E40-ECFA81A773D4}" destId="{45513810-DA5C-46AD-AE2B-E5FD763C7F5F}" srcOrd="0" destOrd="0" presId="urn:microsoft.com/office/officeart/2005/8/layout/vProcess5"/>
    <dgm:cxn modelId="{736073E8-5A3A-4297-92E5-9C356C8BB18A}" type="presParOf" srcId="{8504147D-9BDE-4464-9E40-ECFA81A773D4}" destId="{58AE6B90-6A17-4DCD-8613-7E4666456401}" srcOrd="1" destOrd="0" presId="urn:microsoft.com/office/officeart/2005/8/layout/vProcess5"/>
    <dgm:cxn modelId="{3328F723-ADC2-448D-BA9B-DBA97024EB90}" type="presParOf" srcId="{8504147D-9BDE-4464-9E40-ECFA81A773D4}" destId="{23EA2520-7778-45E2-ACC8-1A6EA7957A58}" srcOrd="2" destOrd="0" presId="urn:microsoft.com/office/officeart/2005/8/layout/vProcess5"/>
    <dgm:cxn modelId="{48315951-F592-4FA9-9AD7-3645C139BB32}" type="presParOf" srcId="{8504147D-9BDE-4464-9E40-ECFA81A773D4}" destId="{2052FE39-4DC2-492A-95F0-0550C53A8A4C}" srcOrd="3" destOrd="0" presId="urn:microsoft.com/office/officeart/2005/8/layout/vProcess5"/>
    <dgm:cxn modelId="{3D0C2487-CCEF-4D01-B8AC-4018C193DCC4}" type="presParOf" srcId="{8504147D-9BDE-4464-9E40-ECFA81A773D4}" destId="{9CA226B3-4EBA-44F1-B2CF-EC4170D77214}" srcOrd="4" destOrd="0" presId="urn:microsoft.com/office/officeart/2005/8/layout/vProcess5"/>
    <dgm:cxn modelId="{63A76ACC-229A-4CF8-A15C-E40655C16012}" type="presParOf" srcId="{8504147D-9BDE-4464-9E40-ECFA81A773D4}" destId="{D7495DAA-BFBD-4928-889D-91C168C1D1D7}" srcOrd="5" destOrd="0" presId="urn:microsoft.com/office/officeart/2005/8/layout/vProcess5"/>
    <dgm:cxn modelId="{B83F2113-7B39-4210-935A-82DF2DC56DF2}" type="presParOf" srcId="{8504147D-9BDE-4464-9E40-ECFA81A773D4}" destId="{8635E5C1-05AE-4301-8AAB-E7E9DDCBB47B}" srcOrd="6" destOrd="0" presId="urn:microsoft.com/office/officeart/2005/8/layout/vProcess5"/>
    <dgm:cxn modelId="{DEEA885A-02C0-497F-9DBF-4B21C56B8650}" type="presParOf" srcId="{8504147D-9BDE-4464-9E40-ECFA81A773D4}" destId="{9EEBDF9B-4AFB-49E4-B987-22BBC716BB84}" srcOrd="7" destOrd="0" presId="urn:microsoft.com/office/officeart/2005/8/layout/vProcess5"/>
    <dgm:cxn modelId="{9058BB92-54B7-4F4B-8C6D-6F69191C0C6A}" type="presParOf" srcId="{8504147D-9BDE-4464-9E40-ECFA81A773D4}" destId="{EB6AE738-15B6-450F-9038-86BD36C18B73}" srcOrd="8" destOrd="0" presId="urn:microsoft.com/office/officeart/2005/8/layout/vProcess5"/>
    <dgm:cxn modelId="{42E88033-793E-4E50-86F1-BE9A31E9ED38}" type="presParOf" srcId="{8504147D-9BDE-4464-9E40-ECFA81A773D4}" destId="{CC081BBA-49A2-462D-A7AE-89BCFC876D64}" srcOrd="9" destOrd="0" presId="urn:microsoft.com/office/officeart/2005/8/layout/vProcess5"/>
    <dgm:cxn modelId="{E2A5A24D-22C1-4B9F-ABD6-E0519E6C15E5}" type="presParOf" srcId="{8504147D-9BDE-4464-9E40-ECFA81A773D4}" destId="{555F65B6-43AD-4470-937E-BC760D834112}" srcOrd="10" destOrd="0" presId="urn:microsoft.com/office/officeart/2005/8/layout/vProcess5"/>
    <dgm:cxn modelId="{ED707C16-9819-42DE-A531-C1F672C42E51}" type="presParOf" srcId="{8504147D-9BDE-4464-9E40-ECFA81A773D4}" destId="{CD6AAB60-524E-490C-9071-651424D8D5A0}"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1A40D1-75D4-41AB-85E5-9CD0B1B2DA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A34E018-1A04-4D6A-ADF6-64D17ABE0F93}">
      <dgm:prSet phldrT="[Metin]"/>
      <dgm:spPr/>
      <dgm:t>
        <a:bodyPr/>
        <a:lstStyle/>
        <a:p>
          <a:r>
            <a:rPr lang="tr-TR" dirty="0" smtClean="0"/>
            <a:t>Sodyum Dengesizlikleri</a:t>
          </a:r>
          <a:endParaRPr lang="tr-TR" dirty="0"/>
        </a:p>
      </dgm:t>
    </dgm:pt>
    <dgm:pt modelId="{B0E35B40-86ED-433F-B153-726B8A5BED94}" type="parTrans" cxnId="{F6B56048-7FA8-4314-89E0-2CE8EACABDB9}">
      <dgm:prSet/>
      <dgm:spPr/>
      <dgm:t>
        <a:bodyPr/>
        <a:lstStyle/>
        <a:p>
          <a:endParaRPr lang="tr-TR"/>
        </a:p>
      </dgm:t>
    </dgm:pt>
    <dgm:pt modelId="{62FC1DCE-D4AB-403C-BEE2-2FCC80440FE3}" type="sibTrans" cxnId="{F6B56048-7FA8-4314-89E0-2CE8EACABDB9}">
      <dgm:prSet/>
      <dgm:spPr/>
      <dgm:t>
        <a:bodyPr/>
        <a:lstStyle/>
        <a:p>
          <a:endParaRPr lang="tr-TR"/>
        </a:p>
      </dgm:t>
    </dgm:pt>
    <dgm:pt modelId="{4FF6562B-80B0-4F55-87F0-9595A5606396}">
      <dgm:prSet phldrT="[Metin]"/>
      <dgm:spPr/>
      <dgm:t>
        <a:bodyPr/>
        <a:lstStyle/>
        <a:p>
          <a:r>
            <a:rPr lang="tr-TR" dirty="0" err="1" smtClean="0"/>
            <a:t>Hiponatremi</a:t>
          </a:r>
          <a:endParaRPr lang="tr-TR" dirty="0"/>
        </a:p>
      </dgm:t>
    </dgm:pt>
    <dgm:pt modelId="{54C7B5EB-942D-4DFD-A944-738D6E2D3D42}" type="parTrans" cxnId="{568CB852-64AB-435A-9C7E-C4DF6A97A1AF}">
      <dgm:prSet/>
      <dgm:spPr/>
      <dgm:t>
        <a:bodyPr/>
        <a:lstStyle/>
        <a:p>
          <a:endParaRPr lang="tr-TR"/>
        </a:p>
      </dgm:t>
    </dgm:pt>
    <dgm:pt modelId="{315AD582-4494-499F-8C18-DD62EBC64FC2}" type="sibTrans" cxnId="{568CB852-64AB-435A-9C7E-C4DF6A97A1AF}">
      <dgm:prSet/>
      <dgm:spPr/>
      <dgm:t>
        <a:bodyPr/>
        <a:lstStyle/>
        <a:p>
          <a:endParaRPr lang="tr-TR"/>
        </a:p>
      </dgm:t>
    </dgm:pt>
    <dgm:pt modelId="{56CE5BC0-D0B2-4FD0-BED7-B2D70D08AECE}">
      <dgm:prSet phldrT="[Metin]"/>
      <dgm:spPr/>
      <dgm:t>
        <a:bodyPr/>
        <a:lstStyle/>
        <a:p>
          <a:r>
            <a:rPr lang="tr-TR" dirty="0" smtClean="0"/>
            <a:t>Potasyum Dengesizlikleri</a:t>
          </a:r>
          <a:endParaRPr lang="tr-TR" dirty="0"/>
        </a:p>
      </dgm:t>
    </dgm:pt>
    <dgm:pt modelId="{7690B756-F3CD-4E9C-B90D-C5593BF881CC}" type="parTrans" cxnId="{2A149E5A-60EE-4E95-82F9-F01F6D75D1DA}">
      <dgm:prSet/>
      <dgm:spPr/>
      <dgm:t>
        <a:bodyPr/>
        <a:lstStyle/>
        <a:p>
          <a:endParaRPr lang="tr-TR"/>
        </a:p>
      </dgm:t>
    </dgm:pt>
    <dgm:pt modelId="{3FEB5292-1CCC-46AF-901F-991FFF6D392B}" type="sibTrans" cxnId="{2A149E5A-60EE-4E95-82F9-F01F6D75D1DA}">
      <dgm:prSet/>
      <dgm:spPr/>
      <dgm:t>
        <a:bodyPr/>
        <a:lstStyle/>
        <a:p>
          <a:endParaRPr lang="tr-TR"/>
        </a:p>
      </dgm:t>
    </dgm:pt>
    <dgm:pt modelId="{E74913A0-4BBF-4A45-AC73-1A823F816A0C}">
      <dgm:prSet phldrT="[Metin]"/>
      <dgm:spPr/>
      <dgm:t>
        <a:bodyPr/>
        <a:lstStyle/>
        <a:p>
          <a:r>
            <a:rPr lang="tr-TR" dirty="0" err="1" smtClean="0"/>
            <a:t>Hipokalemi</a:t>
          </a:r>
          <a:endParaRPr lang="tr-TR" dirty="0"/>
        </a:p>
      </dgm:t>
    </dgm:pt>
    <dgm:pt modelId="{AD338894-6BF4-479A-B5A8-A21316A471C5}" type="parTrans" cxnId="{3D16F8C3-BB1A-47CC-A7C6-633E68463B82}">
      <dgm:prSet/>
      <dgm:spPr/>
      <dgm:t>
        <a:bodyPr/>
        <a:lstStyle/>
        <a:p>
          <a:endParaRPr lang="tr-TR"/>
        </a:p>
      </dgm:t>
    </dgm:pt>
    <dgm:pt modelId="{33F09AF1-47A9-423C-AB17-B8EFA1817E38}" type="sibTrans" cxnId="{3D16F8C3-BB1A-47CC-A7C6-633E68463B82}">
      <dgm:prSet/>
      <dgm:spPr/>
      <dgm:t>
        <a:bodyPr/>
        <a:lstStyle/>
        <a:p>
          <a:endParaRPr lang="tr-TR"/>
        </a:p>
      </dgm:t>
    </dgm:pt>
    <dgm:pt modelId="{46EC943C-446C-4DC7-AA68-4B558BED04A1}">
      <dgm:prSet phldrT="[Metin]"/>
      <dgm:spPr/>
      <dgm:t>
        <a:bodyPr/>
        <a:lstStyle/>
        <a:p>
          <a:r>
            <a:rPr lang="tr-TR" dirty="0" smtClean="0"/>
            <a:t>Kalsiyum Dengesizlikleri</a:t>
          </a:r>
          <a:endParaRPr lang="tr-TR" dirty="0"/>
        </a:p>
      </dgm:t>
    </dgm:pt>
    <dgm:pt modelId="{A4D08C09-AC8C-466D-A2D0-B834F887151E}" type="parTrans" cxnId="{9CCB5BB2-7452-4CAC-AA9D-892B94626BEC}">
      <dgm:prSet/>
      <dgm:spPr/>
      <dgm:t>
        <a:bodyPr/>
        <a:lstStyle/>
        <a:p>
          <a:endParaRPr lang="tr-TR"/>
        </a:p>
      </dgm:t>
    </dgm:pt>
    <dgm:pt modelId="{CDE9BAD2-82B4-4858-B094-006049D8A2D1}" type="sibTrans" cxnId="{9CCB5BB2-7452-4CAC-AA9D-892B94626BEC}">
      <dgm:prSet/>
      <dgm:spPr/>
      <dgm:t>
        <a:bodyPr/>
        <a:lstStyle/>
        <a:p>
          <a:endParaRPr lang="tr-TR"/>
        </a:p>
      </dgm:t>
    </dgm:pt>
    <dgm:pt modelId="{D346E6DB-EA0C-4357-BA65-9F406855B4B8}">
      <dgm:prSet phldrT="[Metin]"/>
      <dgm:spPr/>
      <dgm:t>
        <a:bodyPr/>
        <a:lstStyle/>
        <a:p>
          <a:r>
            <a:rPr lang="tr-TR" dirty="0" err="1" smtClean="0"/>
            <a:t>Hipokalsemi</a:t>
          </a:r>
          <a:endParaRPr lang="tr-TR" dirty="0"/>
        </a:p>
      </dgm:t>
    </dgm:pt>
    <dgm:pt modelId="{9A094757-5C9C-44F6-A59C-71E97C1E8A85}" type="parTrans" cxnId="{5FB78511-29E0-402A-919D-D57616E44807}">
      <dgm:prSet/>
      <dgm:spPr/>
      <dgm:t>
        <a:bodyPr/>
        <a:lstStyle/>
        <a:p>
          <a:endParaRPr lang="tr-TR"/>
        </a:p>
      </dgm:t>
    </dgm:pt>
    <dgm:pt modelId="{8A1EFF27-9E73-4C25-8391-6A65A4635464}" type="sibTrans" cxnId="{5FB78511-29E0-402A-919D-D57616E44807}">
      <dgm:prSet/>
      <dgm:spPr/>
      <dgm:t>
        <a:bodyPr/>
        <a:lstStyle/>
        <a:p>
          <a:endParaRPr lang="tr-TR"/>
        </a:p>
      </dgm:t>
    </dgm:pt>
    <dgm:pt modelId="{E57BA9C7-FEAB-4ACA-9FD7-89B365BC65F2}">
      <dgm:prSet phldrT="[Metin]"/>
      <dgm:spPr/>
      <dgm:t>
        <a:bodyPr/>
        <a:lstStyle/>
        <a:p>
          <a:r>
            <a:rPr lang="tr-TR" dirty="0" smtClean="0"/>
            <a:t>Magnezyum Dengesizlikleri</a:t>
          </a:r>
          <a:endParaRPr lang="tr-TR" dirty="0"/>
        </a:p>
      </dgm:t>
    </dgm:pt>
    <dgm:pt modelId="{0EED3667-4760-4CAE-AB12-AE34673EA3EF}" type="parTrans" cxnId="{FE6192DD-3D10-4329-B09B-BCCB02921BD0}">
      <dgm:prSet/>
      <dgm:spPr/>
      <dgm:t>
        <a:bodyPr/>
        <a:lstStyle/>
        <a:p>
          <a:endParaRPr lang="tr-TR"/>
        </a:p>
      </dgm:t>
    </dgm:pt>
    <dgm:pt modelId="{F408BE25-9AB4-4FCB-AFA4-64192CA11293}" type="sibTrans" cxnId="{FE6192DD-3D10-4329-B09B-BCCB02921BD0}">
      <dgm:prSet/>
      <dgm:spPr/>
      <dgm:t>
        <a:bodyPr/>
        <a:lstStyle/>
        <a:p>
          <a:endParaRPr lang="tr-TR"/>
        </a:p>
      </dgm:t>
    </dgm:pt>
    <dgm:pt modelId="{0D42C30B-E0ED-41A5-B0E4-F05208BCECD4}">
      <dgm:prSet phldrT="[Metin]"/>
      <dgm:spPr/>
      <dgm:t>
        <a:bodyPr/>
        <a:lstStyle/>
        <a:p>
          <a:r>
            <a:rPr lang="tr-TR" dirty="0" err="1" smtClean="0"/>
            <a:t>Hipomagnezemi</a:t>
          </a:r>
          <a:endParaRPr lang="tr-TR" dirty="0"/>
        </a:p>
      </dgm:t>
    </dgm:pt>
    <dgm:pt modelId="{FF5C2D4D-7D65-4F79-AB9D-CE6E2399F2E8}" type="parTrans" cxnId="{A7B7B44B-E2A0-4FF8-8E54-C8F40AC3858F}">
      <dgm:prSet/>
      <dgm:spPr/>
      <dgm:t>
        <a:bodyPr/>
        <a:lstStyle/>
        <a:p>
          <a:endParaRPr lang="tr-TR"/>
        </a:p>
      </dgm:t>
    </dgm:pt>
    <dgm:pt modelId="{53DCA555-AC49-4053-8B86-3FC72E20746B}" type="sibTrans" cxnId="{A7B7B44B-E2A0-4FF8-8E54-C8F40AC3858F}">
      <dgm:prSet/>
      <dgm:spPr/>
      <dgm:t>
        <a:bodyPr/>
        <a:lstStyle/>
        <a:p>
          <a:endParaRPr lang="tr-TR"/>
        </a:p>
      </dgm:t>
    </dgm:pt>
    <dgm:pt modelId="{5331DF67-731D-4EA9-85E4-EA584EBBC44E}">
      <dgm:prSet/>
      <dgm:spPr/>
      <dgm:t>
        <a:bodyPr/>
        <a:lstStyle/>
        <a:p>
          <a:r>
            <a:rPr lang="tr-TR" dirty="0" err="1" smtClean="0"/>
            <a:t>Hipernatremi</a:t>
          </a:r>
          <a:endParaRPr lang="tr-TR" dirty="0"/>
        </a:p>
      </dgm:t>
    </dgm:pt>
    <dgm:pt modelId="{841A3F98-A6F8-4088-B1B8-33052A58528A}" type="parTrans" cxnId="{9977726C-84D6-4C30-898C-8570A640551C}">
      <dgm:prSet/>
      <dgm:spPr/>
      <dgm:t>
        <a:bodyPr/>
        <a:lstStyle/>
        <a:p>
          <a:endParaRPr lang="tr-TR"/>
        </a:p>
      </dgm:t>
    </dgm:pt>
    <dgm:pt modelId="{F3181011-7DA7-49FD-A5CE-27114695E6BA}" type="sibTrans" cxnId="{9977726C-84D6-4C30-898C-8570A640551C}">
      <dgm:prSet/>
      <dgm:spPr/>
      <dgm:t>
        <a:bodyPr/>
        <a:lstStyle/>
        <a:p>
          <a:endParaRPr lang="tr-TR"/>
        </a:p>
      </dgm:t>
    </dgm:pt>
    <dgm:pt modelId="{00925EBD-4E92-4B01-B513-476C36031E2F}">
      <dgm:prSet/>
      <dgm:spPr/>
      <dgm:t>
        <a:bodyPr/>
        <a:lstStyle/>
        <a:p>
          <a:r>
            <a:rPr lang="tr-TR" dirty="0" err="1" smtClean="0"/>
            <a:t>Hiperkalemi</a:t>
          </a:r>
          <a:endParaRPr lang="tr-TR" dirty="0"/>
        </a:p>
      </dgm:t>
    </dgm:pt>
    <dgm:pt modelId="{CAEBBA8F-4EA1-4FA9-ADF5-30DF02BB9F9A}" type="parTrans" cxnId="{D3105054-81CA-41FA-8D47-2A0947FB30BF}">
      <dgm:prSet/>
      <dgm:spPr/>
      <dgm:t>
        <a:bodyPr/>
        <a:lstStyle/>
        <a:p>
          <a:endParaRPr lang="tr-TR"/>
        </a:p>
      </dgm:t>
    </dgm:pt>
    <dgm:pt modelId="{51A1130E-F5D7-49EA-89AA-553329AB0479}" type="sibTrans" cxnId="{D3105054-81CA-41FA-8D47-2A0947FB30BF}">
      <dgm:prSet/>
      <dgm:spPr/>
      <dgm:t>
        <a:bodyPr/>
        <a:lstStyle/>
        <a:p>
          <a:endParaRPr lang="tr-TR"/>
        </a:p>
      </dgm:t>
    </dgm:pt>
    <dgm:pt modelId="{551DF0BD-3E7C-46AD-92D5-0D67C4212066}">
      <dgm:prSet/>
      <dgm:spPr/>
      <dgm:t>
        <a:bodyPr/>
        <a:lstStyle/>
        <a:p>
          <a:r>
            <a:rPr lang="tr-TR" dirty="0" err="1" smtClean="0"/>
            <a:t>Hiperkalsemi</a:t>
          </a:r>
          <a:endParaRPr lang="tr-TR" dirty="0"/>
        </a:p>
      </dgm:t>
    </dgm:pt>
    <dgm:pt modelId="{924CDDD0-071D-40C7-AD7D-2E6305B87DDF}" type="parTrans" cxnId="{6A3045DD-3205-4BD9-9D89-38ABED9BF0C3}">
      <dgm:prSet/>
      <dgm:spPr/>
      <dgm:t>
        <a:bodyPr/>
        <a:lstStyle/>
        <a:p>
          <a:endParaRPr lang="tr-TR"/>
        </a:p>
      </dgm:t>
    </dgm:pt>
    <dgm:pt modelId="{5FD7A34B-BB5B-4263-BDCA-2B0ED7D820AF}" type="sibTrans" cxnId="{6A3045DD-3205-4BD9-9D89-38ABED9BF0C3}">
      <dgm:prSet/>
      <dgm:spPr/>
      <dgm:t>
        <a:bodyPr/>
        <a:lstStyle/>
        <a:p>
          <a:endParaRPr lang="tr-TR"/>
        </a:p>
      </dgm:t>
    </dgm:pt>
    <dgm:pt modelId="{DFB16816-D661-4B4D-BCB8-65A82086B0BF}">
      <dgm:prSet/>
      <dgm:spPr/>
      <dgm:t>
        <a:bodyPr/>
        <a:lstStyle/>
        <a:p>
          <a:r>
            <a:rPr lang="tr-TR" dirty="0" err="1" smtClean="0"/>
            <a:t>Hipermagnezemi</a:t>
          </a:r>
          <a:endParaRPr lang="tr-TR" dirty="0"/>
        </a:p>
      </dgm:t>
    </dgm:pt>
    <dgm:pt modelId="{9CE52C09-2C68-424A-B27F-363AE5DC0D30}" type="parTrans" cxnId="{ED1C2484-B243-41FA-BFE6-2F2004571F38}">
      <dgm:prSet/>
      <dgm:spPr/>
      <dgm:t>
        <a:bodyPr/>
        <a:lstStyle/>
        <a:p>
          <a:endParaRPr lang="tr-TR"/>
        </a:p>
      </dgm:t>
    </dgm:pt>
    <dgm:pt modelId="{3409C643-A743-47B1-BCF9-B290B2631260}" type="sibTrans" cxnId="{ED1C2484-B243-41FA-BFE6-2F2004571F38}">
      <dgm:prSet/>
      <dgm:spPr/>
      <dgm:t>
        <a:bodyPr/>
        <a:lstStyle/>
        <a:p>
          <a:endParaRPr lang="tr-TR"/>
        </a:p>
      </dgm:t>
    </dgm:pt>
    <dgm:pt modelId="{9A9BB440-78E8-4497-8BAC-079B91114043}" type="pres">
      <dgm:prSet presAssocID="{001A40D1-75D4-41AB-85E5-9CD0B1B2DAFD}" presName="Name0" presStyleCnt="0">
        <dgm:presLayoutVars>
          <dgm:dir/>
          <dgm:animLvl val="lvl"/>
          <dgm:resizeHandles val="exact"/>
        </dgm:presLayoutVars>
      </dgm:prSet>
      <dgm:spPr/>
      <dgm:t>
        <a:bodyPr/>
        <a:lstStyle/>
        <a:p>
          <a:endParaRPr lang="tr-TR"/>
        </a:p>
      </dgm:t>
    </dgm:pt>
    <dgm:pt modelId="{30DDD742-F8BC-4C48-B1DF-E66E09EAFDEB}" type="pres">
      <dgm:prSet presAssocID="{CA34E018-1A04-4D6A-ADF6-64D17ABE0F93}" presName="linNode" presStyleCnt="0"/>
      <dgm:spPr/>
    </dgm:pt>
    <dgm:pt modelId="{9FE01917-ACEA-44FC-A2BF-87830894FEAF}" type="pres">
      <dgm:prSet presAssocID="{CA34E018-1A04-4D6A-ADF6-64D17ABE0F93}" presName="parentText" presStyleLbl="node1" presStyleIdx="0" presStyleCnt="4">
        <dgm:presLayoutVars>
          <dgm:chMax val="1"/>
          <dgm:bulletEnabled val="1"/>
        </dgm:presLayoutVars>
      </dgm:prSet>
      <dgm:spPr/>
      <dgm:t>
        <a:bodyPr/>
        <a:lstStyle/>
        <a:p>
          <a:endParaRPr lang="tr-TR"/>
        </a:p>
      </dgm:t>
    </dgm:pt>
    <dgm:pt modelId="{D26C7A33-BC03-4490-8F22-EABEDBCA77B4}" type="pres">
      <dgm:prSet presAssocID="{CA34E018-1A04-4D6A-ADF6-64D17ABE0F93}" presName="descendantText" presStyleLbl="alignAccFollowNode1" presStyleIdx="0" presStyleCnt="4">
        <dgm:presLayoutVars>
          <dgm:bulletEnabled val="1"/>
        </dgm:presLayoutVars>
      </dgm:prSet>
      <dgm:spPr/>
      <dgm:t>
        <a:bodyPr/>
        <a:lstStyle/>
        <a:p>
          <a:endParaRPr lang="tr-TR"/>
        </a:p>
      </dgm:t>
    </dgm:pt>
    <dgm:pt modelId="{395AC1B4-9541-4CFD-A85C-CC92542ACA8A}" type="pres">
      <dgm:prSet presAssocID="{62FC1DCE-D4AB-403C-BEE2-2FCC80440FE3}" presName="sp" presStyleCnt="0"/>
      <dgm:spPr/>
    </dgm:pt>
    <dgm:pt modelId="{D088A332-2E04-4403-8767-29D4FA6F5247}" type="pres">
      <dgm:prSet presAssocID="{56CE5BC0-D0B2-4FD0-BED7-B2D70D08AECE}" presName="linNode" presStyleCnt="0"/>
      <dgm:spPr/>
    </dgm:pt>
    <dgm:pt modelId="{C792EA07-E7AF-4333-88C6-25A011089106}" type="pres">
      <dgm:prSet presAssocID="{56CE5BC0-D0B2-4FD0-BED7-B2D70D08AECE}" presName="parentText" presStyleLbl="node1" presStyleIdx="1" presStyleCnt="4">
        <dgm:presLayoutVars>
          <dgm:chMax val="1"/>
          <dgm:bulletEnabled val="1"/>
        </dgm:presLayoutVars>
      </dgm:prSet>
      <dgm:spPr/>
      <dgm:t>
        <a:bodyPr/>
        <a:lstStyle/>
        <a:p>
          <a:endParaRPr lang="tr-TR"/>
        </a:p>
      </dgm:t>
    </dgm:pt>
    <dgm:pt modelId="{3B359F11-92E8-4940-ACBD-CAA6DD65822A}" type="pres">
      <dgm:prSet presAssocID="{56CE5BC0-D0B2-4FD0-BED7-B2D70D08AECE}" presName="descendantText" presStyleLbl="alignAccFollowNode1" presStyleIdx="1" presStyleCnt="4">
        <dgm:presLayoutVars>
          <dgm:bulletEnabled val="1"/>
        </dgm:presLayoutVars>
      </dgm:prSet>
      <dgm:spPr/>
      <dgm:t>
        <a:bodyPr/>
        <a:lstStyle/>
        <a:p>
          <a:endParaRPr lang="tr-TR"/>
        </a:p>
      </dgm:t>
    </dgm:pt>
    <dgm:pt modelId="{AD72044F-479F-4399-BD8E-555256866CE5}" type="pres">
      <dgm:prSet presAssocID="{3FEB5292-1CCC-46AF-901F-991FFF6D392B}" presName="sp" presStyleCnt="0"/>
      <dgm:spPr/>
    </dgm:pt>
    <dgm:pt modelId="{7F144FCA-1E51-4D67-9AD5-210A577F7998}" type="pres">
      <dgm:prSet presAssocID="{46EC943C-446C-4DC7-AA68-4B558BED04A1}" presName="linNode" presStyleCnt="0"/>
      <dgm:spPr/>
    </dgm:pt>
    <dgm:pt modelId="{BE8DD4E6-3830-4AE6-A743-D24138238A02}" type="pres">
      <dgm:prSet presAssocID="{46EC943C-446C-4DC7-AA68-4B558BED04A1}" presName="parentText" presStyleLbl="node1" presStyleIdx="2" presStyleCnt="4">
        <dgm:presLayoutVars>
          <dgm:chMax val="1"/>
          <dgm:bulletEnabled val="1"/>
        </dgm:presLayoutVars>
      </dgm:prSet>
      <dgm:spPr/>
      <dgm:t>
        <a:bodyPr/>
        <a:lstStyle/>
        <a:p>
          <a:endParaRPr lang="tr-TR"/>
        </a:p>
      </dgm:t>
    </dgm:pt>
    <dgm:pt modelId="{567268A5-10A6-4DD2-B2D1-ADBA757E93C2}" type="pres">
      <dgm:prSet presAssocID="{46EC943C-446C-4DC7-AA68-4B558BED04A1}" presName="descendantText" presStyleLbl="alignAccFollowNode1" presStyleIdx="2" presStyleCnt="4" custLinFactNeighborX="4873" custLinFactNeighborY="-2326">
        <dgm:presLayoutVars>
          <dgm:bulletEnabled val="1"/>
        </dgm:presLayoutVars>
      </dgm:prSet>
      <dgm:spPr/>
      <dgm:t>
        <a:bodyPr/>
        <a:lstStyle/>
        <a:p>
          <a:endParaRPr lang="tr-TR"/>
        </a:p>
      </dgm:t>
    </dgm:pt>
    <dgm:pt modelId="{8D221579-BA48-4C64-AD68-7BFFE6587483}" type="pres">
      <dgm:prSet presAssocID="{CDE9BAD2-82B4-4858-B094-006049D8A2D1}" presName="sp" presStyleCnt="0"/>
      <dgm:spPr/>
    </dgm:pt>
    <dgm:pt modelId="{A671B853-BBB9-4BF2-9DF0-5ED52B145E72}" type="pres">
      <dgm:prSet presAssocID="{E57BA9C7-FEAB-4ACA-9FD7-89B365BC65F2}" presName="linNode" presStyleCnt="0"/>
      <dgm:spPr/>
    </dgm:pt>
    <dgm:pt modelId="{41AB54FF-7835-45D9-A362-0D3F4C0A2453}" type="pres">
      <dgm:prSet presAssocID="{E57BA9C7-FEAB-4ACA-9FD7-89B365BC65F2}" presName="parentText" presStyleLbl="node1" presStyleIdx="3" presStyleCnt="4">
        <dgm:presLayoutVars>
          <dgm:chMax val="1"/>
          <dgm:bulletEnabled val="1"/>
        </dgm:presLayoutVars>
      </dgm:prSet>
      <dgm:spPr/>
      <dgm:t>
        <a:bodyPr/>
        <a:lstStyle/>
        <a:p>
          <a:endParaRPr lang="tr-TR"/>
        </a:p>
      </dgm:t>
    </dgm:pt>
    <dgm:pt modelId="{9821A4A0-BBBC-42F5-87E2-5CF27687EE71}" type="pres">
      <dgm:prSet presAssocID="{E57BA9C7-FEAB-4ACA-9FD7-89B365BC65F2}" presName="descendantText" presStyleLbl="alignAccFollowNode1" presStyleIdx="3" presStyleCnt="4">
        <dgm:presLayoutVars>
          <dgm:bulletEnabled val="1"/>
        </dgm:presLayoutVars>
      </dgm:prSet>
      <dgm:spPr/>
      <dgm:t>
        <a:bodyPr/>
        <a:lstStyle/>
        <a:p>
          <a:endParaRPr lang="tr-TR"/>
        </a:p>
      </dgm:t>
    </dgm:pt>
  </dgm:ptLst>
  <dgm:cxnLst>
    <dgm:cxn modelId="{DB4CBA24-0A81-47BB-AC45-099CD752F80E}" type="presOf" srcId="{E74913A0-4BBF-4A45-AC73-1A823F816A0C}" destId="{3B359F11-92E8-4940-ACBD-CAA6DD65822A}" srcOrd="0" destOrd="0" presId="urn:microsoft.com/office/officeart/2005/8/layout/vList5"/>
    <dgm:cxn modelId="{359A6D0C-3443-4924-8C7F-30DD1759A8C7}" type="presOf" srcId="{5331DF67-731D-4EA9-85E4-EA584EBBC44E}" destId="{D26C7A33-BC03-4490-8F22-EABEDBCA77B4}" srcOrd="0" destOrd="1" presId="urn:microsoft.com/office/officeart/2005/8/layout/vList5"/>
    <dgm:cxn modelId="{B168873E-E245-49E9-9E5B-A4112EB817D5}" type="presOf" srcId="{56CE5BC0-D0B2-4FD0-BED7-B2D70D08AECE}" destId="{C792EA07-E7AF-4333-88C6-25A011089106}" srcOrd="0" destOrd="0" presId="urn:microsoft.com/office/officeart/2005/8/layout/vList5"/>
    <dgm:cxn modelId="{2B851A45-81E5-46FA-B005-1AC8C992D8C6}" type="presOf" srcId="{DFB16816-D661-4B4D-BCB8-65A82086B0BF}" destId="{9821A4A0-BBBC-42F5-87E2-5CF27687EE71}" srcOrd="0" destOrd="1" presId="urn:microsoft.com/office/officeart/2005/8/layout/vList5"/>
    <dgm:cxn modelId="{22FB7250-7802-4F59-B9A1-18EB2E1F9276}" type="presOf" srcId="{4FF6562B-80B0-4F55-87F0-9595A5606396}" destId="{D26C7A33-BC03-4490-8F22-EABEDBCA77B4}" srcOrd="0" destOrd="0" presId="urn:microsoft.com/office/officeart/2005/8/layout/vList5"/>
    <dgm:cxn modelId="{A7B7B44B-E2A0-4FF8-8E54-C8F40AC3858F}" srcId="{E57BA9C7-FEAB-4ACA-9FD7-89B365BC65F2}" destId="{0D42C30B-E0ED-41A5-B0E4-F05208BCECD4}" srcOrd="0" destOrd="0" parTransId="{FF5C2D4D-7D65-4F79-AB9D-CE6E2399F2E8}" sibTransId="{53DCA555-AC49-4053-8B86-3FC72E20746B}"/>
    <dgm:cxn modelId="{5FB78511-29E0-402A-919D-D57616E44807}" srcId="{46EC943C-446C-4DC7-AA68-4B558BED04A1}" destId="{D346E6DB-EA0C-4357-BA65-9F406855B4B8}" srcOrd="0" destOrd="0" parTransId="{9A094757-5C9C-44F6-A59C-71E97C1E8A85}" sibTransId="{8A1EFF27-9E73-4C25-8391-6A65A4635464}"/>
    <dgm:cxn modelId="{F5863BE0-6C7C-4900-8125-51CCA2E3CDB5}" type="presOf" srcId="{CA34E018-1A04-4D6A-ADF6-64D17ABE0F93}" destId="{9FE01917-ACEA-44FC-A2BF-87830894FEAF}" srcOrd="0" destOrd="0" presId="urn:microsoft.com/office/officeart/2005/8/layout/vList5"/>
    <dgm:cxn modelId="{8F73A4F6-53C1-4394-A95E-92B9CB8870BE}" type="presOf" srcId="{001A40D1-75D4-41AB-85E5-9CD0B1B2DAFD}" destId="{9A9BB440-78E8-4497-8BAC-079B91114043}" srcOrd="0" destOrd="0" presId="urn:microsoft.com/office/officeart/2005/8/layout/vList5"/>
    <dgm:cxn modelId="{9977726C-84D6-4C30-898C-8570A640551C}" srcId="{CA34E018-1A04-4D6A-ADF6-64D17ABE0F93}" destId="{5331DF67-731D-4EA9-85E4-EA584EBBC44E}" srcOrd="1" destOrd="0" parTransId="{841A3F98-A6F8-4088-B1B8-33052A58528A}" sibTransId="{F3181011-7DA7-49FD-A5CE-27114695E6BA}"/>
    <dgm:cxn modelId="{CC16D770-9CEE-44DA-B1F4-C7389723C78F}" type="presOf" srcId="{D346E6DB-EA0C-4357-BA65-9F406855B4B8}" destId="{567268A5-10A6-4DD2-B2D1-ADBA757E93C2}" srcOrd="0" destOrd="0" presId="urn:microsoft.com/office/officeart/2005/8/layout/vList5"/>
    <dgm:cxn modelId="{7B5935B7-A9F5-41F2-91F0-8BB7ADE9F34A}" type="presOf" srcId="{46EC943C-446C-4DC7-AA68-4B558BED04A1}" destId="{BE8DD4E6-3830-4AE6-A743-D24138238A02}" srcOrd="0" destOrd="0" presId="urn:microsoft.com/office/officeart/2005/8/layout/vList5"/>
    <dgm:cxn modelId="{9CCB5BB2-7452-4CAC-AA9D-892B94626BEC}" srcId="{001A40D1-75D4-41AB-85E5-9CD0B1B2DAFD}" destId="{46EC943C-446C-4DC7-AA68-4B558BED04A1}" srcOrd="2" destOrd="0" parTransId="{A4D08C09-AC8C-466D-A2D0-B834F887151E}" sibTransId="{CDE9BAD2-82B4-4858-B094-006049D8A2D1}"/>
    <dgm:cxn modelId="{CD8DF85A-A5BE-4187-9798-A011A40CF26C}" type="presOf" srcId="{551DF0BD-3E7C-46AD-92D5-0D67C4212066}" destId="{567268A5-10A6-4DD2-B2D1-ADBA757E93C2}" srcOrd="0" destOrd="1" presId="urn:microsoft.com/office/officeart/2005/8/layout/vList5"/>
    <dgm:cxn modelId="{F6B56048-7FA8-4314-89E0-2CE8EACABDB9}" srcId="{001A40D1-75D4-41AB-85E5-9CD0B1B2DAFD}" destId="{CA34E018-1A04-4D6A-ADF6-64D17ABE0F93}" srcOrd="0" destOrd="0" parTransId="{B0E35B40-86ED-433F-B153-726B8A5BED94}" sibTransId="{62FC1DCE-D4AB-403C-BEE2-2FCC80440FE3}"/>
    <dgm:cxn modelId="{6A3045DD-3205-4BD9-9D89-38ABED9BF0C3}" srcId="{46EC943C-446C-4DC7-AA68-4B558BED04A1}" destId="{551DF0BD-3E7C-46AD-92D5-0D67C4212066}" srcOrd="1" destOrd="0" parTransId="{924CDDD0-071D-40C7-AD7D-2E6305B87DDF}" sibTransId="{5FD7A34B-BB5B-4263-BDCA-2B0ED7D820AF}"/>
    <dgm:cxn modelId="{3D16F8C3-BB1A-47CC-A7C6-633E68463B82}" srcId="{56CE5BC0-D0B2-4FD0-BED7-B2D70D08AECE}" destId="{E74913A0-4BBF-4A45-AC73-1A823F816A0C}" srcOrd="0" destOrd="0" parTransId="{AD338894-6BF4-479A-B5A8-A21316A471C5}" sibTransId="{33F09AF1-47A9-423C-AB17-B8EFA1817E38}"/>
    <dgm:cxn modelId="{FE6192DD-3D10-4329-B09B-BCCB02921BD0}" srcId="{001A40D1-75D4-41AB-85E5-9CD0B1B2DAFD}" destId="{E57BA9C7-FEAB-4ACA-9FD7-89B365BC65F2}" srcOrd="3" destOrd="0" parTransId="{0EED3667-4760-4CAE-AB12-AE34673EA3EF}" sibTransId="{F408BE25-9AB4-4FCB-AFA4-64192CA11293}"/>
    <dgm:cxn modelId="{A1DB116A-1356-4C15-A63B-690ACD5814FC}" type="presOf" srcId="{E57BA9C7-FEAB-4ACA-9FD7-89B365BC65F2}" destId="{41AB54FF-7835-45D9-A362-0D3F4C0A2453}" srcOrd="0" destOrd="0" presId="urn:microsoft.com/office/officeart/2005/8/layout/vList5"/>
    <dgm:cxn modelId="{559CB884-9FD2-43BC-B5E1-0A7C96349F64}" type="presOf" srcId="{0D42C30B-E0ED-41A5-B0E4-F05208BCECD4}" destId="{9821A4A0-BBBC-42F5-87E2-5CF27687EE71}" srcOrd="0" destOrd="0" presId="urn:microsoft.com/office/officeart/2005/8/layout/vList5"/>
    <dgm:cxn modelId="{5BDEC853-9020-4BFE-AB6D-84B80EC47648}" type="presOf" srcId="{00925EBD-4E92-4B01-B513-476C36031E2F}" destId="{3B359F11-92E8-4940-ACBD-CAA6DD65822A}" srcOrd="0" destOrd="1" presId="urn:microsoft.com/office/officeart/2005/8/layout/vList5"/>
    <dgm:cxn modelId="{ED1C2484-B243-41FA-BFE6-2F2004571F38}" srcId="{E57BA9C7-FEAB-4ACA-9FD7-89B365BC65F2}" destId="{DFB16816-D661-4B4D-BCB8-65A82086B0BF}" srcOrd="1" destOrd="0" parTransId="{9CE52C09-2C68-424A-B27F-363AE5DC0D30}" sibTransId="{3409C643-A743-47B1-BCF9-B290B2631260}"/>
    <dgm:cxn modelId="{568CB852-64AB-435A-9C7E-C4DF6A97A1AF}" srcId="{CA34E018-1A04-4D6A-ADF6-64D17ABE0F93}" destId="{4FF6562B-80B0-4F55-87F0-9595A5606396}" srcOrd="0" destOrd="0" parTransId="{54C7B5EB-942D-4DFD-A944-738D6E2D3D42}" sibTransId="{315AD582-4494-499F-8C18-DD62EBC64FC2}"/>
    <dgm:cxn modelId="{2A149E5A-60EE-4E95-82F9-F01F6D75D1DA}" srcId="{001A40D1-75D4-41AB-85E5-9CD0B1B2DAFD}" destId="{56CE5BC0-D0B2-4FD0-BED7-B2D70D08AECE}" srcOrd="1" destOrd="0" parTransId="{7690B756-F3CD-4E9C-B90D-C5593BF881CC}" sibTransId="{3FEB5292-1CCC-46AF-901F-991FFF6D392B}"/>
    <dgm:cxn modelId="{D3105054-81CA-41FA-8D47-2A0947FB30BF}" srcId="{56CE5BC0-D0B2-4FD0-BED7-B2D70D08AECE}" destId="{00925EBD-4E92-4B01-B513-476C36031E2F}" srcOrd="1" destOrd="0" parTransId="{CAEBBA8F-4EA1-4FA9-ADF5-30DF02BB9F9A}" sibTransId="{51A1130E-F5D7-49EA-89AA-553329AB0479}"/>
    <dgm:cxn modelId="{20DDC4B6-0DC0-4B93-BD92-7292EDC3A0D1}" type="presParOf" srcId="{9A9BB440-78E8-4497-8BAC-079B91114043}" destId="{30DDD742-F8BC-4C48-B1DF-E66E09EAFDEB}" srcOrd="0" destOrd="0" presId="urn:microsoft.com/office/officeart/2005/8/layout/vList5"/>
    <dgm:cxn modelId="{4D132655-5CA2-4AF2-B981-E24146E4E55C}" type="presParOf" srcId="{30DDD742-F8BC-4C48-B1DF-E66E09EAFDEB}" destId="{9FE01917-ACEA-44FC-A2BF-87830894FEAF}" srcOrd="0" destOrd="0" presId="urn:microsoft.com/office/officeart/2005/8/layout/vList5"/>
    <dgm:cxn modelId="{ED558E6A-D81D-4AA6-B130-9971340346A0}" type="presParOf" srcId="{30DDD742-F8BC-4C48-B1DF-E66E09EAFDEB}" destId="{D26C7A33-BC03-4490-8F22-EABEDBCA77B4}" srcOrd="1" destOrd="0" presId="urn:microsoft.com/office/officeart/2005/8/layout/vList5"/>
    <dgm:cxn modelId="{71746603-3B7D-4F3B-BDE2-5A8A34FD8EAE}" type="presParOf" srcId="{9A9BB440-78E8-4497-8BAC-079B91114043}" destId="{395AC1B4-9541-4CFD-A85C-CC92542ACA8A}" srcOrd="1" destOrd="0" presId="urn:microsoft.com/office/officeart/2005/8/layout/vList5"/>
    <dgm:cxn modelId="{D5A5977A-8980-4278-93FF-DEBBD440A680}" type="presParOf" srcId="{9A9BB440-78E8-4497-8BAC-079B91114043}" destId="{D088A332-2E04-4403-8767-29D4FA6F5247}" srcOrd="2" destOrd="0" presId="urn:microsoft.com/office/officeart/2005/8/layout/vList5"/>
    <dgm:cxn modelId="{57086078-2AF8-4E21-9EDF-FB88CA45CC1F}" type="presParOf" srcId="{D088A332-2E04-4403-8767-29D4FA6F5247}" destId="{C792EA07-E7AF-4333-88C6-25A011089106}" srcOrd="0" destOrd="0" presId="urn:microsoft.com/office/officeart/2005/8/layout/vList5"/>
    <dgm:cxn modelId="{5EB03171-66BF-4A2C-A3B9-45522F4EE408}" type="presParOf" srcId="{D088A332-2E04-4403-8767-29D4FA6F5247}" destId="{3B359F11-92E8-4940-ACBD-CAA6DD65822A}" srcOrd="1" destOrd="0" presId="urn:microsoft.com/office/officeart/2005/8/layout/vList5"/>
    <dgm:cxn modelId="{204B95D0-C8B7-4414-92F6-F19F4C1155A7}" type="presParOf" srcId="{9A9BB440-78E8-4497-8BAC-079B91114043}" destId="{AD72044F-479F-4399-BD8E-555256866CE5}" srcOrd="3" destOrd="0" presId="urn:microsoft.com/office/officeart/2005/8/layout/vList5"/>
    <dgm:cxn modelId="{BA2AE44A-7F83-4FB9-9F4F-1F5520E3207E}" type="presParOf" srcId="{9A9BB440-78E8-4497-8BAC-079B91114043}" destId="{7F144FCA-1E51-4D67-9AD5-210A577F7998}" srcOrd="4" destOrd="0" presId="urn:microsoft.com/office/officeart/2005/8/layout/vList5"/>
    <dgm:cxn modelId="{CC422DFF-9CBA-4286-ADCE-7CE164868B24}" type="presParOf" srcId="{7F144FCA-1E51-4D67-9AD5-210A577F7998}" destId="{BE8DD4E6-3830-4AE6-A743-D24138238A02}" srcOrd="0" destOrd="0" presId="urn:microsoft.com/office/officeart/2005/8/layout/vList5"/>
    <dgm:cxn modelId="{93A055F1-494E-4DE6-8B77-79AD2BD1ACE2}" type="presParOf" srcId="{7F144FCA-1E51-4D67-9AD5-210A577F7998}" destId="{567268A5-10A6-4DD2-B2D1-ADBA757E93C2}" srcOrd="1" destOrd="0" presId="urn:microsoft.com/office/officeart/2005/8/layout/vList5"/>
    <dgm:cxn modelId="{E334DEA9-2FE1-4511-BB49-4DEED3C0344B}" type="presParOf" srcId="{9A9BB440-78E8-4497-8BAC-079B91114043}" destId="{8D221579-BA48-4C64-AD68-7BFFE6587483}" srcOrd="5" destOrd="0" presId="urn:microsoft.com/office/officeart/2005/8/layout/vList5"/>
    <dgm:cxn modelId="{17BC3422-B044-4E96-BE58-FC261071765C}" type="presParOf" srcId="{9A9BB440-78E8-4497-8BAC-079B91114043}" destId="{A671B853-BBB9-4BF2-9DF0-5ED52B145E72}" srcOrd="6" destOrd="0" presId="urn:microsoft.com/office/officeart/2005/8/layout/vList5"/>
    <dgm:cxn modelId="{0BC3BE85-55CC-4295-90D5-1CBDE27C86DD}" type="presParOf" srcId="{A671B853-BBB9-4BF2-9DF0-5ED52B145E72}" destId="{41AB54FF-7835-45D9-A362-0D3F4C0A2453}" srcOrd="0" destOrd="0" presId="urn:microsoft.com/office/officeart/2005/8/layout/vList5"/>
    <dgm:cxn modelId="{3CBC80CD-8D11-4229-A704-88D07A005CEF}" type="presParOf" srcId="{A671B853-BBB9-4BF2-9DF0-5ED52B145E72}" destId="{9821A4A0-BBBC-42F5-87E2-5CF27687EE7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CC66C4-CE70-409A-87E9-D461CB43B1C7}">
      <dsp:nvSpPr>
        <dsp:cNvPr id="0" name=""/>
        <dsp:cNvSpPr/>
      </dsp:nvSpPr>
      <dsp:spPr>
        <a:xfrm>
          <a:off x="3795" y="3519161"/>
          <a:ext cx="2404318" cy="12021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BEDEN SIVILARI</a:t>
          </a:r>
        </a:p>
        <a:p>
          <a:pPr lvl="0" algn="ctr" defTabSz="666750">
            <a:lnSpc>
              <a:spcPct val="90000"/>
            </a:lnSpc>
            <a:spcBef>
              <a:spcPct val="0"/>
            </a:spcBef>
            <a:spcAft>
              <a:spcPct val="35000"/>
            </a:spcAft>
          </a:pPr>
          <a:r>
            <a:rPr lang="tr-TR" sz="1500" b="1" kern="1200" dirty="0" smtClean="0">
              <a:solidFill>
                <a:schemeClr val="tx1"/>
              </a:solidFill>
            </a:rPr>
            <a:t>-Vücut ağırlığının % 60-70’ini oluşturur.</a:t>
          </a:r>
          <a:endParaRPr lang="tr-TR" sz="1500" kern="1200" dirty="0"/>
        </a:p>
      </dsp:txBody>
      <dsp:txXfrm>
        <a:off x="3795" y="3519161"/>
        <a:ext cx="2404318" cy="1202159"/>
      </dsp:txXfrm>
    </dsp:sp>
    <dsp:sp modelId="{6AD46927-F524-41B8-A78B-B55278540BCF}">
      <dsp:nvSpPr>
        <dsp:cNvPr id="0" name=""/>
        <dsp:cNvSpPr/>
      </dsp:nvSpPr>
      <dsp:spPr>
        <a:xfrm rot="19457599">
          <a:off x="2296791" y="3758844"/>
          <a:ext cx="1184370" cy="31552"/>
        </a:xfrm>
        <a:custGeom>
          <a:avLst/>
          <a:gdLst/>
          <a:ahLst/>
          <a:cxnLst/>
          <a:rect l="0" t="0" r="0" b="0"/>
          <a:pathLst>
            <a:path>
              <a:moveTo>
                <a:pt x="0" y="15776"/>
              </a:moveTo>
              <a:lnTo>
                <a:pt x="1184370" y="1577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9457599">
        <a:off x="2859367" y="3745011"/>
        <a:ext cx="59218" cy="59218"/>
      </dsp:txXfrm>
    </dsp:sp>
    <dsp:sp modelId="{A7635791-C6D6-4E7C-AF35-EC606B58EC63}">
      <dsp:nvSpPr>
        <dsp:cNvPr id="0" name=""/>
        <dsp:cNvSpPr/>
      </dsp:nvSpPr>
      <dsp:spPr>
        <a:xfrm>
          <a:off x="3369840" y="2827920"/>
          <a:ext cx="2404318" cy="12021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EKSTRASELLER SIVI (HÜCRE DIŞI SIVI</a:t>
          </a:r>
          <a:r>
            <a:rPr lang="tr-TR" sz="1500" kern="1200" dirty="0" smtClean="0">
              <a:solidFill>
                <a:schemeClr val="tx1"/>
              </a:solidFill>
            </a:rPr>
            <a:t>)</a:t>
          </a:r>
        </a:p>
        <a:p>
          <a:pPr lvl="0" algn="ctr" defTabSz="666750">
            <a:lnSpc>
              <a:spcPct val="90000"/>
            </a:lnSpc>
            <a:spcBef>
              <a:spcPct val="0"/>
            </a:spcBef>
            <a:spcAft>
              <a:spcPct val="35000"/>
            </a:spcAft>
          </a:pPr>
          <a:r>
            <a:rPr lang="tr-TR" sz="1500" kern="1200" dirty="0" smtClean="0">
              <a:solidFill>
                <a:schemeClr val="tx1"/>
              </a:solidFill>
            </a:rPr>
            <a:t>Toplam vücut sıvısının %30’unun oluşturur.</a:t>
          </a:r>
          <a:endParaRPr lang="tr-TR" sz="1500" kern="1200" dirty="0"/>
        </a:p>
      </dsp:txBody>
      <dsp:txXfrm>
        <a:off x="3369840" y="2827920"/>
        <a:ext cx="2404318" cy="1202159"/>
      </dsp:txXfrm>
    </dsp:sp>
    <dsp:sp modelId="{A6503FB0-0FCE-411C-93F5-41D17857EBDC}">
      <dsp:nvSpPr>
        <dsp:cNvPr id="0" name=""/>
        <dsp:cNvSpPr/>
      </dsp:nvSpPr>
      <dsp:spPr>
        <a:xfrm rot="18289469">
          <a:off x="5412974" y="2721982"/>
          <a:ext cx="1684095" cy="31552"/>
        </a:xfrm>
        <a:custGeom>
          <a:avLst/>
          <a:gdLst/>
          <a:ahLst/>
          <a:cxnLst/>
          <a:rect l="0" t="0" r="0" b="0"/>
          <a:pathLst>
            <a:path>
              <a:moveTo>
                <a:pt x="0" y="15776"/>
              </a:moveTo>
              <a:lnTo>
                <a:pt x="1684095" y="1577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rot="18289469">
        <a:off x="6212920" y="2695656"/>
        <a:ext cx="84204" cy="84204"/>
      </dsp:txXfrm>
    </dsp:sp>
    <dsp:sp modelId="{E8EEBC55-ECA6-442F-9913-BFBBEA84FBFA}">
      <dsp:nvSpPr>
        <dsp:cNvPr id="0" name=""/>
        <dsp:cNvSpPr/>
      </dsp:nvSpPr>
      <dsp:spPr>
        <a:xfrm>
          <a:off x="6735886" y="1445437"/>
          <a:ext cx="2404318" cy="12021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err="1" smtClean="0">
              <a:solidFill>
                <a:schemeClr val="tx1"/>
              </a:solidFill>
            </a:rPr>
            <a:t>İntersitiyel</a:t>
          </a:r>
          <a:r>
            <a:rPr lang="tr-TR" sz="1500" b="1" kern="1200" dirty="0" smtClean="0">
              <a:solidFill>
                <a:schemeClr val="tx1"/>
              </a:solidFill>
            </a:rPr>
            <a:t> sıvı (hücreler arası sıvı) (ekstrasellüler sıvının %24 oluşturur)</a:t>
          </a:r>
          <a:endParaRPr lang="tr-TR" sz="1500" kern="1200" dirty="0"/>
        </a:p>
      </dsp:txBody>
      <dsp:txXfrm>
        <a:off x="6735886" y="1445437"/>
        <a:ext cx="2404318" cy="1202159"/>
      </dsp:txXfrm>
    </dsp:sp>
    <dsp:sp modelId="{247E49A7-34F9-45A0-965D-33684CA9BC5D}">
      <dsp:nvSpPr>
        <dsp:cNvPr id="0" name=""/>
        <dsp:cNvSpPr/>
      </dsp:nvSpPr>
      <dsp:spPr>
        <a:xfrm>
          <a:off x="5774159" y="3413223"/>
          <a:ext cx="961727" cy="31552"/>
        </a:xfrm>
        <a:custGeom>
          <a:avLst/>
          <a:gdLst/>
          <a:ahLst/>
          <a:cxnLst/>
          <a:rect l="0" t="0" r="0" b="0"/>
          <a:pathLst>
            <a:path>
              <a:moveTo>
                <a:pt x="0" y="15776"/>
              </a:moveTo>
              <a:lnTo>
                <a:pt x="961727" y="1577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30979" y="3404956"/>
        <a:ext cx="48086" cy="48086"/>
      </dsp:txXfrm>
    </dsp:sp>
    <dsp:sp modelId="{BBD03EDF-08EE-4C3F-BBD2-1FE80493CE51}">
      <dsp:nvSpPr>
        <dsp:cNvPr id="0" name=""/>
        <dsp:cNvSpPr/>
      </dsp:nvSpPr>
      <dsp:spPr>
        <a:xfrm>
          <a:off x="6735886" y="2827920"/>
          <a:ext cx="2404318" cy="12021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smtClean="0">
              <a:solidFill>
                <a:schemeClr val="tx1"/>
              </a:solidFill>
            </a:rPr>
            <a:t>Transsellüler sıvı (ekstrasellüler sıvının %1’ini oluşturur</a:t>
          </a:r>
          <a:r>
            <a:rPr lang="tr-TR" sz="1500" kern="1200" smtClean="0">
              <a:solidFill>
                <a:schemeClr val="tx1"/>
              </a:solidFill>
            </a:rPr>
            <a:t>.)</a:t>
          </a:r>
          <a:endParaRPr lang="tr-TR" sz="1500" kern="1200" dirty="0">
            <a:solidFill>
              <a:schemeClr val="tx1"/>
            </a:solidFill>
          </a:endParaRPr>
        </a:p>
      </dsp:txBody>
      <dsp:txXfrm>
        <a:off x="6735886" y="2827920"/>
        <a:ext cx="2404318" cy="1202159"/>
      </dsp:txXfrm>
    </dsp:sp>
    <dsp:sp modelId="{634A8115-41E4-464F-978B-EB5DAB0A3154}">
      <dsp:nvSpPr>
        <dsp:cNvPr id="0" name=""/>
        <dsp:cNvSpPr/>
      </dsp:nvSpPr>
      <dsp:spPr>
        <a:xfrm rot="3310531">
          <a:off x="5412974" y="4104465"/>
          <a:ext cx="1684095" cy="31552"/>
        </a:xfrm>
        <a:custGeom>
          <a:avLst/>
          <a:gdLst/>
          <a:ahLst/>
          <a:cxnLst/>
          <a:rect l="0" t="0" r="0" b="0"/>
          <a:pathLst>
            <a:path>
              <a:moveTo>
                <a:pt x="0" y="15776"/>
              </a:moveTo>
              <a:lnTo>
                <a:pt x="1684095" y="1577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rot="3310531">
        <a:off x="6212920" y="4078139"/>
        <a:ext cx="84204" cy="84204"/>
      </dsp:txXfrm>
    </dsp:sp>
    <dsp:sp modelId="{071B9313-3FE8-497D-9872-B0D3939EDF74}">
      <dsp:nvSpPr>
        <dsp:cNvPr id="0" name=""/>
        <dsp:cNvSpPr/>
      </dsp:nvSpPr>
      <dsp:spPr>
        <a:xfrm>
          <a:off x="6735886" y="4210403"/>
          <a:ext cx="2404318" cy="12021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smtClean="0">
              <a:solidFill>
                <a:schemeClr val="tx1"/>
              </a:solidFill>
            </a:rPr>
            <a:t>İntravasküler (damar içi) sıvı (ekstrasellüller sıvının %6 ‘sını oluşturur )</a:t>
          </a:r>
          <a:endParaRPr lang="tr-TR" sz="1500" kern="1200"/>
        </a:p>
      </dsp:txBody>
      <dsp:txXfrm>
        <a:off x="6735886" y="4210403"/>
        <a:ext cx="2404318" cy="1202159"/>
      </dsp:txXfrm>
    </dsp:sp>
    <dsp:sp modelId="{EFC94D51-84FB-47F9-B478-6172D90986B1}">
      <dsp:nvSpPr>
        <dsp:cNvPr id="0" name=""/>
        <dsp:cNvSpPr/>
      </dsp:nvSpPr>
      <dsp:spPr>
        <a:xfrm rot="2142401">
          <a:off x="2296791" y="4450085"/>
          <a:ext cx="1184370" cy="31552"/>
        </a:xfrm>
        <a:custGeom>
          <a:avLst/>
          <a:gdLst/>
          <a:ahLst/>
          <a:cxnLst/>
          <a:rect l="0" t="0" r="0" b="0"/>
          <a:pathLst>
            <a:path>
              <a:moveTo>
                <a:pt x="0" y="15776"/>
              </a:moveTo>
              <a:lnTo>
                <a:pt x="1184370" y="1577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2142401">
        <a:off x="2859367" y="4436253"/>
        <a:ext cx="59218" cy="59218"/>
      </dsp:txXfrm>
    </dsp:sp>
    <dsp:sp modelId="{91B14407-7C71-4DF0-B135-B9179285E48C}">
      <dsp:nvSpPr>
        <dsp:cNvPr id="0" name=""/>
        <dsp:cNvSpPr/>
      </dsp:nvSpPr>
      <dsp:spPr>
        <a:xfrm>
          <a:off x="3369840" y="4210403"/>
          <a:ext cx="2404318" cy="12021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İNTRASELLÜLER SIVI (HÜCRE İÇİ SIVISI)</a:t>
          </a:r>
        </a:p>
        <a:p>
          <a:pPr lvl="0" algn="ctr" defTabSz="666750">
            <a:lnSpc>
              <a:spcPct val="90000"/>
            </a:lnSpc>
            <a:spcBef>
              <a:spcPct val="0"/>
            </a:spcBef>
            <a:spcAft>
              <a:spcPct val="35000"/>
            </a:spcAft>
          </a:pPr>
          <a:r>
            <a:rPr lang="tr-TR" sz="1500" kern="1200" dirty="0" smtClean="0">
              <a:solidFill>
                <a:schemeClr val="tx1"/>
              </a:solidFill>
            </a:rPr>
            <a:t>Toplam vücut sıvısının %70’ini oluşturur.</a:t>
          </a:r>
          <a:endParaRPr lang="tr-TR" sz="1500" kern="1200" dirty="0"/>
        </a:p>
      </dsp:txBody>
      <dsp:txXfrm>
        <a:off x="3369840" y="4210403"/>
        <a:ext cx="2404318" cy="12021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06D845-70B8-495C-A721-72C8D85BA94E}">
      <dsp:nvSpPr>
        <dsp:cNvPr id="0" name=""/>
        <dsp:cNvSpPr/>
      </dsp:nvSpPr>
      <dsp:spPr>
        <a:xfrm>
          <a:off x="0" y="0"/>
          <a:ext cx="7040880" cy="12344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err="1" smtClean="0"/>
            <a:t>İntestisyel</a:t>
          </a:r>
          <a:r>
            <a:rPr lang="tr-TR" sz="2100" kern="1200" dirty="0" smtClean="0"/>
            <a:t> sıvının bir kısmı damar içine çekildiğinde bu sıvının miktarı azalır ve </a:t>
          </a:r>
          <a:r>
            <a:rPr lang="tr-TR" sz="2100" kern="1200" dirty="0" err="1" smtClean="0"/>
            <a:t>hipertonik</a:t>
          </a:r>
          <a:r>
            <a:rPr lang="tr-TR" sz="2100" kern="1200" dirty="0" smtClean="0"/>
            <a:t> hale gelir.</a:t>
          </a:r>
          <a:endParaRPr lang="tr-TR" sz="2100" kern="1200" dirty="0"/>
        </a:p>
      </dsp:txBody>
      <dsp:txXfrm>
        <a:off x="0" y="0"/>
        <a:ext cx="5636704" cy="1234440"/>
      </dsp:txXfrm>
    </dsp:sp>
    <dsp:sp modelId="{24A8A8C2-FF34-4B50-B6BD-4969BFB18C43}">
      <dsp:nvSpPr>
        <dsp:cNvPr id="0" name=""/>
        <dsp:cNvSpPr/>
      </dsp:nvSpPr>
      <dsp:spPr>
        <a:xfrm>
          <a:off x="525780" y="1405890"/>
          <a:ext cx="7040880" cy="12344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smtClean="0"/>
            <a:t>İntrasellüler sıvının bu bölmeye çekilmesine sebep olur.</a:t>
          </a:r>
          <a:endParaRPr lang="tr-TR" sz="2100" kern="1200" dirty="0"/>
        </a:p>
      </dsp:txBody>
      <dsp:txXfrm>
        <a:off x="525780" y="1405890"/>
        <a:ext cx="5712714" cy="1234440"/>
      </dsp:txXfrm>
    </dsp:sp>
    <dsp:sp modelId="{81CABED0-8706-4CEF-A287-B9506B645CB0}">
      <dsp:nvSpPr>
        <dsp:cNvPr id="0" name=""/>
        <dsp:cNvSpPr/>
      </dsp:nvSpPr>
      <dsp:spPr>
        <a:xfrm>
          <a:off x="1051559" y="2811779"/>
          <a:ext cx="7040880" cy="12344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smtClean="0"/>
            <a:t>İntrasellüler sıvının </a:t>
          </a:r>
          <a:r>
            <a:rPr lang="tr-TR" sz="2100" kern="1200" dirty="0" err="1" smtClean="0"/>
            <a:t>ektrasellüler</a:t>
          </a:r>
          <a:r>
            <a:rPr lang="tr-TR" sz="2100" kern="1200" dirty="0" smtClean="0"/>
            <a:t> sıvı bölmelerine kayması her iki sıvının </a:t>
          </a:r>
          <a:r>
            <a:rPr lang="tr-TR" sz="2100" kern="1200" dirty="0" err="1" smtClean="0"/>
            <a:t>ozmolaritesi</a:t>
          </a:r>
          <a:r>
            <a:rPr lang="tr-TR" sz="2100" kern="1200" dirty="0" smtClean="0"/>
            <a:t> eşitleninceye kadar devam eder.</a:t>
          </a:r>
          <a:endParaRPr lang="tr-TR" sz="2100" kern="1200" dirty="0"/>
        </a:p>
      </dsp:txBody>
      <dsp:txXfrm>
        <a:off x="1051559" y="2811779"/>
        <a:ext cx="5712714" cy="1234440"/>
      </dsp:txXfrm>
    </dsp:sp>
    <dsp:sp modelId="{9F25DC53-03AD-40FB-9A06-6912824BEEEB}">
      <dsp:nvSpPr>
        <dsp:cNvPr id="0" name=""/>
        <dsp:cNvSpPr/>
      </dsp:nvSpPr>
      <dsp:spPr>
        <a:xfrm>
          <a:off x="1577339" y="4217670"/>
          <a:ext cx="7040880" cy="12344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err="1" smtClean="0"/>
            <a:t>Ektrasellüler</a:t>
          </a:r>
          <a:r>
            <a:rPr lang="tr-TR" sz="2100" kern="1200" dirty="0" smtClean="0"/>
            <a:t> sıvı volüm açığı olur. İntrasellüler sıvı volümünde azalma olur.</a:t>
          </a:r>
          <a:endParaRPr lang="tr-TR" sz="2100" kern="1200" dirty="0"/>
        </a:p>
      </dsp:txBody>
      <dsp:txXfrm>
        <a:off x="1577339" y="4217670"/>
        <a:ext cx="5712714" cy="1234440"/>
      </dsp:txXfrm>
    </dsp:sp>
    <dsp:sp modelId="{45A1A8E4-7508-45BA-9603-7026A69F218F}">
      <dsp:nvSpPr>
        <dsp:cNvPr id="0" name=""/>
        <dsp:cNvSpPr/>
      </dsp:nvSpPr>
      <dsp:spPr>
        <a:xfrm>
          <a:off x="2103119" y="5623559"/>
          <a:ext cx="7040880" cy="12344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smtClean="0"/>
            <a:t>DEHİDRATASYON</a:t>
          </a:r>
          <a:endParaRPr lang="tr-TR" sz="2100" kern="1200" dirty="0"/>
        </a:p>
      </dsp:txBody>
      <dsp:txXfrm>
        <a:off x="2103119" y="5623559"/>
        <a:ext cx="5712714" cy="1234440"/>
      </dsp:txXfrm>
    </dsp:sp>
    <dsp:sp modelId="{27C7CA90-928F-467D-9774-11D52061C216}">
      <dsp:nvSpPr>
        <dsp:cNvPr id="0" name=""/>
        <dsp:cNvSpPr/>
      </dsp:nvSpPr>
      <dsp:spPr>
        <a:xfrm>
          <a:off x="6238494" y="901827"/>
          <a:ext cx="802386" cy="80238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238494" y="901827"/>
        <a:ext cx="802386" cy="802386"/>
      </dsp:txXfrm>
    </dsp:sp>
    <dsp:sp modelId="{7EE0E04A-F48B-4929-98DA-B030478279EB}">
      <dsp:nvSpPr>
        <dsp:cNvPr id="0" name=""/>
        <dsp:cNvSpPr/>
      </dsp:nvSpPr>
      <dsp:spPr>
        <a:xfrm>
          <a:off x="6764274" y="2307717"/>
          <a:ext cx="802386" cy="80238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764274" y="2307717"/>
        <a:ext cx="802386" cy="802386"/>
      </dsp:txXfrm>
    </dsp:sp>
    <dsp:sp modelId="{8A597070-6937-464F-B3C6-670703A70B11}">
      <dsp:nvSpPr>
        <dsp:cNvPr id="0" name=""/>
        <dsp:cNvSpPr/>
      </dsp:nvSpPr>
      <dsp:spPr>
        <a:xfrm>
          <a:off x="7290054" y="3693033"/>
          <a:ext cx="802386" cy="80238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7290054" y="3693033"/>
        <a:ext cx="802386" cy="802386"/>
      </dsp:txXfrm>
    </dsp:sp>
    <dsp:sp modelId="{754998C1-3FFF-4BCC-BE74-B45CB2A6A36C}">
      <dsp:nvSpPr>
        <dsp:cNvPr id="0" name=""/>
        <dsp:cNvSpPr/>
      </dsp:nvSpPr>
      <dsp:spPr>
        <a:xfrm>
          <a:off x="7815834" y="5112639"/>
          <a:ext cx="802386" cy="80238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7815834" y="5112639"/>
        <a:ext cx="802386" cy="8023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AE6B90-6A17-4DCD-8613-7E4666456401}">
      <dsp:nvSpPr>
        <dsp:cNvPr id="0" name=""/>
        <dsp:cNvSpPr/>
      </dsp:nvSpPr>
      <dsp:spPr>
        <a:xfrm>
          <a:off x="0" y="0"/>
          <a:ext cx="6473606" cy="9957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dirty="0" err="1" smtClean="0"/>
            <a:t>Kapiller</a:t>
          </a:r>
          <a:r>
            <a:rPr lang="tr-TR" sz="2700" kern="1200" dirty="0" smtClean="0"/>
            <a:t> </a:t>
          </a:r>
          <a:r>
            <a:rPr lang="tr-TR" sz="2700" kern="1200" dirty="0" err="1" smtClean="0"/>
            <a:t>permeabilitenin</a:t>
          </a:r>
          <a:r>
            <a:rPr lang="tr-TR" sz="2700" kern="1200" dirty="0" smtClean="0"/>
            <a:t> artması</a:t>
          </a:r>
          <a:endParaRPr lang="tr-TR" sz="2700" kern="1200" dirty="0"/>
        </a:p>
      </dsp:txBody>
      <dsp:txXfrm>
        <a:off x="0" y="0"/>
        <a:ext cx="5373345" cy="995711"/>
      </dsp:txXfrm>
    </dsp:sp>
    <dsp:sp modelId="{23EA2520-7778-45E2-ACC8-1A6EA7957A58}">
      <dsp:nvSpPr>
        <dsp:cNvPr id="0" name=""/>
        <dsp:cNvSpPr/>
      </dsp:nvSpPr>
      <dsp:spPr>
        <a:xfrm>
          <a:off x="542164" y="1176750"/>
          <a:ext cx="6473606" cy="9957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dirty="0" smtClean="0"/>
            <a:t>Plazma proteinlerinin dokuya geçişi</a:t>
          </a:r>
          <a:endParaRPr lang="tr-TR" sz="2700" kern="1200" dirty="0"/>
        </a:p>
      </dsp:txBody>
      <dsp:txXfrm>
        <a:off x="542164" y="1176750"/>
        <a:ext cx="5284229" cy="995711"/>
      </dsp:txXfrm>
    </dsp:sp>
    <dsp:sp modelId="{2052FE39-4DC2-492A-95F0-0550C53A8A4C}">
      <dsp:nvSpPr>
        <dsp:cNvPr id="0" name=""/>
        <dsp:cNvSpPr/>
      </dsp:nvSpPr>
      <dsp:spPr>
        <a:xfrm>
          <a:off x="1076237" y="2353500"/>
          <a:ext cx="6473606" cy="9957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dirty="0" smtClean="0"/>
            <a:t>Hücreler arası bölmede </a:t>
          </a:r>
          <a:r>
            <a:rPr lang="tr-TR" sz="2700" kern="1200" dirty="0" err="1" smtClean="0"/>
            <a:t>onkotik</a:t>
          </a:r>
          <a:r>
            <a:rPr lang="tr-TR" sz="2700" kern="1200" dirty="0" smtClean="0"/>
            <a:t> basıncın artması</a:t>
          </a:r>
          <a:endParaRPr lang="tr-TR" sz="2700" kern="1200" dirty="0"/>
        </a:p>
      </dsp:txBody>
      <dsp:txXfrm>
        <a:off x="1076237" y="2353500"/>
        <a:ext cx="5292321" cy="995711"/>
      </dsp:txXfrm>
    </dsp:sp>
    <dsp:sp modelId="{9CA226B3-4EBA-44F1-B2CF-EC4170D77214}">
      <dsp:nvSpPr>
        <dsp:cNvPr id="0" name=""/>
        <dsp:cNvSpPr/>
      </dsp:nvSpPr>
      <dsp:spPr>
        <a:xfrm>
          <a:off x="1618401" y="3530250"/>
          <a:ext cx="6473606" cy="9957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dirty="0" smtClean="0"/>
            <a:t>Ödem</a:t>
          </a:r>
          <a:endParaRPr lang="tr-TR" sz="2700" kern="1200" dirty="0"/>
        </a:p>
      </dsp:txBody>
      <dsp:txXfrm>
        <a:off x="1618401" y="3530250"/>
        <a:ext cx="5284229" cy="995711"/>
      </dsp:txXfrm>
    </dsp:sp>
    <dsp:sp modelId="{D7495DAA-BFBD-4928-889D-91C168C1D1D7}">
      <dsp:nvSpPr>
        <dsp:cNvPr id="0" name=""/>
        <dsp:cNvSpPr/>
      </dsp:nvSpPr>
      <dsp:spPr>
        <a:xfrm>
          <a:off x="5826393"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tr-TR" sz="3100" kern="1200"/>
        </a:p>
      </dsp:txBody>
      <dsp:txXfrm>
        <a:off x="5826393" y="762624"/>
        <a:ext cx="647212" cy="647212"/>
      </dsp:txXfrm>
    </dsp:sp>
    <dsp:sp modelId="{8635E5C1-05AE-4301-8AAB-E7E9DDCBB47B}">
      <dsp:nvSpPr>
        <dsp:cNvPr id="0" name=""/>
        <dsp:cNvSpPr/>
      </dsp:nvSpPr>
      <dsp:spPr>
        <a:xfrm>
          <a:off x="6368558" y="1939374"/>
          <a:ext cx="647212" cy="64721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tr-TR" sz="3100" kern="1200"/>
        </a:p>
      </dsp:txBody>
      <dsp:txXfrm>
        <a:off x="6368558" y="1939374"/>
        <a:ext cx="647212" cy="647212"/>
      </dsp:txXfrm>
    </dsp:sp>
    <dsp:sp modelId="{9EEBDF9B-4AFB-49E4-B987-22BBC716BB84}">
      <dsp:nvSpPr>
        <dsp:cNvPr id="0" name=""/>
        <dsp:cNvSpPr/>
      </dsp:nvSpPr>
      <dsp:spPr>
        <a:xfrm>
          <a:off x="6902630" y="3116124"/>
          <a:ext cx="647212" cy="64721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tr-TR" sz="3100" kern="1200"/>
        </a:p>
      </dsp:txBody>
      <dsp:txXfrm>
        <a:off x="6902630" y="3116124"/>
        <a:ext cx="647212" cy="6472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6C7A33-BC03-4490-8F22-EABEDBCA77B4}">
      <dsp:nvSpPr>
        <dsp:cNvPr id="0" name=""/>
        <dsp:cNvSpPr/>
      </dsp:nvSpPr>
      <dsp:spPr>
        <a:xfrm rot="5400000">
          <a:off x="5179740" y="-2110823"/>
          <a:ext cx="832775" cy="526694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err="1" smtClean="0"/>
            <a:t>Hiponatremi</a:t>
          </a:r>
          <a:endParaRPr lang="tr-TR" sz="2300" kern="1200" dirty="0"/>
        </a:p>
        <a:p>
          <a:pPr marL="228600" lvl="1" indent="-228600" algn="l" defTabSz="1022350">
            <a:lnSpc>
              <a:spcPct val="90000"/>
            </a:lnSpc>
            <a:spcBef>
              <a:spcPct val="0"/>
            </a:spcBef>
            <a:spcAft>
              <a:spcPct val="15000"/>
            </a:spcAft>
            <a:buChar char="••"/>
          </a:pPr>
          <a:r>
            <a:rPr lang="tr-TR" sz="2300" kern="1200" dirty="0" err="1" smtClean="0"/>
            <a:t>Hipernatremi</a:t>
          </a:r>
          <a:endParaRPr lang="tr-TR" sz="2300" kern="1200" dirty="0"/>
        </a:p>
      </dsp:txBody>
      <dsp:txXfrm rot="5400000">
        <a:off x="5179740" y="-2110823"/>
        <a:ext cx="832775" cy="5266944"/>
      </dsp:txXfrm>
    </dsp:sp>
    <dsp:sp modelId="{9FE01917-ACEA-44FC-A2BF-87830894FEAF}">
      <dsp:nvSpPr>
        <dsp:cNvPr id="0" name=""/>
        <dsp:cNvSpPr/>
      </dsp:nvSpPr>
      <dsp:spPr>
        <a:xfrm>
          <a:off x="0" y="2164"/>
          <a:ext cx="2962656" cy="10409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Sodyum Dengesizlikleri</a:t>
          </a:r>
          <a:endParaRPr lang="tr-TR" sz="2900" kern="1200" dirty="0"/>
        </a:p>
      </dsp:txBody>
      <dsp:txXfrm>
        <a:off x="0" y="2164"/>
        <a:ext cx="2962656" cy="1040969"/>
      </dsp:txXfrm>
    </dsp:sp>
    <dsp:sp modelId="{3B359F11-92E8-4940-ACBD-CAA6DD65822A}">
      <dsp:nvSpPr>
        <dsp:cNvPr id="0" name=""/>
        <dsp:cNvSpPr/>
      </dsp:nvSpPr>
      <dsp:spPr>
        <a:xfrm rot="5400000">
          <a:off x="5179740" y="-1017805"/>
          <a:ext cx="832775" cy="526694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err="1" smtClean="0"/>
            <a:t>Hipokalemi</a:t>
          </a:r>
          <a:endParaRPr lang="tr-TR" sz="2300" kern="1200" dirty="0"/>
        </a:p>
        <a:p>
          <a:pPr marL="228600" lvl="1" indent="-228600" algn="l" defTabSz="1022350">
            <a:lnSpc>
              <a:spcPct val="90000"/>
            </a:lnSpc>
            <a:spcBef>
              <a:spcPct val="0"/>
            </a:spcBef>
            <a:spcAft>
              <a:spcPct val="15000"/>
            </a:spcAft>
            <a:buChar char="••"/>
          </a:pPr>
          <a:r>
            <a:rPr lang="tr-TR" sz="2300" kern="1200" dirty="0" err="1" smtClean="0"/>
            <a:t>Hiperkalemi</a:t>
          </a:r>
          <a:endParaRPr lang="tr-TR" sz="2300" kern="1200" dirty="0"/>
        </a:p>
      </dsp:txBody>
      <dsp:txXfrm rot="5400000">
        <a:off x="5179740" y="-1017805"/>
        <a:ext cx="832775" cy="5266944"/>
      </dsp:txXfrm>
    </dsp:sp>
    <dsp:sp modelId="{C792EA07-E7AF-4333-88C6-25A011089106}">
      <dsp:nvSpPr>
        <dsp:cNvPr id="0" name=""/>
        <dsp:cNvSpPr/>
      </dsp:nvSpPr>
      <dsp:spPr>
        <a:xfrm>
          <a:off x="0" y="1095181"/>
          <a:ext cx="2962656" cy="10409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Potasyum Dengesizlikleri</a:t>
          </a:r>
          <a:endParaRPr lang="tr-TR" sz="2900" kern="1200" dirty="0"/>
        </a:p>
      </dsp:txBody>
      <dsp:txXfrm>
        <a:off x="0" y="1095181"/>
        <a:ext cx="2962656" cy="1040969"/>
      </dsp:txXfrm>
    </dsp:sp>
    <dsp:sp modelId="{567268A5-10A6-4DD2-B2D1-ADBA757E93C2}">
      <dsp:nvSpPr>
        <dsp:cNvPr id="0" name=""/>
        <dsp:cNvSpPr/>
      </dsp:nvSpPr>
      <dsp:spPr>
        <a:xfrm rot="5400000">
          <a:off x="5179740" y="55841"/>
          <a:ext cx="832775" cy="526694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err="1" smtClean="0"/>
            <a:t>Hipokalsemi</a:t>
          </a:r>
          <a:endParaRPr lang="tr-TR" sz="2300" kern="1200" dirty="0"/>
        </a:p>
        <a:p>
          <a:pPr marL="228600" lvl="1" indent="-228600" algn="l" defTabSz="1022350">
            <a:lnSpc>
              <a:spcPct val="90000"/>
            </a:lnSpc>
            <a:spcBef>
              <a:spcPct val="0"/>
            </a:spcBef>
            <a:spcAft>
              <a:spcPct val="15000"/>
            </a:spcAft>
            <a:buChar char="••"/>
          </a:pPr>
          <a:r>
            <a:rPr lang="tr-TR" sz="2300" kern="1200" dirty="0" err="1" smtClean="0"/>
            <a:t>Hiperkalsemi</a:t>
          </a:r>
          <a:endParaRPr lang="tr-TR" sz="2300" kern="1200" dirty="0"/>
        </a:p>
      </dsp:txBody>
      <dsp:txXfrm rot="5400000">
        <a:off x="5179740" y="55841"/>
        <a:ext cx="832775" cy="5266944"/>
      </dsp:txXfrm>
    </dsp:sp>
    <dsp:sp modelId="{BE8DD4E6-3830-4AE6-A743-D24138238A02}">
      <dsp:nvSpPr>
        <dsp:cNvPr id="0" name=""/>
        <dsp:cNvSpPr/>
      </dsp:nvSpPr>
      <dsp:spPr>
        <a:xfrm>
          <a:off x="0" y="2188199"/>
          <a:ext cx="2962656" cy="10409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Kalsiyum Dengesizlikleri</a:t>
          </a:r>
          <a:endParaRPr lang="tr-TR" sz="2900" kern="1200" dirty="0"/>
        </a:p>
      </dsp:txBody>
      <dsp:txXfrm>
        <a:off x="0" y="2188199"/>
        <a:ext cx="2962656" cy="1040969"/>
      </dsp:txXfrm>
    </dsp:sp>
    <dsp:sp modelId="{9821A4A0-BBBC-42F5-87E2-5CF27687EE71}">
      <dsp:nvSpPr>
        <dsp:cNvPr id="0" name=""/>
        <dsp:cNvSpPr/>
      </dsp:nvSpPr>
      <dsp:spPr>
        <a:xfrm rot="5400000">
          <a:off x="5179740" y="1168229"/>
          <a:ext cx="832775" cy="526694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err="1" smtClean="0"/>
            <a:t>Hipomagnezemi</a:t>
          </a:r>
          <a:endParaRPr lang="tr-TR" sz="2300" kern="1200" dirty="0"/>
        </a:p>
        <a:p>
          <a:pPr marL="228600" lvl="1" indent="-228600" algn="l" defTabSz="1022350">
            <a:lnSpc>
              <a:spcPct val="90000"/>
            </a:lnSpc>
            <a:spcBef>
              <a:spcPct val="0"/>
            </a:spcBef>
            <a:spcAft>
              <a:spcPct val="15000"/>
            </a:spcAft>
            <a:buChar char="••"/>
          </a:pPr>
          <a:r>
            <a:rPr lang="tr-TR" sz="2300" kern="1200" dirty="0" err="1" smtClean="0"/>
            <a:t>Hipermagnezemi</a:t>
          </a:r>
          <a:endParaRPr lang="tr-TR" sz="2300" kern="1200" dirty="0"/>
        </a:p>
      </dsp:txBody>
      <dsp:txXfrm rot="5400000">
        <a:off x="5179740" y="1168229"/>
        <a:ext cx="832775" cy="5266944"/>
      </dsp:txXfrm>
    </dsp:sp>
    <dsp:sp modelId="{41AB54FF-7835-45D9-A362-0D3F4C0A2453}">
      <dsp:nvSpPr>
        <dsp:cNvPr id="0" name=""/>
        <dsp:cNvSpPr/>
      </dsp:nvSpPr>
      <dsp:spPr>
        <a:xfrm>
          <a:off x="0" y="3281216"/>
          <a:ext cx="2962656" cy="10409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smtClean="0"/>
            <a:t>Magnezyum Dengesizlikleri</a:t>
          </a:r>
          <a:endParaRPr lang="tr-TR" sz="2900" kern="1200" dirty="0"/>
        </a:p>
      </dsp:txBody>
      <dsp:txXfrm>
        <a:off x="0" y="3281216"/>
        <a:ext cx="2962656" cy="10409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D9F75050-0E15-4C5B-92B0-66D068882F1F}" type="datetimeFigureOut">
              <a:rPr lang="tr-TR" smtClean="0"/>
              <a:pPr/>
              <a:t>14.03.2018</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14.03.2018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D9F75050-0E15-4C5B-92B0-66D068882F1F}" type="datetimeFigureOut">
              <a:rPr lang="tr-TR" smtClean="0"/>
              <a:pPr/>
              <a:t>14.03.2018</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D9F75050-0E15-4C5B-92B0-66D068882F1F}" type="datetimeFigureOut">
              <a:rPr lang="tr-TR" smtClean="0"/>
              <a:pPr/>
              <a:t>14.03.2018</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14.03.2018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F75050-0E15-4C5B-92B0-66D068882F1F}" type="datetimeFigureOut">
              <a:rPr lang="tr-TR" smtClean="0"/>
              <a:pPr/>
              <a:t>14.03.2018</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solidFill>
                  <a:schemeClr val="tx1"/>
                </a:solidFill>
                <a:latin typeface="Times New Roman" pitchFamily="18" charset="0"/>
                <a:cs typeface="Times New Roman" pitchFamily="18" charset="0"/>
              </a:rPr>
              <a:t>SIVI GEREKSİNİMİ</a:t>
            </a:r>
            <a:endParaRPr lang="tr-TR" dirty="0">
              <a:solidFill>
                <a:schemeClr val="tx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457200" y="3899938"/>
            <a:ext cx="6131024" cy="1833318"/>
          </a:xfrm>
        </p:spPr>
        <p:txBody>
          <a:bodyPr/>
          <a:lstStyle/>
          <a:p>
            <a:r>
              <a:rPr lang="tr-TR" dirty="0" smtClean="0">
                <a:solidFill>
                  <a:schemeClr val="tx1"/>
                </a:solidFill>
                <a:latin typeface="Times New Roman" pitchFamily="18" charset="0"/>
                <a:cs typeface="Times New Roman" pitchFamily="18" charset="0"/>
              </a:rPr>
              <a:t>Prof. Dr. Ayten DEMİR</a:t>
            </a:r>
          </a:p>
          <a:p>
            <a:r>
              <a:rPr lang="tr-TR" dirty="0" smtClean="0">
                <a:solidFill>
                  <a:schemeClr val="tx1"/>
                </a:solidFill>
                <a:latin typeface="Times New Roman" pitchFamily="18" charset="0"/>
                <a:cs typeface="Times New Roman" pitchFamily="18" charset="0"/>
              </a:rPr>
              <a:t>Neşe ESMERTAŞ</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b="1" dirty="0" smtClean="0">
                <a:solidFill>
                  <a:schemeClr val="tx1"/>
                </a:solidFill>
                <a:latin typeface="Times New Roman" pitchFamily="18" charset="0"/>
                <a:cs typeface="Times New Roman" pitchFamily="18" charset="0"/>
              </a:rPr>
              <a:t>Vücut Sıvılarının Dağılımı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pPr lvl="0">
              <a:buNone/>
            </a:pPr>
            <a:r>
              <a:rPr lang="tr-TR" b="1" dirty="0" smtClean="0">
                <a:solidFill>
                  <a:schemeClr val="tx1"/>
                </a:solidFill>
                <a:latin typeface="Times New Roman" pitchFamily="18" charset="0"/>
                <a:cs typeface="Times New Roman" pitchFamily="18" charset="0"/>
              </a:rPr>
              <a:t>Hücre dışı (ekstrasellüler) sıvılar:</a:t>
            </a:r>
          </a:p>
          <a:p>
            <a:r>
              <a:rPr lang="tr-TR" dirty="0" smtClean="0">
                <a:solidFill>
                  <a:schemeClr val="tx1"/>
                </a:solidFill>
                <a:latin typeface="Times New Roman" pitchFamily="18" charset="0"/>
                <a:cs typeface="Times New Roman" pitchFamily="18" charset="0"/>
              </a:rPr>
              <a:t>Toplam vücut sıvısının 1/3’ünü (% 30) hücre dışı (ekstrasellüler) sıvılar oluşturur. Hücre dışı sıvılar sürekli hareket hâlindedir. Hareket kan dolaşımı ile sağlanır. Ekstrasellüler sıvıların en önemli elektrolitleri; sodyum (</a:t>
            </a:r>
            <a:r>
              <a:rPr lang="tr-TR" dirty="0" err="1" smtClean="0">
                <a:solidFill>
                  <a:schemeClr val="tx1"/>
                </a:solidFill>
                <a:latin typeface="Times New Roman" pitchFamily="18" charset="0"/>
                <a:cs typeface="Times New Roman" pitchFamily="18" charset="0"/>
              </a:rPr>
              <a:t>Na</a:t>
            </a:r>
            <a:r>
              <a:rPr lang="tr-TR" dirty="0" smtClean="0">
                <a:solidFill>
                  <a:schemeClr val="tx1"/>
                </a:solidFill>
                <a:latin typeface="Times New Roman" pitchFamily="18" charset="0"/>
                <a:cs typeface="Times New Roman" pitchFamily="18" charset="0"/>
              </a:rPr>
              <a:t>), klor (</a:t>
            </a:r>
            <a:r>
              <a:rPr lang="tr-TR" dirty="0" err="1" smtClean="0">
                <a:solidFill>
                  <a:schemeClr val="tx1"/>
                </a:solidFill>
                <a:latin typeface="Times New Roman" pitchFamily="18" charset="0"/>
                <a:cs typeface="Times New Roman" pitchFamily="18" charset="0"/>
              </a:rPr>
              <a:t>Cl</a:t>
            </a:r>
            <a:r>
              <a:rPr lang="tr-TR" dirty="0" smtClean="0">
                <a:solidFill>
                  <a:schemeClr val="tx1"/>
                </a:solidFill>
                <a:latin typeface="Times New Roman" pitchFamily="18" charset="0"/>
                <a:cs typeface="Times New Roman" pitchFamily="18" charset="0"/>
              </a:rPr>
              <a:t>) ve bikarbonat (HCO3)tır. Ekstrasellüler sıvılar; damar içi sıvılar, doku aralığı (hücreler arası) ve boşluk sıvıları olmak üzere üç bölümde incelenir. </a:t>
            </a:r>
          </a:p>
          <a:p>
            <a:r>
              <a:rPr lang="tr-TR" dirty="0" smtClean="0">
                <a:solidFill>
                  <a:schemeClr val="tx1"/>
                </a:solidFill>
                <a:latin typeface="Times New Roman" pitchFamily="18" charset="0"/>
                <a:cs typeface="Times New Roman" pitchFamily="18" charset="0"/>
              </a:rPr>
              <a:t>Görevi, organizmadaki besin maddelerini elektrolitler(sodyum, klor, bikarbonat vb)oksijen ve </a:t>
            </a:r>
            <a:r>
              <a:rPr lang="tr-TR" dirty="0" err="1" smtClean="0">
                <a:solidFill>
                  <a:schemeClr val="tx1"/>
                </a:solidFill>
                <a:latin typeface="Times New Roman" pitchFamily="18" charset="0"/>
                <a:cs typeface="Times New Roman" pitchFamily="18" charset="0"/>
              </a:rPr>
              <a:t>metabolik</a:t>
            </a:r>
            <a:r>
              <a:rPr lang="tr-TR" dirty="0" smtClean="0">
                <a:solidFill>
                  <a:schemeClr val="tx1"/>
                </a:solidFill>
                <a:latin typeface="Times New Roman" pitchFamily="18" charset="0"/>
                <a:cs typeface="Times New Roman" pitchFamily="18" charset="0"/>
              </a:rPr>
              <a:t> atık gibi çeşitli maddeleri taşıyan bir sistem olarak görev yapmasının yanında hücrenin gerekli madde alışverişini yapabilmesi için sıvı ortamı sağlar.</a:t>
            </a:r>
          </a:p>
          <a:p>
            <a:pPr lvl="0"/>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pPr lvl="0"/>
            <a:r>
              <a:rPr lang="tr-TR" dirty="0" smtClean="0"/>
              <a:t>Sıvı setinin damlalığını başparmak ve işaret parmağı arasında sıkıp sonra gevşeterek yarısına kadar solüsyonla doldurulur.</a:t>
            </a:r>
          </a:p>
          <a:p>
            <a:pPr lvl="0"/>
            <a:r>
              <a:rPr lang="tr-TR" dirty="0" smtClean="0"/>
              <a:t>Sıvı setinin iğne ya da </a:t>
            </a:r>
            <a:r>
              <a:rPr lang="tr-TR" dirty="0" err="1" smtClean="0"/>
              <a:t>katetere</a:t>
            </a:r>
            <a:r>
              <a:rPr lang="tr-TR" dirty="0" smtClean="0"/>
              <a:t> bağlanacak ucundaki koruyucu kını çıkartılır.</a:t>
            </a:r>
          </a:p>
          <a:p>
            <a:pPr lvl="0"/>
            <a:r>
              <a:rPr lang="tr-TR" dirty="0" smtClean="0"/>
              <a:t>Kının altında kalan uç kısmı </a:t>
            </a:r>
            <a:r>
              <a:rPr lang="tr-TR" dirty="0" err="1" smtClean="0"/>
              <a:t>kontamine</a:t>
            </a:r>
            <a:r>
              <a:rPr lang="tr-TR" dirty="0" smtClean="0"/>
              <a:t> edilmeden böbrek küvetinin içine doğru yüksekten tutulur.</a:t>
            </a:r>
          </a:p>
          <a:p>
            <a:pPr lvl="0"/>
            <a:r>
              <a:rPr lang="tr-TR" dirty="0" smtClean="0"/>
              <a:t>Sıvı setinin akış ayarlayıcı makarası açılarak solüsyonun akması sağlanır.</a:t>
            </a:r>
          </a:p>
          <a:p>
            <a:pPr lvl="0"/>
            <a:r>
              <a:rPr lang="tr-TR" dirty="0" smtClean="0"/>
              <a:t>Sıvı setinin içindeki hava kabarcığı tamamen çıkana dek sıvı akışı sürdürülür.</a:t>
            </a:r>
          </a:p>
          <a:p>
            <a:pPr lvl="0"/>
            <a:r>
              <a:rPr lang="tr-TR" dirty="0" smtClean="0"/>
              <a:t>Sıvı setinin içinde hava kabarcığı kalmayınca akış ayarlayıcı makara tekrar kapatılır.</a:t>
            </a:r>
          </a:p>
          <a:p>
            <a:pPr lvl="0"/>
            <a:r>
              <a:rPr lang="tr-TR" dirty="0" smtClean="0"/>
              <a:t>Daha önce çıkartılmış olan koruyucu kın </a:t>
            </a:r>
            <a:r>
              <a:rPr lang="tr-TR" dirty="0" err="1" smtClean="0"/>
              <a:t>kontamine</a:t>
            </a:r>
            <a:r>
              <a:rPr lang="tr-TR" dirty="0" smtClean="0"/>
              <a:t> edilmeden tekrar setin ucuna takılır.</a:t>
            </a:r>
          </a:p>
          <a:p>
            <a:pPr lvl="0"/>
            <a:r>
              <a:rPr lang="tr-TR" dirty="0" smtClean="0"/>
              <a:t>Hastaya hazırlanıncaya kadar sıvı setinin uç kısmı sıvı askısının üzerine asılır. </a:t>
            </a:r>
          </a:p>
          <a:p>
            <a:endParaRPr lang="tr-TR" dirty="0" smtClean="0"/>
          </a:p>
          <a:p>
            <a:endParaRPr lang="tr-T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25.png"/>
          <p:cNvPicPr>
            <a:picLocks noGrp="1" noChangeAspect="1"/>
          </p:cNvPicPr>
          <p:nvPr>
            <p:ph idx="1"/>
          </p:nvPr>
        </p:nvPicPr>
        <p:blipFill>
          <a:blip r:embed="rId2" cstate="print"/>
          <a:stretch>
            <a:fillRect/>
          </a:stretch>
        </p:blipFill>
        <p:spPr>
          <a:xfrm>
            <a:off x="395536" y="1772816"/>
            <a:ext cx="3744416" cy="4510755"/>
          </a:xfrm>
        </p:spPr>
      </p:pic>
      <p:pic>
        <p:nvPicPr>
          <p:cNvPr id="5" name="4 Resim" descr="Resim17.png"/>
          <p:cNvPicPr>
            <a:picLocks noChangeAspect="1"/>
          </p:cNvPicPr>
          <p:nvPr/>
        </p:nvPicPr>
        <p:blipFill>
          <a:blip r:embed="rId3" cstate="print"/>
          <a:stretch>
            <a:fillRect/>
          </a:stretch>
        </p:blipFill>
        <p:spPr>
          <a:xfrm>
            <a:off x="4182441" y="1844824"/>
            <a:ext cx="4961559" cy="4388349"/>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24.png"/>
          <p:cNvPicPr>
            <a:picLocks noGrp="1" noChangeAspect="1"/>
          </p:cNvPicPr>
          <p:nvPr>
            <p:ph idx="1"/>
          </p:nvPr>
        </p:nvPicPr>
        <p:blipFill>
          <a:blip r:embed="rId2" cstate="print"/>
          <a:stretch>
            <a:fillRect/>
          </a:stretch>
        </p:blipFill>
        <p:spPr>
          <a:xfrm>
            <a:off x="395536" y="1340768"/>
            <a:ext cx="3672408" cy="5034014"/>
          </a:xfrm>
        </p:spPr>
      </p:pic>
      <p:pic>
        <p:nvPicPr>
          <p:cNvPr id="5" name="4 Resim" descr="Resim26.png"/>
          <p:cNvPicPr>
            <a:picLocks noChangeAspect="1"/>
          </p:cNvPicPr>
          <p:nvPr/>
        </p:nvPicPr>
        <p:blipFill>
          <a:blip r:embed="rId3" cstate="print"/>
          <a:stretch>
            <a:fillRect/>
          </a:stretch>
        </p:blipFill>
        <p:spPr>
          <a:xfrm>
            <a:off x="5004048" y="1376671"/>
            <a:ext cx="3384376" cy="5071794"/>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pPr>
              <a:buNone/>
            </a:pPr>
            <a:r>
              <a:rPr lang="tr-TR" dirty="0" smtClean="0"/>
              <a:t>Hasta değerlendirilir.</a:t>
            </a:r>
          </a:p>
          <a:p>
            <a:pPr lvl="0"/>
            <a:r>
              <a:rPr lang="tr-TR" dirty="0" smtClean="0"/>
              <a:t>Bilinç düzeyi</a:t>
            </a:r>
          </a:p>
          <a:p>
            <a:pPr lvl="0"/>
            <a:r>
              <a:rPr lang="tr-TR" dirty="0" smtClean="0"/>
              <a:t>Sıvı-elektrolit dengesizliği</a:t>
            </a:r>
          </a:p>
          <a:p>
            <a:pPr lvl="0"/>
            <a:r>
              <a:rPr lang="tr-TR" dirty="0" err="1" smtClean="0"/>
              <a:t>Arteriovenöz</a:t>
            </a:r>
            <a:r>
              <a:rPr lang="tr-TR" dirty="0" smtClean="0"/>
              <a:t> fistül</a:t>
            </a:r>
          </a:p>
          <a:p>
            <a:pPr lvl="0"/>
            <a:r>
              <a:rPr lang="tr-TR" dirty="0" err="1" smtClean="0"/>
              <a:t>Mastektomi</a:t>
            </a:r>
            <a:r>
              <a:rPr lang="tr-TR" dirty="0" smtClean="0"/>
              <a:t> </a:t>
            </a:r>
          </a:p>
          <a:p>
            <a:pPr lvl="0"/>
            <a:r>
              <a:rPr lang="tr-TR" dirty="0" err="1" smtClean="0"/>
              <a:t>Ekstremiteler</a:t>
            </a:r>
            <a:r>
              <a:rPr lang="tr-TR" dirty="0" smtClean="0"/>
              <a:t>(alçı, </a:t>
            </a:r>
            <a:r>
              <a:rPr lang="tr-TR" dirty="0" err="1" smtClean="0"/>
              <a:t>atel</a:t>
            </a:r>
            <a:r>
              <a:rPr lang="tr-TR" dirty="0" smtClean="0"/>
              <a:t>, eklemlerde </a:t>
            </a:r>
            <a:r>
              <a:rPr lang="tr-TR" dirty="0" err="1" smtClean="0"/>
              <a:t>kontraktür</a:t>
            </a:r>
            <a:r>
              <a:rPr lang="tr-TR" dirty="0" smtClean="0"/>
              <a:t>, felç, deri bütünlüğünde bozulma vb.)</a:t>
            </a:r>
          </a:p>
          <a:p>
            <a:pPr>
              <a:buNone/>
            </a:pPr>
            <a:r>
              <a:rPr lang="tr-TR" dirty="0" smtClean="0"/>
              <a:t>Uygun </a:t>
            </a:r>
            <a:r>
              <a:rPr lang="tr-TR" dirty="0" err="1" smtClean="0"/>
              <a:t>ven</a:t>
            </a:r>
            <a:r>
              <a:rPr lang="tr-TR" dirty="0" smtClean="0"/>
              <a:t> seçilir.</a:t>
            </a:r>
          </a:p>
          <a:p>
            <a:pPr>
              <a:buNone/>
            </a:pPr>
            <a:r>
              <a:rPr lang="tr-TR" dirty="0" smtClean="0"/>
              <a:t>İntravenöz </a:t>
            </a:r>
            <a:r>
              <a:rPr lang="tr-TR" dirty="0" err="1" smtClean="0"/>
              <a:t>kateteri</a:t>
            </a:r>
            <a:r>
              <a:rPr lang="tr-TR" dirty="0" smtClean="0"/>
              <a:t> tespit etmek için kullanılacak </a:t>
            </a:r>
            <a:r>
              <a:rPr lang="tr-TR" dirty="0" err="1" smtClean="0"/>
              <a:t>flaster</a:t>
            </a:r>
            <a:r>
              <a:rPr lang="tr-TR" dirty="0" smtClean="0"/>
              <a:t> hazırlanır.</a:t>
            </a:r>
          </a:p>
          <a:p>
            <a:pPr>
              <a:buNone/>
            </a:pPr>
            <a:r>
              <a:rPr lang="tr-TR" dirty="0" smtClean="0"/>
              <a:t>İntravenöz </a:t>
            </a:r>
            <a:r>
              <a:rPr lang="tr-TR" dirty="0" err="1" smtClean="0"/>
              <a:t>kateterin</a:t>
            </a:r>
            <a:r>
              <a:rPr lang="tr-TR" dirty="0" smtClean="0"/>
              <a:t> yerleştirileceği </a:t>
            </a:r>
            <a:r>
              <a:rPr lang="tr-TR" dirty="0" err="1" smtClean="0"/>
              <a:t>venin</a:t>
            </a:r>
            <a:r>
              <a:rPr lang="tr-TR" dirty="0" smtClean="0"/>
              <a:t> bulunduğu </a:t>
            </a:r>
            <a:r>
              <a:rPr lang="tr-TR" dirty="0" err="1" smtClean="0"/>
              <a:t>ekstremitenin</a:t>
            </a:r>
            <a:r>
              <a:rPr lang="tr-TR" dirty="0" smtClean="0"/>
              <a:t> su geçirmez koruyucu örtü yerleştirin.</a:t>
            </a:r>
          </a:p>
          <a:p>
            <a:pPr>
              <a:buNone/>
            </a:pPr>
            <a:r>
              <a:rPr lang="tr-TR" dirty="0" smtClean="0"/>
              <a:t>Tek kullanımlık eldiven giyin</a:t>
            </a:r>
          </a:p>
          <a:p>
            <a:pPr>
              <a:buNone/>
            </a:pPr>
            <a:r>
              <a:rPr lang="tr-TR" dirty="0" smtClean="0"/>
              <a:t>Turnike </a:t>
            </a:r>
            <a:r>
              <a:rPr lang="tr-TR" dirty="0" err="1" smtClean="0"/>
              <a:t>vene</a:t>
            </a:r>
            <a:r>
              <a:rPr lang="tr-TR" dirty="0" smtClean="0"/>
              <a:t> giriş alanının 10-15 cm yukarısına tek halkalı fiyonk şeklinde bağlanır. Turnikenin uçları fiyonk yapılacaksa fiyongun uçları </a:t>
            </a:r>
            <a:r>
              <a:rPr lang="tr-TR" dirty="0" err="1" smtClean="0"/>
              <a:t>ven</a:t>
            </a:r>
            <a:r>
              <a:rPr lang="tr-TR" dirty="0" smtClean="0"/>
              <a:t> giriş alanının tersi yönde olmalıdır.</a:t>
            </a:r>
          </a:p>
          <a:p>
            <a:endParaRPr lang="tr-T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dirty="0" smtClean="0"/>
              <a:t>Eğer </a:t>
            </a:r>
            <a:r>
              <a:rPr lang="tr-TR" dirty="0" err="1" smtClean="0"/>
              <a:t>ven</a:t>
            </a:r>
            <a:r>
              <a:rPr lang="tr-TR" dirty="0" smtClean="0"/>
              <a:t> dolgun değilse, </a:t>
            </a:r>
            <a:r>
              <a:rPr lang="tr-TR" dirty="0" err="1" smtClean="0"/>
              <a:t>venin</a:t>
            </a:r>
            <a:r>
              <a:rPr lang="tr-TR" dirty="0" smtClean="0"/>
              <a:t> </a:t>
            </a:r>
            <a:r>
              <a:rPr lang="tr-TR" dirty="0" err="1" smtClean="0"/>
              <a:t>distalinden</a:t>
            </a:r>
            <a:r>
              <a:rPr lang="tr-TR" dirty="0" smtClean="0"/>
              <a:t> kalbe doğru sıvazlanır, hastaya yumruğunu açıp kapatması söylenerek </a:t>
            </a:r>
            <a:r>
              <a:rPr lang="tr-TR" dirty="0" err="1" smtClean="0"/>
              <a:t>venin</a:t>
            </a:r>
            <a:r>
              <a:rPr lang="tr-TR" dirty="0" smtClean="0"/>
              <a:t> dolgunlaşması sağlanır. </a:t>
            </a:r>
          </a:p>
          <a:p>
            <a:r>
              <a:rPr lang="tr-TR" dirty="0" err="1" smtClean="0"/>
              <a:t>İntraket</a:t>
            </a:r>
            <a:r>
              <a:rPr lang="tr-TR" dirty="0" smtClean="0"/>
              <a:t> takılacak </a:t>
            </a:r>
            <a:r>
              <a:rPr lang="tr-TR" dirty="0" err="1" smtClean="0"/>
              <a:t>venin</a:t>
            </a:r>
            <a:r>
              <a:rPr lang="tr-TR" dirty="0" smtClean="0"/>
              <a:t> üzerindeki deri, tek yönde, antiseptik madde içeren tampon ile aşağıdan yukarı doğru silinir. </a:t>
            </a:r>
          </a:p>
          <a:p>
            <a:r>
              <a:rPr lang="tr-TR" dirty="0" err="1" smtClean="0"/>
              <a:t>Vene</a:t>
            </a:r>
            <a:r>
              <a:rPr lang="tr-TR" dirty="0" smtClean="0"/>
              <a:t> uygun büyüklükte seçilen </a:t>
            </a:r>
            <a:r>
              <a:rPr lang="tr-TR" dirty="0" err="1" smtClean="0"/>
              <a:t>kateter</a:t>
            </a:r>
            <a:r>
              <a:rPr lang="tr-TR" dirty="0" smtClean="0"/>
              <a:t> steril paketinden çıkarılır.</a:t>
            </a:r>
          </a:p>
          <a:p>
            <a:r>
              <a:rPr lang="tr-TR" dirty="0" err="1" smtClean="0"/>
              <a:t>İntraketin</a:t>
            </a:r>
            <a:r>
              <a:rPr lang="tr-TR" dirty="0" smtClean="0"/>
              <a:t> koruyucu kını çıkarılır ve </a:t>
            </a:r>
            <a:r>
              <a:rPr lang="tr-TR" dirty="0" err="1" smtClean="0"/>
              <a:t>vene</a:t>
            </a:r>
            <a:r>
              <a:rPr lang="tr-TR" dirty="0" smtClean="0"/>
              <a:t> yerleştirilecek olan kısmı </a:t>
            </a:r>
            <a:r>
              <a:rPr lang="tr-TR" dirty="0" err="1" smtClean="0"/>
              <a:t>kontamine</a:t>
            </a:r>
            <a:r>
              <a:rPr lang="tr-TR" dirty="0" smtClean="0"/>
              <a:t> edilmeden </a:t>
            </a:r>
            <a:r>
              <a:rPr lang="tr-TR" dirty="0" err="1" smtClean="0"/>
              <a:t>distal</a:t>
            </a:r>
            <a:r>
              <a:rPr lang="tr-TR" dirty="0" smtClean="0"/>
              <a:t> ucundan tutulur.</a:t>
            </a:r>
          </a:p>
          <a:p>
            <a:r>
              <a:rPr lang="tr-TR" dirty="0" smtClean="0"/>
              <a:t>Pasif elin baş parmağı ile hastanın cildi </a:t>
            </a:r>
            <a:r>
              <a:rPr lang="tr-TR" dirty="0" err="1" smtClean="0"/>
              <a:t>vene</a:t>
            </a:r>
            <a:r>
              <a:rPr lang="tr-TR" dirty="0" smtClean="0"/>
              <a:t> giriş noktasını altından hafifçe bastırılarak cilt gerilir.</a:t>
            </a:r>
          </a:p>
          <a:p>
            <a:r>
              <a:rPr lang="tr-TR" dirty="0" err="1" smtClean="0"/>
              <a:t>Kateter</a:t>
            </a:r>
            <a:r>
              <a:rPr lang="tr-TR" dirty="0" smtClean="0"/>
              <a:t> </a:t>
            </a:r>
            <a:r>
              <a:rPr lang="tr-TR" dirty="0" err="1" smtClean="0"/>
              <a:t>ven</a:t>
            </a:r>
            <a:r>
              <a:rPr lang="tr-TR" dirty="0" smtClean="0"/>
              <a:t> için yerleştirilir. </a:t>
            </a:r>
            <a:r>
              <a:rPr lang="tr-TR" dirty="0" err="1" smtClean="0"/>
              <a:t>Vene</a:t>
            </a:r>
            <a:r>
              <a:rPr lang="tr-TR" dirty="0" smtClean="0"/>
              <a:t> girerken doğrudan ve dolaylı olmak üzere iki teknik uygulanır.</a:t>
            </a:r>
          </a:p>
          <a:p>
            <a:r>
              <a:rPr lang="tr-TR" dirty="0" err="1" smtClean="0"/>
              <a:t>Kateter</a:t>
            </a:r>
            <a:r>
              <a:rPr lang="tr-TR" dirty="0" smtClean="0"/>
              <a:t> </a:t>
            </a:r>
            <a:r>
              <a:rPr lang="tr-TR" dirty="0" err="1" smtClean="0"/>
              <a:t>ven</a:t>
            </a:r>
            <a:r>
              <a:rPr lang="tr-TR" dirty="0" smtClean="0"/>
              <a:t> içine girdiğinde </a:t>
            </a:r>
            <a:r>
              <a:rPr lang="tr-TR" dirty="0" err="1" smtClean="0"/>
              <a:t>klavuz</a:t>
            </a:r>
            <a:r>
              <a:rPr lang="tr-TR" dirty="0" smtClean="0"/>
              <a:t> iğnesi </a:t>
            </a:r>
            <a:r>
              <a:rPr lang="tr-TR" dirty="0" err="1" smtClean="0"/>
              <a:t>yavaşca</a:t>
            </a:r>
            <a:r>
              <a:rPr lang="tr-TR" dirty="0" smtClean="0"/>
              <a:t> çekilerek esnek plastik </a:t>
            </a:r>
            <a:r>
              <a:rPr lang="tr-TR" dirty="0" err="1" smtClean="0"/>
              <a:t>kanülün</a:t>
            </a:r>
            <a:r>
              <a:rPr lang="tr-TR" dirty="0" smtClean="0"/>
              <a:t> içine kan gelip gelmediği gözlemlenir. Kan geliyor ise aktif el ile tutulan </a:t>
            </a:r>
            <a:r>
              <a:rPr lang="tr-TR" dirty="0" err="1" smtClean="0"/>
              <a:t>kateterin</a:t>
            </a:r>
            <a:r>
              <a:rPr lang="tr-TR" dirty="0" smtClean="0"/>
              <a:t> plastik </a:t>
            </a:r>
            <a:r>
              <a:rPr lang="tr-TR" dirty="0" err="1" smtClean="0"/>
              <a:t>kanülü</a:t>
            </a:r>
            <a:r>
              <a:rPr lang="tr-TR" dirty="0" smtClean="0"/>
              <a:t> damar içine ilerletilerek, </a:t>
            </a:r>
            <a:r>
              <a:rPr lang="tr-TR" dirty="0" err="1" smtClean="0"/>
              <a:t>klavuz</a:t>
            </a:r>
            <a:r>
              <a:rPr lang="tr-TR" dirty="0" smtClean="0"/>
              <a:t> iğne 1 cm geriye doğru çekilir. Ancak tamamen çıkarılmaz</a:t>
            </a:r>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28.png"/>
          <p:cNvPicPr>
            <a:picLocks noGrp="1" noChangeAspect="1"/>
          </p:cNvPicPr>
          <p:nvPr>
            <p:ph idx="1"/>
          </p:nvPr>
        </p:nvPicPr>
        <p:blipFill>
          <a:blip r:embed="rId2" cstate="print"/>
          <a:stretch>
            <a:fillRect/>
          </a:stretch>
        </p:blipFill>
        <p:spPr>
          <a:xfrm>
            <a:off x="0" y="1518786"/>
            <a:ext cx="4283968" cy="4311168"/>
          </a:xfrm>
        </p:spPr>
      </p:pic>
      <p:pic>
        <p:nvPicPr>
          <p:cNvPr id="5" name="4 Resim" descr="Resim29.png"/>
          <p:cNvPicPr>
            <a:picLocks noChangeAspect="1"/>
          </p:cNvPicPr>
          <p:nvPr/>
        </p:nvPicPr>
        <p:blipFill>
          <a:blip r:embed="rId3" cstate="print"/>
          <a:stretch>
            <a:fillRect/>
          </a:stretch>
        </p:blipFill>
        <p:spPr>
          <a:xfrm>
            <a:off x="4329303" y="1556792"/>
            <a:ext cx="4814697" cy="4267573"/>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Aktif elin baş parmağı ile </a:t>
            </a:r>
            <a:r>
              <a:rPr lang="tr-TR" dirty="0" err="1" smtClean="0"/>
              <a:t>kateter</a:t>
            </a:r>
            <a:r>
              <a:rPr lang="tr-TR" dirty="0" smtClean="0"/>
              <a:t> yerleştirilen bölgenin 1-2 cm kadar üst kısmından </a:t>
            </a:r>
            <a:r>
              <a:rPr lang="tr-TR" dirty="0" err="1" smtClean="0"/>
              <a:t>ven</a:t>
            </a:r>
            <a:r>
              <a:rPr lang="tr-TR" dirty="0" smtClean="0"/>
              <a:t> üzerine baskı uygulanırken, pasif el ile turnike çözülür.</a:t>
            </a:r>
          </a:p>
          <a:p>
            <a:r>
              <a:rPr lang="tr-TR" dirty="0" err="1" smtClean="0"/>
              <a:t>Kateter</a:t>
            </a:r>
            <a:r>
              <a:rPr lang="tr-TR" dirty="0" smtClean="0"/>
              <a:t> üzerine </a:t>
            </a:r>
            <a:r>
              <a:rPr lang="tr-TR" dirty="0" err="1" smtClean="0"/>
              <a:t>flasterlerden</a:t>
            </a:r>
            <a:r>
              <a:rPr lang="tr-TR" dirty="0" smtClean="0"/>
              <a:t> birisi altına da </a:t>
            </a:r>
            <a:r>
              <a:rPr lang="tr-TR" dirty="0" err="1" smtClean="0"/>
              <a:t>spanç</a:t>
            </a:r>
            <a:r>
              <a:rPr lang="tr-TR" dirty="0" smtClean="0"/>
              <a:t> yerleştirilir.</a:t>
            </a:r>
          </a:p>
          <a:p>
            <a:r>
              <a:rPr lang="tr-TR" dirty="0" smtClean="0"/>
              <a:t>Pasif el ile sıvı seti askısından alınır ve setin ucundaki koruyucu kın çıkarılır.</a:t>
            </a:r>
          </a:p>
          <a:p>
            <a:r>
              <a:rPr lang="tr-TR" dirty="0" smtClean="0"/>
              <a:t>Aktif el ile </a:t>
            </a:r>
            <a:r>
              <a:rPr lang="tr-TR" dirty="0" err="1" smtClean="0"/>
              <a:t>kateterin</a:t>
            </a:r>
            <a:r>
              <a:rPr lang="tr-TR" dirty="0" smtClean="0"/>
              <a:t> </a:t>
            </a:r>
            <a:r>
              <a:rPr lang="tr-TR" dirty="0" err="1" smtClean="0"/>
              <a:t>klavuz</a:t>
            </a:r>
            <a:r>
              <a:rPr lang="tr-TR" dirty="0" smtClean="0"/>
              <a:t> iğnesi tamamen çıkarılır ve pasif el ile tutulan sıvı setini ucu </a:t>
            </a:r>
            <a:r>
              <a:rPr lang="tr-TR" dirty="0" err="1" smtClean="0"/>
              <a:t>intrakete</a:t>
            </a:r>
            <a:r>
              <a:rPr lang="tr-TR" dirty="0" smtClean="0"/>
              <a:t> takılır. Böylece </a:t>
            </a:r>
            <a:r>
              <a:rPr lang="tr-TR" dirty="0" err="1" smtClean="0"/>
              <a:t>kateter</a:t>
            </a:r>
            <a:r>
              <a:rPr lang="tr-TR" dirty="0" smtClean="0"/>
              <a:t> sıvı seti bağlantısı sağlanmış olur. </a:t>
            </a:r>
          </a:p>
          <a:p>
            <a:r>
              <a:rPr lang="tr-TR" dirty="0" smtClean="0"/>
              <a:t>Sıvı setinin akış ayarlayıcı makarası açılarak sıvı akışı sağlanır. Bu sırda </a:t>
            </a:r>
            <a:r>
              <a:rPr lang="tr-TR" dirty="0" err="1" smtClean="0"/>
              <a:t>vende</a:t>
            </a:r>
            <a:r>
              <a:rPr lang="tr-TR" dirty="0" smtClean="0"/>
              <a:t> şişme yada ağrı gözlemlenirse makara kapatılır ve </a:t>
            </a:r>
            <a:r>
              <a:rPr lang="tr-TR" dirty="0" err="1" smtClean="0"/>
              <a:t>kateter</a:t>
            </a:r>
            <a:r>
              <a:rPr lang="tr-TR" dirty="0" smtClean="0"/>
              <a:t> </a:t>
            </a:r>
            <a:r>
              <a:rPr lang="tr-TR" dirty="0" err="1" smtClean="0"/>
              <a:t>ven</a:t>
            </a:r>
            <a:r>
              <a:rPr lang="tr-TR" dirty="0" smtClean="0"/>
              <a:t> içinden çıkarılır.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30.png"/>
          <p:cNvPicPr>
            <a:picLocks noGrp="1" noChangeAspect="1"/>
          </p:cNvPicPr>
          <p:nvPr>
            <p:ph idx="1"/>
          </p:nvPr>
        </p:nvPicPr>
        <p:blipFill>
          <a:blip r:embed="rId2" cstate="print"/>
          <a:stretch>
            <a:fillRect/>
          </a:stretch>
        </p:blipFill>
        <p:spPr>
          <a:xfrm>
            <a:off x="0" y="1700808"/>
            <a:ext cx="4673439" cy="4255039"/>
          </a:xfrm>
        </p:spPr>
      </p:pic>
      <p:pic>
        <p:nvPicPr>
          <p:cNvPr id="5" name="4 Resim" descr="Resim31.png"/>
          <p:cNvPicPr>
            <a:picLocks noChangeAspect="1"/>
          </p:cNvPicPr>
          <p:nvPr/>
        </p:nvPicPr>
        <p:blipFill>
          <a:blip r:embed="rId3" cstate="print"/>
          <a:stretch>
            <a:fillRect/>
          </a:stretch>
        </p:blipFill>
        <p:spPr>
          <a:xfrm>
            <a:off x="4644008" y="1700808"/>
            <a:ext cx="4499992" cy="4230716"/>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32.png"/>
          <p:cNvPicPr>
            <a:picLocks noGrp="1" noChangeAspect="1"/>
          </p:cNvPicPr>
          <p:nvPr>
            <p:ph idx="1"/>
          </p:nvPr>
        </p:nvPicPr>
        <p:blipFill>
          <a:blip r:embed="rId2" cstate="print"/>
          <a:stretch>
            <a:fillRect/>
          </a:stretch>
        </p:blipFill>
        <p:spPr>
          <a:xfrm>
            <a:off x="2919619" y="3039984"/>
            <a:ext cx="3304762" cy="2743358"/>
          </a:xfr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err="1" smtClean="0"/>
              <a:t>Ven</a:t>
            </a:r>
            <a:r>
              <a:rPr lang="tr-TR" dirty="0" smtClean="0"/>
              <a:t> içine yerleştirilen </a:t>
            </a:r>
            <a:r>
              <a:rPr lang="tr-TR" dirty="0" err="1" smtClean="0"/>
              <a:t>kateter</a:t>
            </a:r>
            <a:r>
              <a:rPr lang="tr-TR" dirty="0" smtClean="0"/>
              <a:t> diğer </a:t>
            </a:r>
            <a:r>
              <a:rPr lang="tr-TR" dirty="0" err="1" smtClean="0"/>
              <a:t>flasterler</a:t>
            </a:r>
            <a:r>
              <a:rPr lang="tr-TR" dirty="0" smtClean="0"/>
              <a:t> ile tespit edilir.</a:t>
            </a:r>
          </a:p>
          <a:p>
            <a:r>
              <a:rPr lang="tr-TR" dirty="0" err="1" smtClean="0"/>
              <a:t>Flaster</a:t>
            </a:r>
            <a:r>
              <a:rPr lang="tr-TR" dirty="0" smtClean="0"/>
              <a:t> üzerine tarih ve saat yazılır.</a:t>
            </a:r>
          </a:p>
          <a:p>
            <a:r>
              <a:rPr lang="tr-TR" dirty="0" err="1" smtClean="0"/>
              <a:t>Coçuk</a:t>
            </a:r>
            <a:r>
              <a:rPr lang="tr-TR" dirty="0" smtClean="0"/>
              <a:t> yada bilinç düzeyi bozulan hastalarda bölgenin altına </a:t>
            </a:r>
            <a:r>
              <a:rPr lang="tr-TR" dirty="0" err="1" smtClean="0"/>
              <a:t>tesbit</a:t>
            </a:r>
            <a:r>
              <a:rPr lang="tr-TR" dirty="0" smtClean="0"/>
              <a:t> tahtası yerleştirilerek </a:t>
            </a:r>
            <a:r>
              <a:rPr lang="tr-TR" dirty="0" err="1" smtClean="0"/>
              <a:t>flaster</a:t>
            </a:r>
            <a:r>
              <a:rPr lang="tr-TR" dirty="0" smtClean="0"/>
              <a:t> sabitlenir.</a:t>
            </a:r>
          </a:p>
          <a:p>
            <a:r>
              <a:rPr lang="tr-TR" dirty="0" smtClean="0"/>
              <a:t>Sıvının akış hızı ayarlanır.</a:t>
            </a:r>
          </a:p>
          <a:p>
            <a:r>
              <a:rPr lang="tr-TR" dirty="0" smtClean="0"/>
              <a:t>Hastaya rahat bir pozisyon verilir.</a:t>
            </a:r>
          </a:p>
          <a:p>
            <a:r>
              <a:rPr lang="tr-TR" dirty="0" smtClean="0"/>
              <a:t>Yatak kenarları kaldırılır ve yatak alt seviyeye indirilir.</a:t>
            </a:r>
          </a:p>
          <a:p>
            <a:r>
              <a:rPr lang="tr-TR" dirty="0" smtClean="0"/>
              <a:t>Araş-gereç ortamdan uzaklaştırılır.</a:t>
            </a:r>
          </a:p>
          <a:p>
            <a:r>
              <a:rPr lang="tr-TR" dirty="0" smtClean="0"/>
              <a:t>Eldivenler çıkarılır.</a:t>
            </a:r>
          </a:p>
          <a:p>
            <a:r>
              <a:rPr lang="tr-TR" dirty="0" smtClean="0"/>
              <a:t>El hijyeni sağlanır</a:t>
            </a:r>
          </a:p>
          <a:p>
            <a:r>
              <a:rPr lang="tr-TR" dirty="0" smtClean="0"/>
              <a:t>Uygulama ve gözlemler hemşire formuna kayıt edilir.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Vücut Sıvılarının Dağılımı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lvl="0">
              <a:buNone/>
            </a:pPr>
            <a:r>
              <a:rPr lang="tr-TR" b="1" dirty="0" smtClean="0">
                <a:solidFill>
                  <a:schemeClr val="tx1"/>
                </a:solidFill>
                <a:latin typeface="Times New Roman" pitchFamily="18" charset="0"/>
                <a:cs typeface="Times New Roman" pitchFamily="18" charset="0"/>
              </a:rPr>
              <a:t>Damar içi (</a:t>
            </a:r>
            <a:r>
              <a:rPr lang="tr-TR" b="1" dirty="0" err="1" smtClean="0">
                <a:solidFill>
                  <a:schemeClr val="tx1"/>
                </a:solidFill>
                <a:latin typeface="Times New Roman" pitchFamily="18" charset="0"/>
                <a:cs typeface="Times New Roman" pitchFamily="18" charset="0"/>
              </a:rPr>
              <a:t>intravazal</a:t>
            </a:r>
            <a:r>
              <a:rPr lang="tr-TR" b="1" dirty="0" smtClean="0">
                <a:solidFill>
                  <a:schemeClr val="tx1"/>
                </a:solidFill>
                <a:latin typeface="Times New Roman" pitchFamily="18" charset="0"/>
                <a:cs typeface="Times New Roman" pitchFamily="18" charset="0"/>
              </a:rPr>
              <a:t>-plazma) sıvısı:</a:t>
            </a:r>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Damarlar içinde dolaşan kanın sıvı kısmıdır. Plazma sıvısı içinde organik ve inorganik maddeler ile kan hücreleri bulunur.</a:t>
            </a:r>
          </a:p>
          <a:p>
            <a:pPr lvl="0">
              <a:buNone/>
            </a:pPr>
            <a:r>
              <a:rPr lang="tr-TR" b="1" dirty="0" smtClean="0">
                <a:solidFill>
                  <a:schemeClr val="tx1"/>
                </a:solidFill>
                <a:latin typeface="Times New Roman" pitchFamily="18" charset="0"/>
                <a:cs typeface="Times New Roman" pitchFamily="18" charset="0"/>
              </a:rPr>
              <a:t>Doku aralığı (hücreler arası-</a:t>
            </a:r>
            <a:r>
              <a:rPr lang="tr-TR" b="1" dirty="0" err="1" smtClean="0">
                <a:solidFill>
                  <a:schemeClr val="tx1"/>
                </a:solidFill>
                <a:latin typeface="Times New Roman" pitchFamily="18" charset="0"/>
                <a:cs typeface="Times New Roman" pitchFamily="18" charset="0"/>
              </a:rPr>
              <a:t>interstisyel</a:t>
            </a:r>
            <a:r>
              <a:rPr lang="tr-TR" b="1" dirty="0" smtClean="0">
                <a:solidFill>
                  <a:schemeClr val="tx1"/>
                </a:solidFill>
                <a:latin typeface="Times New Roman" pitchFamily="18" charset="0"/>
                <a:cs typeface="Times New Roman" pitchFamily="18" charset="0"/>
              </a:rPr>
              <a:t>) sıvıları:</a:t>
            </a:r>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Dokuları oluşturan hücrelerin dışında ve arasında dolaşan sıvıdır. Hücreler ve kılcal damarlar arasındaki madde alışverişi bu sıvıda yapılır. Bu sıvı kör borucuklar hâlinde başlayan lenf damarlarına girince lenf sıvısı (lenfa) adını alır.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Akış Hızının ml/saat Olarak Hesaplanması;</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buFont typeface="Wingdings" panose="05000000000000000000" pitchFamily="2" charset="2"/>
              <a:buChar char="ü"/>
            </a:pPr>
            <a:r>
              <a:rPr lang="tr-TR" dirty="0" smtClean="0">
                <a:latin typeface="Times New Roman" pitchFamily="18" charset="0"/>
                <a:cs typeface="Times New Roman" pitchFamily="18" charset="0"/>
              </a:rPr>
              <a:t>Hemşirenin , </a:t>
            </a:r>
            <a:r>
              <a:rPr lang="tr-TR" dirty="0" err="1" smtClean="0">
                <a:latin typeface="Times New Roman" pitchFamily="18" charset="0"/>
                <a:cs typeface="Times New Roman" pitchFamily="18" charset="0"/>
              </a:rPr>
              <a:t>intravenöz</a:t>
            </a:r>
            <a:r>
              <a:rPr lang="tr-TR" dirty="0" smtClean="0">
                <a:latin typeface="Times New Roman" pitchFamily="18" charset="0"/>
                <a:cs typeface="Times New Roman" pitchFamily="18" charset="0"/>
              </a:rPr>
              <a:t> sıvı tedavisine başlarken solüsyonun düzenli ve uygun biçimde gidişini sağlayabilmesi için, akış hızını mutlaka damla/dakika olarak hesaplaması gerekir.</a:t>
            </a:r>
          </a:p>
          <a:p>
            <a:pPr algn="just">
              <a:buFont typeface="Wingdings" panose="05000000000000000000" pitchFamily="2" charset="2"/>
              <a:buChar char="ü"/>
            </a:pPr>
            <a:r>
              <a:rPr lang="tr-TR" dirty="0" smtClean="0">
                <a:latin typeface="Times New Roman" pitchFamily="18" charset="0"/>
                <a:cs typeface="Times New Roman" pitchFamily="18" charset="0"/>
              </a:rPr>
              <a:t>Hemşire, elde ettiği bulguya göre, sıvı setinin akış ayarlayıcı makarasını düzenleyerek solüsyonun istenilen hızda gitmesini sağlayabilir.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Resim33.png"/>
          <p:cNvPicPr>
            <a:picLocks noGrp="1" noChangeAspect="1"/>
          </p:cNvPicPr>
          <p:nvPr>
            <p:ph idx="1"/>
          </p:nvPr>
        </p:nvPicPr>
        <p:blipFill>
          <a:blip r:embed="rId2" cstate="print"/>
          <a:stretch>
            <a:fillRect/>
          </a:stretch>
        </p:blipFill>
        <p:spPr>
          <a:xfrm>
            <a:off x="457200" y="2266315"/>
            <a:ext cx="8229600" cy="4290695"/>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34.png"/>
          <p:cNvPicPr>
            <a:picLocks noGrp="1" noChangeAspect="1"/>
          </p:cNvPicPr>
          <p:nvPr>
            <p:ph idx="1"/>
          </p:nvPr>
        </p:nvPicPr>
        <p:blipFill>
          <a:blip r:embed="rId2" cstate="print"/>
          <a:stretch>
            <a:fillRect/>
          </a:stretch>
        </p:blipFill>
        <p:spPr>
          <a:xfrm>
            <a:off x="1014055" y="2249488"/>
            <a:ext cx="7115890" cy="4324350"/>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KAN TRANSFÜZYONU</a:t>
            </a:r>
            <a:endParaRPr lang="tr-TR" dirty="0"/>
          </a:p>
        </p:txBody>
      </p:sp>
      <p:sp>
        <p:nvSpPr>
          <p:cNvPr id="3" name="2 İçerik Yer Tutucusu"/>
          <p:cNvSpPr>
            <a:spLocks noGrp="1"/>
          </p:cNvSpPr>
          <p:nvPr>
            <p:ph idx="1"/>
          </p:nvPr>
        </p:nvSpPr>
        <p:spPr/>
        <p:txBody>
          <a:bodyPr/>
          <a:lstStyle/>
          <a:p>
            <a:r>
              <a:rPr lang="tr-TR" dirty="0" smtClean="0"/>
              <a:t>Ekstrasellüler sıvının bir parçası olan kan, insan vücudundaki damarlar içinde dolaşan sıvı bir dokudur. Normal bir erişkinin vücut ağırlığının ortalama 1/13’ünü kan oluşturmaktadır. 70 kg ağırlığındaki erişkinin vücudunda 5- 6 l. civarında kan bulunur. Latincede kana </a:t>
            </a:r>
            <a:r>
              <a:rPr lang="tr-TR" dirty="0" err="1" smtClean="0"/>
              <a:t>hema</a:t>
            </a:r>
            <a:r>
              <a:rPr lang="tr-TR" dirty="0" smtClean="0"/>
              <a:t>, kanı inceleyen bilim dalına ise hematoloji denir.</a:t>
            </a:r>
            <a:endParaRPr lang="tr-T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b="1" dirty="0" smtClean="0"/>
              <a:t>Kanın Yapısı</a:t>
            </a:r>
            <a:endParaRPr lang="tr-TR" dirty="0"/>
          </a:p>
        </p:txBody>
      </p:sp>
      <p:sp>
        <p:nvSpPr>
          <p:cNvPr id="3" name="2 İçerik Yer Tutucusu"/>
          <p:cNvSpPr>
            <a:spLocks noGrp="1"/>
          </p:cNvSpPr>
          <p:nvPr>
            <p:ph idx="1"/>
          </p:nvPr>
        </p:nvSpPr>
        <p:spPr/>
        <p:txBody>
          <a:bodyPr>
            <a:normAutofit lnSpcReduction="10000"/>
          </a:bodyPr>
          <a:lstStyle/>
          <a:p>
            <a:r>
              <a:rPr lang="tr-TR" dirty="0" smtClean="0"/>
              <a:t>Toplam kan hacminin % 55’ini plazma oluşturur. Kanın kan hücreleri dışında kalan sıvı kısmına plazma denir. Plazmanın % 90- 92’si su, geri kalan bölümü ise organik ve inorganik maddeler olan plazma proteinleri, aminoasitler, karbonhidratlar, yağlar, hormonlar, üre, ürik asit, laktik asit, enzimler, antikorlar, sodyum, potasyum, iyot, demir, bikarbonat vb. elementlerden oluşur. Bu maddeler plazma ile dokuların ilgili yerlerine taşınmaktadır.</a:t>
            </a:r>
            <a:endParaRPr lang="tr-T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b="1" dirty="0" smtClean="0"/>
              <a:t>Kan Grupları ve </a:t>
            </a:r>
            <a:r>
              <a:rPr lang="tr-TR" b="1" dirty="0" err="1" smtClean="0"/>
              <a:t>Rh</a:t>
            </a:r>
            <a:r>
              <a:rPr lang="tr-TR" b="1" dirty="0" smtClean="0"/>
              <a:t> Faktörü </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Kanama neticesinde meydana gelen fazla miktarda kan kaybı ölüme sebep olur. Bu nedenle kan kaybı olan kişiye kan verilir. Kan verme işlemine kan transfüzyonu (kan nakli) denir. Kan transfüzyonu için alıcının ve vericinin kan grubu ve </a:t>
            </a:r>
            <a:r>
              <a:rPr lang="tr-TR" dirty="0" err="1" smtClean="0"/>
              <a:t>Rh</a:t>
            </a:r>
            <a:r>
              <a:rPr lang="tr-TR" dirty="0" smtClean="0"/>
              <a:t> faktörünün uygun olması gerekir. Kan kaybı olan kişiye kan grubu ve </a:t>
            </a:r>
            <a:r>
              <a:rPr lang="tr-TR" dirty="0" err="1" smtClean="0"/>
              <a:t>Rh</a:t>
            </a:r>
            <a:r>
              <a:rPr lang="tr-TR" dirty="0" smtClean="0"/>
              <a:t> faktörü yönünden uygun olmayan kan nakli yapıldığında eritrositlerin </a:t>
            </a:r>
            <a:r>
              <a:rPr lang="tr-TR" dirty="0" err="1" smtClean="0"/>
              <a:t>hemolizi</a:t>
            </a:r>
            <a:r>
              <a:rPr lang="tr-TR" dirty="0" smtClean="0"/>
              <a:t> (parçalanması) sonucu aglütinasyon (çökmesi) denilen olay meydana gelir. </a:t>
            </a:r>
            <a:r>
              <a:rPr lang="tr-TR" dirty="0" err="1" smtClean="0"/>
              <a:t>Aglutine</a:t>
            </a:r>
            <a:r>
              <a:rPr lang="tr-TR" dirty="0" smtClean="0"/>
              <a:t> olan kan kılcal damarları tıkayarak ölümlere neden olur.</a:t>
            </a:r>
            <a:endParaRPr lang="tr-T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Kan Grupları</a:t>
            </a:r>
            <a:endParaRPr lang="tr-TR" dirty="0"/>
          </a:p>
        </p:txBody>
      </p:sp>
      <p:sp>
        <p:nvSpPr>
          <p:cNvPr id="3" name="2 İçerik Yer Tutucusu"/>
          <p:cNvSpPr>
            <a:spLocks noGrp="1"/>
          </p:cNvSpPr>
          <p:nvPr>
            <p:ph idx="1"/>
          </p:nvPr>
        </p:nvSpPr>
        <p:spPr/>
        <p:txBody>
          <a:bodyPr/>
          <a:lstStyle/>
          <a:p>
            <a:r>
              <a:rPr lang="tr-TR" dirty="0" smtClean="0"/>
              <a:t>Eritrositlerin hücre zarlarında bulunan </a:t>
            </a:r>
            <a:r>
              <a:rPr lang="tr-TR" dirty="0" err="1" smtClean="0"/>
              <a:t>glukoprotein</a:t>
            </a:r>
            <a:r>
              <a:rPr lang="tr-TR" dirty="0" smtClean="0"/>
              <a:t> molekülleri, eritrositlere </a:t>
            </a:r>
            <a:r>
              <a:rPr lang="tr-TR" dirty="0" err="1" smtClean="0"/>
              <a:t>antijenik</a:t>
            </a:r>
            <a:r>
              <a:rPr lang="tr-TR" dirty="0" smtClean="0"/>
              <a:t> özellik kazandırır. Kan gruplarının sınıflandırılması eritrositlerin zarlarında bulunan tip A ve tip B olmak üzere iki antijen (</a:t>
            </a:r>
            <a:r>
              <a:rPr lang="tr-TR" dirty="0" err="1" smtClean="0"/>
              <a:t>aglutinojen</a:t>
            </a:r>
            <a:r>
              <a:rPr lang="tr-TR" dirty="0" smtClean="0"/>
              <a:t>) bulundurmalarına göre yapılır. Yapılan bu sınıflandırmaya göre A, B, AB ve 0 olmak üzere 4 esas kan grubu vardır.</a:t>
            </a:r>
          </a:p>
          <a:p>
            <a:endParaRPr lang="tr-T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A Grubu: Eritrosit yüzeyinde A antijenini, plazmada B antikorunu taşır.</a:t>
            </a:r>
          </a:p>
          <a:p>
            <a:r>
              <a:rPr lang="tr-TR" dirty="0" smtClean="0"/>
              <a:t>B Grubu: Eritrosit yüzeyinde B antijenini, plazmada A antikorunu taşır.</a:t>
            </a:r>
          </a:p>
          <a:p>
            <a:r>
              <a:rPr lang="tr-TR" dirty="0" smtClean="0"/>
              <a:t>AB Grubu: Eritrosit yüzeyinde hem A hem B antijenini taşır.Plazmada antikor taşımaz.</a:t>
            </a:r>
          </a:p>
          <a:p>
            <a:r>
              <a:rPr lang="tr-TR" dirty="0" smtClean="0"/>
              <a:t>0 Grubu: Eritrosit yüzeyinde antijen taşımaz, ancak plazmada hem A hem B antikorunu taşır.</a:t>
            </a:r>
            <a:endParaRPr lang="tr-T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2249488"/>
          <a:ext cx="8229600" cy="345901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153005">
                <a:tc>
                  <a:txBody>
                    <a:bodyPr/>
                    <a:lstStyle/>
                    <a:p>
                      <a:pPr algn="just">
                        <a:lnSpc>
                          <a:spcPct val="150000"/>
                        </a:lnSpc>
                        <a:spcAft>
                          <a:spcPts val="0"/>
                        </a:spcAft>
                        <a:tabLst>
                          <a:tab pos="180340" algn="l"/>
                        </a:tabLst>
                      </a:pPr>
                      <a:r>
                        <a:rPr lang="tr-TR" sz="1400" dirty="0">
                          <a:solidFill>
                            <a:srgbClr val="000000"/>
                          </a:solidFill>
                          <a:latin typeface="Times New Roman"/>
                          <a:ea typeface="Calibri"/>
                          <a:cs typeface="Times New Roman"/>
                        </a:rPr>
                        <a:t>Kan Grupları</a:t>
                      </a:r>
                      <a:endParaRPr lang="tr-TR" sz="1100" dirty="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A Grubu</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B Grubu</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AB Grubu</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O Grubu</a:t>
                      </a:r>
                      <a:endParaRPr lang="tr-TR" sz="1100">
                        <a:latin typeface="Calibri"/>
                        <a:ea typeface="Calibri"/>
                        <a:cs typeface="Times New Roman"/>
                      </a:endParaRPr>
                    </a:p>
                  </a:txBody>
                  <a:tcPr marL="64972" marR="64972" marT="0" marB="0"/>
                </a:tc>
              </a:tr>
              <a:tr h="1153005">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Eritrositler</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Tip A antijeni</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Tip B antijeni</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Tip A ve B antijeni</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Antijen Yok</a:t>
                      </a:r>
                      <a:endParaRPr lang="tr-TR" sz="1100">
                        <a:latin typeface="Calibri"/>
                        <a:ea typeface="Calibri"/>
                        <a:cs typeface="Times New Roman"/>
                      </a:endParaRPr>
                    </a:p>
                  </a:txBody>
                  <a:tcPr marL="64972" marR="64972" marT="0" marB="0"/>
                </a:tc>
              </a:tr>
              <a:tr h="1153005">
                <a:tc>
                  <a:txBody>
                    <a:bodyPr/>
                    <a:lstStyle/>
                    <a:p>
                      <a:pPr algn="just">
                        <a:lnSpc>
                          <a:spcPct val="150000"/>
                        </a:lnSpc>
                        <a:spcAft>
                          <a:spcPts val="0"/>
                        </a:spcAft>
                        <a:tabLst>
                          <a:tab pos="180340" algn="l"/>
                        </a:tabLst>
                      </a:pPr>
                      <a:r>
                        <a:rPr lang="tr-TR" sz="1400" dirty="0">
                          <a:solidFill>
                            <a:srgbClr val="000000"/>
                          </a:solidFill>
                          <a:latin typeface="Times New Roman"/>
                          <a:ea typeface="Calibri"/>
                          <a:cs typeface="Times New Roman"/>
                        </a:rPr>
                        <a:t>Plazma</a:t>
                      </a:r>
                      <a:endParaRPr lang="tr-TR" sz="1100" dirty="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Anti B antikoru</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dirty="0">
                          <a:solidFill>
                            <a:srgbClr val="000000"/>
                          </a:solidFill>
                          <a:latin typeface="Times New Roman"/>
                          <a:ea typeface="Calibri"/>
                          <a:cs typeface="Times New Roman"/>
                        </a:rPr>
                        <a:t>Anti A antikoru</a:t>
                      </a:r>
                      <a:endParaRPr lang="tr-TR" sz="1100" dirty="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a:solidFill>
                            <a:srgbClr val="000000"/>
                          </a:solidFill>
                          <a:latin typeface="Times New Roman"/>
                          <a:ea typeface="Calibri"/>
                          <a:cs typeface="Times New Roman"/>
                        </a:rPr>
                        <a:t>Antikor Yok</a:t>
                      </a:r>
                      <a:endParaRPr lang="tr-TR" sz="1100">
                        <a:latin typeface="Calibri"/>
                        <a:ea typeface="Calibri"/>
                        <a:cs typeface="Times New Roman"/>
                      </a:endParaRPr>
                    </a:p>
                  </a:txBody>
                  <a:tcPr marL="64972" marR="64972" marT="0" marB="0"/>
                </a:tc>
                <a:tc>
                  <a:txBody>
                    <a:bodyPr/>
                    <a:lstStyle/>
                    <a:p>
                      <a:pPr algn="just">
                        <a:lnSpc>
                          <a:spcPct val="150000"/>
                        </a:lnSpc>
                        <a:spcAft>
                          <a:spcPts val="0"/>
                        </a:spcAft>
                        <a:tabLst>
                          <a:tab pos="180340" algn="l"/>
                        </a:tabLst>
                      </a:pPr>
                      <a:r>
                        <a:rPr lang="tr-TR" sz="1400" dirty="0">
                          <a:solidFill>
                            <a:srgbClr val="000000"/>
                          </a:solidFill>
                          <a:latin typeface="Times New Roman"/>
                          <a:ea typeface="Calibri"/>
                          <a:cs typeface="Times New Roman"/>
                        </a:rPr>
                        <a:t>Anti A-B antikoru</a:t>
                      </a:r>
                      <a:endParaRPr lang="tr-TR" sz="1100" dirty="0">
                        <a:latin typeface="Calibri"/>
                        <a:ea typeface="Calibri"/>
                        <a:cs typeface="Times New Roman"/>
                      </a:endParaRPr>
                    </a:p>
                  </a:txBody>
                  <a:tcPr marL="64972" marR="64972" marT="0" marB="0"/>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Plazmada, eritrositlerde bulunan A ve B antijenlerine reaksiyon verebilecek maddeler bulunur. Plazmada bulunan bu protein yapısındaki maddelere antikor (aglütinin) denir. Bu antikorlar yabancı antijenlere karşı bağışıklık yanıtının bir parçasıdır. A antijeninin antikoru anti- B, B antijenin antikoru ise anti- A’ dır. </a:t>
            </a:r>
            <a:r>
              <a:rPr lang="tr-TR" dirty="0" err="1" smtClean="0"/>
              <a:t>Yenidoğanda</a:t>
            </a:r>
            <a:r>
              <a:rPr lang="tr-TR" dirty="0" smtClean="0"/>
              <a:t>, plazmadaki aglütinin miktarı sıfıra yakındır. 2- 8 ay sonra bebek aglütinin yapmaya başlar.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Vücut Sıvılarının Dağılımı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lvl="0">
              <a:buNone/>
            </a:pPr>
            <a:r>
              <a:rPr lang="tr-TR" b="1" dirty="0" smtClean="0">
                <a:solidFill>
                  <a:schemeClr val="tx1"/>
                </a:solidFill>
                <a:latin typeface="Times New Roman" pitchFamily="18" charset="0"/>
                <a:cs typeface="Times New Roman" pitchFamily="18" charset="0"/>
              </a:rPr>
              <a:t>Boşluklardaki sıvılar (</a:t>
            </a:r>
            <a:r>
              <a:rPr lang="tr-TR" b="1" dirty="0" err="1" smtClean="0">
                <a:solidFill>
                  <a:schemeClr val="tx1"/>
                </a:solidFill>
                <a:latin typeface="Times New Roman" pitchFamily="18" charset="0"/>
                <a:cs typeface="Times New Roman" pitchFamily="18" charset="0"/>
              </a:rPr>
              <a:t>transsellüler</a:t>
            </a:r>
            <a:r>
              <a:rPr lang="tr-TR" b="1" dirty="0" smtClean="0">
                <a:solidFill>
                  <a:schemeClr val="tx1"/>
                </a:solidFill>
                <a:latin typeface="Times New Roman" pitchFamily="18" charset="0"/>
                <a:cs typeface="Times New Roman" pitchFamily="18" charset="0"/>
              </a:rPr>
              <a:t> sıvı):</a:t>
            </a:r>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Bazı organların ve anatomik boşlukların yapılarına ve görevlerine göre özelleşmiş, bir </a:t>
            </a:r>
            <a:r>
              <a:rPr lang="tr-TR" dirty="0" err="1" smtClean="0">
                <a:solidFill>
                  <a:schemeClr val="tx1"/>
                </a:solidFill>
                <a:latin typeface="Times New Roman" pitchFamily="18" charset="0"/>
                <a:cs typeface="Times New Roman" pitchFamily="18" charset="0"/>
              </a:rPr>
              <a:t>epitel</a:t>
            </a:r>
            <a:r>
              <a:rPr lang="tr-TR" dirty="0" smtClean="0">
                <a:solidFill>
                  <a:schemeClr val="tx1"/>
                </a:solidFill>
                <a:latin typeface="Times New Roman" pitchFamily="18" charset="0"/>
                <a:cs typeface="Times New Roman" pitchFamily="18" charset="0"/>
              </a:rPr>
              <a:t> zar ile ayrılmış olarak bulunan sıvılardır. Bulundukları boşluğa göre adlandırılırlar. Beyin omurilik sıvısı (BOS), eklem sıvısı (</a:t>
            </a:r>
            <a:r>
              <a:rPr lang="tr-TR" dirty="0" err="1" smtClean="0">
                <a:solidFill>
                  <a:schemeClr val="tx1"/>
                </a:solidFill>
                <a:latin typeface="Times New Roman" pitchFamily="18" charset="0"/>
                <a:cs typeface="Times New Roman" pitchFamily="18" charset="0"/>
              </a:rPr>
              <a:t>sinovia</a:t>
            </a:r>
            <a:r>
              <a:rPr lang="tr-TR" dirty="0" smtClean="0">
                <a:solidFill>
                  <a:schemeClr val="tx1"/>
                </a:solidFill>
                <a:latin typeface="Times New Roman" pitchFamily="18" charset="0"/>
                <a:cs typeface="Times New Roman" pitchFamily="18" charset="0"/>
              </a:rPr>
              <a:t>), göz içi sıvısı, gözyaşı, plevra, perikart ve periton yaprakları arasındaki sıvılar, tükürük, mide, safra, pankreas ve ince barsak sıvıları vb.</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Yanlış kan transfüzyonu yapıldığında alıcının plazmasındaki antikorlar, vericinin eritrositlerindeki antijenler ile etkileşir sonuçta eritrositler </a:t>
            </a:r>
            <a:r>
              <a:rPr lang="tr-TR" dirty="0" err="1" smtClean="0"/>
              <a:t>hemoliz</a:t>
            </a:r>
            <a:r>
              <a:rPr lang="tr-TR" dirty="0" smtClean="0"/>
              <a:t> olur. Oluşan eritrosit kümeleri kılcal damarları tıkayabilir ayrıca </a:t>
            </a:r>
            <a:r>
              <a:rPr lang="tr-TR" dirty="0" err="1" smtClean="0"/>
              <a:t>hemoliz</a:t>
            </a:r>
            <a:r>
              <a:rPr lang="tr-TR" dirty="0" smtClean="0"/>
              <a:t> sonucu artan </a:t>
            </a:r>
            <a:r>
              <a:rPr lang="tr-TR" dirty="0" err="1" smtClean="0"/>
              <a:t>bilurubin</a:t>
            </a:r>
            <a:r>
              <a:rPr lang="tr-TR" dirty="0" smtClean="0"/>
              <a:t> sarılığa neden olabilir. Bu nedenle kan kaybı olan kişiye, mutlaka kendi kan grubundan kan nakli yapılmalıdır.</a:t>
            </a:r>
          </a:p>
          <a:p>
            <a:endParaRPr lang="tr-T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Rh</a:t>
            </a:r>
            <a:r>
              <a:rPr lang="tr-TR" dirty="0" smtClean="0"/>
              <a:t> Faktörü</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Kan transfüzyonunda diğer önemli bir faktör, </a:t>
            </a:r>
            <a:r>
              <a:rPr lang="tr-TR" dirty="0" err="1" smtClean="0"/>
              <a:t>Rh</a:t>
            </a:r>
            <a:r>
              <a:rPr lang="tr-TR" dirty="0" smtClean="0"/>
              <a:t> faktörüdür. </a:t>
            </a:r>
            <a:r>
              <a:rPr lang="tr-TR" dirty="0" err="1" smtClean="0"/>
              <a:t>Rh</a:t>
            </a:r>
            <a:r>
              <a:rPr lang="tr-TR" dirty="0" smtClean="0"/>
              <a:t> faktörü eritrositlerde bulunan bir antijendir. Bu </a:t>
            </a:r>
            <a:r>
              <a:rPr lang="tr-TR" dirty="0" err="1" smtClean="0"/>
              <a:t>antijenik</a:t>
            </a:r>
            <a:r>
              <a:rPr lang="tr-TR" dirty="0" smtClean="0"/>
              <a:t> yapı ilk defa “</a:t>
            </a:r>
            <a:r>
              <a:rPr lang="tr-TR" dirty="0" err="1" smtClean="0"/>
              <a:t>Rhesus</a:t>
            </a:r>
            <a:r>
              <a:rPr lang="tr-TR" dirty="0" smtClean="0"/>
              <a:t>” cinsi bir maymunda saptanmıştır.</a:t>
            </a:r>
          </a:p>
          <a:p>
            <a:r>
              <a:rPr lang="tr-TR" dirty="0" err="1" smtClean="0"/>
              <a:t>Rh</a:t>
            </a:r>
            <a:r>
              <a:rPr lang="tr-TR" dirty="0" smtClean="0"/>
              <a:t> antijenlerinin </a:t>
            </a:r>
            <a:r>
              <a:rPr lang="tr-TR" dirty="0" err="1" smtClean="0"/>
              <a:t>Rh</a:t>
            </a:r>
            <a:r>
              <a:rPr lang="tr-TR" dirty="0" smtClean="0"/>
              <a:t> faktörü olarak adlandırılan ve sık görülen 6 tipi vardır. Bunlar C, D, E, c, d ve e olarak adlandırılır. Bunlardan Tip D antijeni toplumda çok yaygındır ve diğer gruplara göre daha </a:t>
            </a:r>
            <a:r>
              <a:rPr lang="tr-TR" dirty="0" err="1" smtClean="0"/>
              <a:t>antijeniktir</a:t>
            </a:r>
            <a:r>
              <a:rPr lang="tr-TR" dirty="0" smtClean="0"/>
              <a:t>. Bu antijeni taşıyanlar </a:t>
            </a:r>
            <a:r>
              <a:rPr lang="tr-TR" dirty="0" err="1" smtClean="0"/>
              <a:t>Rh</a:t>
            </a:r>
            <a:r>
              <a:rPr lang="tr-TR" dirty="0" smtClean="0"/>
              <a:t> pozitif (+), taşımayanlar </a:t>
            </a:r>
            <a:r>
              <a:rPr lang="tr-TR" dirty="0" err="1" smtClean="0"/>
              <a:t>Rh</a:t>
            </a:r>
            <a:r>
              <a:rPr lang="tr-TR" dirty="0" smtClean="0"/>
              <a:t> negatif (-) olarak değerlendirilir. Beyaz ırkın yaklaşık %85’i </a:t>
            </a:r>
            <a:r>
              <a:rPr lang="tr-TR" dirty="0" err="1" smtClean="0"/>
              <a:t>Rh</a:t>
            </a:r>
            <a:r>
              <a:rPr lang="tr-TR" dirty="0" smtClean="0"/>
              <a:t> (+) ve % 15’i </a:t>
            </a:r>
            <a:r>
              <a:rPr lang="tr-TR" dirty="0" err="1" smtClean="0"/>
              <a:t>Rh</a:t>
            </a:r>
            <a:r>
              <a:rPr lang="tr-TR" dirty="0" smtClean="0"/>
              <a:t> (-)</a:t>
            </a:r>
            <a:r>
              <a:rPr lang="tr-TR" dirty="0" err="1" smtClean="0"/>
              <a:t>dir</a:t>
            </a:r>
            <a:r>
              <a:rPr lang="tr-TR" dirty="0" smtClean="0"/>
              <a:t>.</a:t>
            </a:r>
            <a:endParaRPr lang="tr-T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err="1" smtClean="0"/>
              <a:t>Rh</a:t>
            </a:r>
            <a:r>
              <a:rPr lang="tr-TR" dirty="0" smtClean="0"/>
              <a:t> (-) bir insan </a:t>
            </a:r>
            <a:r>
              <a:rPr lang="tr-TR" dirty="0" err="1" smtClean="0"/>
              <a:t>Rh</a:t>
            </a:r>
            <a:r>
              <a:rPr lang="tr-TR" dirty="0" smtClean="0"/>
              <a:t> (+) kanla daha önce temas etmemiş ise </a:t>
            </a:r>
            <a:r>
              <a:rPr lang="tr-TR" dirty="0" err="1" smtClean="0"/>
              <a:t>Rh</a:t>
            </a:r>
            <a:r>
              <a:rPr lang="tr-TR" dirty="0" smtClean="0"/>
              <a:t> (+) kan transfüzyonu ani reaksiyona yol açmaz. Transfüzyonu izleyen 2- 4 hafta içinde yeterli miktara ulaşan anti-</a:t>
            </a:r>
            <a:r>
              <a:rPr lang="tr-TR" dirty="0" err="1" smtClean="0"/>
              <a:t>Rh</a:t>
            </a:r>
            <a:r>
              <a:rPr lang="tr-TR" dirty="0" smtClean="0"/>
              <a:t> antikorları kanda hâlen dolaşan </a:t>
            </a:r>
            <a:r>
              <a:rPr lang="tr-TR" dirty="0" err="1" smtClean="0"/>
              <a:t>transfüze</a:t>
            </a:r>
            <a:r>
              <a:rPr lang="tr-TR" dirty="0" smtClean="0"/>
              <a:t> eritrositlerin aglütinasyonuna yol açabilir. Bu hücreler daha sonra doku </a:t>
            </a:r>
            <a:r>
              <a:rPr lang="tr-TR" dirty="0" err="1" smtClean="0"/>
              <a:t>makrofaj</a:t>
            </a:r>
            <a:r>
              <a:rPr lang="tr-TR" dirty="0" smtClean="0"/>
              <a:t> sistemi tarafından yıkılır. Bu nedenle gecikmiş hafif bir transfüzyon reaksiyonu görülür.</a:t>
            </a:r>
          </a:p>
          <a:p>
            <a:endParaRPr lang="tr-T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Bazı insanların kanında A, B, O, </a:t>
            </a:r>
            <a:r>
              <a:rPr lang="tr-TR" dirty="0" err="1" smtClean="0"/>
              <a:t>Rh</a:t>
            </a:r>
            <a:r>
              <a:rPr lang="tr-TR" dirty="0" smtClean="0"/>
              <a:t> faktörleri dışında birçok </a:t>
            </a:r>
            <a:r>
              <a:rPr lang="tr-TR" dirty="0" err="1" smtClean="0"/>
              <a:t>antijenik</a:t>
            </a:r>
            <a:r>
              <a:rPr lang="tr-TR" dirty="0" smtClean="0"/>
              <a:t> protein bulunmaktadır. Bu faktörler nadiren de olsa kan transfüzyonu sırasında reaksiyonlara neden olmaktadır. Bu faktörler bilimsel araştırmalarda ve hukuksal yönden önemlidir. Bu faktörlerden bazıları Lewis, P, MNS, </a:t>
            </a:r>
            <a:r>
              <a:rPr lang="tr-TR" dirty="0" err="1" smtClean="0"/>
              <a:t>Kidd</a:t>
            </a:r>
            <a:r>
              <a:rPr lang="tr-TR" dirty="0" smtClean="0"/>
              <a:t>, </a:t>
            </a:r>
            <a:r>
              <a:rPr lang="tr-TR" dirty="0" err="1" smtClean="0"/>
              <a:t>Kell</a:t>
            </a:r>
            <a:r>
              <a:rPr lang="tr-TR" dirty="0" smtClean="0"/>
              <a:t>, </a:t>
            </a:r>
            <a:r>
              <a:rPr lang="tr-TR" dirty="0" err="1" smtClean="0"/>
              <a:t>Duffy</a:t>
            </a:r>
            <a:r>
              <a:rPr lang="tr-TR" dirty="0" smtClean="0"/>
              <a:t>, </a:t>
            </a:r>
            <a:r>
              <a:rPr lang="tr-TR" dirty="0" err="1" smtClean="0"/>
              <a:t>Lutheran</a:t>
            </a:r>
            <a:r>
              <a:rPr lang="tr-TR" dirty="0" smtClean="0"/>
              <a:t>, </a:t>
            </a:r>
            <a:r>
              <a:rPr lang="tr-TR" dirty="0" err="1" smtClean="0"/>
              <a:t>Xg</a:t>
            </a:r>
            <a:r>
              <a:rPr lang="tr-TR" dirty="0" smtClean="0"/>
              <a:t>, </a:t>
            </a:r>
            <a:r>
              <a:rPr lang="tr-TR" dirty="0" err="1" smtClean="0"/>
              <a:t>Sid</a:t>
            </a:r>
            <a:r>
              <a:rPr lang="tr-TR" dirty="0" smtClean="0"/>
              <a:t>, </a:t>
            </a:r>
            <a:r>
              <a:rPr lang="tr-TR" dirty="0" err="1" smtClean="0"/>
              <a:t>Cartright</a:t>
            </a:r>
            <a:r>
              <a:rPr lang="tr-TR" dirty="0" smtClean="0"/>
              <a:t>, YK ve </a:t>
            </a:r>
            <a:r>
              <a:rPr lang="tr-TR" dirty="0" err="1" smtClean="0"/>
              <a:t>Chido</a:t>
            </a:r>
            <a:r>
              <a:rPr lang="tr-TR" dirty="0" smtClean="0"/>
              <a:t> </a:t>
            </a:r>
            <a:r>
              <a:rPr lang="tr-TR" dirty="0" err="1" smtClean="0"/>
              <a:t>Rodgers</a:t>
            </a:r>
            <a:r>
              <a:rPr lang="tr-TR" dirty="0" smtClean="0"/>
              <a:t> antijenlerini içerir.</a:t>
            </a:r>
          </a:p>
          <a:p>
            <a:endParaRPr lang="tr-T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dirty="0" smtClean="0"/>
              <a:t>Güvenli Kan Transfüzyonu</a:t>
            </a:r>
            <a:endParaRPr lang="tr-TR" dirty="0"/>
          </a:p>
        </p:txBody>
      </p:sp>
      <p:sp>
        <p:nvSpPr>
          <p:cNvPr id="3" name="2 İçerik Yer Tutucusu"/>
          <p:cNvSpPr>
            <a:spLocks noGrp="1"/>
          </p:cNvSpPr>
          <p:nvPr>
            <p:ph idx="1"/>
          </p:nvPr>
        </p:nvSpPr>
        <p:spPr/>
        <p:txBody>
          <a:bodyPr/>
          <a:lstStyle/>
          <a:p>
            <a:r>
              <a:rPr lang="tr-TR" dirty="0" smtClean="0"/>
              <a:t>Güvenli kan, verildiği kişide herhangi bir tehlike ya da hastalık oluşturmayan </a:t>
            </a:r>
            <a:r>
              <a:rPr lang="tr-TR" dirty="0" err="1" smtClean="0"/>
              <a:t>infeksiyon</a:t>
            </a:r>
            <a:r>
              <a:rPr lang="tr-TR" dirty="0" smtClean="0"/>
              <a:t> etkenlerini ve ya zararlı yabancı maddeleri içermeyen kandır. WHO</a:t>
            </a:r>
          </a:p>
          <a:p>
            <a:r>
              <a:rPr lang="tr-TR" b="1" dirty="0" smtClean="0"/>
              <a:t>Kan Transfüzyonu Yapılırken Dikkat Edilmesi Gereken Noktalar NELERDİR?</a:t>
            </a:r>
          </a:p>
          <a:p>
            <a:endParaRPr lang="tr-T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dirty="0" smtClean="0"/>
              <a:t>Hasta Bilgileri</a:t>
            </a:r>
            <a:endParaRPr lang="tr-TR" dirty="0"/>
          </a:p>
        </p:txBody>
      </p:sp>
      <p:sp>
        <p:nvSpPr>
          <p:cNvPr id="3" name="2 İçerik Yer Tutucusu"/>
          <p:cNvSpPr>
            <a:spLocks noGrp="1"/>
          </p:cNvSpPr>
          <p:nvPr>
            <p:ph idx="1"/>
          </p:nvPr>
        </p:nvSpPr>
        <p:spPr/>
        <p:txBody>
          <a:bodyPr>
            <a:normAutofit/>
          </a:bodyPr>
          <a:lstStyle/>
          <a:p>
            <a:pPr lvl="0"/>
            <a:r>
              <a:rPr lang="tr-TR" dirty="0" smtClean="0"/>
              <a:t>Kanlar hastanelerin kan merkezlerinden ya da Kızılay Bölge Kan Merkezlerinden hastaya özel </a:t>
            </a:r>
            <a:r>
              <a:rPr lang="tr-TR" dirty="0" err="1" smtClean="0"/>
              <a:t>barkotlanmış</a:t>
            </a:r>
            <a:r>
              <a:rPr lang="tr-TR" dirty="0" smtClean="0"/>
              <a:t> olarak gelir. Bu sebeple hasta protokol numaraları ile kan torbası üzerindeki protokol numaraları karşılaştırılmalıdır.</a:t>
            </a:r>
          </a:p>
          <a:p>
            <a:pPr lvl="0"/>
            <a:r>
              <a:rPr lang="tr-TR" dirty="0" smtClean="0"/>
              <a:t>Kan protokol numaraları karılaştırıldıktan sonra kan grubu ve </a:t>
            </a:r>
            <a:r>
              <a:rPr lang="tr-TR" dirty="0" err="1" smtClean="0"/>
              <a:t>rh</a:t>
            </a:r>
            <a:r>
              <a:rPr lang="tr-TR" dirty="0" smtClean="0"/>
              <a:t> faktörü karşılaştırılmalıdır.</a:t>
            </a:r>
          </a:p>
          <a:p>
            <a:pPr lvl="0"/>
            <a:r>
              <a:rPr lang="tr-TR" dirty="0" smtClean="0"/>
              <a:t>Doğru Hasta doğru kan olduğundan emin olduktan sonra,</a:t>
            </a:r>
            <a:endParaRPr lang="tr-T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dirty="0" smtClean="0"/>
              <a:t>Bileşen Bilgileri</a:t>
            </a:r>
            <a:endParaRPr lang="tr-TR" dirty="0"/>
          </a:p>
        </p:txBody>
      </p:sp>
      <p:sp>
        <p:nvSpPr>
          <p:cNvPr id="3" name="2 İçerik Yer Tutucusu"/>
          <p:cNvSpPr>
            <a:spLocks noGrp="1"/>
          </p:cNvSpPr>
          <p:nvPr>
            <p:ph idx="1"/>
          </p:nvPr>
        </p:nvSpPr>
        <p:spPr/>
        <p:txBody>
          <a:bodyPr>
            <a:normAutofit/>
          </a:bodyPr>
          <a:lstStyle/>
          <a:p>
            <a:pPr lvl="0"/>
            <a:r>
              <a:rPr lang="tr-TR" dirty="0" smtClean="0"/>
              <a:t>Gelen kan torbası kontrol edilmeli(Pıhtı var mı? Kan bankasından çıktıktan sonra kaç saatte ulaşmış?) ve hemşireye ulaştığı saat kan transfüzyon takip Formuna Kaydedilmelidir.</a:t>
            </a:r>
          </a:p>
          <a:p>
            <a:pPr lvl="0"/>
            <a:r>
              <a:rPr lang="tr-TR" dirty="0" smtClean="0"/>
              <a:t>Bileşen ürünün(Tam kan, eritrosit konsantresi, </a:t>
            </a:r>
            <a:r>
              <a:rPr lang="tr-TR" dirty="0" err="1" smtClean="0"/>
              <a:t>trombosit</a:t>
            </a:r>
            <a:r>
              <a:rPr lang="tr-TR" dirty="0" smtClean="0"/>
              <a:t> konsantresi, taze donmuş plazma) numarası, grubu </a:t>
            </a:r>
            <a:r>
              <a:rPr lang="tr-TR" dirty="0" err="1" smtClean="0"/>
              <a:t>Rh</a:t>
            </a:r>
            <a:r>
              <a:rPr lang="tr-TR" dirty="0" smtClean="0"/>
              <a:t> faktörü kan transfüzyon takip formuna yazılmalı.</a:t>
            </a:r>
            <a:endParaRPr lang="tr-T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buNone/>
            </a:pPr>
            <a:r>
              <a:rPr lang="tr-TR" dirty="0" smtClean="0"/>
              <a:t>Bileşen Özellikleri</a:t>
            </a:r>
          </a:p>
          <a:p>
            <a:pPr lvl="0"/>
            <a:r>
              <a:rPr lang="tr-TR" dirty="0" smtClean="0"/>
              <a:t>Bileşenin üzerinde yazan özellikleri kan transfüzyon takip formuna kaydedilmeli.</a:t>
            </a:r>
          </a:p>
          <a:p>
            <a:pPr lvl="0">
              <a:buNone/>
            </a:pPr>
            <a:r>
              <a:rPr lang="tr-TR" dirty="0" smtClean="0"/>
              <a:t>Tedarikçi Bilgileri</a:t>
            </a:r>
          </a:p>
          <a:p>
            <a:pPr lvl="0"/>
            <a:r>
              <a:rPr lang="tr-TR" dirty="0" smtClean="0"/>
              <a:t>Kanın hangi merkezden geldiği kan transfüzyon takip formuna kaydedilmeli.</a:t>
            </a:r>
          </a:p>
          <a:p>
            <a:endParaRPr lang="tr-T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dirty="0" smtClean="0"/>
              <a:t>Transfüzyon Öncesi Kontrol</a:t>
            </a:r>
            <a:endParaRPr lang="tr-TR" dirty="0"/>
          </a:p>
        </p:txBody>
      </p:sp>
      <p:sp>
        <p:nvSpPr>
          <p:cNvPr id="3" name="2 İçerik Yer Tutucusu"/>
          <p:cNvSpPr>
            <a:spLocks noGrp="1"/>
          </p:cNvSpPr>
          <p:nvPr>
            <p:ph idx="1"/>
          </p:nvPr>
        </p:nvSpPr>
        <p:spPr/>
        <p:txBody>
          <a:bodyPr>
            <a:normAutofit fontScale="85000" lnSpcReduction="20000"/>
          </a:bodyPr>
          <a:lstStyle/>
          <a:p>
            <a:pPr lvl="0"/>
            <a:r>
              <a:rPr lang="tr-TR" dirty="0" smtClean="0"/>
              <a:t>Hastanın kimlik kontrolü</a:t>
            </a:r>
          </a:p>
          <a:p>
            <a:pPr lvl="0"/>
            <a:r>
              <a:rPr lang="tr-TR" dirty="0" smtClean="0"/>
              <a:t>Hasta/Bileşen kontrolü </a:t>
            </a:r>
          </a:p>
          <a:p>
            <a:pPr lvl="0"/>
            <a:r>
              <a:rPr lang="tr-TR" dirty="0" smtClean="0"/>
              <a:t>Çapraz Karşılaştırma Kontrolü</a:t>
            </a:r>
          </a:p>
          <a:p>
            <a:pPr lvl="0"/>
            <a:r>
              <a:rPr lang="tr-TR" dirty="0" smtClean="0"/>
              <a:t>Bileşen Numarası Kontrolü</a:t>
            </a:r>
          </a:p>
          <a:p>
            <a:pPr lvl="0"/>
            <a:r>
              <a:rPr lang="tr-TR" dirty="0" smtClean="0"/>
              <a:t>Aydınlatılmış onam formu kontrolü</a:t>
            </a:r>
          </a:p>
          <a:p>
            <a:pPr lvl="0"/>
            <a:r>
              <a:rPr lang="tr-TR" dirty="0" smtClean="0"/>
              <a:t>Bileşen renk kontrolü</a:t>
            </a:r>
          </a:p>
          <a:p>
            <a:pPr lvl="0"/>
            <a:r>
              <a:rPr lang="tr-TR" dirty="0" smtClean="0"/>
              <a:t>Pıhtı</a:t>
            </a:r>
          </a:p>
          <a:p>
            <a:pPr lvl="0"/>
            <a:r>
              <a:rPr lang="tr-TR" dirty="0" err="1" smtClean="0"/>
              <a:t>Hemoliz</a:t>
            </a:r>
            <a:endParaRPr lang="tr-TR" dirty="0" smtClean="0"/>
          </a:p>
          <a:p>
            <a:pPr lvl="0"/>
            <a:r>
              <a:rPr lang="tr-TR" dirty="0" smtClean="0"/>
              <a:t>Son Kullanma Tarihi</a:t>
            </a:r>
          </a:p>
          <a:p>
            <a:pPr lvl="0"/>
            <a:r>
              <a:rPr lang="tr-TR" dirty="0" smtClean="0"/>
              <a:t>Hekim İstemi</a:t>
            </a:r>
          </a:p>
          <a:p>
            <a:pPr lvl="0"/>
            <a:r>
              <a:rPr lang="tr-TR" dirty="0" smtClean="0"/>
              <a:t>Yukarıdaki maddeler kan transfüzyon takip formuna </a:t>
            </a:r>
            <a:r>
              <a:rPr lang="tr-TR" b="1" dirty="0" smtClean="0"/>
              <a:t>iki </a:t>
            </a:r>
            <a:r>
              <a:rPr lang="tr-TR" dirty="0" smtClean="0"/>
              <a:t>kişi tarafından kontrol edilerek kaydedilmeli.</a:t>
            </a:r>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dirty="0" smtClean="0"/>
              <a:t>Transfüzyon İzlemi</a:t>
            </a:r>
            <a:endParaRPr lang="tr-TR" dirty="0"/>
          </a:p>
        </p:txBody>
      </p:sp>
      <p:sp>
        <p:nvSpPr>
          <p:cNvPr id="3" name="2 İçerik Yer Tutucusu"/>
          <p:cNvSpPr>
            <a:spLocks noGrp="1"/>
          </p:cNvSpPr>
          <p:nvPr>
            <p:ph idx="1"/>
          </p:nvPr>
        </p:nvSpPr>
        <p:spPr/>
        <p:txBody>
          <a:bodyPr>
            <a:normAutofit fontScale="92500" lnSpcReduction="10000"/>
          </a:bodyPr>
          <a:lstStyle/>
          <a:p>
            <a:pPr lvl="0"/>
            <a:r>
              <a:rPr lang="tr-TR" dirty="0" smtClean="0"/>
              <a:t>Hastanın Hayati bulgularına bakılır.</a:t>
            </a:r>
          </a:p>
          <a:p>
            <a:pPr lvl="0"/>
            <a:r>
              <a:rPr lang="tr-TR" dirty="0" smtClean="0"/>
              <a:t>Gönderilen plazma ise plazma gönderilir ve tekrar hayati bulgulara bakılarak kaydedilir.(Plazmalar 5-10 </a:t>
            </a:r>
            <a:r>
              <a:rPr lang="tr-TR" dirty="0" err="1" smtClean="0"/>
              <a:t>dk</a:t>
            </a:r>
            <a:r>
              <a:rPr lang="tr-TR" dirty="0" smtClean="0"/>
              <a:t> içerisinde biterler)</a:t>
            </a:r>
          </a:p>
          <a:p>
            <a:pPr lvl="0"/>
            <a:r>
              <a:rPr lang="tr-TR" dirty="0" smtClean="0"/>
              <a:t>Gönderilen </a:t>
            </a:r>
            <a:r>
              <a:rPr lang="tr-TR" dirty="0" err="1" smtClean="0"/>
              <a:t>Trombosit</a:t>
            </a:r>
            <a:r>
              <a:rPr lang="tr-TR" dirty="0" smtClean="0"/>
              <a:t> ise gittiği süre boyunca 0.</a:t>
            </a:r>
            <a:r>
              <a:rPr lang="tr-TR" dirty="0" err="1" smtClean="0"/>
              <a:t>dk</a:t>
            </a:r>
            <a:r>
              <a:rPr lang="tr-TR" dirty="0" smtClean="0"/>
              <a:t>/15.</a:t>
            </a:r>
            <a:r>
              <a:rPr lang="tr-TR" dirty="0" err="1" smtClean="0"/>
              <a:t>dk</a:t>
            </a:r>
            <a:r>
              <a:rPr lang="tr-TR" dirty="0" smtClean="0"/>
              <a:t>/45.</a:t>
            </a:r>
            <a:r>
              <a:rPr lang="tr-TR" dirty="0" err="1" smtClean="0"/>
              <a:t>dk</a:t>
            </a:r>
            <a:r>
              <a:rPr lang="tr-TR" dirty="0" smtClean="0"/>
              <a:t>/1saat15.</a:t>
            </a:r>
            <a:r>
              <a:rPr lang="tr-TR" dirty="0" err="1" smtClean="0"/>
              <a:t>dk</a:t>
            </a:r>
            <a:r>
              <a:rPr lang="tr-TR" dirty="0" smtClean="0"/>
              <a:t>/1 saat45.</a:t>
            </a:r>
            <a:r>
              <a:rPr lang="tr-TR" dirty="0" err="1" smtClean="0"/>
              <a:t>dk</a:t>
            </a:r>
            <a:r>
              <a:rPr lang="tr-TR" dirty="0" smtClean="0"/>
              <a:t>/2 saat 15.</a:t>
            </a:r>
            <a:r>
              <a:rPr lang="tr-TR" dirty="0" err="1" smtClean="0"/>
              <a:t>dk</a:t>
            </a:r>
            <a:r>
              <a:rPr lang="tr-TR" dirty="0" smtClean="0"/>
              <a:t>/2 saat 45.</a:t>
            </a:r>
            <a:r>
              <a:rPr lang="tr-TR" dirty="0" err="1" smtClean="0"/>
              <a:t>dk</a:t>
            </a:r>
            <a:r>
              <a:rPr lang="tr-TR" dirty="0" smtClean="0"/>
              <a:t>/3 saat 15.</a:t>
            </a:r>
            <a:r>
              <a:rPr lang="tr-TR" dirty="0" err="1" smtClean="0"/>
              <a:t>dk</a:t>
            </a:r>
            <a:r>
              <a:rPr lang="tr-TR" dirty="0" smtClean="0"/>
              <a:t>/3 saat 45.</a:t>
            </a:r>
            <a:r>
              <a:rPr lang="tr-TR" dirty="0" err="1" smtClean="0"/>
              <a:t>dk</a:t>
            </a:r>
            <a:r>
              <a:rPr lang="tr-TR" dirty="0" smtClean="0"/>
              <a:t> bu sürelerde hastanın yaşam bulguları izlenerek kaydedilir.</a:t>
            </a:r>
          </a:p>
          <a:p>
            <a:pPr lvl="0"/>
            <a:r>
              <a:rPr lang="tr-TR" dirty="0" err="1" smtClean="0"/>
              <a:t>Trombosit</a:t>
            </a:r>
            <a:r>
              <a:rPr lang="tr-TR" dirty="0" smtClean="0"/>
              <a:t> gönderiliyorsa hemşire ilk 15 dakika hastanın yanından ayrılmamalıdır.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solidFill>
                  <a:schemeClr val="tx1"/>
                </a:solidFill>
                <a:latin typeface="Times New Roman" pitchFamily="18" charset="0"/>
                <a:cs typeface="Times New Roman" pitchFamily="18" charset="0"/>
              </a:rPr>
              <a:t>Elektrolitler</a:t>
            </a: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Vücut sıvıları içinde erimiş hâlde bulunan ve elektrik iletebilme özelliğine sahip olan madensel tuz çözeltilerine “elektrolit” denir. Elektrolitler suda eriyerek parçalandıktan sonra en az bir negatif (-) yüklü iyon (atom) ile en az bir pozitif (+) yüklü iyon hâlinde ayrışırlar. Pozitif yüklü iyonlara katyon, negatif yüklü iyonlara ise anyon adı verilir.</a:t>
            </a:r>
            <a:endParaRPr lang="tr-TR" dirty="0">
              <a:solidFill>
                <a:schemeClr val="tx1"/>
              </a:solidFill>
              <a:latin typeface="Times New Roman" pitchFamily="18" charset="0"/>
              <a:cs typeface="Times New Roman" pitchFamily="18" charset="0"/>
            </a:endParaRPr>
          </a:p>
        </p:txBody>
      </p:sp>
      <p:pic>
        <p:nvPicPr>
          <p:cNvPr id="4" name="3 Resim" descr="elektrolit-bozukluklari-300x160.jpg"/>
          <p:cNvPicPr>
            <a:picLocks noChangeAspect="1"/>
          </p:cNvPicPr>
          <p:nvPr/>
        </p:nvPicPr>
        <p:blipFill>
          <a:blip r:embed="rId2" cstate="print"/>
          <a:stretch>
            <a:fillRect/>
          </a:stretch>
        </p:blipFill>
        <p:spPr>
          <a:xfrm>
            <a:off x="4283968" y="0"/>
            <a:ext cx="4877815" cy="1844824"/>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Tansfüzyon</a:t>
            </a:r>
            <a:r>
              <a:rPr lang="tr-TR" dirty="0" smtClean="0"/>
              <a:t> Reaksiyon Şüphesi Oldu İse;</a:t>
            </a:r>
            <a:endParaRPr lang="tr-TR" dirty="0"/>
          </a:p>
        </p:txBody>
      </p:sp>
      <p:sp>
        <p:nvSpPr>
          <p:cNvPr id="3" name="2 İçerik Yer Tutucusu"/>
          <p:cNvSpPr>
            <a:spLocks noGrp="1"/>
          </p:cNvSpPr>
          <p:nvPr>
            <p:ph idx="1"/>
          </p:nvPr>
        </p:nvSpPr>
        <p:spPr/>
        <p:txBody>
          <a:bodyPr/>
          <a:lstStyle/>
          <a:p>
            <a:pPr lvl="0"/>
            <a:r>
              <a:rPr lang="tr-TR" dirty="0" smtClean="0"/>
              <a:t>Transfüzyonu durdur, ilgili hekime haber ver.</a:t>
            </a:r>
          </a:p>
          <a:p>
            <a:pPr lvl="0"/>
            <a:r>
              <a:rPr lang="tr-TR" dirty="0" smtClean="0"/>
              <a:t>Hastanın damar yolunu serum fizyolojik ile açık tut.</a:t>
            </a:r>
          </a:p>
          <a:p>
            <a:pPr lvl="0"/>
            <a:r>
              <a:rPr lang="tr-TR" dirty="0" smtClean="0"/>
              <a:t>Hastadan yeni kan örneği al, hastaya verilen kan ve kan bileşeni ile birlikte giden sıvıları sakla.</a:t>
            </a:r>
          </a:p>
          <a:p>
            <a:pPr lvl="0"/>
            <a:r>
              <a:rPr lang="tr-TR" dirty="0" smtClean="0"/>
              <a:t>Kan merkezini ve </a:t>
            </a:r>
            <a:r>
              <a:rPr lang="tr-TR" dirty="0" err="1" smtClean="0"/>
              <a:t>Hemovijilans</a:t>
            </a:r>
            <a:r>
              <a:rPr lang="tr-TR" dirty="0" smtClean="0"/>
              <a:t> Hemşiresini haberdar et.</a:t>
            </a:r>
            <a:endParaRPr lang="tr-T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Comic Sans MS" pitchFamily="66" charset="0"/>
              </a:rPr>
              <a:t>TOTAL PARENTERAL BESLENME</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smtClean="0">
                <a:latin typeface="Comic Sans MS" pitchFamily="66" charset="0"/>
              </a:rPr>
              <a:t>Uygulandığı durumlardan bazıları şöyle sıralanabilir.</a:t>
            </a:r>
          </a:p>
          <a:p>
            <a:r>
              <a:rPr lang="tr-TR" dirty="0" smtClean="0">
                <a:latin typeface="Comic Sans MS" pitchFamily="66" charset="0"/>
              </a:rPr>
              <a:t>Ciddi </a:t>
            </a:r>
            <a:r>
              <a:rPr lang="tr-TR" dirty="0" err="1" smtClean="0">
                <a:latin typeface="Comic Sans MS" pitchFamily="66" charset="0"/>
              </a:rPr>
              <a:t>malnutrisyonu</a:t>
            </a:r>
            <a:r>
              <a:rPr lang="tr-TR" dirty="0" smtClean="0">
                <a:latin typeface="Comic Sans MS" pitchFamily="66" charset="0"/>
              </a:rPr>
              <a:t> olan hastalarda</a:t>
            </a:r>
          </a:p>
          <a:p>
            <a:r>
              <a:rPr lang="tr-TR" dirty="0" smtClean="0">
                <a:latin typeface="Comic Sans MS" pitchFamily="66" charset="0"/>
              </a:rPr>
              <a:t>Büyük yanıklar yada travmalardan etkilenen hastalarda</a:t>
            </a:r>
          </a:p>
          <a:p>
            <a:r>
              <a:rPr lang="tr-TR" dirty="0" err="1" smtClean="0">
                <a:latin typeface="Comic Sans MS" pitchFamily="66" charset="0"/>
              </a:rPr>
              <a:t>İnflamatuar</a:t>
            </a:r>
            <a:r>
              <a:rPr lang="tr-TR" dirty="0" smtClean="0">
                <a:latin typeface="Comic Sans MS" pitchFamily="66" charset="0"/>
              </a:rPr>
              <a:t> bağırsak hastalığı ( örneğin, </a:t>
            </a:r>
            <a:r>
              <a:rPr lang="tr-TR" dirty="0" err="1" smtClean="0">
                <a:latin typeface="Comic Sans MS" pitchFamily="66" charset="0"/>
              </a:rPr>
              <a:t>ülseratif</a:t>
            </a:r>
            <a:r>
              <a:rPr lang="tr-TR" dirty="0" smtClean="0">
                <a:latin typeface="Comic Sans MS" pitchFamily="66" charset="0"/>
              </a:rPr>
              <a:t> kolit) olanlarda</a:t>
            </a:r>
          </a:p>
          <a:p>
            <a:r>
              <a:rPr lang="tr-TR" dirty="0" err="1" smtClean="0">
                <a:latin typeface="Comic Sans MS" pitchFamily="66" charset="0"/>
              </a:rPr>
              <a:t>Gastrointestinal</a:t>
            </a:r>
            <a:r>
              <a:rPr lang="tr-TR" dirty="0" smtClean="0">
                <a:latin typeface="Comic Sans MS" pitchFamily="66" charset="0"/>
              </a:rPr>
              <a:t> sistem sorunları (örneğin, </a:t>
            </a:r>
            <a:r>
              <a:rPr lang="tr-TR" dirty="0" err="1" smtClean="0">
                <a:latin typeface="Comic Sans MS" pitchFamily="66" charset="0"/>
              </a:rPr>
              <a:t>enterik</a:t>
            </a:r>
            <a:r>
              <a:rPr lang="tr-TR" dirty="0" smtClean="0">
                <a:latin typeface="Comic Sans MS" pitchFamily="66" charset="0"/>
              </a:rPr>
              <a:t> fistül, </a:t>
            </a:r>
            <a:r>
              <a:rPr lang="tr-TR" dirty="0" err="1" smtClean="0">
                <a:latin typeface="Comic Sans MS" pitchFamily="66" charset="0"/>
              </a:rPr>
              <a:t>pankreatit</a:t>
            </a:r>
            <a:r>
              <a:rPr lang="tr-TR" dirty="0" smtClean="0">
                <a:latin typeface="Comic Sans MS" pitchFamily="66" charset="0"/>
              </a:rPr>
              <a:t>) nedeniyle oral yolla beslenemeyen hastalarda</a:t>
            </a:r>
            <a:endParaRPr lang="tr-T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err="1" smtClean="0">
                <a:latin typeface="Comic Sans MS" pitchFamily="66" charset="0"/>
              </a:rPr>
              <a:t>Malign</a:t>
            </a:r>
            <a:r>
              <a:rPr lang="tr-TR" dirty="0" smtClean="0">
                <a:latin typeface="Comic Sans MS" pitchFamily="66" charset="0"/>
              </a:rPr>
              <a:t> hastalığı olan bireylerde</a:t>
            </a:r>
          </a:p>
          <a:p>
            <a:r>
              <a:rPr lang="tr-TR" dirty="0" err="1" smtClean="0">
                <a:latin typeface="Comic Sans MS" pitchFamily="66" charset="0"/>
              </a:rPr>
              <a:t>Sepsiste</a:t>
            </a:r>
            <a:r>
              <a:rPr lang="tr-TR" dirty="0" smtClean="0">
                <a:latin typeface="Comic Sans MS" pitchFamily="66" charset="0"/>
              </a:rPr>
              <a:t> olan hastalarda</a:t>
            </a:r>
          </a:p>
          <a:p>
            <a:r>
              <a:rPr lang="tr-TR" dirty="0" smtClean="0">
                <a:latin typeface="Comic Sans MS" pitchFamily="66" charset="0"/>
              </a:rPr>
              <a:t>Büyük cerrahi girişimler sonrası hastanın 5 günden fazla oral yolla beslenemeyeceği durumlarda</a:t>
            </a:r>
          </a:p>
          <a:p>
            <a:r>
              <a:rPr lang="tr-TR" dirty="0" err="1" smtClean="0">
                <a:latin typeface="Comic Sans MS" pitchFamily="66" charset="0"/>
              </a:rPr>
              <a:t>Anoreksiya</a:t>
            </a:r>
            <a:r>
              <a:rPr lang="tr-TR" dirty="0" smtClean="0">
                <a:latin typeface="Comic Sans MS" pitchFamily="66" charset="0"/>
              </a:rPr>
              <a:t> nevroza gibi hastanın beslenmesini etkileyen psikiyatrik hastalıklar</a:t>
            </a:r>
          </a:p>
          <a:p>
            <a:r>
              <a:rPr lang="tr-TR" dirty="0" smtClean="0">
                <a:latin typeface="Comic Sans MS" pitchFamily="66" charset="0"/>
              </a:rPr>
              <a:t>Ameliyat öncesi dönemde beslenme bozukluğu olan hastaların ameliyata hazırlanmasında</a:t>
            </a:r>
          </a:p>
          <a:p>
            <a:endParaRPr lang="tr-T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Comic Sans MS" pitchFamily="66" charset="0"/>
              </a:rPr>
              <a:t>Total </a:t>
            </a:r>
            <a:r>
              <a:rPr lang="tr-TR" dirty="0" err="1" smtClean="0">
                <a:latin typeface="Comic Sans MS" pitchFamily="66" charset="0"/>
              </a:rPr>
              <a:t>parenteral</a:t>
            </a:r>
            <a:r>
              <a:rPr lang="tr-TR" dirty="0" smtClean="0">
                <a:latin typeface="Comic Sans MS" pitchFamily="66" charset="0"/>
              </a:rPr>
              <a:t> beslenmede bireyin enerji gereksinimi karşılamak amacıyla kullanılan ve besin içeren solüsyonlar </a:t>
            </a:r>
            <a:r>
              <a:rPr lang="tr-TR" dirty="0" err="1" smtClean="0">
                <a:latin typeface="Comic Sans MS" pitchFamily="66" charset="0"/>
              </a:rPr>
              <a:t>hipertoniktir</a:t>
            </a:r>
            <a:r>
              <a:rPr lang="tr-TR" dirty="0" smtClean="0">
                <a:latin typeface="Comic Sans MS" pitchFamily="66" charset="0"/>
              </a:rPr>
              <a:t>.</a:t>
            </a:r>
          </a:p>
          <a:p>
            <a:endParaRPr lang="tr-T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Total </a:t>
            </a:r>
            <a:r>
              <a:rPr lang="tr-TR" dirty="0" err="1" smtClean="0"/>
              <a:t>parenteral</a:t>
            </a:r>
            <a:r>
              <a:rPr lang="tr-TR" dirty="0" smtClean="0"/>
              <a:t> beslenmede kullanılan bazı solüsyonlar</a:t>
            </a:r>
            <a:endParaRPr lang="tr-TR" dirty="0"/>
          </a:p>
        </p:txBody>
      </p:sp>
      <p:pic>
        <p:nvPicPr>
          <p:cNvPr id="4" name="3 İçerik Yer Tutucusu" descr="Resim35.png"/>
          <p:cNvPicPr>
            <a:picLocks noGrp="1" noChangeAspect="1"/>
          </p:cNvPicPr>
          <p:nvPr>
            <p:ph idx="1"/>
          </p:nvPr>
        </p:nvPicPr>
        <p:blipFill>
          <a:blip r:embed="rId2" cstate="print"/>
          <a:stretch>
            <a:fillRect/>
          </a:stretch>
        </p:blipFill>
        <p:spPr>
          <a:xfrm>
            <a:off x="1080021" y="2249488"/>
            <a:ext cx="6983958" cy="4324350"/>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latin typeface="Comic Sans MS" pitchFamily="66" charset="0"/>
              </a:rPr>
              <a:t>Total </a:t>
            </a:r>
            <a:r>
              <a:rPr lang="tr-TR" dirty="0" err="1" smtClean="0">
                <a:latin typeface="Comic Sans MS" pitchFamily="66" charset="0"/>
              </a:rPr>
              <a:t>parenteral</a:t>
            </a:r>
            <a:r>
              <a:rPr lang="tr-TR" dirty="0" smtClean="0">
                <a:latin typeface="Comic Sans MS" pitchFamily="66" charset="0"/>
              </a:rPr>
              <a:t> beslenmede besinler hastaya tek torba yöntemiyle yada çoklu şişe yöntemiyle verilmektedir.</a:t>
            </a:r>
          </a:p>
          <a:p>
            <a:r>
              <a:rPr lang="tr-TR" dirty="0" err="1" smtClean="0">
                <a:latin typeface="Comic Sans MS" pitchFamily="66" charset="0"/>
              </a:rPr>
              <a:t>Hipertonik</a:t>
            </a:r>
            <a:r>
              <a:rPr lang="tr-TR" dirty="0" smtClean="0">
                <a:latin typeface="Comic Sans MS" pitchFamily="66" charset="0"/>
              </a:rPr>
              <a:t> solüsyonların kan akımı daha yavaş olan </a:t>
            </a:r>
            <a:r>
              <a:rPr lang="tr-TR" dirty="0" err="1" smtClean="0">
                <a:latin typeface="Comic Sans MS" pitchFamily="66" charset="0"/>
              </a:rPr>
              <a:t>periferik</a:t>
            </a:r>
            <a:r>
              <a:rPr lang="tr-TR" dirty="0" smtClean="0">
                <a:latin typeface="Comic Sans MS" pitchFamily="66" charset="0"/>
              </a:rPr>
              <a:t> </a:t>
            </a:r>
            <a:r>
              <a:rPr lang="tr-TR" dirty="0" err="1" smtClean="0">
                <a:latin typeface="Comic Sans MS" pitchFamily="66" charset="0"/>
              </a:rPr>
              <a:t>venlerden</a:t>
            </a:r>
            <a:r>
              <a:rPr lang="tr-TR" dirty="0" smtClean="0">
                <a:latin typeface="Comic Sans MS" pitchFamily="66" charset="0"/>
              </a:rPr>
              <a:t> gönderilmesi damarın </a:t>
            </a:r>
            <a:r>
              <a:rPr lang="tr-TR" dirty="0" err="1" smtClean="0">
                <a:latin typeface="Comic Sans MS" pitchFamily="66" charset="0"/>
              </a:rPr>
              <a:t>intima</a:t>
            </a:r>
            <a:r>
              <a:rPr lang="tr-TR" dirty="0" smtClean="0">
                <a:latin typeface="Comic Sans MS" pitchFamily="66" charset="0"/>
              </a:rPr>
              <a:t> tabakasında </a:t>
            </a:r>
            <a:r>
              <a:rPr lang="tr-TR" dirty="0" err="1" smtClean="0">
                <a:latin typeface="Comic Sans MS" pitchFamily="66" charset="0"/>
              </a:rPr>
              <a:t>iritasyona</a:t>
            </a:r>
            <a:r>
              <a:rPr lang="tr-TR" dirty="0" smtClean="0">
                <a:latin typeface="Comic Sans MS" pitchFamily="66" charset="0"/>
              </a:rPr>
              <a:t> yol açar</a:t>
            </a:r>
          </a:p>
          <a:p>
            <a:r>
              <a:rPr lang="tr-TR" dirty="0" smtClean="0">
                <a:latin typeface="Comic Sans MS" pitchFamily="66" charset="0"/>
              </a:rPr>
              <a:t>Bu nedenle total </a:t>
            </a:r>
            <a:r>
              <a:rPr lang="tr-TR" dirty="0" err="1" smtClean="0">
                <a:latin typeface="Comic Sans MS" pitchFamily="66" charset="0"/>
              </a:rPr>
              <a:t>parenteral</a:t>
            </a:r>
            <a:r>
              <a:rPr lang="tr-TR" dirty="0" smtClean="0">
                <a:latin typeface="Comic Sans MS" pitchFamily="66" charset="0"/>
              </a:rPr>
              <a:t> beslenme uygulamasında kan akımı hızlı olan, geniş çaplı </a:t>
            </a:r>
            <a:r>
              <a:rPr lang="tr-TR" dirty="0" err="1" smtClean="0">
                <a:latin typeface="Comic Sans MS" pitchFamily="66" charset="0"/>
              </a:rPr>
              <a:t>venler</a:t>
            </a:r>
            <a:r>
              <a:rPr lang="tr-TR" dirty="0" smtClean="0">
                <a:latin typeface="Comic Sans MS" pitchFamily="66" charset="0"/>
              </a:rPr>
              <a:t> kullanılmalıdır.</a:t>
            </a:r>
          </a:p>
          <a:p>
            <a:endParaRPr lang="tr-TR"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latin typeface="Comic Sans MS" pitchFamily="66" charset="0"/>
              </a:rPr>
              <a:t>Total </a:t>
            </a:r>
            <a:r>
              <a:rPr lang="tr-TR" dirty="0" err="1" smtClean="0">
                <a:latin typeface="Comic Sans MS" pitchFamily="66" charset="0"/>
              </a:rPr>
              <a:t>parenteral</a:t>
            </a:r>
            <a:r>
              <a:rPr lang="tr-TR" dirty="0" smtClean="0">
                <a:latin typeface="Comic Sans MS" pitchFamily="66" charset="0"/>
              </a:rPr>
              <a:t> beslenme uygulaması için genellikle </a:t>
            </a:r>
            <a:r>
              <a:rPr lang="tr-TR" dirty="0" err="1" smtClean="0">
                <a:latin typeface="Comic Sans MS" pitchFamily="66" charset="0"/>
              </a:rPr>
              <a:t>subclavian</a:t>
            </a:r>
            <a:r>
              <a:rPr lang="tr-TR" dirty="0" smtClean="0">
                <a:latin typeface="Comic Sans MS" pitchFamily="66" charset="0"/>
              </a:rPr>
              <a:t> </a:t>
            </a:r>
            <a:r>
              <a:rPr lang="tr-TR" dirty="0" err="1" smtClean="0">
                <a:latin typeface="Comic Sans MS" pitchFamily="66" charset="0"/>
              </a:rPr>
              <a:t>ven</a:t>
            </a:r>
            <a:r>
              <a:rPr lang="tr-TR" dirty="0" smtClean="0">
                <a:latin typeface="Comic Sans MS" pitchFamily="66" charset="0"/>
              </a:rPr>
              <a:t> yada </a:t>
            </a:r>
            <a:r>
              <a:rPr lang="tr-TR" dirty="0" err="1" smtClean="0">
                <a:latin typeface="Comic Sans MS" pitchFamily="66" charset="0"/>
              </a:rPr>
              <a:t>internal</a:t>
            </a:r>
            <a:r>
              <a:rPr lang="tr-TR" dirty="0" smtClean="0">
                <a:latin typeface="Comic Sans MS" pitchFamily="66" charset="0"/>
              </a:rPr>
              <a:t> </a:t>
            </a:r>
            <a:r>
              <a:rPr lang="tr-TR" dirty="0" err="1" smtClean="0">
                <a:latin typeface="Comic Sans MS" pitchFamily="66" charset="0"/>
              </a:rPr>
              <a:t>jugular</a:t>
            </a:r>
            <a:r>
              <a:rPr lang="tr-TR" dirty="0" smtClean="0">
                <a:latin typeface="Comic Sans MS" pitchFamily="66" charset="0"/>
              </a:rPr>
              <a:t> </a:t>
            </a:r>
            <a:r>
              <a:rPr lang="tr-TR" dirty="0" err="1" smtClean="0">
                <a:latin typeface="Comic Sans MS" pitchFamily="66" charset="0"/>
              </a:rPr>
              <a:t>ven</a:t>
            </a:r>
            <a:r>
              <a:rPr lang="tr-TR" dirty="0" smtClean="0">
                <a:latin typeface="Comic Sans MS" pitchFamily="66" charset="0"/>
              </a:rPr>
              <a:t> kullanılarak merkezi </a:t>
            </a:r>
            <a:r>
              <a:rPr lang="tr-TR" dirty="0" err="1" smtClean="0">
                <a:latin typeface="Comic Sans MS" pitchFamily="66" charset="0"/>
              </a:rPr>
              <a:t>kateterler</a:t>
            </a:r>
            <a:r>
              <a:rPr lang="tr-TR" dirty="0" smtClean="0">
                <a:latin typeface="Comic Sans MS" pitchFamily="66" charset="0"/>
              </a:rPr>
              <a:t> yerleştirilir.</a:t>
            </a:r>
          </a:p>
          <a:p>
            <a:r>
              <a:rPr lang="tr-TR" dirty="0" smtClean="0">
                <a:latin typeface="Comic Sans MS" pitchFamily="66" charset="0"/>
              </a:rPr>
              <a:t>Santral </a:t>
            </a:r>
            <a:r>
              <a:rPr lang="tr-TR" dirty="0" err="1" smtClean="0">
                <a:latin typeface="Comic Sans MS" pitchFamily="66" charset="0"/>
              </a:rPr>
              <a:t>venlere</a:t>
            </a:r>
            <a:r>
              <a:rPr lang="tr-TR" dirty="0" smtClean="0">
                <a:latin typeface="Comic Sans MS" pitchFamily="66" charset="0"/>
              </a:rPr>
              <a:t> </a:t>
            </a:r>
            <a:r>
              <a:rPr lang="tr-TR" dirty="0" err="1" smtClean="0">
                <a:latin typeface="Comic Sans MS" pitchFamily="66" charset="0"/>
              </a:rPr>
              <a:t>kateter</a:t>
            </a:r>
            <a:r>
              <a:rPr lang="tr-TR" dirty="0" smtClean="0">
                <a:latin typeface="Comic Sans MS" pitchFamily="66" charset="0"/>
              </a:rPr>
              <a:t> yerleştirilme işlemi hekim tarafından yapılır.</a:t>
            </a:r>
          </a:p>
          <a:p>
            <a:r>
              <a:rPr lang="tr-TR" dirty="0" err="1" smtClean="0">
                <a:latin typeface="Comic Sans MS" pitchFamily="66" charset="0"/>
              </a:rPr>
              <a:t>Periferik</a:t>
            </a:r>
            <a:r>
              <a:rPr lang="tr-TR" dirty="0" smtClean="0">
                <a:latin typeface="Comic Sans MS" pitchFamily="66" charset="0"/>
              </a:rPr>
              <a:t> </a:t>
            </a:r>
            <a:r>
              <a:rPr lang="tr-TR" dirty="0" err="1" smtClean="0">
                <a:latin typeface="Comic Sans MS" pitchFamily="66" charset="0"/>
              </a:rPr>
              <a:t>venleri</a:t>
            </a:r>
            <a:r>
              <a:rPr lang="tr-TR" dirty="0" smtClean="0">
                <a:latin typeface="Comic Sans MS" pitchFamily="66" charset="0"/>
              </a:rPr>
              <a:t> ince ve nazik olanlarda,</a:t>
            </a:r>
          </a:p>
          <a:p>
            <a:r>
              <a:rPr lang="tr-TR" dirty="0" smtClean="0">
                <a:latin typeface="Comic Sans MS" pitchFamily="66" charset="0"/>
              </a:rPr>
              <a:t>Kanser kemoterapisi uygulanan hastalarda,</a:t>
            </a:r>
          </a:p>
          <a:p>
            <a:r>
              <a:rPr lang="tr-TR" dirty="0" smtClean="0">
                <a:latin typeface="Comic Sans MS" pitchFamily="66" charset="0"/>
              </a:rPr>
              <a:t>Çok sık kan alınması yada verilmesi gereken hastalarda, </a:t>
            </a:r>
            <a:r>
              <a:rPr lang="tr-TR" dirty="0" err="1" smtClean="0">
                <a:latin typeface="Comic Sans MS" pitchFamily="66" charset="0"/>
              </a:rPr>
              <a:t>kateter</a:t>
            </a:r>
            <a:r>
              <a:rPr lang="tr-TR" dirty="0" smtClean="0">
                <a:latin typeface="Comic Sans MS" pitchFamily="66" charset="0"/>
              </a:rPr>
              <a:t> daha farklı bir yöntemle uygulanabilmektedir.</a:t>
            </a:r>
          </a:p>
          <a:p>
            <a:r>
              <a:rPr lang="tr-TR" dirty="0" smtClean="0">
                <a:latin typeface="Comic Sans MS" pitchFamily="66" charset="0"/>
              </a:rPr>
              <a:t>Kısa süreli tedavilerde santral </a:t>
            </a:r>
            <a:r>
              <a:rPr lang="tr-TR" dirty="0" err="1" smtClean="0">
                <a:latin typeface="Comic Sans MS" pitchFamily="66" charset="0"/>
              </a:rPr>
              <a:t>venöz</a:t>
            </a:r>
            <a:r>
              <a:rPr lang="tr-TR" dirty="0" smtClean="0">
                <a:latin typeface="Comic Sans MS" pitchFamily="66" charset="0"/>
              </a:rPr>
              <a:t> </a:t>
            </a:r>
            <a:r>
              <a:rPr lang="tr-TR" dirty="0" err="1" smtClean="0">
                <a:latin typeface="Comic Sans MS" pitchFamily="66" charset="0"/>
              </a:rPr>
              <a:t>kateter</a:t>
            </a:r>
            <a:r>
              <a:rPr lang="tr-TR" dirty="0" smtClean="0">
                <a:latin typeface="Comic Sans MS" pitchFamily="66" charset="0"/>
              </a:rPr>
              <a:t> kullanılırken, daha uzun süreli tedavilerde </a:t>
            </a:r>
            <a:r>
              <a:rPr lang="tr-TR" dirty="0" err="1" smtClean="0">
                <a:latin typeface="Comic Sans MS" pitchFamily="66" charset="0"/>
              </a:rPr>
              <a:t>implate</a:t>
            </a:r>
            <a:r>
              <a:rPr lang="tr-TR" dirty="0" smtClean="0">
                <a:latin typeface="Comic Sans MS" pitchFamily="66" charset="0"/>
              </a:rPr>
              <a:t> </a:t>
            </a:r>
            <a:r>
              <a:rPr lang="tr-TR" dirty="0" err="1" smtClean="0">
                <a:latin typeface="Comic Sans MS" pitchFamily="66" charset="0"/>
              </a:rPr>
              <a:t>port</a:t>
            </a:r>
            <a:r>
              <a:rPr lang="tr-TR" dirty="0" smtClean="0">
                <a:latin typeface="Comic Sans MS" pitchFamily="66" charset="0"/>
              </a:rPr>
              <a:t> yerleştirilir.</a:t>
            </a:r>
          </a:p>
          <a:p>
            <a:endParaRPr lang="tr-T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36.jpg"/>
          <p:cNvPicPr>
            <a:picLocks noGrp="1" noChangeAspect="1"/>
          </p:cNvPicPr>
          <p:nvPr>
            <p:ph idx="1"/>
          </p:nvPr>
        </p:nvPicPr>
        <p:blipFill>
          <a:blip r:embed="rId2" cstate="print"/>
          <a:stretch>
            <a:fillRect/>
          </a:stretch>
        </p:blipFill>
        <p:spPr>
          <a:xfrm>
            <a:off x="96076" y="0"/>
            <a:ext cx="9047924" cy="6858000"/>
          </a:xfr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Comic Sans MS" pitchFamily="66" charset="0"/>
              </a:rPr>
              <a:t>İMPLANTE PORT</a:t>
            </a:r>
            <a:endParaRPr lang="tr-TR" dirty="0"/>
          </a:p>
        </p:txBody>
      </p:sp>
      <p:pic>
        <p:nvPicPr>
          <p:cNvPr id="4" name="Picture 2" descr="C:\Users\user\Desktop\indir (1).jpg"/>
          <p:cNvPicPr>
            <a:picLocks noGrp="1" noChangeAspect="1" noChangeArrowheads="1"/>
          </p:cNvPicPr>
          <p:nvPr>
            <p:ph idx="1"/>
          </p:nvPr>
        </p:nvPicPr>
        <p:blipFill>
          <a:blip r:embed="rId2" cstate="print"/>
          <a:srcRect/>
          <a:stretch>
            <a:fillRect/>
          </a:stretch>
        </p:blipFill>
        <p:spPr bwMode="auto">
          <a:xfrm>
            <a:off x="0" y="1484784"/>
            <a:ext cx="2520280" cy="2464767"/>
          </a:xfrm>
          <a:prstGeom prst="rect">
            <a:avLst/>
          </a:prstGeom>
          <a:noFill/>
        </p:spPr>
      </p:pic>
      <p:pic>
        <p:nvPicPr>
          <p:cNvPr id="5" name="Picture 3" descr="C:\Users\user\Desktop\F 9-14 Implanted infusion port.jpg"/>
          <p:cNvPicPr>
            <a:picLocks noChangeAspect="1" noChangeArrowheads="1"/>
          </p:cNvPicPr>
          <p:nvPr/>
        </p:nvPicPr>
        <p:blipFill>
          <a:blip r:embed="rId3" cstate="print"/>
          <a:srcRect/>
          <a:stretch>
            <a:fillRect/>
          </a:stretch>
        </p:blipFill>
        <p:spPr bwMode="auto">
          <a:xfrm>
            <a:off x="2555776" y="1340768"/>
            <a:ext cx="5400600" cy="2723778"/>
          </a:xfrm>
          <a:prstGeom prst="rect">
            <a:avLst/>
          </a:prstGeom>
          <a:noFill/>
        </p:spPr>
      </p:pic>
      <p:pic>
        <p:nvPicPr>
          <p:cNvPr id="6" name="Picture 4" descr="C:\Users\user\Desktop\images.jpg"/>
          <p:cNvPicPr>
            <a:picLocks noChangeAspect="1" noChangeArrowheads="1"/>
          </p:cNvPicPr>
          <p:nvPr/>
        </p:nvPicPr>
        <p:blipFill>
          <a:blip r:embed="rId4" cstate="print"/>
          <a:srcRect/>
          <a:stretch>
            <a:fillRect/>
          </a:stretch>
        </p:blipFill>
        <p:spPr bwMode="auto">
          <a:xfrm>
            <a:off x="3851920" y="4077072"/>
            <a:ext cx="2308816" cy="2535382"/>
          </a:xfrm>
          <a:prstGeom prst="rect">
            <a:avLst/>
          </a:prstGeom>
          <a:noFill/>
        </p:spPr>
      </p:pic>
      <p:sp>
        <p:nvSpPr>
          <p:cNvPr id="7" name="6 Aşağı Ok"/>
          <p:cNvSpPr/>
          <p:nvPr/>
        </p:nvSpPr>
        <p:spPr>
          <a:xfrm>
            <a:off x="1331640" y="3933056"/>
            <a:ext cx="36004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Belirtme Çizgisi"/>
          <p:cNvSpPr/>
          <p:nvPr/>
        </p:nvSpPr>
        <p:spPr>
          <a:xfrm>
            <a:off x="683568" y="260648"/>
            <a:ext cx="1440160" cy="115212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Katater</a:t>
            </a:r>
            <a:r>
              <a:rPr lang="tr-TR" dirty="0" smtClean="0"/>
              <a:t> kısmı</a:t>
            </a:r>
            <a:endParaRPr lang="tr-TR" dirty="0"/>
          </a:p>
        </p:txBody>
      </p:sp>
      <p:sp>
        <p:nvSpPr>
          <p:cNvPr id="12" name="11 Metin kutusu"/>
          <p:cNvSpPr txBox="1"/>
          <p:nvPr/>
        </p:nvSpPr>
        <p:spPr>
          <a:xfrm>
            <a:off x="611560" y="4941168"/>
            <a:ext cx="1864613" cy="369332"/>
          </a:xfrm>
          <a:prstGeom prst="rect">
            <a:avLst/>
          </a:prstGeom>
          <a:noFill/>
        </p:spPr>
        <p:txBody>
          <a:bodyPr wrap="none" rtlCol="0">
            <a:spAutoFit/>
          </a:bodyPr>
          <a:lstStyle/>
          <a:p>
            <a:r>
              <a:rPr lang="tr-TR" dirty="0" err="1" smtClean="0"/>
              <a:t>Rezarvuar</a:t>
            </a:r>
            <a:r>
              <a:rPr lang="tr-TR" dirty="0" smtClean="0"/>
              <a:t> kısmı</a:t>
            </a:r>
            <a:endParaRPr lang="tr-TR" dirty="0"/>
          </a:p>
        </p:txBody>
      </p:sp>
      <p:sp>
        <p:nvSpPr>
          <p:cNvPr id="13" name="12 Yukarı Bükülü Ok"/>
          <p:cNvSpPr/>
          <p:nvPr/>
        </p:nvSpPr>
        <p:spPr>
          <a:xfrm>
            <a:off x="7236296" y="3068960"/>
            <a:ext cx="1368152"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Metin kutusu"/>
          <p:cNvSpPr txBox="1"/>
          <p:nvPr/>
        </p:nvSpPr>
        <p:spPr>
          <a:xfrm>
            <a:off x="6625361" y="1916832"/>
            <a:ext cx="2518639" cy="1200329"/>
          </a:xfrm>
          <a:prstGeom prst="rect">
            <a:avLst/>
          </a:prstGeom>
          <a:noFill/>
        </p:spPr>
        <p:txBody>
          <a:bodyPr wrap="none" rtlCol="0">
            <a:spAutoFit/>
          </a:bodyPr>
          <a:lstStyle/>
          <a:p>
            <a:pPr algn="ctr"/>
            <a:r>
              <a:rPr lang="tr-TR" b="1" dirty="0" err="1" smtClean="0"/>
              <a:t>Sefalik</a:t>
            </a:r>
            <a:r>
              <a:rPr lang="tr-TR" b="1" dirty="0" smtClean="0"/>
              <a:t> </a:t>
            </a:r>
            <a:r>
              <a:rPr lang="tr-TR" b="1" dirty="0" err="1" smtClean="0"/>
              <a:t>ven</a:t>
            </a:r>
            <a:endParaRPr lang="tr-TR" b="1" dirty="0" smtClean="0"/>
          </a:p>
          <a:p>
            <a:pPr algn="ctr"/>
            <a:r>
              <a:rPr lang="tr-TR" b="1" dirty="0" err="1" smtClean="0"/>
              <a:t>Eksternal</a:t>
            </a:r>
            <a:r>
              <a:rPr lang="tr-TR" b="1" dirty="0" smtClean="0"/>
              <a:t> </a:t>
            </a:r>
            <a:r>
              <a:rPr lang="tr-TR" b="1" dirty="0" err="1" smtClean="0"/>
              <a:t>juguler</a:t>
            </a:r>
            <a:r>
              <a:rPr lang="tr-TR" b="1" dirty="0" smtClean="0"/>
              <a:t> </a:t>
            </a:r>
            <a:r>
              <a:rPr lang="tr-TR" b="1" dirty="0" err="1" smtClean="0"/>
              <a:t>ven</a:t>
            </a:r>
            <a:endParaRPr lang="tr-TR" b="1" dirty="0" smtClean="0"/>
          </a:p>
          <a:p>
            <a:pPr algn="ctr"/>
            <a:r>
              <a:rPr lang="tr-TR" b="1" dirty="0" err="1" smtClean="0"/>
              <a:t>İnternal</a:t>
            </a:r>
            <a:r>
              <a:rPr lang="tr-TR" b="1" dirty="0" smtClean="0"/>
              <a:t> </a:t>
            </a:r>
            <a:r>
              <a:rPr lang="tr-TR" b="1" dirty="0" err="1" smtClean="0"/>
              <a:t>juguler</a:t>
            </a:r>
            <a:r>
              <a:rPr lang="tr-TR" b="1" dirty="0" smtClean="0"/>
              <a:t> </a:t>
            </a:r>
            <a:r>
              <a:rPr lang="tr-TR" b="1" dirty="0" err="1" smtClean="0"/>
              <a:t>ven</a:t>
            </a:r>
            <a:endParaRPr lang="tr-TR" b="1" dirty="0" smtClean="0"/>
          </a:p>
          <a:p>
            <a:endParaRPr lang="tr-TR" dirty="0"/>
          </a:p>
        </p:txBody>
      </p:sp>
      <p:sp>
        <p:nvSpPr>
          <p:cNvPr id="15" name="14 Yukarı Bükülü Ok"/>
          <p:cNvSpPr/>
          <p:nvPr/>
        </p:nvSpPr>
        <p:spPr>
          <a:xfrm>
            <a:off x="5220072" y="5661248"/>
            <a:ext cx="1656184"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6300192" y="4221088"/>
            <a:ext cx="2304256" cy="1477328"/>
          </a:xfrm>
          <a:prstGeom prst="rect">
            <a:avLst/>
          </a:prstGeom>
          <a:noFill/>
        </p:spPr>
        <p:txBody>
          <a:bodyPr wrap="square" rtlCol="0">
            <a:spAutoFit/>
          </a:bodyPr>
          <a:lstStyle/>
          <a:p>
            <a:r>
              <a:rPr lang="tr-TR" b="1" dirty="0" smtClean="0"/>
              <a:t>Meme başının 3-4 cm üstünde cilt altına hazırlanan cebe yerleştirilir</a:t>
            </a:r>
            <a:r>
              <a:rPr lang="tr-TR" dirty="0" smtClean="0"/>
              <a:t>.</a:t>
            </a:r>
          </a:p>
          <a:p>
            <a:endParaRPr lang="tr-T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Comic Sans MS" pitchFamily="66" charset="0"/>
              </a:rPr>
              <a:t>Diğer santral </a:t>
            </a:r>
            <a:r>
              <a:rPr lang="tr-TR" dirty="0" err="1" smtClean="0">
                <a:latin typeface="Comic Sans MS" pitchFamily="66" charset="0"/>
              </a:rPr>
              <a:t>kateterlerden</a:t>
            </a:r>
            <a:r>
              <a:rPr lang="tr-TR" dirty="0" smtClean="0">
                <a:latin typeface="Comic Sans MS" pitchFamily="66" charset="0"/>
              </a:rPr>
              <a:t> farkı tamamen cilt altına yerleştirilmesi ve kapalı bir sistemden oluşmasıdır.</a:t>
            </a:r>
          </a:p>
          <a:p>
            <a:r>
              <a:rPr lang="tr-TR" dirty="0" smtClean="0">
                <a:latin typeface="Comic Sans MS" pitchFamily="66" charset="0"/>
              </a:rPr>
              <a:t>Cilt altına yerleştirilen bu kapalı sistem yardımıyla damar içine verilecek olan ilaç ve sıvılar </a:t>
            </a:r>
            <a:r>
              <a:rPr lang="tr-TR" dirty="0" err="1" smtClean="0">
                <a:latin typeface="Comic Sans MS" pitchFamily="66" charset="0"/>
              </a:rPr>
              <a:t>dogrudan</a:t>
            </a:r>
            <a:r>
              <a:rPr lang="tr-TR" dirty="0" smtClean="0">
                <a:latin typeface="Comic Sans MS" pitchFamily="66" charset="0"/>
              </a:rPr>
              <a:t> ve sürekli iğne girişi yapılmadan kan dolaşımına verilebilmektedir.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Elektrolitler</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r>
              <a:rPr lang="tr-TR" dirty="0" smtClean="0">
                <a:solidFill>
                  <a:schemeClr val="tx1"/>
                </a:solidFill>
                <a:latin typeface="Times New Roman" pitchFamily="18" charset="0"/>
                <a:cs typeface="Times New Roman" pitchFamily="18" charset="0"/>
              </a:rPr>
              <a:t>Elektrolitlerin ölçüm birimi </a:t>
            </a:r>
            <a:r>
              <a:rPr lang="tr-TR" dirty="0" err="1" smtClean="0">
                <a:solidFill>
                  <a:schemeClr val="tx1"/>
                </a:solidFill>
                <a:latin typeface="Times New Roman" pitchFamily="18" charset="0"/>
                <a:cs typeface="Times New Roman" pitchFamily="18" charset="0"/>
              </a:rPr>
              <a:t>miliekivalandır</a:t>
            </a:r>
            <a:r>
              <a:rPr lang="tr-TR" dirty="0" smtClean="0">
                <a:solidFill>
                  <a:schemeClr val="tx1"/>
                </a:solidFill>
                <a:latin typeface="Times New Roman" pitchFamily="18" charset="0"/>
                <a:cs typeface="Times New Roman" pitchFamily="18" charset="0"/>
              </a:rPr>
              <a:t>. 1mEq, 1 mg H iyonunun kimyasal aktivitesine eşittir.</a:t>
            </a:r>
          </a:p>
          <a:p>
            <a:pPr>
              <a:buNone/>
            </a:pPr>
            <a:r>
              <a:rPr lang="tr-TR" b="1" dirty="0" smtClean="0">
                <a:solidFill>
                  <a:schemeClr val="tx1"/>
                </a:solidFill>
                <a:latin typeface="Times New Roman" pitchFamily="18" charset="0"/>
                <a:cs typeface="Times New Roman" pitchFamily="18" charset="0"/>
              </a:rPr>
              <a:t>Elektrolitlerin görevleri:</a:t>
            </a:r>
          </a:p>
          <a:p>
            <a:pPr lvl="0"/>
            <a:r>
              <a:rPr lang="tr-TR" dirty="0" smtClean="0">
                <a:solidFill>
                  <a:schemeClr val="tx1"/>
                </a:solidFill>
                <a:latin typeface="Times New Roman" pitchFamily="18" charset="0"/>
                <a:cs typeface="Times New Roman" pitchFamily="18" charset="0"/>
              </a:rPr>
              <a:t>Vücut sıvılarına gerekli olan yoğunluğu kazandırarak </a:t>
            </a:r>
            <a:r>
              <a:rPr lang="tr-TR" dirty="0" err="1" smtClean="0">
                <a:solidFill>
                  <a:schemeClr val="tx1"/>
                </a:solidFill>
                <a:latin typeface="Times New Roman" pitchFamily="18" charset="0"/>
                <a:cs typeface="Times New Roman" pitchFamily="18" charset="0"/>
              </a:rPr>
              <a:t>osmotik</a:t>
            </a:r>
            <a:r>
              <a:rPr lang="tr-TR" dirty="0" smtClean="0">
                <a:solidFill>
                  <a:schemeClr val="tx1"/>
                </a:solidFill>
                <a:latin typeface="Times New Roman" pitchFamily="18" charset="0"/>
                <a:cs typeface="Times New Roman" pitchFamily="18" charset="0"/>
              </a:rPr>
              <a:t> basıncı ayarlar.</a:t>
            </a:r>
          </a:p>
          <a:p>
            <a:pPr lvl="0"/>
            <a:r>
              <a:rPr lang="tr-TR" dirty="0" smtClean="0">
                <a:solidFill>
                  <a:schemeClr val="tx1"/>
                </a:solidFill>
                <a:latin typeface="Times New Roman" pitchFamily="18" charset="0"/>
                <a:cs typeface="Times New Roman" pitchFamily="18" charset="0"/>
              </a:rPr>
              <a:t>Vücut sıvılarının hücre içine ve hücre dışına dağılımını sağlar.</a:t>
            </a:r>
          </a:p>
          <a:p>
            <a:pPr lvl="0"/>
            <a:r>
              <a:rPr lang="tr-TR" dirty="0" smtClean="0">
                <a:solidFill>
                  <a:schemeClr val="tx1"/>
                </a:solidFill>
                <a:latin typeface="Times New Roman" pitchFamily="18" charset="0"/>
                <a:cs typeface="Times New Roman" pitchFamily="18" charset="0"/>
              </a:rPr>
              <a:t>Hidrojen (H+ ) iyonunun dengesini ve böylece asit baz dengesini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sağlar.</a:t>
            </a:r>
          </a:p>
          <a:p>
            <a:pPr lvl="0"/>
            <a:r>
              <a:rPr lang="tr-TR" dirty="0" err="1" smtClean="0">
                <a:solidFill>
                  <a:schemeClr val="tx1"/>
                </a:solidFill>
                <a:latin typeface="Times New Roman" pitchFamily="18" charset="0"/>
                <a:cs typeface="Times New Roman" pitchFamily="18" charset="0"/>
              </a:rPr>
              <a:t>Nöromüsküler</a:t>
            </a:r>
            <a:r>
              <a:rPr lang="tr-TR" dirty="0" smtClean="0">
                <a:solidFill>
                  <a:schemeClr val="tx1"/>
                </a:solidFill>
                <a:latin typeface="Times New Roman" pitchFamily="18" charset="0"/>
                <a:cs typeface="Times New Roman" pitchFamily="18" charset="0"/>
              </a:rPr>
              <a:t> faaliyetleri sağlar. Örneğin; elektrolitler sinir uyarılarının iletilmesinde rol oynarlar.</a:t>
            </a:r>
          </a:p>
          <a:p>
            <a:endParaRPr lang="tr-TR" dirty="0" smtClean="0">
              <a:solidFill>
                <a:schemeClr val="tx1"/>
              </a:solidFill>
              <a:latin typeface="Times New Roman" pitchFamily="18" charset="0"/>
              <a:cs typeface="Times New Roman" pitchFamily="18"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latin typeface="Comic Sans MS" pitchFamily="66" charset="0"/>
              </a:rPr>
              <a:t>Görünüş olarak estetik olduğu için hastalar kolaylıkla tercih eder.</a:t>
            </a:r>
          </a:p>
          <a:p>
            <a:r>
              <a:rPr lang="tr-TR" dirty="0" smtClean="0">
                <a:latin typeface="Comic Sans MS" pitchFamily="66" charset="0"/>
              </a:rPr>
              <a:t>Daha az iğne girişi nedeniyle hastalar daha az </a:t>
            </a:r>
            <a:r>
              <a:rPr lang="tr-TR" dirty="0" err="1" smtClean="0">
                <a:latin typeface="Comic Sans MS" pitchFamily="66" charset="0"/>
              </a:rPr>
              <a:t>anksiyete</a:t>
            </a:r>
            <a:r>
              <a:rPr lang="tr-TR" dirty="0" smtClean="0">
                <a:latin typeface="Comic Sans MS" pitchFamily="66" charset="0"/>
              </a:rPr>
              <a:t> yaşar.</a:t>
            </a:r>
          </a:p>
          <a:p>
            <a:r>
              <a:rPr lang="tr-TR" dirty="0" smtClean="0">
                <a:latin typeface="Comic Sans MS" pitchFamily="66" charset="0"/>
              </a:rPr>
              <a:t>Damar içine ilaç vermenin dışında kan ürünleri, total </a:t>
            </a:r>
            <a:r>
              <a:rPr lang="tr-TR" dirty="0" err="1" smtClean="0">
                <a:latin typeface="Comic Sans MS" pitchFamily="66" charset="0"/>
              </a:rPr>
              <a:t>parenteral</a:t>
            </a:r>
            <a:r>
              <a:rPr lang="tr-TR" dirty="0" smtClean="0">
                <a:latin typeface="Comic Sans MS" pitchFamily="66" charset="0"/>
              </a:rPr>
              <a:t> beslenme sıvılarının verilmesi ve gerektiğinde laboratuar testleri için kan örneği alınması amacıyla kullanılmaktadır.</a:t>
            </a:r>
          </a:p>
          <a:p>
            <a:endParaRPr lang="tr-T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avantajları</a:t>
            </a:r>
            <a:endParaRPr lang="tr-TR" dirty="0"/>
          </a:p>
        </p:txBody>
      </p:sp>
      <p:sp>
        <p:nvSpPr>
          <p:cNvPr id="3" name="2 İçerik Yer Tutucusu"/>
          <p:cNvSpPr>
            <a:spLocks noGrp="1"/>
          </p:cNvSpPr>
          <p:nvPr>
            <p:ph idx="1"/>
          </p:nvPr>
        </p:nvSpPr>
        <p:spPr/>
        <p:txBody>
          <a:bodyPr/>
          <a:lstStyle/>
          <a:p>
            <a:r>
              <a:rPr lang="tr-TR" dirty="0" smtClean="0">
                <a:latin typeface="Comic Sans MS" pitchFamily="66" charset="0"/>
              </a:rPr>
              <a:t>Aktivitelerde sınırlamaya gerek yoktur.</a:t>
            </a:r>
          </a:p>
          <a:p>
            <a:r>
              <a:rPr lang="tr-TR" dirty="0" smtClean="0">
                <a:latin typeface="Comic Sans MS" pitchFamily="66" charset="0"/>
              </a:rPr>
              <a:t>Uzun dönem kullanma olasılı vardır.</a:t>
            </a:r>
          </a:p>
          <a:p>
            <a:r>
              <a:rPr lang="tr-TR" dirty="0" smtClean="0">
                <a:latin typeface="Comic Sans MS" pitchFamily="66" charset="0"/>
              </a:rPr>
              <a:t>Kullanılmadığı zaman sadece ayda bir kez bakım verilmesi yeterlidir.</a:t>
            </a:r>
          </a:p>
          <a:p>
            <a:r>
              <a:rPr lang="tr-TR" dirty="0" smtClean="0">
                <a:latin typeface="Comic Sans MS" pitchFamily="66" charset="0"/>
              </a:rPr>
              <a:t>Güvenli bir </a:t>
            </a:r>
            <a:r>
              <a:rPr lang="tr-TR" dirty="0" err="1" smtClean="0">
                <a:latin typeface="Comic Sans MS" pitchFamily="66" charset="0"/>
              </a:rPr>
              <a:t>venöz</a:t>
            </a:r>
            <a:r>
              <a:rPr lang="tr-TR" dirty="0" smtClean="0">
                <a:latin typeface="Comic Sans MS" pitchFamily="66" charset="0"/>
              </a:rPr>
              <a:t> giriş sağlar</a:t>
            </a:r>
          </a:p>
          <a:p>
            <a:r>
              <a:rPr lang="tr-TR" dirty="0" smtClean="0">
                <a:latin typeface="Comic Sans MS" pitchFamily="66" charset="0"/>
              </a:rPr>
              <a:t>Enfeksiyon riski daha düşüktür.</a:t>
            </a:r>
          </a:p>
          <a:p>
            <a:r>
              <a:rPr lang="tr-TR" dirty="0" smtClean="0">
                <a:latin typeface="Comic Sans MS" pitchFamily="66" charset="0"/>
              </a:rPr>
              <a:t>Yaşlılar ve çocuklarda kullanabilir.</a:t>
            </a:r>
            <a:endParaRPr lang="tr-T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dezavantazları</a:t>
            </a:r>
            <a:endParaRPr lang="tr-TR" dirty="0"/>
          </a:p>
        </p:txBody>
      </p:sp>
      <p:sp>
        <p:nvSpPr>
          <p:cNvPr id="3" name="2 İçerik Yer Tutucusu"/>
          <p:cNvSpPr>
            <a:spLocks noGrp="1"/>
          </p:cNvSpPr>
          <p:nvPr>
            <p:ph idx="1"/>
          </p:nvPr>
        </p:nvSpPr>
        <p:spPr/>
        <p:txBody>
          <a:bodyPr>
            <a:normAutofit lnSpcReduction="10000"/>
          </a:bodyPr>
          <a:lstStyle/>
          <a:p>
            <a:r>
              <a:rPr lang="tr-TR" dirty="0" smtClean="0">
                <a:latin typeface="Comic Sans MS" pitchFamily="66" charset="0"/>
              </a:rPr>
              <a:t>Cerrahi girişimle yerleştirilebilir.</a:t>
            </a:r>
          </a:p>
          <a:p>
            <a:r>
              <a:rPr lang="tr-TR" dirty="0" err="1" smtClean="0">
                <a:latin typeface="Comic Sans MS" pitchFamily="66" charset="0"/>
              </a:rPr>
              <a:t>Porta</a:t>
            </a:r>
            <a:r>
              <a:rPr lang="tr-TR" dirty="0" smtClean="0">
                <a:latin typeface="Comic Sans MS" pitchFamily="66" charset="0"/>
              </a:rPr>
              <a:t> giriş için </a:t>
            </a:r>
            <a:r>
              <a:rPr lang="tr-TR" dirty="0" err="1" smtClean="0">
                <a:latin typeface="Comic Sans MS" pitchFamily="66" charset="0"/>
              </a:rPr>
              <a:t>huber</a:t>
            </a:r>
            <a:r>
              <a:rPr lang="tr-TR" dirty="0" smtClean="0">
                <a:latin typeface="Comic Sans MS" pitchFamily="66" charset="0"/>
              </a:rPr>
              <a:t> uçlu iğne kullanılması gerekir.</a:t>
            </a:r>
          </a:p>
          <a:p>
            <a:r>
              <a:rPr lang="tr-TR" dirty="0" smtClean="0">
                <a:latin typeface="Comic Sans MS" pitchFamily="66" charset="0"/>
              </a:rPr>
              <a:t>İğne kullanılması gerektiği için hasta ağrı duyabilir.</a:t>
            </a:r>
          </a:p>
          <a:p>
            <a:r>
              <a:rPr lang="tr-TR" dirty="0" err="1" smtClean="0">
                <a:latin typeface="Comic Sans MS" pitchFamily="66" charset="0"/>
              </a:rPr>
              <a:t>Port</a:t>
            </a:r>
            <a:r>
              <a:rPr lang="tr-TR" dirty="0" smtClean="0">
                <a:latin typeface="Comic Sans MS" pitchFamily="66" charset="0"/>
              </a:rPr>
              <a:t> kolaylıkla </a:t>
            </a:r>
            <a:r>
              <a:rPr lang="tr-TR" dirty="0" err="1" smtClean="0">
                <a:latin typeface="Comic Sans MS" pitchFamily="66" charset="0"/>
              </a:rPr>
              <a:t>palpe</a:t>
            </a:r>
            <a:r>
              <a:rPr lang="tr-TR" dirty="0" smtClean="0">
                <a:latin typeface="Comic Sans MS" pitchFamily="66" charset="0"/>
              </a:rPr>
              <a:t> edilemiyorsa girişim zor olabilir.</a:t>
            </a:r>
          </a:p>
          <a:p>
            <a:r>
              <a:rPr lang="tr-TR" dirty="0" smtClean="0">
                <a:latin typeface="Comic Sans MS" pitchFamily="66" charset="0"/>
              </a:rPr>
              <a:t>Çoklu </a:t>
            </a:r>
            <a:r>
              <a:rPr lang="tr-TR" dirty="0" err="1" smtClean="0">
                <a:latin typeface="Comic Sans MS" pitchFamily="66" charset="0"/>
              </a:rPr>
              <a:t>infüzyon</a:t>
            </a:r>
            <a:r>
              <a:rPr lang="tr-TR" dirty="0" smtClean="0">
                <a:latin typeface="Comic Sans MS" pitchFamily="66" charset="0"/>
              </a:rPr>
              <a:t> tedavisinde olanak vermez</a:t>
            </a:r>
          </a:p>
          <a:p>
            <a:r>
              <a:rPr lang="tr-TR" dirty="0" err="1" smtClean="0">
                <a:latin typeface="Comic Sans MS" pitchFamily="66" charset="0"/>
              </a:rPr>
              <a:t>Portun</a:t>
            </a:r>
            <a:r>
              <a:rPr lang="tr-TR" dirty="0" smtClean="0">
                <a:latin typeface="Comic Sans MS" pitchFamily="66" charset="0"/>
              </a:rPr>
              <a:t> yerini tespit etmek için gerektiğinde röntgen çekmek gerekir.</a:t>
            </a:r>
          </a:p>
          <a:p>
            <a:endParaRPr lang="tr-T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latin typeface="Comic Sans MS" pitchFamily="66" charset="0"/>
              </a:rPr>
              <a:t>Port</a:t>
            </a:r>
            <a:r>
              <a:rPr lang="tr-TR" dirty="0" smtClean="0">
                <a:latin typeface="Comic Sans MS" pitchFamily="66" charset="0"/>
              </a:rPr>
              <a:t> kullanımı</a:t>
            </a:r>
            <a:endParaRPr lang="tr-TR" dirty="0"/>
          </a:p>
        </p:txBody>
      </p:sp>
      <p:sp>
        <p:nvSpPr>
          <p:cNvPr id="3" name="2 İçerik Yer Tutucusu"/>
          <p:cNvSpPr>
            <a:spLocks noGrp="1"/>
          </p:cNvSpPr>
          <p:nvPr>
            <p:ph idx="1"/>
          </p:nvPr>
        </p:nvSpPr>
        <p:spPr/>
        <p:txBody>
          <a:bodyPr>
            <a:normAutofit fontScale="92500"/>
          </a:bodyPr>
          <a:lstStyle/>
          <a:p>
            <a:r>
              <a:rPr lang="tr-TR" dirty="0" err="1" smtClean="0">
                <a:latin typeface="Comic Sans MS" pitchFamily="66" charset="0"/>
              </a:rPr>
              <a:t>Port</a:t>
            </a:r>
            <a:r>
              <a:rPr lang="tr-TR" dirty="0" smtClean="0">
                <a:latin typeface="Comic Sans MS" pitchFamily="66" charset="0"/>
              </a:rPr>
              <a:t> yoluyla girişim yapılacağı zaman %70’lik alkol yada </a:t>
            </a:r>
            <a:r>
              <a:rPr lang="tr-TR" dirty="0" err="1" smtClean="0">
                <a:latin typeface="Comic Sans MS" pitchFamily="66" charset="0"/>
              </a:rPr>
              <a:t>betadine</a:t>
            </a:r>
            <a:r>
              <a:rPr lang="tr-TR" dirty="0" smtClean="0">
                <a:latin typeface="Comic Sans MS" pitchFamily="66" charset="0"/>
              </a:rPr>
              <a:t> </a:t>
            </a:r>
            <a:r>
              <a:rPr lang="tr-TR" dirty="0" err="1" smtClean="0">
                <a:latin typeface="Comic Sans MS" pitchFamily="66" charset="0"/>
              </a:rPr>
              <a:t>iyodin</a:t>
            </a:r>
            <a:r>
              <a:rPr lang="tr-TR" dirty="0" smtClean="0">
                <a:latin typeface="Comic Sans MS" pitchFamily="66" charset="0"/>
              </a:rPr>
              <a:t> ile alan temizlenir. Bu amaçla </a:t>
            </a:r>
            <a:r>
              <a:rPr lang="tr-TR" dirty="0" err="1" smtClean="0">
                <a:latin typeface="Comic Sans MS" pitchFamily="66" charset="0"/>
              </a:rPr>
              <a:t>klorkehsidin</a:t>
            </a:r>
            <a:r>
              <a:rPr lang="tr-TR" dirty="0" smtClean="0">
                <a:latin typeface="Comic Sans MS" pitchFamily="66" charset="0"/>
              </a:rPr>
              <a:t> </a:t>
            </a:r>
            <a:r>
              <a:rPr lang="tr-TR" dirty="0" err="1" smtClean="0">
                <a:latin typeface="Comic Sans MS" pitchFamily="66" charset="0"/>
              </a:rPr>
              <a:t>glukonatda</a:t>
            </a:r>
            <a:r>
              <a:rPr lang="tr-TR" dirty="0" smtClean="0">
                <a:latin typeface="Comic Sans MS" pitchFamily="66" charset="0"/>
              </a:rPr>
              <a:t> kullanılabilir.</a:t>
            </a:r>
          </a:p>
          <a:p>
            <a:r>
              <a:rPr lang="tr-TR" dirty="0" err="1" smtClean="0">
                <a:latin typeface="Comic Sans MS" pitchFamily="66" charset="0"/>
              </a:rPr>
              <a:t>Portun</a:t>
            </a:r>
            <a:r>
              <a:rPr lang="tr-TR" dirty="0" smtClean="0">
                <a:latin typeface="Comic Sans MS" pitchFamily="66" charset="0"/>
              </a:rPr>
              <a:t> kenarları sol elin iki parmağı ile sıkıca tutulup tespit edildikten sonra iğne ile girilir. Kan gelince </a:t>
            </a:r>
            <a:r>
              <a:rPr lang="tr-TR" dirty="0" err="1" smtClean="0">
                <a:latin typeface="Comic Sans MS" pitchFamily="66" charset="0"/>
              </a:rPr>
              <a:t>aspire</a:t>
            </a:r>
            <a:r>
              <a:rPr lang="tr-TR" dirty="0" smtClean="0">
                <a:latin typeface="Comic Sans MS" pitchFamily="66" charset="0"/>
              </a:rPr>
              <a:t> edilir.</a:t>
            </a:r>
          </a:p>
          <a:p>
            <a:r>
              <a:rPr lang="tr-TR" dirty="0" smtClean="0">
                <a:latin typeface="Comic Sans MS" pitchFamily="66" charset="0"/>
              </a:rPr>
              <a:t>Önce başka bir enjektörle 10-15 ml sf verilerek </a:t>
            </a:r>
            <a:r>
              <a:rPr lang="tr-TR" dirty="0" err="1" smtClean="0">
                <a:latin typeface="Comic Sans MS" pitchFamily="66" charset="0"/>
              </a:rPr>
              <a:t>portun</a:t>
            </a:r>
            <a:r>
              <a:rPr lang="tr-TR" dirty="0" smtClean="0">
                <a:latin typeface="Comic Sans MS" pitchFamily="66" charset="0"/>
              </a:rPr>
              <a:t> rahat çalışıp çalışmadığı kontrol edilir.</a:t>
            </a:r>
          </a:p>
          <a:p>
            <a:r>
              <a:rPr lang="tr-TR" dirty="0" err="1" smtClean="0">
                <a:latin typeface="Comic Sans MS" pitchFamily="66" charset="0"/>
              </a:rPr>
              <a:t>Port</a:t>
            </a:r>
            <a:r>
              <a:rPr lang="tr-TR" dirty="0" smtClean="0">
                <a:latin typeface="Comic Sans MS" pitchFamily="66" charset="0"/>
              </a:rPr>
              <a:t> rahat çalışıyor ise iğne tespit edilir ve tedavi uygulaması başlanır.</a:t>
            </a:r>
            <a:endParaRPr lang="tr-TR" dirty="0">
              <a:latin typeface="Comic Sans MS" pitchFamily="66"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smtClean="0">
                <a:latin typeface="Comic Sans MS" pitchFamily="66" charset="0"/>
              </a:rPr>
              <a:t>Tedavi sürekli ise haftada bir iğne değişikliği gerekir.</a:t>
            </a:r>
          </a:p>
          <a:p>
            <a:r>
              <a:rPr lang="tr-TR" dirty="0" smtClean="0">
                <a:latin typeface="Comic Sans MS" pitchFamily="66" charset="0"/>
              </a:rPr>
              <a:t>Bu yolla kan alınabilir. Ancak boş bir enjektöre 3-5 ml kan alınır ve bu örnek atılır, daha sonra başka bir enjektöre istenilen miktarda kan alınır.</a:t>
            </a:r>
          </a:p>
          <a:p>
            <a:r>
              <a:rPr lang="tr-TR" dirty="0" err="1" smtClean="0">
                <a:latin typeface="Comic Sans MS" pitchFamily="66" charset="0"/>
              </a:rPr>
              <a:t>Portun</a:t>
            </a:r>
            <a:r>
              <a:rPr lang="tr-TR" dirty="0" smtClean="0">
                <a:latin typeface="Comic Sans MS" pitchFamily="66" charset="0"/>
              </a:rPr>
              <a:t> tıkanmasını önlemek için düzenli aralıklarla (ayda bir sefer) sf ile yıkanır.</a:t>
            </a:r>
          </a:p>
          <a:p>
            <a:r>
              <a:rPr lang="tr-TR" dirty="0" smtClean="0">
                <a:latin typeface="Comic Sans MS" pitchFamily="66" charset="0"/>
              </a:rPr>
              <a:t>Yıkama işleminde önce bir enjektörle </a:t>
            </a:r>
            <a:r>
              <a:rPr lang="tr-TR" dirty="0" err="1" smtClean="0">
                <a:latin typeface="Comic Sans MS" pitchFamily="66" charset="0"/>
              </a:rPr>
              <a:t>portum</a:t>
            </a:r>
            <a:r>
              <a:rPr lang="tr-TR" dirty="0" smtClean="0">
                <a:latin typeface="Comic Sans MS" pitchFamily="66" charset="0"/>
              </a:rPr>
              <a:t> </a:t>
            </a:r>
            <a:r>
              <a:rPr lang="tr-TR" dirty="0" err="1" smtClean="0">
                <a:latin typeface="Comic Sans MS" pitchFamily="66" charset="0"/>
              </a:rPr>
              <a:t>aspire</a:t>
            </a:r>
            <a:r>
              <a:rPr lang="tr-TR" dirty="0" smtClean="0">
                <a:latin typeface="Comic Sans MS" pitchFamily="66" charset="0"/>
              </a:rPr>
              <a:t> edilerek kan geri dönüşü kontrol edilir. </a:t>
            </a:r>
          </a:p>
          <a:p>
            <a:r>
              <a:rPr lang="tr-TR" dirty="0" smtClean="0">
                <a:latin typeface="Comic Sans MS" pitchFamily="66" charset="0"/>
              </a:rPr>
              <a:t>Başka bir enjektörle 15 ml sf verilerek </a:t>
            </a:r>
            <a:r>
              <a:rPr lang="tr-TR" dirty="0" err="1" smtClean="0">
                <a:latin typeface="Comic Sans MS" pitchFamily="66" charset="0"/>
              </a:rPr>
              <a:t>kateter</a:t>
            </a:r>
            <a:r>
              <a:rPr lang="tr-TR" dirty="0" smtClean="0">
                <a:latin typeface="Comic Sans MS" pitchFamily="66" charset="0"/>
              </a:rPr>
              <a:t> yıkanır.</a:t>
            </a:r>
          </a:p>
          <a:p>
            <a:r>
              <a:rPr lang="tr-TR" dirty="0" smtClean="0">
                <a:latin typeface="Comic Sans MS" pitchFamily="66" charset="0"/>
              </a:rPr>
              <a:t>Daha sonra 1 ml/100 ünite </a:t>
            </a:r>
            <a:r>
              <a:rPr lang="tr-TR" dirty="0" err="1" smtClean="0">
                <a:latin typeface="Comic Sans MS" pitchFamily="66" charset="0"/>
              </a:rPr>
              <a:t>heparinli</a:t>
            </a:r>
            <a:r>
              <a:rPr lang="tr-TR" dirty="0" smtClean="0">
                <a:latin typeface="Comic Sans MS" pitchFamily="66" charset="0"/>
              </a:rPr>
              <a:t> serum fizyolojikten 3 ml enjekte edilir.</a:t>
            </a:r>
          </a:p>
          <a:p>
            <a:endParaRPr lang="tr-T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lgn="just"/>
            <a:r>
              <a:rPr lang="tr-TR" dirty="0" err="1" smtClean="0">
                <a:latin typeface="Comic Sans MS" pitchFamily="66" charset="0"/>
              </a:rPr>
              <a:t>Porta</a:t>
            </a:r>
            <a:r>
              <a:rPr lang="tr-TR" dirty="0" smtClean="0">
                <a:latin typeface="Comic Sans MS" pitchFamily="66" charset="0"/>
              </a:rPr>
              <a:t> yapılan uygulamalar sırasında dirençle karşılaşılır ise kesinlikle basınç uygulanmaz</a:t>
            </a:r>
          </a:p>
          <a:p>
            <a:pPr algn="just"/>
            <a:r>
              <a:rPr lang="tr-TR" dirty="0" smtClean="0">
                <a:latin typeface="Comic Sans MS" pitchFamily="66" charset="0"/>
              </a:rPr>
              <a:t>Fazla basınç uygulanması, </a:t>
            </a:r>
            <a:r>
              <a:rPr lang="tr-TR" dirty="0" err="1" smtClean="0">
                <a:latin typeface="Comic Sans MS" pitchFamily="66" charset="0"/>
              </a:rPr>
              <a:t>septum</a:t>
            </a:r>
            <a:r>
              <a:rPr lang="tr-TR" dirty="0" smtClean="0">
                <a:latin typeface="Comic Sans MS" pitchFamily="66" charset="0"/>
              </a:rPr>
              <a:t> </a:t>
            </a:r>
            <a:r>
              <a:rPr lang="tr-TR" dirty="0" err="1" smtClean="0">
                <a:latin typeface="Comic Sans MS" pitchFamily="66" charset="0"/>
              </a:rPr>
              <a:t>rüptürüne</a:t>
            </a:r>
            <a:r>
              <a:rPr lang="tr-TR" dirty="0" smtClean="0">
                <a:latin typeface="Comic Sans MS" pitchFamily="66" charset="0"/>
              </a:rPr>
              <a:t>, </a:t>
            </a:r>
            <a:r>
              <a:rPr lang="tr-TR" dirty="0" err="1" smtClean="0">
                <a:latin typeface="Comic Sans MS" pitchFamily="66" charset="0"/>
              </a:rPr>
              <a:t>kateter</a:t>
            </a:r>
            <a:r>
              <a:rPr lang="tr-TR" dirty="0" smtClean="0">
                <a:latin typeface="Comic Sans MS" pitchFamily="66" charset="0"/>
              </a:rPr>
              <a:t>- </a:t>
            </a:r>
            <a:r>
              <a:rPr lang="tr-TR" dirty="0" err="1" smtClean="0">
                <a:latin typeface="Comic Sans MS" pitchFamily="66" charset="0"/>
              </a:rPr>
              <a:t>port</a:t>
            </a:r>
            <a:r>
              <a:rPr lang="tr-TR" dirty="0" smtClean="0">
                <a:latin typeface="Comic Sans MS" pitchFamily="66" charset="0"/>
              </a:rPr>
              <a:t> bağlantısının ayrılmasına yada </a:t>
            </a:r>
            <a:r>
              <a:rPr lang="tr-TR" dirty="0" err="1" smtClean="0">
                <a:latin typeface="Comic Sans MS" pitchFamily="66" charset="0"/>
              </a:rPr>
              <a:t>rüptürüne</a:t>
            </a:r>
            <a:r>
              <a:rPr lang="tr-TR" dirty="0" smtClean="0">
                <a:latin typeface="Comic Sans MS" pitchFamily="66" charset="0"/>
              </a:rPr>
              <a:t> neden olur.</a:t>
            </a:r>
          </a:p>
          <a:p>
            <a:pPr algn="just"/>
            <a:r>
              <a:rPr lang="tr-TR" dirty="0" err="1" smtClean="0">
                <a:latin typeface="Comic Sans MS" pitchFamily="66" charset="0"/>
              </a:rPr>
              <a:t>İnfüzyon</a:t>
            </a:r>
            <a:r>
              <a:rPr lang="tr-TR" dirty="0" smtClean="0">
                <a:latin typeface="Comic Sans MS" pitchFamily="66" charset="0"/>
              </a:rPr>
              <a:t> sırasında iğnenin etrafında ödem oluşmuşsa, sıvı akışında yavaşlama varsa, hasta ağrı yada rahatsızlık ifade ediyorsa </a:t>
            </a:r>
            <a:r>
              <a:rPr lang="tr-TR" dirty="0" err="1" smtClean="0">
                <a:latin typeface="Comic Sans MS" pitchFamily="66" charset="0"/>
              </a:rPr>
              <a:t>infüzyon</a:t>
            </a:r>
            <a:r>
              <a:rPr lang="tr-TR" dirty="0" smtClean="0">
                <a:latin typeface="Comic Sans MS" pitchFamily="66" charset="0"/>
              </a:rPr>
              <a:t> hemen durdurulur, kan geri dönüşü değerlendirilir, iğnenin yerinde olup olmadığı kontrol edilir. Şüpheli bir durumda iğne derhal çıkarılır.</a:t>
            </a:r>
          </a:p>
          <a:p>
            <a:endParaRPr lang="tr-TR"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u="sng" dirty="0" smtClean="0">
                <a:latin typeface="Comic Sans MS" pitchFamily="66" charset="0"/>
              </a:rPr>
              <a:t>İMPLANTE </a:t>
            </a:r>
            <a:r>
              <a:rPr lang="tr-TR" b="1" u="sng" dirty="0" err="1" smtClean="0">
                <a:latin typeface="Comic Sans MS" pitchFamily="66" charset="0"/>
              </a:rPr>
              <a:t>PORT’un</a:t>
            </a:r>
            <a:r>
              <a:rPr lang="tr-TR" b="1" u="sng" dirty="0" smtClean="0">
                <a:latin typeface="Comic Sans MS" pitchFamily="66" charset="0"/>
              </a:rPr>
              <a:t> komplikasyonları</a:t>
            </a:r>
            <a:endParaRPr lang="tr-TR" dirty="0"/>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Tıkanıklık</a:t>
            </a:r>
          </a:p>
          <a:p>
            <a:r>
              <a:rPr lang="tr-TR" dirty="0" err="1" smtClean="0">
                <a:solidFill>
                  <a:schemeClr val="tx1"/>
                </a:solidFill>
                <a:latin typeface="Times New Roman" pitchFamily="18" charset="0"/>
                <a:cs typeface="Times New Roman" pitchFamily="18" charset="0"/>
              </a:rPr>
              <a:t>Katater</a:t>
            </a:r>
            <a:r>
              <a:rPr lang="tr-TR" dirty="0" smtClean="0">
                <a:solidFill>
                  <a:schemeClr val="tx1"/>
                </a:solidFill>
                <a:latin typeface="Times New Roman" pitchFamily="18" charset="0"/>
                <a:cs typeface="Times New Roman" pitchFamily="18" charset="0"/>
              </a:rPr>
              <a:t> kayması ve </a:t>
            </a:r>
            <a:r>
              <a:rPr lang="tr-TR" dirty="0" err="1" smtClean="0">
                <a:solidFill>
                  <a:schemeClr val="tx1"/>
                </a:solidFill>
                <a:latin typeface="Times New Roman" pitchFamily="18" charset="0"/>
                <a:cs typeface="Times New Roman" pitchFamily="18" charset="0"/>
              </a:rPr>
              <a:t>malpozisyon</a:t>
            </a:r>
            <a:endParaRPr lang="tr-TR" dirty="0" smtClean="0">
              <a:solidFill>
                <a:schemeClr val="tx1"/>
              </a:solidFill>
              <a:latin typeface="Times New Roman" pitchFamily="18" charset="0"/>
              <a:cs typeface="Times New Roman" pitchFamily="18" charset="0"/>
            </a:endParaRPr>
          </a:p>
          <a:p>
            <a:r>
              <a:rPr lang="tr-TR" dirty="0" err="1" smtClean="0">
                <a:solidFill>
                  <a:schemeClr val="tx1"/>
                </a:solidFill>
                <a:latin typeface="Times New Roman" pitchFamily="18" charset="0"/>
                <a:cs typeface="Times New Roman" pitchFamily="18" charset="0"/>
              </a:rPr>
              <a:t>Pinch</a:t>
            </a:r>
            <a:r>
              <a:rPr lang="tr-TR" dirty="0" smtClean="0">
                <a:solidFill>
                  <a:schemeClr val="tx1"/>
                </a:solidFill>
                <a:latin typeface="Times New Roman" pitchFamily="18" charset="0"/>
                <a:cs typeface="Times New Roman" pitchFamily="18" charset="0"/>
              </a:rPr>
              <a:t>-</a:t>
            </a:r>
            <a:r>
              <a:rPr lang="tr-TR" dirty="0" err="1" smtClean="0">
                <a:solidFill>
                  <a:schemeClr val="tx1"/>
                </a:solidFill>
                <a:latin typeface="Times New Roman" pitchFamily="18" charset="0"/>
                <a:cs typeface="Times New Roman" pitchFamily="18" charset="0"/>
              </a:rPr>
              <a:t>off</a:t>
            </a:r>
            <a:r>
              <a:rPr lang="tr-TR" dirty="0" smtClean="0">
                <a:solidFill>
                  <a:schemeClr val="tx1"/>
                </a:solidFill>
                <a:latin typeface="Times New Roman" pitchFamily="18" charset="0"/>
                <a:cs typeface="Times New Roman" pitchFamily="18" charset="0"/>
              </a:rPr>
              <a:t> sendromu</a:t>
            </a:r>
          </a:p>
          <a:p>
            <a:r>
              <a:rPr lang="tr-TR" dirty="0" err="1" smtClean="0">
                <a:solidFill>
                  <a:schemeClr val="tx1"/>
                </a:solidFill>
                <a:latin typeface="Times New Roman" pitchFamily="18" charset="0"/>
                <a:cs typeface="Times New Roman" pitchFamily="18" charset="0"/>
              </a:rPr>
              <a:t>Port</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kateter</a:t>
            </a:r>
            <a:r>
              <a:rPr lang="tr-TR" dirty="0" smtClean="0">
                <a:solidFill>
                  <a:schemeClr val="tx1"/>
                </a:solidFill>
                <a:latin typeface="Times New Roman" pitchFamily="18" charset="0"/>
                <a:cs typeface="Times New Roman" pitchFamily="18" charset="0"/>
              </a:rPr>
              <a:t> ayrılması</a:t>
            </a:r>
          </a:p>
          <a:p>
            <a:r>
              <a:rPr lang="tr-TR" dirty="0" smtClean="0">
                <a:solidFill>
                  <a:schemeClr val="tx1"/>
                </a:solidFill>
                <a:latin typeface="Times New Roman" pitchFamily="18" charset="0"/>
                <a:cs typeface="Times New Roman" pitchFamily="18" charset="0"/>
              </a:rPr>
              <a:t>Hasarlı kırık </a:t>
            </a:r>
            <a:r>
              <a:rPr lang="tr-TR" dirty="0" err="1" smtClean="0">
                <a:solidFill>
                  <a:schemeClr val="tx1"/>
                </a:solidFill>
                <a:latin typeface="Times New Roman" pitchFamily="18" charset="0"/>
                <a:cs typeface="Times New Roman" pitchFamily="18" charset="0"/>
              </a:rPr>
              <a:t>kateter</a:t>
            </a:r>
            <a:endParaRPr lang="tr-TR" dirty="0" smtClean="0">
              <a:solidFill>
                <a:schemeClr val="tx1"/>
              </a:solidFill>
              <a:latin typeface="Times New Roman" pitchFamily="18" charset="0"/>
              <a:cs typeface="Times New Roman" pitchFamily="18" charset="0"/>
            </a:endParaRPr>
          </a:p>
          <a:p>
            <a:r>
              <a:rPr lang="tr-TR" dirty="0" err="1" smtClean="0">
                <a:solidFill>
                  <a:schemeClr val="tx1"/>
                </a:solidFill>
                <a:latin typeface="Times New Roman" pitchFamily="18" charset="0"/>
                <a:cs typeface="Times New Roman" pitchFamily="18" charset="0"/>
              </a:rPr>
              <a:t>Ekstravazasyon</a:t>
            </a:r>
            <a:endParaRPr lang="tr-TR" dirty="0" smtClean="0">
              <a:solidFill>
                <a:schemeClr val="tx1"/>
              </a:solidFill>
              <a:latin typeface="Times New Roman" pitchFamily="18" charset="0"/>
              <a:cs typeface="Times New Roman" pitchFamily="18" charset="0"/>
            </a:endParaRPr>
          </a:p>
          <a:p>
            <a:r>
              <a:rPr lang="tr-TR" dirty="0" err="1" smtClean="0">
                <a:solidFill>
                  <a:schemeClr val="tx1"/>
                </a:solidFill>
                <a:latin typeface="Times New Roman" pitchFamily="18" charset="0"/>
                <a:cs typeface="Times New Roman" pitchFamily="18" charset="0"/>
              </a:rPr>
              <a:t>Katater</a:t>
            </a:r>
            <a:r>
              <a:rPr lang="tr-TR" dirty="0" smtClean="0">
                <a:solidFill>
                  <a:schemeClr val="tx1"/>
                </a:solidFill>
                <a:latin typeface="Times New Roman" pitchFamily="18" charset="0"/>
                <a:cs typeface="Times New Roman" pitchFamily="18" charset="0"/>
              </a:rPr>
              <a:t> enfeksiyonu</a:t>
            </a:r>
          </a:p>
          <a:p>
            <a:endParaRPr lang="tr-T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b="1" dirty="0" smtClean="0">
                <a:solidFill>
                  <a:srgbClr val="7030A0"/>
                </a:solidFill>
                <a:latin typeface="Comic Sans MS" pitchFamily="66" charset="0"/>
              </a:rPr>
              <a:t>Tıkanıklık</a:t>
            </a:r>
          </a:p>
          <a:p>
            <a:r>
              <a:rPr lang="tr-TR" dirty="0" err="1" smtClean="0">
                <a:latin typeface="Comic Sans MS" pitchFamily="66" charset="0"/>
              </a:rPr>
              <a:t>Kateterin</a:t>
            </a:r>
            <a:r>
              <a:rPr lang="tr-TR" dirty="0" smtClean="0">
                <a:latin typeface="Comic Sans MS" pitchFamily="66" charset="0"/>
              </a:rPr>
              <a:t> kıvrılması, sıkışması gibi mekanik nedenlerle yada </a:t>
            </a:r>
            <a:r>
              <a:rPr lang="tr-TR" dirty="0" err="1" smtClean="0">
                <a:latin typeface="Comic Sans MS" pitchFamily="66" charset="0"/>
              </a:rPr>
              <a:t>kateter</a:t>
            </a:r>
            <a:r>
              <a:rPr lang="tr-TR" dirty="0" smtClean="0">
                <a:latin typeface="Comic Sans MS" pitchFamily="66" charset="0"/>
              </a:rPr>
              <a:t> bakımının uygun yapılmamasına bağlı </a:t>
            </a:r>
            <a:r>
              <a:rPr lang="tr-TR" dirty="0" err="1" smtClean="0">
                <a:latin typeface="Comic Sans MS" pitchFamily="66" charset="0"/>
              </a:rPr>
              <a:t>trombotik</a:t>
            </a:r>
            <a:r>
              <a:rPr lang="tr-TR" dirty="0" smtClean="0">
                <a:latin typeface="Comic Sans MS" pitchFamily="66" charset="0"/>
              </a:rPr>
              <a:t> tıkanıklık olabilir.</a:t>
            </a:r>
          </a:p>
          <a:p>
            <a:r>
              <a:rPr lang="tr-TR" dirty="0" err="1" smtClean="0">
                <a:latin typeface="Comic Sans MS" pitchFamily="66" charset="0"/>
              </a:rPr>
              <a:t>Kateterin</a:t>
            </a:r>
            <a:r>
              <a:rPr lang="tr-TR" dirty="0" smtClean="0">
                <a:latin typeface="Comic Sans MS" pitchFamily="66" charset="0"/>
              </a:rPr>
              <a:t> kan örneği alınması ve kan transfüzyonu sonrası ve ilaç uygulamaları arasında </a:t>
            </a:r>
            <a:r>
              <a:rPr lang="tr-TR" dirty="0" err="1" smtClean="0">
                <a:latin typeface="Comic Sans MS" pitchFamily="66" charset="0"/>
              </a:rPr>
              <a:t>kateterin</a:t>
            </a:r>
            <a:r>
              <a:rPr lang="tr-TR" dirty="0" smtClean="0">
                <a:latin typeface="Comic Sans MS" pitchFamily="66" charset="0"/>
              </a:rPr>
              <a:t> 10-20 ml sf ile yıkanması tıkanıklık oluşmasını engeller.</a:t>
            </a:r>
          </a:p>
          <a:p>
            <a:endParaRPr lang="tr-TR" dirty="0" smtClean="0">
              <a:latin typeface="Comic Sans MS" pitchFamily="66" charset="0"/>
            </a:endParaRPr>
          </a:p>
          <a:p>
            <a:endParaRPr lang="tr-T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buNone/>
            </a:pPr>
            <a:r>
              <a:rPr lang="tr-TR" b="1" dirty="0" err="1" smtClean="0">
                <a:solidFill>
                  <a:srgbClr val="7030A0"/>
                </a:solidFill>
                <a:latin typeface="Comic Sans MS" pitchFamily="66" charset="0"/>
              </a:rPr>
              <a:t>Kateterin</a:t>
            </a:r>
            <a:r>
              <a:rPr lang="tr-TR" b="1" dirty="0" smtClean="0">
                <a:solidFill>
                  <a:srgbClr val="7030A0"/>
                </a:solidFill>
                <a:latin typeface="Comic Sans MS" pitchFamily="66" charset="0"/>
              </a:rPr>
              <a:t> kayması ve </a:t>
            </a:r>
            <a:r>
              <a:rPr lang="tr-TR" b="1" dirty="0" err="1" smtClean="0">
                <a:solidFill>
                  <a:srgbClr val="7030A0"/>
                </a:solidFill>
                <a:latin typeface="Comic Sans MS" pitchFamily="66" charset="0"/>
              </a:rPr>
              <a:t>malpozisyon</a:t>
            </a:r>
            <a:endParaRPr lang="tr-TR" b="1" dirty="0" smtClean="0">
              <a:solidFill>
                <a:srgbClr val="7030A0"/>
              </a:solidFill>
              <a:latin typeface="Comic Sans MS" pitchFamily="66" charset="0"/>
            </a:endParaRPr>
          </a:p>
          <a:p>
            <a:r>
              <a:rPr lang="tr-TR" dirty="0" smtClean="0">
                <a:latin typeface="Comic Sans MS" pitchFamily="66" charset="0"/>
              </a:rPr>
              <a:t> Öksürme, şiddetli </a:t>
            </a:r>
            <a:r>
              <a:rPr lang="tr-TR" dirty="0" err="1" smtClean="0">
                <a:latin typeface="Comic Sans MS" pitchFamily="66" charset="0"/>
              </a:rPr>
              <a:t>hapşurma</a:t>
            </a:r>
            <a:r>
              <a:rPr lang="tr-TR" dirty="0" smtClean="0">
                <a:latin typeface="Comic Sans MS" pitchFamily="66" charset="0"/>
              </a:rPr>
              <a:t>, kusma gibi </a:t>
            </a:r>
            <a:r>
              <a:rPr lang="tr-TR" dirty="0" err="1" smtClean="0">
                <a:latin typeface="Comic Sans MS" pitchFamily="66" charset="0"/>
              </a:rPr>
              <a:t>intratorasik</a:t>
            </a:r>
            <a:r>
              <a:rPr lang="tr-TR" dirty="0" smtClean="0">
                <a:latin typeface="Comic Sans MS" pitchFamily="66" charset="0"/>
              </a:rPr>
              <a:t> basınç artışları neden olabilir. </a:t>
            </a:r>
            <a:r>
              <a:rPr lang="tr-TR" dirty="0" err="1" smtClean="0">
                <a:latin typeface="Comic Sans MS" pitchFamily="66" charset="0"/>
              </a:rPr>
              <a:t>Kateter</a:t>
            </a:r>
            <a:r>
              <a:rPr lang="tr-TR" dirty="0" smtClean="0">
                <a:latin typeface="Comic Sans MS" pitchFamily="66" charset="0"/>
              </a:rPr>
              <a:t> akım hızında azalma, boyun, omuz yada </a:t>
            </a:r>
            <a:r>
              <a:rPr lang="tr-TR" dirty="0" err="1" smtClean="0">
                <a:latin typeface="Comic Sans MS" pitchFamily="66" charset="0"/>
              </a:rPr>
              <a:t>gögüs</a:t>
            </a:r>
            <a:r>
              <a:rPr lang="tr-TR" dirty="0" smtClean="0">
                <a:latin typeface="Comic Sans MS" pitchFamily="66" charset="0"/>
              </a:rPr>
              <a:t> ağrısı ve </a:t>
            </a:r>
            <a:r>
              <a:rPr lang="tr-TR" dirty="0" err="1" smtClean="0">
                <a:latin typeface="Comic Sans MS" pitchFamily="66" charset="0"/>
              </a:rPr>
              <a:t>dispne</a:t>
            </a:r>
            <a:r>
              <a:rPr lang="tr-TR" dirty="0" smtClean="0">
                <a:latin typeface="Comic Sans MS" pitchFamily="66" charset="0"/>
              </a:rPr>
              <a:t> </a:t>
            </a:r>
            <a:r>
              <a:rPr lang="tr-TR" dirty="0" err="1" smtClean="0">
                <a:latin typeface="Comic Sans MS" pitchFamily="66" charset="0"/>
              </a:rPr>
              <a:t>görülebilri</a:t>
            </a:r>
            <a:r>
              <a:rPr lang="tr-TR" dirty="0" smtClean="0">
                <a:latin typeface="Comic Sans MS" pitchFamily="66" charset="0"/>
              </a:rPr>
              <a:t>.</a:t>
            </a:r>
          </a:p>
          <a:p>
            <a:pPr>
              <a:buNone/>
            </a:pPr>
            <a:r>
              <a:rPr lang="tr-TR" b="1" dirty="0" err="1" smtClean="0">
                <a:solidFill>
                  <a:srgbClr val="7030A0"/>
                </a:solidFill>
                <a:latin typeface="Comic Sans MS" pitchFamily="66" charset="0"/>
              </a:rPr>
              <a:t>Kateter</a:t>
            </a:r>
            <a:r>
              <a:rPr lang="tr-TR" b="1" dirty="0" smtClean="0">
                <a:solidFill>
                  <a:srgbClr val="7030A0"/>
                </a:solidFill>
                <a:latin typeface="Comic Sans MS" pitchFamily="66" charset="0"/>
              </a:rPr>
              <a:t> enfeksiyonu</a:t>
            </a:r>
          </a:p>
          <a:p>
            <a:r>
              <a:rPr lang="tr-TR" dirty="0" smtClean="0">
                <a:latin typeface="Comic Sans MS" pitchFamily="66" charset="0"/>
              </a:rPr>
              <a:t> Lokal yada sistemik olabilir. Çıkış bölgesi enfeksiyonu, tünel enfeksiyonu, </a:t>
            </a:r>
            <a:r>
              <a:rPr lang="tr-TR" dirty="0" err="1" smtClean="0">
                <a:latin typeface="Comic Sans MS" pitchFamily="66" charset="0"/>
              </a:rPr>
              <a:t>port</a:t>
            </a:r>
            <a:r>
              <a:rPr lang="tr-TR" dirty="0" smtClean="0">
                <a:latin typeface="Comic Sans MS" pitchFamily="66" charset="0"/>
              </a:rPr>
              <a:t> cebi </a:t>
            </a:r>
            <a:r>
              <a:rPr lang="tr-TR" dirty="0" err="1" smtClean="0">
                <a:latin typeface="Comic Sans MS" pitchFamily="66" charset="0"/>
              </a:rPr>
              <a:t>absesi</a:t>
            </a:r>
            <a:r>
              <a:rPr lang="tr-TR" dirty="0" smtClean="0">
                <a:latin typeface="Comic Sans MS" pitchFamily="66" charset="0"/>
              </a:rPr>
              <a:t> şeklinde görülebilir. </a:t>
            </a:r>
            <a:r>
              <a:rPr lang="tr-TR" dirty="0" err="1" smtClean="0">
                <a:latin typeface="Comic Sans MS" pitchFamily="66" charset="0"/>
              </a:rPr>
              <a:t>Kateter</a:t>
            </a:r>
            <a:r>
              <a:rPr lang="tr-TR" dirty="0" smtClean="0">
                <a:latin typeface="Comic Sans MS" pitchFamily="66" charset="0"/>
              </a:rPr>
              <a:t> bağlı </a:t>
            </a:r>
            <a:r>
              <a:rPr lang="tr-TR" dirty="0" err="1" smtClean="0">
                <a:latin typeface="Comic Sans MS" pitchFamily="66" charset="0"/>
              </a:rPr>
              <a:t>bakteriyemi</a:t>
            </a:r>
            <a:r>
              <a:rPr lang="tr-TR" dirty="0" smtClean="0">
                <a:latin typeface="Comic Sans MS" pitchFamily="66" charset="0"/>
              </a:rPr>
              <a:t> ve </a:t>
            </a:r>
            <a:r>
              <a:rPr lang="tr-TR" dirty="0" err="1" smtClean="0">
                <a:latin typeface="Comic Sans MS" pitchFamily="66" charset="0"/>
              </a:rPr>
              <a:t>sepsis</a:t>
            </a:r>
            <a:r>
              <a:rPr lang="tr-TR" dirty="0" smtClean="0">
                <a:latin typeface="Comic Sans MS" pitchFamily="66" charset="0"/>
              </a:rPr>
              <a:t> gelişebilir</a:t>
            </a:r>
            <a:endParaRPr lang="tr-T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err="1" smtClean="0">
                <a:solidFill>
                  <a:srgbClr val="7030A0"/>
                </a:solidFill>
                <a:latin typeface="Comic Sans MS" pitchFamily="66" charset="0"/>
              </a:rPr>
              <a:t>Pinch</a:t>
            </a:r>
            <a:r>
              <a:rPr lang="tr-TR" dirty="0" smtClean="0">
                <a:solidFill>
                  <a:srgbClr val="7030A0"/>
                </a:solidFill>
                <a:latin typeface="Comic Sans MS" pitchFamily="66" charset="0"/>
              </a:rPr>
              <a:t>-</a:t>
            </a:r>
            <a:r>
              <a:rPr lang="tr-TR" dirty="0" err="1" smtClean="0">
                <a:solidFill>
                  <a:srgbClr val="7030A0"/>
                </a:solidFill>
                <a:latin typeface="Comic Sans MS" pitchFamily="66" charset="0"/>
              </a:rPr>
              <a:t>off</a:t>
            </a:r>
            <a:r>
              <a:rPr lang="tr-TR" dirty="0" smtClean="0">
                <a:solidFill>
                  <a:srgbClr val="7030A0"/>
                </a:solidFill>
                <a:latin typeface="Comic Sans MS" pitchFamily="66" charset="0"/>
              </a:rPr>
              <a:t> sendromu</a:t>
            </a:r>
          </a:p>
          <a:p>
            <a:r>
              <a:rPr lang="tr-TR" dirty="0" err="1" smtClean="0">
                <a:latin typeface="Comic Sans MS" pitchFamily="66" charset="0"/>
              </a:rPr>
              <a:t>Kateterin</a:t>
            </a:r>
            <a:r>
              <a:rPr lang="tr-TR" dirty="0" smtClean="0">
                <a:latin typeface="Comic Sans MS" pitchFamily="66" charset="0"/>
              </a:rPr>
              <a:t> </a:t>
            </a:r>
            <a:r>
              <a:rPr lang="tr-TR" dirty="0" err="1" smtClean="0">
                <a:latin typeface="Comic Sans MS" pitchFamily="66" charset="0"/>
              </a:rPr>
              <a:t>klavikula</a:t>
            </a:r>
            <a:r>
              <a:rPr lang="tr-TR" dirty="0" smtClean="0">
                <a:latin typeface="Comic Sans MS" pitchFamily="66" charset="0"/>
              </a:rPr>
              <a:t> ile birinci </a:t>
            </a:r>
            <a:r>
              <a:rPr lang="tr-TR" dirty="0" err="1" smtClean="0">
                <a:latin typeface="Comic Sans MS" pitchFamily="66" charset="0"/>
              </a:rPr>
              <a:t>kosta</a:t>
            </a:r>
            <a:r>
              <a:rPr lang="tr-TR" dirty="0" smtClean="0">
                <a:latin typeface="Comic Sans MS" pitchFamily="66" charset="0"/>
              </a:rPr>
              <a:t> kemiği arasında sıkışmasıdır, hastada solunum sıkıntısı olabilir.</a:t>
            </a:r>
          </a:p>
          <a:p>
            <a:pPr>
              <a:buNone/>
            </a:pPr>
            <a:r>
              <a:rPr lang="tr-TR" dirty="0" err="1" smtClean="0">
                <a:solidFill>
                  <a:srgbClr val="7030A0"/>
                </a:solidFill>
                <a:latin typeface="Comic Sans MS" pitchFamily="66" charset="0"/>
              </a:rPr>
              <a:t>Port</a:t>
            </a:r>
            <a:r>
              <a:rPr lang="tr-TR" dirty="0" smtClean="0">
                <a:solidFill>
                  <a:srgbClr val="7030A0"/>
                </a:solidFill>
                <a:latin typeface="Comic Sans MS" pitchFamily="66" charset="0"/>
              </a:rPr>
              <a:t> </a:t>
            </a:r>
            <a:r>
              <a:rPr lang="tr-TR" dirty="0" err="1" smtClean="0">
                <a:solidFill>
                  <a:srgbClr val="7030A0"/>
                </a:solidFill>
                <a:latin typeface="Comic Sans MS" pitchFamily="66" charset="0"/>
              </a:rPr>
              <a:t>kateter</a:t>
            </a:r>
            <a:r>
              <a:rPr lang="tr-TR" dirty="0" smtClean="0">
                <a:solidFill>
                  <a:srgbClr val="7030A0"/>
                </a:solidFill>
                <a:latin typeface="Comic Sans MS" pitchFamily="66" charset="0"/>
              </a:rPr>
              <a:t> ayrılması</a:t>
            </a:r>
          </a:p>
          <a:p>
            <a:r>
              <a:rPr lang="tr-TR" dirty="0" smtClean="0">
                <a:latin typeface="Comic Sans MS" pitchFamily="66" charset="0"/>
              </a:rPr>
              <a:t>Aşırı basınç nedeniyle gelişir. </a:t>
            </a:r>
            <a:r>
              <a:rPr lang="tr-TR" dirty="0" err="1" smtClean="0">
                <a:latin typeface="Comic Sans MS" pitchFamily="66" charset="0"/>
              </a:rPr>
              <a:t>Ekstravazasyona</a:t>
            </a:r>
            <a:r>
              <a:rPr lang="tr-TR" dirty="0" smtClean="0">
                <a:latin typeface="Comic Sans MS" pitchFamily="66" charset="0"/>
              </a:rPr>
              <a:t>, </a:t>
            </a:r>
            <a:r>
              <a:rPr lang="tr-TR" dirty="0" err="1" smtClean="0">
                <a:latin typeface="Comic Sans MS" pitchFamily="66" charset="0"/>
              </a:rPr>
              <a:t>infiltrasyona</a:t>
            </a:r>
            <a:r>
              <a:rPr lang="tr-TR" dirty="0" smtClean="0">
                <a:latin typeface="Comic Sans MS" pitchFamily="66" charset="0"/>
              </a:rPr>
              <a:t> ve </a:t>
            </a:r>
            <a:r>
              <a:rPr lang="tr-TR" dirty="0" err="1" smtClean="0">
                <a:latin typeface="Comic Sans MS" pitchFamily="66" charset="0"/>
              </a:rPr>
              <a:t>emboliye</a:t>
            </a:r>
            <a:r>
              <a:rPr lang="tr-TR" dirty="0" smtClean="0">
                <a:latin typeface="Comic Sans MS" pitchFamily="66" charset="0"/>
              </a:rPr>
              <a:t> neden olur. Hasta bölge soğukluk yada yanma hissedilir.</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0" y="-3"/>
          <a:ext cx="9144000" cy="6858004"/>
        </p:xfrm>
        <a:graphic>
          <a:graphicData uri="http://schemas.openxmlformats.org/drawingml/2006/table">
            <a:tbl>
              <a:tblPr firstRow="1" bandRow="1">
                <a:tableStyleId>{5C22544A-7EE6-4342-B048-85BDC9FD1C3A}</a:tableStyleId>
              </a:tblPr>
              <a:tblGrid>
                <a:gridCol w="3048000"/>
                <a:gridCol w="3048000"/>
                <a:gridCol w="3048000"/>
              </a:tblGrid>
              <a:tr h="739417">
                <a:tc>
                  <a:txBody>
                    <a:bodyPr/>
                    <a:lstStyle/>
                    <a:p>
                      <a:pPr algn="just">
                        <a:lnSpc>
                          <a:spcPct val="150000"/>
                        </a:lnSpc>
                        <a:spcAft>
                          <a:spcPts val="0"/>
                        </a:spcAft>
                        <a:tabLst>
                          <a:tab pos="180340" algn="l"/>
                        </a:tabLst>
                      </a:pPr>
                      <a:r>
                        <a:rPr kumimoji="0" lang="tr-TR" sz="1800" b="1" kern="1200" dirty="0" smtClean="0">
                          <a:solidFill>
                            <a:schemeClr val="lt1"/>
                          </a:solidFill>
                          <a:latin typeface="+mn-lt"/>
                          <a:ea typeface="+mn-ea"/>
                          <a:cs typeface="+mn-cs"/>
                        </a:rPr>
                        <a:t>Elektrolitler</a:t>
                      </a:r>
                      <a:endParaRPr lang="tr-TR" sz="1100" dirty="0">
                        <a:latin typeface="Calibri"/>
                        <a:ea typeface="Calibri"/>
                        <a:cs typeface="Times New Roman"/>
                      </a:endParaRPr>
                    </a:p>
                  </a:txBody>
                  <a:tcPr marL="68580" marR="68580" marT="0" marB="0"/>
                </a:tc>
                <a:tc>
                  <a:txBody>
                    <a:bodyPr/>
                    <a:lstStyle/>
                    <a:p>
                      <a:r>
                        <a:rPr kumimoji="0" lang="tr-TR" sz="1800" b="1" kern="1200" dirty="0" smtClean="0">
                          <a:solidFill>
                            <a:schemeClr val="lt1"/>
                          </a:solidFill>
                          <a:latin typeface="+mn-lt"/>
                          <a:ea typeface="+mn-ea"/>
                          <a:cs typeface="+mn-cs"/>
                        </a:rPr>
                        <a:t>Ekstrasellüler sıvı</a:t>
                      </a:r>
                      <a:endParaRPr lang="tr-TR" dirty="0"/>
                    </a:p>
                  </a:txBody>
                  <a:tcPr/>
                </a:tc>
                <a:tc>
                  <a:txBody>
                    <a:bodyPr/>
                    <a:lstStyle/>
                    <a:p>
                      <a:r>
                        <a:rPr kumimoji="0" lang="tr-TR" sz="1800" b="1" kern="1200" dirty="0" smtClean="0">
                          <a:solidFill>
                            <a:schemeClr val="lt1"/>
                          </a:solidFill>
                          <a:latin typeface="+mn-lt"/>
                          <a:ea typeface="+mn-ea"/>
                          <a:cs typeface="+mn-cs"/>
                        </a:rPr>
                        <a:t>İntrasellüler sıvı</a:t>
                      </a:r>
                      <a:endParaRPr lang="tr-TR" dirty="0"/>
                    </a:p>
                  </a:txBody>
                  <a:tcPr/>
                </a:tc>
              </a:tr>
              <a:tr h="666389">
                <a:tc>
                  <a:txBody>
                    <a:bodyPr/>
                    <a:lstStyle/>
                    <a:p>
                      <a:pPr algn="just">
                        <a:lnSpc>
                          <a:spcPct val="150000"/>
                        </a:lnSpc>
                        <a:spcAft>
                          <a:spcPts val="0"/>
                        </a:spcAft>
                        <a:tabLst>
                          <a:tab pos="180340" algn="l"/>
                        </a:tabLst>
                      </a:pPr>
                      <a:r>
                        <a:rPr lang="tr-TR" sz="1400" b="1" dirty="0">
                          <a:latin typeface="Times New Roman"/>
                          <a:ea typeface="Calibri"/>
                          <a:cs typeface="Times New Roman"/>
                        </a:rPr>
                        <a:t>Katyonlar</a:t>
                      </a:r>
                      <a:endParaRPr lang="tr-TR" sz="1100" dirty="0">
                        <a:latin typeface="Calibri"/>
                        <a:ea typeface="Calibri"/>
                        <a:cs typeface="Times New Roman"/>
                      </a:endParaRPr>
                    </a:p>
                  </a:txBody>
                  <a:tcPr marL="68580" marR="68580" marT="0" marB="0"/>
                </a:tc>
                <a:tc>
                  <a:txBody>
                    <a:bodyPr/>
                    <a:lstStyle/>
                    <a:p>
                      <a:endParaRPr lang="tr-TR"/>
                    </a:p>
                  </a:txBody>
                  <a:tcPr/>
                </a:tc>
                <a:tc>
                  <a:txBody>
                    <a:bodyPr/>
                    <a:lstStyle/>
                    <a:p>
                      <a:endParaRPr lang="tr-TR"/>
                    </a:p>
                  </a:txBody>
                  <a:tcPr/>
                </a:tc>
              </a:tr>
              <a:tr h="666389">
                <a:tc>
                  <a:txBody>
                    <a:bodyPr/>
                    <a:lstStyle/>
                    <a:p>
                      <a:pPr algn="just">
                        <a:lnSpc>
                          <a:spcPct val="150000"/>
                        </a:lnSpc>
                        <a:spcAft>
                          <a:spcPts val="0"/>
                        </a:spcAft>
                        <a:tabLst>
                          <a:tab pos="180340" algn="l"/>
                          <a:tab pos="1812290" algn="r"/>
                        </a:tabLst>
                      </a:pPr>
                      <a:r>
                        <a:rPr lang="tr-TR" sz="1400" dirty="0">
                          <a:latin typeface="Times New Roman"/>
                          <a:ea typeface="Calibri"/>
                          <a:cs typeface="Times New Roman"/>
                        </a:rPr>
                        <a:t>Sodyum(</a:t>
                      </a:r>
                      <a:r>
                        <a:rPr lang="tr-TR" sz="1400" dirty="0" err="1">
                          <a:latin typeface="Times New Roman"/>
                          <a:ea typeface="Calibri"/>
                          <a:cs typeface="Times New Roman"/>
                        </a:rPr>
                        <a:t>Na</a:t>
                      </a:r>
                      <a:r>
                        <a:rPr lang="tr-TR" sz="1400" dirty="0">
                          <a:latin typeface="Times New Roman"/>
                          <a:ea typeface="Calibri"/>
                          <a:cs typeface="Times New Roman"/>
                        </a:rPr>
                        <a:t>++)	</a:t>
                      </a:r>
                      <a:endParaRPr lang="tr-TR" sz="1100" dirty="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142 mEq/L</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dirty="0">
                          <a:latin typeface="Times New Roman"/>
                          <a:ea typeface="Calibri"/>
                          <a:cs typeface="Times New Roman"/>
                        </a:rPr>
                        <a:t>10 </a:t>
                      </a:r>
                      <a:r>
                        <a:rPr lang="tr-TR" sz="1400" dirty="0" err="1">
                          <a:latin typeface="Times New Roman"/>
                          <a:ea typeface="Calibri"/>
                          <a:cs typeface="Times New Roman"/>
                        </a:rPr>
                        <a:t>mEq</a:t>
                      </a:r>
                      <a:r>
                        <a:rPr lang="tr-TR" sz="1400" dirty="0">
                          <a:latin typeface="Times New Roman"/>
                          <a:ea typeface="Calibri"/>
                          <a:cs typeface="Times New Roman"/>
                        </a:rPr>
                        <a:t>/L</a:t>
                      </a:r>
                      <a:endParaRPr lang="tr-TR" sz="1100" dirty="0">
                        <a:latin typeface="Calibri"/>
                        <a:ea typeface="Calibri"/>
                        <a:cs typeface="Times New Roman"/>
                      </a:endParaRPr>
                    </a:p>
                  </a:txBody>
                  <a:tcPr marL="68580" marR="68580" marT="0" marB="0"/>
                </a:tc>
              </a:tr>
              <a:tr h="666389">
                <a:tc>
                  <a:txBody>
                    <a:bodyPr/>
                    <a:lstStyle/>
                    <a:p>
                      <a:pPr algn="just">
                        <a:lnSpc>
                          <a:spcPct val="150000"/>
                        </a:lnSpc>
                        <a:spcAft>
                          <a:spcPts val="0"/>
                        </a:spcAft>
                        <a:tabLst>
                          <a:tab pos="180340" algn="l"/>
                          <a:tab pos="1812290" algn="r"/>
                        </a:tabLst>
                      </a:pPr>
                      <a:r>
                        <a:rPr lang="tr-TR" sz="1400" dirty="0">
                          <a:latin typeface="Times New Roman"/>
                          <a:ea typeface="Calibri"/>
                          <a:cs typeface="Times New Roman"/>
                        </a:rPr>
                        <a:t>Potasyum(K+)	</a:t>
                      </a:r>
                      <a:endParaRPr lang="tr-TR" sz="1100" dirty="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5 mEq/L</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141 mEq/L</a:t>
                      </a:r>
                      <a:endParaRPr lang="tr-TR" sz="1100">
                        <a:latin typeface="Calibri"/>
                        <a:ea typeface="Calibri"/>
                        <a:cs typeface="Times New Roman"/>
                      </a:endParaRPr>
                    </a:p>
                  </a:txBody>
                  <a:tcPr marL="68580" marR="68580" marT="0" marB="0"/>
                </a:tc>
              </a:tr>
              <a:tr h="666389">
                <a:tc>
                  <a:txBody>
                    <a:bodyPr/>
                    <a:lstStyle/>
                    <a:p>
                      <a:pPr algn="just">
                        <a:lnSpc>
                          <a:spcPct val="150000"/>
                        </a:lnSpc>
                        <a:spcAft>
                          <a:spcPts val="0"/>
                        </a:spcAft>
                        <a:tabLst>
                          <a:tab pos="180340" algn="l"/>
                        </a:tabLst>
                      </a:pPr>
                      <a:r>
                        <a:rPr lang="tr-TR" sz="1400">
                          <a:latin typeface="Times New Roman"/>
                          <a:ea typeface="Calibri"/>
                          <a:cs typeface="Times New Roman"/>
                        </a:rPr>
                        <a:t>Kalsiyum(Ca++)</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5 mEq/L</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1 mEq/L</a:t>
                      </a:r>
                      <a:endParaRPr lang="tr-TR" sz="1100">
                        <a:latin typeface="Calibri"/>
                        <a:ea typeface="Calibri"/>
                        <a:cs typeface="Times New Roman"/>
                      </a:endParaRPr>
                    </a:p>
                  </a:txBody>
                  <a:tcPr marL="68580" marR="68580" marT="0" marB="0"/>
                </a:tc>
              </a:tr>
              <a:tr h="666389">
                <a:tc>
                  <a:txBody>
                    <a:bodyPr/>
                    <a:lstStyle/>
                    <a:p>
                      <a:pPr algn="just">
                        <a:lnSpc>
                          <a:spcPct val="150000"/>
                        </a:lnSpc>
                        <a:spcAft>
                          <a:spcPts val="0"/>
                        </a:spcAft>
                        <a:tabLst>
                          <a:tab pos="180340" algn="l"/>
                        </a:tabLst>
                      </a:pPr>
                      <a:r>
                        <a:rPr lang="tr-TR" sz="1400">
                          <a:latin typeface="Times New Roman"/>
                          <a:ea typeface="Calibri"/>
                          <a:cs typeface="Times New Roman"/>
                        </a:rPr>
                        <a:t>Magnezyum(Mg++)</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3 mEq/L</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58 mEq/L</a:t>
                      </a:r>
                      <a:endParaRPr lang="tr-TR" sz="1100">
                        <a:latin typeface="Calibri"/>
                        <a:ea typeface="Calibri"/>
                        <a:cs typeface="Times New Roman"/>
                      </a:endParaRPr>
                    </a:p>
                  </a:txBody>
                  <a:tcPr marL="68580" marR="68580" marT="0" marB="0"/>
                </a:tc>
              </a:tr>
              <a:tr h="666389">
                <a:tc>
                  <a:txBody>
                    <a:bodyPr/>
                    <a:lstStyle/>
                    <a:p>
                      <a:pPr algn="just">
                        <a:lnSpc>
                          <a:spcPct val="150000"/>
                        </a:lnSpc>
                        <a:spcAft>
                          <a:spcPts val="0"/>
                        </a:spcAft>
                        <a:tabLst>
                          <a:tab pos="180340" algn="l"/>
                        </a:tabLst>
                      </a:pPr>
                      <a:r>
                        <a:rPr lang="tr-TR" sz="1400" b="1">
                          <a:latin typeface="Times New Roman"/>
                          <a:ea typeface="Calibri"/>
                          <a:cs typeface="Times New Roman"/>
                        </a:rPr>
                        <a:t>Anyonlar</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endParaRPr lang="tr-TR" sz="1400">
                        <a:latin typeface="Times New Roman"/>
                        <a:ea typeface="Calibri"/>
                        <a:cs typeface="Times New Roman"/>
                      </a:endParaRPr>
                    </a:p>
                  </a:txBody>
                  <a:tcPr marL="68580" marR="68580" marT="0" marB="0"/>
                </a:tc>
                <a:tc>
                  <a:txBody>
                    <a:bodyPr/>
                    <a:lstStyle/>
                    <a:p>
                      <a:pPr algn="ctr">
                        <a:lnSpc>
                          <a:spcPct val="150000"/>
                        </a:lnSpc>
                        <a:spcAft>
                          <a:spcPts val="0"/>
                        </a:spcAft>
                        <a:tabLst>
                          <a:tab pos="180340" algn="l"/>
                        </a:tabLst>
                      </a:pPr>
                      <a:endParaRPr lang="tr-TR" sz="1400">
                        <a:latin typeface="Times New Roman"/>
                        <a:ea typeface="Calibri"/>
                        <a:cs typeface="Times New Roman"/>
                      </a:endParaRPr>
                    </a:p>
                  </a:txBody>
                  <a:tcPr marL="68580" marR="68580" marT="0" marB="0"/>
                </a:tc>
              </a:tr>
              <a:tr h="666389">
                <a:tc>
                  <a:txBody>
                    <a:bodyPr/>
                    <a:lstStyle/>
                    <a:p>
                      <a:pPr algn="just">
                        <a:lnSpc>
                          <a:spcPct val="150000"/>
                        </a:lnSpc>
                        <a:spcAft>
                          <a:spcPts val="0"/>
                        </a:spcAft>
                        <a:tabLst>
                          <a:tab pos="180340" algn="l"/>
                        </a:tabLst>
                      </a:pPr>
                      <a:r>
                        <a:rPr lang="tr-TR" sz="1400">
                          <a:latin typeface="Times New Roman"/>
                          <a:ea typeface="Calibri"/>
                          <a:cs typeface="Times New Roman"/>
                        </a:rPr>
                        <a:t>Klor(Cl­-)</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103 mEq/L</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4 mEq/L</a:t>
                      </a:r>
                      <a:endParaRPr lang="tr-TR" sz="1100">
                        <a:latin typeface="Calibri"/>
                        <a:ea typeface="Calibri"/>
                        <a:cs typeface="Times New Roman"/>
                      </a:endParaRPr>
                    </a:p>
                  </a:txBody>
                  <a:tcPr marL="68580" marR="68580" marT="0" marB="0"/>
                </a:tc>
              </a:tr>
              <a:tr h="666389">
                <a:tc>
                  <a:txBody>
                    <a:bodyPr/>
                    <a:lstStyle/>
                    <a:p>
                      <a:pPr algn="just">
                        <a:lnSpc>
                          <a:spcPct val="150000"/>
                        </a:lnSpc>
                        <a:spcAft>
                          <a:spcPts val="0"/>
                        </a:spcAft>
                        <a:tabLst>
                          <a:tab pos="180340" algn="l"/>
                        </a:tabLst>
                      </a:pPr>
                      <a:r>
                        <a:rPr lang="tr-TR" sz="1400">
                          <a:latin typeface="Times New Roman"/>
                          <a:ea typeface="Calibri"/>
                          <a:cs typeface="Times New Roman"/>
                        </a:rPr>
                        <a:t>Bikarbonat(HCO3)</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28 mEq/L</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10 mEq/L</a:t>
                      </a:r>
                      <a:endParaRPr lang="tr-TR" sz="1100">
                        <a:latin typeface="Calibri"/>
                        <a:ea typeface="Calibri"/>
                        <a:cs typeface="Times New Roman"/>
                      </a:endParaRPr>
                    </a:p>
                  </a:txBody>
                  <a:tcPr marL="68580" marR="68580" marT="0" marB="0"/>
                </a:tc>
              </a:tr>
              <a:tr h="787475">
                <a:tc>
                  <a:txBody>
                    <a:bodyPr/>
                    <a:lstStyle/>
                    <a:p>
                      <a:pPr algn="just">
                        <a:lnSpc>
                          <a:spcPct val="150000"/>
                        </a:lnSpc>
                        <a:spcAft>
                          <a:spcPts val="0"/>
                        </a:spcAft>
                        <a:tabLst>
                          <a:tab pos="180340" algn="l"/>
                        </a:tabLst>
                      </a:pPr>
                      <a:r>
                        <a:rPr lang="tr-TR" sz="1400">
                          <a:latin typeface="Times New Roman"/>
                          <a:ea typeface="Calibri"/>
                          <a:cs typeface="Times New Roman"/>
                        </a:rPr>
                        <a:t>Fosfat(PO4)</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a:latin typeface="Times New Roman"/>
                          <a:ea typeface="Calibri"/>
                          <a:cs typeface="Times New Roman"/>
                        </a:rPr>
                        <a:t>4 mEq/L</a:t>
                      </a:r>
                      <a:endParaRPr lang="tr-TR" sz="1100">
                        <a:latin typeface="Calibri"/>
                        <a:ea typeface="Calibri"/>
                        <a:cs typeface="Times New Roman"/>
                      </a:endParaRPr>
                    </a:p>
                  </a:txBody>
                  <a:tcPr marL="68580" marR="68580" marT="0" marB="0"/>
                </a:tc>
                <a:tc>
                  <a:txBody>
                    <a:bodyPr/>
                    <a:lstStyle/>
                    <a:p>
                      <a:pPr algn="ctr">
                        <a:lnSpc>
                          <a:spcPct val="150000"/>
                        </a:lnSpc>
                        <a:spcAft>
                          <a:spcPts val="0"/>
                        </a:spcAft>
                        <a:tabLst>
                          <a:tab pos="180340" algn="l"/>
                        </a:tabLst>
                      </a:pPr>
                      <a:r>
                        <a:rPr lang="tr-TR" sz="1400" dirty="0">
                          <a:latin typeface="Times New Roman"/>
                          <a:ea typeface="Calibri"/>
                          <a:cs typeface="Times New Roman"/>
                        </a:rPr>
                        <a:t>75 </a:t>
                      </a:r>
                      <a:r>
                        <a:rPr lang="tr-TR" sz="1400" dirty="0" err="1">
                          <a:latin typeface="Times New Roman"/>
                          <a:ea typeface="Calibri"/>
                          <a:cs typeface="Times New Roman"/>
                        </a:rPr>
                        <a:t>mEq</a:t>
                      </a:r>
                      <a:r>
                        <a:rPr lang="tr-TR" sz="1400" dirty="0">
                          <a:latin typeface="Times New Roman"/>
                          <a:ea typeface="Calibri"/>
                          <a:cs typeface="Times New Roman"/>
                        </a:rPr>
                        <a:t>/L</a:t>
                      </a:r>
                      <a:endParaRPr lang="tr-TR" sz="1100" dirty="0">
                        <a:latin typeface="Calibri"/>
                        <a:ea typeface="Calibri"/>
                        <a:cs typeface="Times New Roman"/>
                      </a:endParaRPr>
                    </a:p>
                  </a:txBody>
                  <a:tcPr marL="68580" marR="68580" marT="0" marB="0"/>
                </a:tc>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buNone/>
            </a:pPr>
            <a:r>
              <a:rPr lang="tr-TR" b="1" dirty="0" smtClean="0">
                <a:solidFill>
                  <a:srgbClr val="7030A0"/>
                </a:solidFill>
                <a:latin typeface="Comic Sans MS" pitchFamily="66" charset="0"/>
              </a:rPr>
              <a:t>Hasarlı kırık </a:t>
            </a:r>
            <a:r>
              <a:rPr lang="tr-TR" b="1" dirty="0" err="1" smtClean="0">
                <a:solidFill>
                  <a:srgbClr val="7030A0"/>
                </a:solidFill>
                <a:latin typeface="Comic Sans MS" pitchFamily="66" charset="0"/>
              </a:rPr>
              <a:t>kateter</a:t>
            </a:r>
            <a:r>
              <a:rPr lang="tr-TR" b="1" dirty="0" smtClean="0">
                <a:solidFill>
                  <a:srgbClr val="7030A0"/>
                </a:solidFill>
                <a:latin typeface="Comic Sans MS" pitchFamily="66" charset="0"/>
              </a:rPr>
              <a:t> </a:t>
            </a:r>
          </a:p>
          <a:p>
            <a:r>
              <a:rPr lang="tr-TR" dirty="0" smtClean="0">
                <a:latin typeface="Comic Sans MS" pitchFamily="66" charset="0"/>
              </a:rPr>
              <a:t>Kırık kısmı ise </a:t>
            </a:r>
            <a:r>
              <a:rPr lang="tr-TR" dirty="0" err="1" smtClean="0">
                <a:latin typeface="Comic Sans MS" pitchFamily="66" charset="0"/>
              </a:rPr>
              <a:t>infiltrasyon</a:t>
            </a:r>
            <a:r>
              <a:rPr lang="tr-TR" dirty="0" smtClean="0">
                <a:latin typeface="Comic Sans MS" pitchFamily="66" charset="0"/>
              </a:rPr>
              <a:t>, tam ise </a:t>
            </a:r>
            <a:r>
              <a:rPr lang="tr-TR" dirty="0" err="1" smtClean="0">
                <a:latin typeface="Comic Sans MS" pitchFamily="66" charset="0"/>
              </a:rPr>
              <a:t>emboliye</a:t>
            </a:r>
            <a:r>
              <a:rPr lang="tr-TR" dirty="0" smtClean="0">
                <a:latin typeface="Comic Sans MS" pitchFamily="66" charset="0"/>
              </a:rPr>
              <a:t> neden olur. Göğüs duvarında şişme, </a:t>
            </a:r>
            <a:r>
              <a:rPr lang="tr-TR" dirty="0" err="1" smtClean="0">
                <a:latin typeface="Comic Sans MS" pitchFamily="66" charset="0"/>
              </a:rPr>
              <a:t>port</a:t>
            </a:r>
            <a:r>
              <a:rPr lang="tr-TR" dirty="0" smtClean="0">
                <a:latin typeface="Comic Sans MS" pitchFamily="66" charset="0"/>
              </a:rPr>
              <a:t> alanında yada omuzda ağrı, öksürme, göğüs ağrısı yada taşikardi olabilir.</a:t>
            </a:r>
          </a:p>
          <a:p>
            <a:pPr>
              <a:buNone/>
            </a:pPr>
            <a:r>
              <a:rPr lang="tr-TR" b="1" dirty="0" err="1" smtClean="0">
                <a:solidFill>
                  <a:srgbClr val="7030A0"/>
                </a:solidFill>
                <a:latin typeface="Comic Sans MS" pitchFamily="66" charset="0"/>
              </a:rPr>
              <a:t>Ekstravazasyon</a:t>
            </a:r>
            <a:endParaRPr lang="tr-TR" b="1" dirty="0" smtClean="0">
              <a:solidFill>
                <a:srgbClr val="7030A0"/>
              </a:solidFill>
              <a:latin typeface="Comic Sans MS" pitchFamily="66" charset="0"/>
            </a:endParaRPr>
          </a:p>
          <a:p>
            <a:r>
              <a:rPr lang="tr-TR" dirty="0" err="1" smtClean="0">
                <a:latin typeface="Comic Sans MS" pitchFamily="66" charset="0"/>
              </a:rPr>
              <a:t>İritan</a:t>
            </a:r>
            <a:r>
              <a:rPr lang="tr-TR" dirty="0" smtClean="0">
                <a:latin typeface="Comic Sans MS" pitchFamily="66" charset="0"/>
              </a:rPr>
              <a:t> </a:t>
            </a:r>
            <a:r>
              <a:rPr lang="tr-TR" dirty="0" err="1" smtClean="0">
                <a:latin typeface="Comic Sans MS" pitchFamily="66" charset="0"/>
              </a:rPr>
              <a:t>kemoterapik</a:t>
            </a:r>
            <a:r>
              <a:rPr lang="tr-TR" dirty="0" smtClean="0">
                <a:latin typeface="Comic Sans MS" pitchFamily="66" charset="0"/>
              </a:rPr>
              <a:t> ajanların damar  içi uygulanması sırasında cevre dokulara sızması ile ortaya çıkan doku </a:t>
            </a:r>
            <a:r>
              <a:rPr lang="tr-TR" dirty="0" err="1" smtClean="0">
                <a:latin typeface="Comic Sans MS" pitchFamily="66" charset="0"/>
              </a:rPr>
              <a:t>harabiyetidir</a:t>
            </a:r>
            <a:r>
              <a:rPr lang="tr-TR" dirty="0" smtClean="0">
                <a:latin typeface="Comic Sans MS" pitchFamily="66" charset="0"/>
              </a:rPr>
              <a:t>. </a:t>
            </a:r>
            <a:r>
              <a:rPr lang="tr-TR" dirty="0" err="1" smtClean="0">
                <a:latin typeface="Comic Sans MS" pitchFamily="66" charset="0"/>
              </a:rPr>
              <a:t>Port</a:t>
            </a:r>
            <a:r>
              <a:rPr lang="tr-TR" dirty="0" smtClean="0">
                <a:latin typeface="Comic Sans MS" pitchFamily="66" charset="0"/>
              </a:rPr>
              <a:t> cebinde ödem,boyun, göğüs yada omuz ağrısı olur. </a:t>
            </a:r>
            <a:r>
              <a:rPr lang="tr-TR" dirty="0" err="1" smtClean="0">
                <a:latin typeface="Comic Sans MS" pitchFamily="66" charset="0"/>
              </a:rPr>
              <a:t>İnfüzyon</a:t>
            </a:r>
            <a:r>
              <a:rPr lang="tr-TR" dirty="0" smtClean="0">
                <a:latin typeface="Comic Sans MS" pitchFamily="66" charset="0"/>
              </a:rPr>
              <a:t> hemen durdurulur.</a:t>
            </a:r>
          </a:p>
          <a:p>
            <a:pPr>
              <a:buNone/>
            </a:pPr>
            <a:endParaRPr lang="tr-TR" dirty="0" smtClean="0">
              <a:latin typeface="Comic Sans MS" pitchFamily="66" charset="0"/>
            </a:endParaRPr>
          </a:p>
          <a:p>
            <a:endParaRPr lang="tr-T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Comic Sans MS" pitchFamily="66" charset="0"/>
              </a:rPr>
              <a:t>Total </a:t>
            </a:r>
            <a:r>
              <a:rPr lang="tr-TR" dirty="0" err="1" smtClean="0">
                <a:latin typeface="Comic Sans MS" pitchFamily="66" charset="0"/>
              </a:rPr>
              <a:t>parenteral</a:t>
            </a:r>
            <a:r>
              <a:rPr lang="tr-TR" dirty="0" smtClean="0">
                <a:latin typeface="Comic Sans MS" pitchFamily="66" charset="0"/>
              </a:rPr>
              <a:t> beslenmeye bağlı </a:t>
            </a:r>
            <a:r>
              <a:rPr lang="tr-TR" dirty="0" err="1" smtClean="0">
                <a:latin typeface="Comic Sans MS" pitchFamily="66" charset="0"/>
              </a:rPr>
              <a:t>komlikasyonlar</a:t>
            </a:r>
            <a:endParaRPr lang="tr-TR" dirty="0"/>
          </a:p>
        </p:txBody>
      </p:sp>
      <p:sp>
        <p:nvSpPr>
          <p:cNvPr id="3" name="2 İçerik Yer Tutucusu"/>
          <p:cNvSpPr>
            <a:spLocks noGrp="1"/>
          </p:cNvSpPr>
          <p:nvPr>
            <p:ph idx="1"/>
          </p:nvPr>
        </p:nvSpPr>
        <p:spPr/>
        <p:txBody>
          <a:bodyPr>
            <a:normAutofit fontScale="85000" lnSpcReduction="20000"/>
          </a:bodyPr>
          <a:lstStyle/>
          <a:p>
            <a:r>
              <a:rPr lang="tr-TR" b="1" dirty="0" err="1" smtClean="0">
                <a:solidFill>
                  <a:srgbClr val="7030A0"/>
                </a:solidFill>
                <a:latin typeface="Comic Sans MS" pitchFamily="66" charset="0"/>
              </a:rPr>
              <a:t>Metabolik</a:t>
            </a:r>
            <a:r>
              <a:rPr lang="tr-TR" b="1" dirty="0" smtClean="0">
                <a:solidFill>
                  <a:srgbClr val="7030A0"/>
                </a:solidFill>
                <a:latin typeface="Comic Sans MS" pitchFamily="66" charset="0"/>
              </a:rPr>
              <a:t> komplikasyonlar</a:t>
            </a:r>
          </a:p>
          <a:p>
            <a:r>
              <a:rPr lang="tr-TR" b="1" dirty="0" err="1" smtClean="0">
                <a:solidFill>
                  <a:srgbClr val="7030A0"/>
                </a:solidFill>
                <a:latin typeface="Comic Sans MS" pitchFamily="66" charset="0"/>
              </a:rPr>
              <a:t>Hiperglisemi</a:t>
            </a:r>
            <a:endParaRPr lang="tr-TR" b="1" dirty="0" smtClean="0">
              <a:solidFill>
                <a:srgbClr val="7030A0"/>
              </a:solidFill>
              <a:latin typeface="Comic Sans MS" pitchFamily="66" charset="0"/>
            </a:endParaRPr>
          </a:p>
          <a:p>
            <a:r>
              <a:rPr lang="tr-TR" b="1" dirty="0" smtClean="0">
                <a:solidFill>
                  <a:srgbClr val="7030A0"/>
                </a:solidFill>
                <a:latin typeface="Comic Sans MS" pitchFamily="66" charset="0"/>
              </a:rPr>
              <a:t>Hipoglisemi</a:t>
            </a:r>
          </a:p>
          <a:p>
            <a:r>
              <a:rPr lang="tr-TR" b="1" dirty="0" err="1" smtClean="0">
                <a:solidFill>
                  <a:srgbClr val="7030A0"/>
                </a:solidFill>
                <a:latin typeface="Comic Sans MS" pitchFamily="66" charset="0"/>
              </a:rPr>
              <a:t>Karaçiğeryağlanması</a:t>
            </a:r>
            <a:endParaRPr lang="tr-TR" b="1" dirty="0" smtClean="0">
              <a:solidFill>
                <a:srgbClr val="7030A0"/>
              </a:solidFill>
              <a:latin typeface="Comic Sans MS" pitchFamily="66" charset="0"/>
            </a:endParaRPr>
          </a:p>
          <a:p>
            <a:r>
              <a:rPr lang="tr-TR" b="1" dirty="0" err="1" smtClean="0">
                <a:solidFill>
                  <a:srgbClr val="7030A0"/>
                </a:solidFill>
                <a:latin typeface="Comic Sans MS" pitchFamily="66" charset="0"/>
              </a:rPr>
              <a:t>Azotemi</a:t>
            </a:r>
            <a:endParaRPr lang="tr-TR" b="1" dirty="0" smtClean="0">
              <a:solidFill>
                <a:srgbClr val="7030A0"/>
              </a:solidFill>
              <a:latin typeface="Comic Sans MS" pitchFamily="66" charset="0"/>
            </a:endParaRPr>
          </a:p>
          <a:p>
            <a:r>
              <a:rPr lang="tr-TR" b="1" dirty="0" err="1" smtClean="0">
                <a:solidFill>
                  <a:srgbClr val="7030A0"/>
                </a:solidFill>
                <a:latin typeface="Comic Sans MS" pitchFamily="66" charset="0"/>
              </a:rPr>
              <a:t>Metabolik</a:t>
            </a:r>
            <a:r>
              <a:rPr lang="tr-TR" b="1" dirty="0" smtClean="0">
                <a:solidFill>
                  <a:srgbClr val="7030A0"/>
                </a:solidFill>
                <a:latin typeface="Comic Sans MS" pitchFamily="66" charset="0"/>
              </a:rPr>
              <a:t> </a:t>
            </a:r>
            <a:r>
              <a:rPr lang="tr-TR" b="1" dirty="0" err="1" smtClean="0">
                <a:solidFill>
                  <a:srgbClr val="7030A0"/>
                </a:solidFill>
                <a:latin typeface="Comic Sans MS" pitchFamily="66" charset="0"/>
              </a:rPr>
              <a:t>asidoz</a:t>
            </a:r>
            <a:endParaRPr lang="tr-TR" b="1" dirty="0" smtClean="0">
              <a:solidFill>
                <a:srgbClr val="7030A0"/>
              </a:solidFill>
              <a:latin typeface="Comic Sans MS" pitchFamily="66" charset="0"/>
            </a:endParaRPr>
          </a:p>
          <a:p>
            <a:r>
              <a:rPr lang="tr-TR" b="1" dirty="0" smtClean="0">
                <a:solidFill>
                  <a:srgbClr val="7030A0"/>
                </a:solidFill>
                <a:latin typeface="Comic Sans MS" pitchFamily="66" charset="0"/>
              </a:rPr>
              <a:t>Dolaşım yüklemesi</a:t>
            </a:r>
          </a:p>
          <a:p>
            <a:r>
              <a:rPr lang="tr-TR" b="1" dirty="0" err="1" smtClean="0">
                <a:solidFill>
                  <a:srgbClr val="7030A0"/>
                </a:solidFill>
                <a:latin typeface="Comic Sans MS" pitchFamily="66" charset="0"/>
              </a:rPr>
              <a:t>Hiperkalemi</a:t>
            </a:r>
            <a:endParaRPr lang="tr-TR" b="1" dirty="0" smtClean="0">
              <a:solidFill>
                <a:srgbClr val="7030A0"/>
              </a:solidFill>
              <a:latin typeface="Comic Sans MS" pitchFamily="66" charset="0"/>
            </a:endParaRPr>
          </a:p>
          <a:p>
            <a:r>
              <a:rPr lang="tr-TR" b="1" dirty="0" err="1" smtClean="0">
                <a:solidFill>
                  <a:srgbClr val="7030A0"/>
                </a:solidFill>
                <a:latin typeface="Comic Sans MS" pitchFamily="66" charset="0"/>
              </a:rPr>
              <a:t>Hipokalemi</a:t>
            </a:r>
            <a:endParaRPr lang="tr-TR" b="1" dirty="0" smtClean="0">
              <a:solidFill>
                <a:srgbClr val="7030A0"/>
              </a:solidFill>
              <a:latin typeface="Comic Sans MS" pitchFamily="66" charset="0"/>
            </a:endParaRPr>
          </a:p>
          <a:p>
            <a:r>
              <a:rPr lang="tr-TR" b="1" dirty="0" err="1" smtClean="0">
                <a:solidFill>
                  <a:srgbClr val="7030A0"/>
                </a:solidFill>
                <a:latin typeface="Comic Sans MS" pitchFamily="66" charset="0"/>
              </a:rPr>
              <a:t>Hipokalsemi</a:t>
            </a:r>
            <a:endParaRPr lang="tr-TR" b="1" dirty="0" smtClean="0">
              <a:solidFill>
                <a:srgbClr val="7030A0"/>
              </a:solidFill>
              <a:latin typeface="Comic Sans MS" pitchFamily="66" charset="0"/>
            </a:endParaRPr>
          </a:p>
          <a:p>
            <a:r>
              <a:rPr lang="tr-TR" b="1" dirty="0" err="1" smtClean="0">
                <a:solidFill>
                  <a:srgbClr val="7030A0"/>
                </a:solidFill>
                <a:latin typeface="Comic Sans MS" pitchFamily="66" charset="0"/>
              </a:rPr>
              <a:t>Hipofosfatemi</a:t>
            </a:r>
            <a:endParaRPr lang="tr-TR" b="1" dirty="0" smtClean="0">
              <a:solidFill>
                <a:srgbClr val="7030A0"/>
              </a:solidFill>
              <a:latin typeface="Comic Sans MS" pitchFamily="66" charset="0"/>
            </a:endParaRPr>
          </a:p>
          <a:p>
            <a:r>
              <a:rPr lang="tr-TR" b="1" dirty="0" err="1" smtClean="0">
                <a:solidFill>
                  <a:srgbClr val="7030A0"/>
                </a:solidFill>
                <a:latin typeface="Comic Sans MS" pitchFamily="66" charset="0"/>
              </a:rPr>
              <a:t>Hipomagneziyemi</a:t>
            </a:r>
            <a:endParaRPr lang="tr-TR" b="1" dirty="0" smtClean="0">
              <a:solidFill>
                <a:srgbClr val="7030A0"/>
              </a:solidFill>
              <a:latin typeface="Comic Sans MS" pitchFamily="66" charset="0"/>
            </a:endParaRPr>
          </a:p>
          <a:p>
            <a:pPr>
              <a:buNone/>
            </a:pPr>
            <a:endParaRPr lang="tr-TR" dirty="0" smtClean="0"/>
          </a:p>
          <a:p>
            <a:endParaRPr lang="tr-T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Hemşirelik Bakımı</a:t>
            </a:r>
            <a:endParaRPr lang="tr-TR" dirty="0"/>
          </a:p>
        </p:txBody>
      </p:sp>
      <p:sp>
        <p:nvSpPr>
          <p:cNvPr id="3" name="2 İçerik Yer Tutucusu"/>
          <p:cNvSpPr>
            <a:spLocks noGrp="1"/>
          </p:cNvSpPr>
          <p:nvPr>
            <p:ph idx="1"/>
          </p:nvPr>
        </p:nvSpPr>
        <p:spPr/>
        <p:txBody>
          <a:bodyPr>
            <a:normAutofit fontScale="92500" lnSpcReduction="10000"/>
          </a:bodyPr>
          <a:lstStyle/>
          <a:p>
            <a:r>
              <a:rPr lang="tr-TR" dirty="0" err="1" smtClean="0">
                <a:latin typeface="Comic Sans MS" pitchFamily="66" charset="0"/>
              </a:rPr>
              <a:t>Metabolik</a:t>
            </a:r>
            <a:r>
              <a:rPr lang="tr-TR" dirty="0" smtClean="0">
                <a:latin typeface="Comic Sans MS" pitchFamily="66" charset="0"/>
              </a:rPr>
              <a:t> komplikasyonları önlemek için:</a:t>
            </a:r>
          </a:p>
          <a:p>
            <a:r>
              <a:rPr lang="tr-TR" dirty="0" err="1" smtClean="0">
                <a:latin typeface="Comic Sans MS" pitchFamily="66" charset="0"/>
              </a:rPr>
              <a:t>Solüsyolar</a:t>
            </a:r>
            <a:r>
              <a:rPr lang="tr-TR" dirty="0" smtClean="0">
                <a:latin typeface="Comic Sans MS" pitchFamily="66" charset="0"/>
              </a:rPr>
              <a:t> 24 saat eş zamanlı gidecek şekilde dakikada damla sayıları dikkate alınarak hesaplanmalı ve gönderilmeli</a:t>
            </a:r>
          </a:p>
          <a:p>
            <a:r>
              <a:rPr lang="tr-TR" dirty="0" smtClean="0">
                <a:latin typeface="Comic Sans MS" pitchFamily="66" charset="0"/>
              </a:rPr>
              <a:t>Bunun için </a:t>
            </a:r>
            <a:r>
              <a:rPr lang="tr-TR" dirty="0" err="1" smtClean="0">
                <a:latin typeface="Comic Sans MS" pitchFamily="66" charset="0"/>
              </a:rPr>
              <a:t>infüzyon</a:t>
            </a:r>
            <a:r>
              <a:rPr lang="tr-TR" dirty="0" smtClean="0">
                <a:latin typeface="Comic Sans MS" pitchFamily="66" charset="0"/>
              </a:rPr>
              <a:t> pompası kullanılması</a:t>
            </a:r>
          </a:p>
          <a:p>
            <a:r>
              <a:rPr lang="tr-TR" dirty="0" smtClean="0">
                <a:latin typeface="Comic Sans MS" pitchFamily="66" charset="0"/>
              </a:rPr>
              <a:t>Her 4-6 saatte bir idrarda şeker takibi yapılmalı</a:t>
            </a:r>
          </a:p>
          <a:p>
            <a:r>
              <a:rPr lang="tr-TR" dirty="0" smtClean="0">
                <a:latin typeface="Comic Sans MS" pitchFamily="66" charset="0"/>
              </a:rPr>
              <a:t>Hastanın her 8 saatte bir aldığı çıkardığı sıvılar izlenmeli</a:t>
            </a:r>
          </a:p>
          <a:p>
            <a:r>
              <a:rPr lang="tr-TR" dirty="0" smtClean="0">
                <a:latin typeface="Comic Sans MS" pitchFamily="66" charset="0"/>
              </a:rPr>
              <a:t>Hasta 4-6 saatte bir yaşam bulguları izlenmeli</a:t>
            </a:r>
          </a:p>
          <a:p>
            <a:r>
              <a:rPr lang="tr-TR" dirty="0" smtClean="0">
                <a:latin typeface="Comic Sans MS" pitchFamily="66" charset="0"/>
              </a:rPr>
              <a:t>Hastanın serum elektrolit düzeyleri günlük izlenmeli</a:t>
            </a:r>
          </a:p>
          <a:p>
            <a:endParaRPr lang="tr-T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latin typeface="Comic Sans MS" pitchFamily="66" charset="0"/>
              </a:rPr>
              <a:t>Total </a:t>
            </a:r>
            <a:r>
              <a:rPr lang="tr-TR" dirty="0" err="1" smtClean="0">
                <a:latin typeface="Comic Sans MS" pitchFamily="66" charset="0"/>
              </a:rPr>
              <a:t>parenteral</a:t>
            </a:r>
            <a:r>
              <a:rPr lang="tr-TR" dirty="0" smtClean="0">
                <a:latin typeface="Comic Sans MS" pitchFamily="66" charset="0"/>
              </a:rPr>
              <a:t> beslenme solüsyonlarına mutlaka vitaminler ve elektrolitler ilave edilmeli</a:t>
            </a:r>
          </a:p>
          <a:p>
            <a:r>
              <a:rPr lang="tr-TR" dirty="0" smtClean="0">
                <a:latin typeface="Comic Sans MS" pitchFamily="66" charset="0"/>
              </a:rPr>
              <a:t>Hastanın TPN si sonlandırılacaksa birden bre değil,yavaş yavaş sonlanmalı</a:t>
            </a:r>
          </a:p>
          <a:p>
            <a:r>
              <a:rPr lang="tr-TR" dirty="0" smtClean="0">
                <a:latin typeface="Comic Sans MS" pitchFamily="66" charset="0"/>
              </a:rPr>
              <a:t>Hasta tetkik amaçla servis dışına çıkacaksa yada başka bir kliniğe nakil edilecekse mutlaka dekstroz içeren bir solüsyon ile gönderilmeli</a:t>
            </a:r>
          </a:p>
          <a:p>
            <a:r>
              <a:rPr lang="tr-TR" dirty="0" smtClean="0">
                <a:latin typeface="Comic Sans MS" pitchFamily="66" charset="0"/>
              </a:rPr>
              <a:t>Günlük kilo takibi yapılmalı</a:t>
            </a:r>
          </a:p>
          <a:p>
            <a:endParaRPr lang="tr-T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u="sng" dirty="0" err="1" smtClean="0">
                <a:latin typeface="Comic Sans MS" pitchFamily="66" charset="0"/>
              </a:rPr>
              <a:t>Katetere</a:t>
            </a:r>
            <a:r>
              <a:rPr lang="tr-TR" u="sng" dirty="0" smtClean="0">
                <a:latin typeface="Comic Sans MS" pitchFamily="66" charset="0"/>
              </a:rPr>
              <a:t> bağlı komplikasyonları önlemek için</a:t>
            </a:r>
          </a:p>
          <a:p>
            <a:r>
              <a:rPr lang="tr-TR" dirty="0" err="1" smtClean="0">
                <a:latin typeface="Comic Sans MS" pitchFamily="66" charset="0"/>
              </a:rPr>
              <a:t>Katater</a:t>
            </a:r>
            <a:r>
              <a:rPr lang="tr-TR" dirty="0" smtClean="0">
                <a:latin typeface="Comic Sans MS" pitchFamily="66" charset="0"/>
              </a:rPr>
              <a:t> yerleştirilmesi,sıvı setlerinin ve solüsyon şişelerinin,pansuman değişimi ilkelerine uyulmalı</a:t>
            </a:r>
          </a:p>
          <a:p>
            <a:r>
              <a:rPr lang="tr-TR" dirty="0" smtClean="0">
                <a:latin typeface="Comic Sans MS" pitchFamily="66" charset="0"/>
              </a:rPr>
              <a:t>Sıvı setleri her 24 saatte bir değiştirilmeli</a:t>
            </a:r>
          </a:p>
          <a:p>
            <a:r>
              <a:rPr lang="tr-TR" dirty="0" err="1" smtClean="0">
                <a:latin typeface="Comic Sans MS" pitchFamily="66" charset="0"/>
              </a:rPr>
              <a:t>Katater</a:t>
            </a:r>
            <a:r>
              <a:rPr lang="tr-TR" dirty="0" smtClean="0">
                <a:latin typeface="Comic Sans MS" pitchFamily="66" charset="0"/>
              </a:rPr>
              <a:t> bölgesindeki pansuman her 48-72 saatte bir değiştirilmeli</a:t>
            </a:r>
          </a:p>
          <a:p>
            <a:r>
              <a:rPr lang="tr-TR" dirty="0" smtClean="0">
                <a:latin typeface="Comic Sans MS" pitchFamily="66" charset="0"/>
              </a:rPr>
              <a:t>Total </a:t>
            </a:r>
            <a:r>
              <a:rPr lang="tr-TR" dirty="0" err="1" smtClean="0">
                <a:latin typeface="Comic Sans MS" pitchFamily="66" charset="0"/>
              </a:rPr>
              <a:t>parenteral</a:t>
            </a:r>
            <a:r>
              <a:rPr lang="tr-TR" dirty="0" smtClean="0">
                <a:latin typeface="Comic Sans MS" pitchFamily="66" charset="0"/>
              </a:rPr>
              <a:t> beslenmenin en ciddi komplikasyonu enfeksiyondur</a:t>
            </a:r>
          </a:p>
          <a:p>
            <a:endParaRPr lang="tr-T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latin typeface="Comic Sans MS" pitchFamily="66" charset="0"/>
              </a:rPr>
              <a:t>Hastaların </a:t>
            </a:r>
            <a:r>
              <a:rPr lang="tr-TR" dirty="0" err="1" smtClean="0">
                <a:latin typeface="Comic Sans MS" pitchFamily="66" charset="0"/>
              </a:rPr>
              <a:t>çogunun</a:t>
            </a:r>
            <a:r>
              <a:rPr lang="tr-TR" dirty="0" smtClean="0">
                <a:latin typeface="Comic Sans MS" pitchFamily="66" charset="0"/>
              </a:rPr>
              <a:t> genel durumunun bozuk olması enfeksiyon olasılığını artırır.</a:t>
            </a:r>
          </a:p>
          <a:p>
            <a:r>
              <a:rPr lang="tr-TR" dirty="0" smtClean="0">
                <a:latin typeface="Comic Sans MS" pitchFamily="66" charset="0"/>
              </a:rPr>
              <a:t>Bu yüzden her aşamada cerrahi asepsi koşullarına uyulmalıdır.</a:t>
            </a:r>
          </a:p>
          <a:p>
            <a:r>
              <a:rPr lang="tr-TR" dirty="0" smtClean="0">
                <a:latin typeface="Comic Sans MS" pitchFamily="66" charset="0"/>
              </a:rPr>
              <a:t>Solüsyon şişelerinin ve sıvı setlerinin değişimi sırasında hava </a:t>
            </a:r>
            <a:r>
              <a:rPr lang="tr-TR" dirty="0" err="1" smtClean="0">
                <a:latin typeface="Comic Sans MS" pitchFamily="66" charset="0"/>
              </a:rPr>
              <a:t>embolisi</a:t>
            </a:r>
            <a:r>
              <a:rPr lang="tr-TR" dirty="0" smtClean="0">
                <a:latin typeface="Comic Sans MS" pitchFamily="66" charset="0"/>
              </a:rPr>
              <a:t> riskinin yüksek olduğu </a:t>
            </a:r>
            <a:r>
              <a:rPr lang="tr-TR" dirty="0" err="1" smtClean="0">
                <a:latin typeface="Comic Sans MS" pitchFamily="66" charset="0"/>
              </a:rPr>
              <a:t>unutulmamamalı</a:t>
            </a:r>
            <a:endParaRPr lang="tr-TR" dirty="0" smtClean="0">
              <a:latin typeface="Comic Sans MS" pitchFamily="66" charset="0"/>
            </a:endParaRPr>
          </a:p>
          <a:p>
            <a:r>
              <a:rPr lang="tr-TR" dirty="0" smtClean="0">
                <a:latin typeface="Comic Sans MS" pitchFamily="66" charset="0"/>
              </a:rPr>
              <a:t>Hastada dolaşım yüklenmesine ilişkin bulgular gözlenmeli,günlük kilo takibi aldığı-çıkardığı sıvı miktarı izlenmeli</a:t>
            </a:r>
          </a:p>
          <a:p>
            <a:endParaRPr lang="tr-T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TEŞEKKÜRLER..</a:t>
            </a:r>
            <a:endParaRPr lang="tr-TR" dirty="0"/>
          </a:p>
        </p:txBody>
      </p:sp>
      <p:sp>
        <p:nvSpPr>
          <p:cNvPr id="3" name="2 İçerik Yer Tutucusu"/>
          <p:cNvSpPr>
            <a:spLocks noGrp="1"/>
          </p:cNvSpPr>
          <p:nvPr>
            <p:ph idx="1"/>
          </p:nvPr>
        </p:nvSpPr>
        <p:spPr/>
        <p:txBody>
          <a:bodyPr/>
          <a:lstStyle/>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Elektrolitler</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Vücut Sıvılarındaki Katyonlar; hücre içi ve hücre dışı sıvıda bulunan başlıca katyonlar; sodyum (</a:t>
            </a:r>
            <a:r>
              <a:rPr lang="tr-TR" dirty="0" err="1" smtClean="0">
                <a:solidFill>
                  <a:schemeClr val="tx1"/>
                </a:solidFill>
                <a:latin typeface="Times New Roman" pitchFamily="18" charset="0"/>
                <a:cs typeface="Times New Roman" pitchFamily="18" charset="0"/>
              </a:rPr>
              <a:t>Na</a:t>
            </a:r>
            <a:r>
              <a:rPr lang="tr-TR" dirty="0" smtClean="0">
                <a:solidFill>
                  <a:schemeClr val="tx1"/>
                </a:solidFill>
                <a:latin typeface="Times New Roman" pitchFamily="18" charset="0"/>
                <a:cs typeface="Times New Roman" pitchFamily="18" charset="0"/>
              </a:rPr>
              <a:t>+ ), potasyum (K+ ), kalsiyum (</a:t>
            </a:r>
            <a:r>
              <a:rPr lang="tr-TR" dirty="0" err="1" smtClean="0">
                <a:solidFill>
                  <a:schemeClr val="tx1"/>
                </a:solidFill>
                <a:latin typeface="Times New Roman" pitchFamily="18" charset="0"/>
                <a:cs typeface="Times New Roman" pitchFamily="18" charset="0"/>
              </a:rPr>
              <a:t>Ca</a:t>
            </a:r>
            <a:r>
              <a:rPr lang="tr-TR" dirty="0" smtClean="0">
                <a:solidFill>
                  <a:schemeClr val="tx1"/>
                </a:solidFill>
                <a:latin typeface="Times New Roman" pitchFamily="18" charset="0"/>
                <a:cs typeface="Times New Roman" pitchFamily="18" charset="0"/>
              </a:rPr>
              <a:t>++) ve magnezyum(Mg++)dur.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Times New Roman" pitchFamily="18" charset="0"/>
                <a:cs typeface="Times New Roman" pitchFamily="18" charset="0"/>
              </a:rPr>
              <a:t>Sodyum (</a:t>
            </a:r>
            <a:r>
              <a:rPr lang="tr-TR" b="1" dirty="0" err="1" smtClean="0">
                <a:solidFill>
                  <a:schemeClr val="tx1"/>
                </a:solidFill>
                <a:latin typeface="Times New Roman" pitchFamily="18" charset="0"/>
                <a:cs typeface="Times New Roman" pitchFamily="18" charset="0"/>
              </a:rPr>
              <a:t>Na</a:t>
            </a:r>
            <a:r>
              <a:rPr lang="tr-TR" b="1" dirty="0" smtClean="0">
                <a:solidFill>
                  <a:schemeClr val="tx1"/>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smtClean="0">
                <a:solidFill>
                  <a:schemeClr val="tx1"/>
                </a:solidFill>
                <a:latin typeface="Times New Roman" pitchFamily="18" charset="0"/>
                <a:cs typeface="Times New Roman" pitchFamily="18" charset="0"/>
              </a:rPr>
              <a:t>Ekstrasellüler sıvının asıl elektrolitidir. Ekstrasellüler sıvıda 137-147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/L. oranında bulunur.</a:t>
            </a:r>
          </a:p>
          <a:p>
            <a:pPr>
              <a:buNone/>
            </a:pPr>
            <a:r>
              <a:rPr lang="tr-TR" dirty="0" smtClean="0">
                <a:solidFill>
                  <a:schemeClr val="tx1"/>
                </a:solidFill>
                <a:latin typeface="Times New Roman" pitchFamily="18" charset="0"/>
                <a:cs typeface="Times New Roman" pitchFamily="18" charset="0"/>
              </a:rPr>
              <a:t>Sodyum;	</a:t>
            </a:r>
          </a:p>
          <a:p>
            <a:pPr lvl="0"/>
            <a:r>
              <a:rPr lang="tr-TR" dirty="0" smtClean="0">
                <a:solidFill>
                  <a:schemeClr val="tx1"/>
                </a:solidFill>
                <a:latin typeface="Times New Roman" pitchFamily="18" charset="0"/>
                <a:cs typeface="Times New Roman" pitchFamily="18" charset="0"/>
              </a:rPr>
              <a:t>Ekstrasellüler sıvıların </a:t>
            </a:r>
            <a:r>
              <a:rPr lang="tr-TR" dirty="0" err="1" smtClean="0">
                <a:solidFill>
                  <a:schemeClr val="tx1"/>
                </a:solidFill>
                <a:latin typeface="Times New Roman" pitchFamily="18" charset="0"/>
                <a:cs typeface="Times New Roman" pitchFamily="18" charset="0"/>
              </a:rPr>
              <a:t>osmotik</a:t>
            </a:r>
            <a:r>
              <a:rPr lang="tr-TR" dirty="0" smtClean="0">
                <a:solidFill>
                  <a:schemeClr val="tx1"/>
                </a:solidFill>
                <a:latin typeface="Times New Roman" pitchFamily="18" charset="0"/>
                <a:cs typeface="Times New Roman" pitchFamily="18" charset="0"/>
              </a:rPr>
              <a:t> basıncını düzenlenmesinde,</a:t>
            </a:r>
          </a:p>
          <a:p>
            <a:pPr lvl="0"/>
            <a:r>
              <a:rPr lang="tr-TR" dirty="0" smtClean="0">
                <a:solidFill>
                  <a:schemeClr val="tx1"/>
                </a:solidFill>
                <a:latin typeface="Times New Roman" pitchFamily="18" charset="0"/>
                <a:cs typeface="Times New Roman" pitchFamily="18" charset="0"/>
              </a:rPr>
              <a:t>Asit-baz dengesinin sağlanmasında,</a:t>
            </a:r>
          </a:p>
          <a:p>
            <a:pPr lvl="0"/>
            <a:r>
              <a:rPr lang="tr-TR" dirty="0" smtClean="0">
                <a:solidFill>
                  <a:schemeClr val="tx1"/>
                </a:solidFill>
                <a:latin typeface="Times New Roman" pitchFamily="18" charset="0"/>
                <a:cs typeface="Times New Roman" pitchFamily="18" charset="0"/>
              </a:rPr>
              <a:t>Sinir ve kas hücrelerindeki kimyasal reaksiyonlarda görev alır.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Sodyum (</a:t>
            </a:r>
            <a:r>
              <a:rPr lang="tr-TR" b="1" dirty="0" err="1" smtClean="0">
                <a:solidFill>
                  <a:schemeClr val="tx1"/>
                </a:solidFill>
                <a:latin typeface="Times New Roman" pitchFamily="18" charset="0"/>
                <a:cs typeface="Times New Roman" pitchFamily="18" charset="0"/>
              </a:rPr>
              <a:t>Na</a:t>
            </a:r>
            <a:r>
              <a:rPr lang="tr-TR" b="1" dirty="0" smtClean="0">
                <a:solidFill>
                  <a:schemeClr val="tx1"/>
                </a:solidFill>
                <a:latin typeface="Times New Roman" pitchFamily="18" charset="0"/>
                <a:cs typeface="Times New Roman" pitchFamily="18" charset="0"/>
              </a:rPr>
              <a:t>+ ):</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r>
              <a:rPr lang="tr-TR" dirty="0" smtClean="0">
                <a:solidFill>
                  <a:schemeClr val="tx1"/>
                </a:solidFill>
                <a:latin typeface="Times New Roman" pitchFamily="18" charset="0"/>
                <a:cs typeface="Times New Roman" pitchFamily="18" charset="0"/>
              </a:rPr>
              <a:t>Plazmadaki sodyumun normal değerin altında olmasına </a:t>
            </a:r>
            <a:r>
              <a:rPr lang="tr-TR" dirty="0" err="1" smtClean="0">
                <a:solidFill>
                  <a:schemeClr val="tx1"/>
                </a:solidFill>
                <a:latin typeface="Times New Roman" pitchFamily="18" charset="0"/>
                <a:cs typeface="Times New Roman" pitchFamily="18" charset="0"/>
              </a:rPr>
              <a:t>hiponatremi</a:t>
            </a:r>
            <a:r>
              <a:rPr lang="tr-TR" dirty="0" smtClean="0">
                <a:solidFill>
                  <a:schemeClr val="tx1"/>
                </a:solidFill>
                <a:latin typeface="Times New Roman" pitchFamily="18" charset="0"/>
                <a:cs typeface="Times New Roman" pitchFamily="18" charset="0"/>
              </a:rPr>
              <a:t> denir. Bu durum az sodyum alındığında ya da fazla sodyum atılımında (aşırı kusma, ağır ishaller, yanıklar, akut böbrek yetmezliği vb.) görülür. Plazmadaki sodyumun normal değerin üzerinde olmasına ise </a:t>
            </a:r>
            <a:r>
              <a:rPr lang="tr-TR" dirty="0" err="1" smtClean="0">
                <a:solidFill>
                  <a:schemeClr val="tx1"/>
                </a:solidFill>
                <a:latin typeface="Times New Roman" pitchFamily="18" charset="0"/>
                <a:cs typeface="Times New Roman" pitchFamily="18" charset="0"/>
              </a:rPr>
              <a:t>hipernatremi</a:t>
            </a:r>
            <a:r>
              <a:rPr lang="tr-TR" dirty="0" smtClean="0">
                <a:solidFill>
                  <a:schemeClr val="tx1"/>
                </a:solidFill>
                <a:latin typeface="Times New Roman" pitchFamily="18" charset="0"/>
                <a:cs typeface="Times New Roman" pitchFamily="18" charset="0"/>
              </a:rPr>
              <a:t> denir (böbrek hastalıkları ve aşırı tuz tüketilmesi vb.). Sodyum konsantrasyonu çok yüksek olduğu zaman susuzluk ortaya çıkar. Normalde sodyum değeri düştüğünde </a:t>
            </a:r>
            <a:r>
              <a:rPr lang="tr-TR" dirty="0" err="1" smtClean="0">
                <a:solidFill>
                  <a:schemeClr val="tx1"/>
                </a:solidFill>
                <a:latin typeface="Times New Roman" pitchFamily="18" charset="0"/>
                <a:cs typeface="Times New Roman" pitchFamily="18" charset="0"/>
              </a:rPr>
              <a:t>Aldosteron</a:t>
            </a:r>
            <a:r>
              <a:rPr lang="tr-TR" dirty="0" smtClean="0">
                <a:solidFill>
                  <a:schemeClr val="tx1"/>
                </a:solidFill>
                <a:latin typeface="Times New Roman" pitchFamily="18" charset="0"/>
                <a:cs typeface="Times New Roman" pitchFamily="18" charset="0"/>
              </a:rPr>
              <a:t> adlı hormon böbreklerden sodyumun geri emilimini sağlayarak yoğunluğunu normal sınırlarda tutmaya çalışır.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Potasyum (K+ ):</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İntrasellüler sıvının asıl elektrolitidir. Plazmadaki normal değeri 3,5- 5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 l.</a:t>
            </a:r>
          </a:p>
          <a:p>
            <a:pPr>
              <a:buNone/>
            </a:pPr>
            <a:r>
              <a:rPr lang="tr-TR" dirty="0" smtClean="0">
                <a:solidFill>
                  <a:schemeClr val="tx1"/>
                </a:solidFill>
                <a:latin typeface="Times New Roman" pitchFamily="18" charset="0"/>
                <a:cs typeface="Times New Roman" pitchFamily="18" charset="0"/>
              </a:rPr>
              <a:t>Potasyum; </a:t>
            </a:r>
          </a:p>
          <a:p>
            <a:pPr lvl="0"/>
            <a:r>
              <a:rPr lang="tr-TR" dirty="0" smtClean="0">
                <a:solidFill>
                  <a:schemeClr val="tx1"/>
                </a:solidFill>
                <a:latin typeface="Times New Roman" pitchFamily="18" charset="0"/>
                <a:cs typeface="Times New Roman" pitchFamily="18" charset="0"/>
              </a:rPr>
              <a:t>Hücre içindeki sıvıların </a:t>
            </a:r>
            <a:r>
              <a:rPr lang="tr-TR" dirty="0" err="1" smtClean="0">
                <a:solidFill>
                  <a:schemeClr val="tx1"/>
                </a:solidFill>
                <a:latin typeface="Times New Roman" pitchFamily="18" charset="0"/>
                <a:cs typeface="Times New Roman" pitchFamily="18" charset="0"/>
              </a:rPr>
              <a:t>osmotik</a:t>
            </a:r>
            <a:r>
              <a:rPr lang="tr-TR" dirty="0" smtClean="0">
                <a:solidFill>
                  <a:schemeClr val="tx1"/>
                </a:solidFill>
                <a:latin typeface="Times New Roman" pitchFamily="18" charset="0"/>
                <a:cs typeface="Times New Roman" pitchFamily="18" charset="0"/>
              </a:rPr>
              <a:t> basıncının düzenlenmesinde,</a:t>
            </a:r>
          </a:p>
          <a:p>
            <a:pPr lvl="0"/>
            <a:r>
              <a:rPr lang="tr-TR" dirty="0" smtClean="0">
                <a:solidFill>
                  <a:schemeClr val="tx1"/>
                </a:solidFill>
                <a:latin typeface="Times New Roman" pitchFamily="18" charset="0"/>
                <a:cs typeface="Times New Roman" pitchFamily="18" charset="0"/>
              </a:rPr>
              <a:t>Asit-baz dengesinin düzenlenmesinde,</a:t>
            </a:r>
          </a:p>
          <a:p>
            <a:pPr lvl="0"/>
            <a:r>
              <a:rPr lang="tr-TR" dirty="0" smtClean="0">
                <a:solidFill>
                  <a:schemeClr val="tx1"/>
                </a:solidFill>
                <a:latin typeface="Times New Roman" pitchFamily="18" charset="0"/>
                <a:cs typeface="Times New Roman" pitchFamily="18" charset="0"/>
              </a:rPr>
              <a:t>Kas ve sinirlerdeki elektriksel uyarıların iletilmesinde görev alır.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SIVI GEREKSİNİMİ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55000" lnSpcReduction="20000"/>
          </a:bodyPr>
          <a:lstStyle/>
          <a:p>
            <a:r>
              <a:rPr lang="tr-TR" dirty="0" smtClean="0">
                <a:solidFill>
                  <a:schemeClr val="tx1"/>
                </a:solidFill>
                <a:latin typeface="Times New Roman" pitchFamily="18" charset="0"/>
                <a:cs typeface="Times New Roman" pitchFamily="18" charset="0"/>
              </a:rPr>
              <a:t>SU</a:t>
            </a:r>
          </a:p>
          <a:p>
            <a:r>
              <a:rPr lang="tr-TR" dirty="0" smtClean="0">
                <a:solidFill>
                  <a:schemeClr val="tx1"/>
                </a:solidFill>
                <a:latin typeface="Times New Roman" pitchFamily="18" charset="0"/>
                <a:cs typeface="Times New Roman" pitchFamily="18" charset="0"/>
              </a:rPr>
              <a:t>SIVI-ELEKTROLİT DENGESİ</a:t>
            </a:r>
          </a:p>
          <a:p>
            <a:pPr lvl="0"/>
            <a:r>
              <a:rPr lang="tr-TR" dirty="0" smtClean="0">
                <a:solidFill>
                  <a:schemeClr val="tx1"/>
                </a:solidFill>
                <a:latin typeface="Times New Roman" pitchFamily="18" charset="0"/>
                <a:cs typeface="Times New Roman" pitchFamily="18" charset="0"/>
              </a:rPr>
              <a:t>VÜCUT SIVILARI</a:t>
            </a:r>
          </a:p>
          <a:p>
            <a:pPr lvl="0"/>
            <a:r>
              <a:rPr lang="tr-TR" dirty="0" smtClean="0">
                <a:solidFill>
                  <a:schemeClr val="tx1"/>
                </a:solidFill>
                <a:latin typeface="Times New Roman" pitchFamily="18" charset="0"/>
                <a:cs typeface="Times New Roman" pitchFamily="18" charset="0"/>
              </a:rPr>
              <a:t>VÜCUT SIVILARININ DAĞILIMI</a:t>
            </a:r>
          </a:p>
          <a:p>
            <a:pPr lvl="0"/>
            <a:r>
              <a:rPr lang="tr-TR" dirty="0" smtClean="0">
                <a:solidFill>
                  <a:schemeClr val="tx1"/>
                </a:solidFill>
                <a:latin typeface="Times New Roman" pitchFamily="18" charset="0"/>
                <a:cs typeface="Times New Roman" pitchFamily="18" charset="0"/>
              </a:rPr>
              <a:t>ELEKTROLİTLER</a:t>
            </a:r>
          </a:p>
          <a:p>
            <a:pPr lvl="0"/>
            <a:r>
              <a:rPr lang="tr-TR" dirty="0" smtClean="0">
                <a:solidFill>
                  <a:schemeClr val="tx1"/>
                </a:solidFill>
                <a:latin typeface="Times New Roman" pitchFamily="18" charset="0"/>
                <a:cs typeface="Times New Roman" pitchFamily="18" charset="0"/>
              </a:rPr>
              <a:t>VÜCUT SIVI BÖLMELERİNİN İÇERİĞİ</a:t>
            </a:r>
          </a:p>
          <a:p>
            <a:pPr lvl="0"/>
            <a:r>
              <a:rPr lang="tr-TR" dirty="0" smtClean="0">
                <a:solidFill>
                  <a:schemeClr val="tx1"/>
                </a:solidFill>
                <a:latin typeface="Times New Roman" pitchFamily="18" charset="0"/>
                <a:cs typeface="Times New Roman" pitchFamily="18" charset="0"/>
              </a:rPr>
              <a:t>VÜCUTTA SIVI VE ELEKTROLİTLERİN HAREKETİ</a:t>
            </a:r>
          </a:p>
          <a:p>
            <a:pPr lvl="0"/>
            <a:r>
              <a:rPr lang="tr-TR" dirty="0" smtClean="0">
                <a:solidFill>
                  <a:schemeClr val="tx1"/>
                </a:solidFill>
                <a:latin typeface="Times New Roman" pitchFamily="18" charset="0"/>
                <a:cs typeface="Times New Roman" pitchFamily="18" charset="0"/>
              </a:rPr>
              <a:t>VÜCUT SIVILARININ DÜZENLENMESİ</a:t>
            </a:r>
          </a:p>
          <a:p>
            <a:pPr lvl="0"/>
            <a:r>
              <a:rPr lang="tr-TR" dirty="0" smtClean="0">
                <a:solidFill>
                  <a:schemeClr val="tx1"/>
                </a:solidFill>
                <a:latin typeface="Times New Roman" pitchFamily="18" charset="0"/>
                <a:cs typeface="Times New Roman" pitchFamily="18" charset="0"/>
              </a:rPr>
              <a:t>SIVI ELEKTROLİT DENGESİZLİKLERİ</a:t>
            </a:r>
          </a:p>
          <a:p>
            <a:pPr lvl="0"/>
            <a:r>
              <a:rPr lang="tr-TR" dirty="0" smtClean="0">
                <a:solidFill>
                  <a:schemeClr val="tx1"/>
                </a:solidFill>
                <a:latin typeface="Times New Roman" pitchFamily="18" charset="0"/>
                <a:cs typeface="Times New Roman" pitchFamily="18" charset="0"/>
              </a:rPr>
              <a:t>SIVI VOLÜM DENGESİZLİKLERİ</a:t>
            </a:r>
          </a:p>
          <a:p>
            <a:pPr lvl="0"/>
            <a:r>
              <a:rPr lang="tr-TR" dirty="0" smtClean="0">
                <a:solidFill>
                  <a:schemeClr val="tx1"/>
                </a:solidFill>
                <a:latin typeface="Times New Roman" pitchFamily="18" charset="0"/>
                <a:cs typeface="Times New Roman" pitchFamily="18" charset="0"/>
              </a:rPr>
              <a:t>ELEKTROLİT DENGESİZLİKLERİ</a:t>
            </a:r>
          </a:p>
          <a:p>
            <a:r>
              <a:rPr lang="tr-TR" dirty="0" smtClean="0">
                <a:solidFill>
                  <a:schemeClr val="tx1"/>
                </a:solidFill>
                <a:latin typeface="Times New Roman" pitchFamily="18" charset="0"/>
                <a:cs typeface="Times New Roman" pitchFamily="18" charset="0"/>
              </a:rPr>
              <a:t>ASİT-BAZ DENGESİ</a:t>
            </a:r>
          </a:p>
          <a:p>
            <a:pPr lvl="0"/>
            <a:r>
              <a:rPr lang="tr-TR" dirty="0" smtClean="0">
                <a:solidFill>
                  <a:schemeClr val="tx1"/>
                </a:solidFill>
                <a:latin typeface="Times New Roman" pitchFamily="18" charset="0"/>
                <a:cs typeface="Times New Roman" pitchFamily="18" charset="0"/>
              </a:rPr>
              <a:t>ASİT-BAZ DENGESİ BOZUKLUKLARI</a:t>
            </a:r>
          </a:p>
          <a:p>
            <a:r>
              <a:rPr lang="tr-TR" dirty="0" smtClean="0">
                <a:solidFill>
                  <a:schemeClr val="tx1"/>
                </a:solidFill>
                <a:latin typeface="Times New Roman" pitchFamily="18" charset="0"/>
                <a:cs typeface="Times New Roman" pitchFamily="18" charset="0"/>
              </a:rPr>
              <a:t>SIVI ELEKTROLİT DENGESİNİN SÜRDÜRÜLMESİ</a:t>
            </a:r>
          </a:p>
          <a:p>
            <a:r>
              <a:rPr lang="tr-TR" dirty="0" smtClean="0">
                <a:solidFill>
                  <a:schemeClr val="tx1"/>
                </a:solidFill>
                <a:latin typeface="Times New Roman" pitchFamily="18" charset="0"/>
                <a:cs typeface="Times New Roman" pitchFamily="18" charset="0"/>
              </a:rPr>
              <a:t>KAN TRANSFÜZYONU</a:t>
            </a:r>
          </a:p>
          <a:p>
            <a:pPr lvl="0"/>
            <a:r>
              <a:rPr lang="tr-TR" dirty="0" smtClean="0">
                <a:solidFill>
                  <a:schemeClr val="tx1"/>
                </a:solidFill>
                <a:latin typeface="Times New Roman" pitchFamily="18" charset="0"/>
                <a:cs typeface="Times New Roman" pitchFamily="18" charset="0"/>
              </a:rPr>
              <a:t>KANIN YAPISI</a:t>
            </a:r>
          </a:p>
          <a:p>
            <a:pPr lvl="0"/>
            <a:r>
              <a:rPr lang="tr-TR" dirty="0" smtClean="0">
                <a:solidFill>
                  <a:schemeClr val="tx1"/>
                </a:solidFill>
                <a:latin typeface="Times New Roman" pitchFamily="18" charset="0"/>
                <a:cs typeface="Times New Roman" pitchFamily="18" charset="0"/>
              </a:rPr>
              <a:t>KAN GRUPLARI VE RH FAKTÖRÜ</a:t>
            </a:r>
          </a:p>
          <a:p>
            <a:pPr lvl="0"/>
            <a:r>
              <a:rPr lang="tr-TR" dirty="0" smtClean="0">
                <a:solidFill>
                  <a:schemeClr val="tx1"/>
                </a:solidFill>
                <a:latin typeface="Times New Roman" pitchFamily="18" charset="0"/>
                <a:cs typeface="Times New Roman" pitchFamily="18" charset="0"/>
              </a:rPr>
              <a:t>GÜVENLİ KAN TRANSFÜZYONU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Potasyum (K+ ):</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r>
              <a:rPr lang="tr-TR" dirty="0" smtClean="0">
                <a:solidFill>
                  <a:schemeClr val="tx1"/>
                </a:solidFill>
                <a:latin typeface="Times New Roman" pitchFamily="18" charset="0"/>
                <a:cs typeface="Times New Roman" pitchFamily="18" charset="0"/>
              </a:rPr>
              <a:t>Plazma potasyum düzeyinin azalmasına </a:t>
            </a:r>
            <a:r>
              <a:rPr lang="tr-TR" dirty="0" err="1" smtClean="0">
                <a:solidFill>
                  <a:schemeClr val="tx1"/>
                </a:solidFill>
                <a:latin typeface="Times New Roman" pitchFamily="18" charset="0"/>
                <a:cs typeface="Times New Roman" pitchFamily="18" charset="0"/>
              </a:rPr>
              <a:t>hipokalemi</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hipopotasemi</a:t>
            </a:r>
            <a:r>
              <a:rPr lang="tr-TR" dirty="0" smtClean="0">
                <a:solidFill>
                  <a:schemeClr val="tx1"/>
                </a:solidFill>
                <a:latin typeface="Times New Roman" pitchFamily="18" charset="0"/>
                <a:cs typeface="Times New Roman" pitchFamily="18" charset="0"/>
              </a:rPr>
              <a:t>) denir. </a:t>
            </a:r>
            <a:r>
              <a:rPr lang="tr-TR" dirty="0" err="1" smtClean="0">
                <a:solidFill>
                  <a:schemeClr val="tx1"/>
                </a:solidFill>
                <a:latin typeface="Times New Roman" pitchFamily="18" charset="0"/>
                <a:cs typeface="Times New Roman" pitchFamily="18" charset="0"/>
              </a:rPr>
              <a:t>Hipokalemi</a:t>
            </a:r>
            <a:r>
              <a:rPr lang="tr-TR" dirty="0" smtClean="0">
                <a:solidFill>
                  <a:schemeClr val="tx1"/>
                </a:solidFill>
                <a:latin typeface="Times New Roman" pitchFamily="18" charset="0"/>
                <a:cs typeface="Times New Roman" pitchFamily="18" charset="0"/>
              </a:rPr>
              <a:t> potasyum alımının azalması, aşırı kusma, ishal vb. durumlarda görülür. </a:t>
            </a:r>
            <a:r>
              <a:rPr lang="tr-TR" dirty="0" err="1" smtClean="0">
                <a:solidFill>
                  <a:schemeClr val="tx1"/>
                </a:solidFill>
                <a:latin typeface="Times New Roman" pitchFamily="18" charset="0"/>
                <a:cs typeface="Times New Roman" pitchFamily="18" charset="0"/>
              </a:rPr>
              <a:t>Hipokalemi</a:t>
            </a:r>
            <a:r>
              <a:rPr lang="tr-TR" dirty="0" smtClean="0">
                <a:solidFill>
                  <a:schemeClr val="tx1"/>
                </a:solidFill>
                <a:latin typeface="Times New Roman" pitchFamily="18" charset="0"/>
                <a:cs typeface="Times New Roman" pitchFamily="18" charset="0"/>
              </a:rPr>
              <a:t>, kas zayıflığı, reflekslerde azalma ve kalpte ritim bozukluğuna neden olur. Plazma potasyum düzeyinin artmasına ise </a:t>
            </a:r>
            <a:r>
              <a:rPr lang="tr-TR" dirty="0" err="1" smtClean="0">
                <a:solidFill>
                  <a:schemeClr val="tx1"/>
                </a:solidFill>
                <a:latin typeface="Times New Roman" pitchFamily="18" charset="0"/>
                <a:cs typeface="Times New Roman" pitchFamily="18" charset="0"/>
              </a:rPr>
              <a:t>hiperkalemi</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hiperpotasemi</a:t>
            </a:r>
            <a:r>
              <a:rPr lang="tr-TR" dirty="0" smtClean="0">
                <a:solidFill>
                  <a:schemeClr val="tx1"/>
                </a:solidFill>
                <a:latin typeface="Times New Roman" pitchFamily="18" charset="0"/>
                <a:cs typeface="Times New Roman" pitchFamily="18" charset="0"/>
              </a:rPr>
              <a:t>) denir. Potasyum düzeyinin artışı felçlere, kalpte ritim bozukluklarına ve ani kalp durmasına neden olur. </a:t>
            </a:r>
            <a:r>
              <a:rPr lang="tr-TR" dirty="0" err="1" smtClean="0">
                <a:solidFill>
                  <a:schemeClr val="tx1"/>
                </a:solidFill>
                <a:latin typeface="Times New Roman" pitchFamily="18" charset="0"/>
                <a:cs typeface="Times New Roman" pitchFamily="18" charset="0"/>
              </a:rPr>
              <a:t>Aldosteron</a:t>
            </a:r>
            <a:r>
              <a:rPr lang="tr-TR" dirty="0" smtClean="0">
                <a:solidFill>
                  <a:schemeClr val="tx1"/>
                </a:solidFill>
                <a:latin typeface="Times New Roman" pitchFamily="18" charset="0"/>
                <a:cs typeface="Times New Roman" pitchFamily="18" charset="0"/>
              </a:rPr>
              <a:t> hormonu, potasyumun idrarla atılımına neden olur.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tx1"/>
                </a:solidFill>
                <a:latin typeface="Times New Roman" pitchFamily="18" charset="0"/>
                <a:cs typeface="Times New Roman" pitchFamily="18" charset="0"/>
              </a:rPr>
              <a:t>Kalsiyum (</a:t>
            </a:r>
            <a:r>
              <a:rPr lang="tr-TR" b="1" dirty="0" err="1" smtClean="0">
                <a:solidFill>
                  <a:schemeClr val="tx1"/>
                </a:solidFill>
                <a:latin typeface="Times New Roman" pitchFamily="18" charset="0"/>
                <a:cs typeface="Times New Roman" pitchFamily="18" charset="0"/>
              </a:rPr>
              <a:t>Ca</a:t>
            </a:r>
            <a:r>
              <a:rPr lang="tr-TR" b="1" dirty="0" smtClean="0">
                <a:solidFill>
                  <a:schemeClr val="tx1"/>
                </a:solidFill>
                <a:latin typeface="Times New Roman" pitchFamily="18" charset="0"/>
                <a:cs typeface="Times New Roman" pitchFamily="18" charset="0"/>
              </a:rPr>
              <a:t>++):</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smtClean="0">
                <a:solidFill>
                  <a:schemeClr val="tx1"/>
                </a:solidFill>
                <a:latin typeface="Times New Roman" pitchFamily="18" charset="0"/>
                <a:cs typeface="Times New Roman" pitchFamily="18" charset="0"/>
              </a:rPr>
              <a:t>Vücuttaki kalsiyumun % 99’u kemikler ve dişlerin yapısında bulunur. Kalsiyum ekstrasellüler sıvılarda daha çok bulunur. Plazma kalsiyum düzeyinin normal değeri 4- 5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 l. Kalsiyum metabolizmasında D vitamini, </a:t>
            </a:r>
            <a:r>
              <a:rPr lang="tr-TR" dirty="0" err="1" smtClean="0">
                <a:solidFill>
                  <a:schemeClr val="tx1"/>
                </a:solidFill>
                <a:latin typeface="Times New Roman" pitchFamily="18" charset="0"/>
                <a:cs typeface="Times New Roman" pitchFamily="18" charset="0"/>
              </a:rPr>
              <a:t>kalsitonin</a:t>
            </a:r>
            <a:r>
              <a:rPr lang="tr-TR" dirty="0" smtClean="0">
                <a:solidFill>
                  <a:schemeClr val="tx1"/>
                </a:solidFill>
                <a:latin typeface="Times New Roman" pitchFamily="18" charset="0"/>
                <a:cs typeface="Times New Roman" pitchFamily="18" charset="0"/>
              </a:rPr>
              <a:t> hormonu ve </a:t>
            </a:r>
            <a:r>
              <a:rPr lang="tr-TR" dirty="0" err="1" smtClean="0">
                <a:solidFill>
                  <a:schemeClr val="tx1"/>
                </a:solidFill>
                <a:latin typeface="Times New Roman" pitchFamily="18" charset="0"/>
                <a:cs typeface="Times New Roman" pitchFamily="18" charset="0"/>
              </a:rPr>
              <a:t>parathormon</a:t>
            </a:r>
            <a:r>
              <a:rPr lang="tr-TR" dirty="0" smtClean="0">
                <a:solidFill>
                  <a:schemeClr val="tx1"/>
                </a:solidFill>
                <a:latin typeface="Times New Roman" pitchFamily="18" charset="0"/>
                <a:cs typeface="Times New Roman" pitchFamily="18" charset="0"/>
              </a:rPr>
              <a:t> etkilidir. D vitamini bağırsaklardan kalsiyum emilimini artırır. </a:t>
            </a:r>
            <a:r>
              <a:rPr lang="tr-TR" dirty="0" err="1" smtClean="0">
                <a:solidFill>
                  <a:schemeClr val="tx1"/>
                </a:solidFill>
                <a:latin typeface="Times New Roman" pitchFamily="18" charset="0"/>
                <a:cs typeface="Times New Roman" pitchFamily="18" charset="0"/>
              </a:rPr>
              <a:t>Kalsitonin</a:t>
            </a:r>
            <a:r>
              <a:rPr lang="tr-TR" dirty="0" smtClean="0">
                <a:solidFill>
                  <a:schemeClr val="tx1"/>
                </a:solidFill>
                <a:latin typeface="Times New Roman" pitchFamily="18" charset="0"/>
                <a:cs typeface="Times New Roman" pitchFamily="18" charset="0"/>
              </a:rPr>
              <a:t> kan kalsiyum düzeyini düşürür. </a:t>
            </a:r>
            <a:r>
              <a:rPr lang="tr-TR" dirty="0" err="1" smtClean="0">
                <a:solidFill>
                  <a:schemeClr val="tx1"/>
                </a:solidFill>
                <a:latin typeface="Times New Roman" pitchFamily="18" charset="0"/>
                <a:cs typeface="Times New Roman" pitchFamily="18" charset="0"/>
              </a:rPr>
              <a:t>Parathormon</a:t>
            </a:r>
            <a:r>
              <a:rPr lang="tr-TR" dirty="0" smtClean="0">
                <a:solidFill>
                  <a:schemeClr val="tx1"/>
                </a:solidFill>
                <a:latin typeface="Times New Roman" pitchFamily="18" charset="0"/>
                <a:cs typeface="Times New Roman" pitchFamily="18" charset="0"/>
              </a:rPr>
              <a:t> ise kan kalsiyum düzeyini yükseltir.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Kalsiyum (</a:t>
            </a:r>
            <a:r>
              <a:rPr lang="tr-TR" b="1" dirty="0" err="1" smtClean="0">
                <a:solidFill>
                  <a:schemeClr val="tx1"/>
                </a:solidFill>
                <a:latin typeface="Times New Roman" pitchFamily="18" charset="0"/>
                <a:cs typeface="Times New Roman" pitchFamily="18" charset="0"/>
              </a:rPr>
              <a:t>Ca</a:t>
            </a:r>
            <a:r>
              <a:rPr lang="tr-TR" b="1" dirty="0" smtClean="0">
                <a:solidFill>
                  <a:schemeClr val="tx1"/>
                </a:solidFill>
                <a:latin typeface="Times New Roman" pitchFamily="18" charset="0"/>
                <a:cs typeface="Times New Roman" pitchFamily="18" charset="0"/>
              </a:rPr>
              <a:t>++):</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dirty="0" smtClean="0">
                <a:solidFill>
                  <a:schemeClr val="tx1"/>
                </a:solidFill>
                <a:latin typeface="Times New Roman" pitchFamily="18" charset="0"/>
                <a:cs typeface="Times New Roman" pitchFamily="18" charset="0"/>
              </a:rPr>
              <a:t>Kalsiyum;	</a:t>
            </a:r>
          </a:p>
          <a:p>
            <a:pPr lvl="0"/>
            <a:r>
              <a:rPr lang="tr-TR" dirty="0" smtClean="0">
                <a:solidFill>
                  <a:schemeClr val="tx1"/>
                </a:solidFill>
                <a:latin typeface="Times New Roman" pitchFamily="18" charset="0"/>
                <a:cs typeface="Times New Roman" pitchFamily="18" charset="0"/>
              </a:rPr>
              <a:t>Kas ve sinirlerde uyarıların iletilmesinde,</a:t>
            </a:r>
          </a:p>
          <a:p>
            <a:pPr lvl="0"/>
            <a:r>
              <a:rPr lang="tr-TR" dirty="0" smtClean="0">
                <a:solidFill>
                  <a:schemeClr val="tx1"/>
                </a:solidFill>
                <a:latin typeface="Times New Roman" pitchFamily="18" charset="0"/>
                <a:cs typeface="Times New Roman" pitchFamily="18" charset="0"/>
              </a:rPr>
              <a:t>Kas </a:t>
            </a:r>
            <a:r>
              <a:rPr lang="tr-TR" dirty="0" err="1" smtClean="0">
                <a:solidFill>
                  <a:schemeClr val="tx1"/>
                </a:solidFill>
                <a:latin typeface="Times New Roman" pitchFamily="18" charset="0"/>
                <a:cs typeface="Times New Roman" pitchFamily="18" charset="0"/>
              </a:rPr>
              <a:t>kontraksiyonlarında</a:t>
            </a:r>
            <a:r>
              <a:rPr lang="tr-TR" dirty="0" smtClean="0">
                <a:solidFill>
                  <a:schemeClr val="tx1"/>
                </a:solidFill>
                <a:latin typeface="Times New Roman" pitchFamily="18" charset="0"/>
                <a:cs typeface="Times New Roman" pitchFamily="18" charset="0"/>
              </a:rPr>
              <a:t>,</a:t>
            </a:r>
          </a:p>
          <a:p>
            <a:pPr lvl="0"/>
            <a:r>
              <a:rPr lang="tr-TR" dirty="0" smtClean="0">
                <a:solidFill>
                  <a:schemeClr val="tx1"/>
                </a:solidFill>
                <a:latin typeface="Times New Roman" pitchFamily="18" charset="0"/>
                <a:cs typeface="Times New Roman" pitchFamily="18" charset="0"/>
              </a:rPr>
              <a:t>Kanın pıhtılaşmasında önemli rol oynar.</a:t>
            </a:r>
          </a:p>
          <a:p>
            <a:pPr lvl="0"/>
            <a:r>
              <a:rPr lang="tr-TR" dirty="0" smtClean="0">
                <a:solidFill>
                  <a:schemeClr val="tx1"/>
                </a:solidFill>
                <a:latin typeface="Times New Roman" pitchFamily="18" charset="0"/>
                <a:cs typeface="Times New Roman" pitchFamily="18" charset="0"/>
              </a:rPr>
              <a:t>Kandaki kalsiyum miktarının normal değerin altına düşmesine </a:t>
            </a:r>
            <a:r>
              <a:rPr lang="tr-TR" dirty="0" err="1" smtClean="0">
                <a:solidFill>
                  <a:schemeClr val="tx1"/>
                </a:solidFill>
                <a:latin typeface="Times New Roman" pitchFamily="18" charset="0"/>
                <a:cs typeface="Times New Roman" pitchFamily="18" charset="0"/>
              </a:rPr>
              <a:t>hipokalsemi</a:t>
            </a:r>
            <a:r>
              <a:rPr lang="tr-TR" dirty="0" smtClean="0">
                <a:solidFill>
                  <a:schemeClr val="tx1"/>
                </a:solidFill>
                <a:latin typeface="Times New Roman" pitchFamily="18" charset="0"/>
                <a:cs typeface="Times New Roman" pitchFamily="18" charset="0"/>
              </a:rPr>
              <a:t>, üzerine çıkmasına ise </a:t>
            </a:r>
            <a:r>
              <a:rPr lang="tr-TR" dirty="0" err="1" smtClean="0">
                <a:solidFill>
                  <a:schemeClr val="tx1"/>
                </a:solidFill>
                <a:latin typeface="Times New Roman" pitchFamily="18" charset="0"/>
                <a:cs typeface="Times New Roman" pitchFamily="18" charset="0"/>
              </a:rPr>
              <a:t>hiperkalsemi</a:t>
            </a:r>
            <a:r>
              <a:rPr lang="tr-TR" dirty="0" smtClean="0">
                <a:solidFill>
                  <a:schemeClr val="tx1"/>
                </a:solidFill>
                <a:latin typeface="Times New Roman" pitchFamily="18" charset="0"/>
                <a:cs typeface="Times New Roman" pitchFamily="18" charset="0"/>
              </a:rPr>
              <a:t> denir.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tx1"/>
                </a:solidFill>
                <a:latin typeface="Times New Roman" pitchFamily="18" charset="0"/>
                <a:cs typeface="Times New Roman" pitchFamily="18" charset="0"/>
              </a:rPr>
              <a:t>Magnezyum(Mg++):</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err="1" smtClean="0">
                <a:solidFill>
                  <a:schemeClr val="tx1"/>
                </a:solidFill>
                <a:latin typeface="Times New Roman" pitchFamily="18" charset="0"/>
                <a:cs typeface="Times New Roman" pitchFamily="18" charset="0"/>
              </a:rPr>
              <a:t>İntraselüler</a:t>
            </a:r>
            <a:r>
              <a:rPr lang="tr-TR" dirty="0" smtClean="0">
                <a:solidFill>
                  <a:schemeClr val="tx1"/>
                </a:solidFill>
                <a:latin typeface="Times New Roman" pitchFamily="18" charset="0"/>
                <a:cs typeface="Times New Roman" pitchFamily="18" charset="0"/>
              </a:rPr>
              <a:t> sıvının önemli ikinci katyonudur. Kalp, kemik,sinir ve kas dokusunda bulunur.Plazma yoğunluğu 1.4-2.3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 l.</a:t>
            </a:r>
          </a:p>
          <a:p>
            <a:pPr>
              <a:buNone/>
            </a:pP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Hücre içi ve hücre dışı sıvılarda bulunan başlıca anyonlar; klor (</a:t>
            </a:r>
            <a:r>
              <a:rPr lang="tr-TR" dirty="0" err="1" smtClean="0">
                <a:solidFill>
                  <a:schemeClr val="tx1"/>
                </a:solidFill>
                <a:latin typeface="Times New Roman" pitchFamily="18" charset="0"/>
                <a:cs typeface="Times New Roman" pitchFamily="18" charset="0"/>
              </a:rPr>
              <a:t>Cl</a:t>
            </a:r>
            <a:r>
              <a:rPr lang="tr-TR" dirty="0" smtClean="0">
                <a:solidFill>
                  <a:schemeClr val="tx1"/>
                </a:solidFill>
                <a:latin typeface="Times New Roman" pitchFamily="18" charset="0"/>
                <a:cs typeface="Times New Roman" pitchFamily="18" charset="0"/>
              </a:rPr>
              <a:t>), bikarbonat (HCO3 - ), fosfat (PO4 - ) ve sülfat (SO4 - )dır. Ayrıca plazmadaki proteinler de anyon etkisi gösterir.</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Klor (</a:t>
            </a:r>
            <a:r>
              <a:rPr lang="tr-TR" b="1" dirty="0" err="1" smtClean="0">
                <a:solidFill>
                  <a:schemeClr val="tx1"/>
                </a:solidFill>
                <a:latin typeface="Times New Roman" pitchFamily="18" charset="0"/>
                <a:cs typeface="Times New Roman" pitchFamily="18" charset="0"/>
              </a:rPr>
              <a:t>Cl</a:t>
            </a:r>
            <a:r>
              <a:rPr lang="tr-TR" b="1" dirty="0" smtClean="0">
                <a:solidFill>
                  <a:schemeClr val="tx1"/>
                </a:solidFill>
                <a:latin typeface="Times New Roman" pitchFamily="18" charset="0"/>
                <a:cs typeface="Times New Roman" pitchFamily="18" charset="0"/>
              </a:rPr>
              <a:t>):</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r>
              <a:rPr lang="tr-TR" dirty="0" smtClean="0">
                <a:solidFill>
                  <a:schemeClr val="tx1"/>
                </a:solidFill>
                <a:latin typeface="Times New Roman" pitchFamily="18" charset="0"/>
                <a:cs typeface="Times New Roman" pitchFamily="18" charset="0"/>
              </a:rPr>
              <a:t>Ekstrasellüler sıvının anyonudur. Plazmadaki klorun normal değeri 110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/l. </a:t>
            </a:r>
            <a:r>
              <a:rPr lang="tr-TR" dirty="0" err="1" smtClean="0">
                <a:solidFill>
                  <a:schemeClr val="tx1"/>
                </a:solidFill>
                <a:latin typeface="Times New Roman" pitchFamily="18" charset="0"/>
                <a:cs typeface="Times New Roman" pitchFamily="18" charset="0"/>
              </a:rPr>
              <a:t>dir</a:t>
            </a:r>
            <a:r>
              <a:rPr lang="tr-TR" dirty="0" smtClean="0">
                <a:solidFill>
                  <a:schemeClr val="tx1"/>
                </a:solidFill>
                <a:latin typeface="Times New Roman" pitchFamily="18" charset="0"/>
                <a:cs typeface="Times New Roman" pitchFamily="18" charset="0"/>
              </a:rPr>
              <a:t>.</a:t>
            </a:r>
          </a:p>
          <a:p>
            <a:pPr>
              <a:buNone/>
            </a:pPr>
            <a:r>
              <a:rPr lang="tr-TR" dirty="0" smtClean="0">
                <a:solidFill>
                  <a:schemeClr val="tx1"/>
                </a:solidFill>
                <a:latin typeface="Times New Roman" pitchFamily="18" charset="0"/>
                <a:cs typeface="Times New Roman" pitchFamily="18" charset="0"/>
              </a:rPr>
              <a:t>Klor;</a:t>
            </a:r>
          </a:p>
          <a:p>
            <a:pPr lvl="0"/>
            <a:r>
              <a:rPr lang="tr-TR" dirty="0" smtClean="0">
                <a:solidFill>
                  <a:schemeClr val="tx1"/>
                </a:solidFill>
                <a:latin typeface="Times New Roman" pitchFamily="18" charset="0"/>
                <a:cs typeface="Times New Roman" pitchFamily="18" charset="0"/>
              </a:rPr>
              <a:t>Ekstrasellüler sıvıda sodyum ile birlikte sıvı bölmeleri arasındaki </a:t>
            </a:r>
            <a:r>
              <a:rPr lang="tr-TR" dirty="0" err="1" smtClean="0">
                <a:solidFill>
                  <a:schemeClr val="tx1"/>
                </a:solidFill>
                <a:latin typeface="Times New Roman" pitchFamily="18" charset="0"/>
                <a:cs typeface="Times New Roman" pitchFamily="18" charset="0"/>
              </a:rPr>
              <a:t>osmotik</a:t>
            </a:r>
            <a:r>
              <a:rPr lang="tr-TR" dirty="0" smtClean="0">
                <a:solidFill>
                  <a:schemeClr val="tx1"/>
                </a:solidFill>
                <a:latin typeface="Times New Roman" pitchFamily="18" charset="0"/>
                <a:cs typeface="Times New Roman" pitchFamily="18" charset="0"/>
              </a:rPr>
              <a:t> basıncın düzenlenmesinde,</a:t>
            </a:r>
          </a:p>
          <a:p>
            <a:pPr lvl="0"/>
            <a:r>
              <a:rPr lang="tr-TR" dirty="0" smtClean="0">
                <a:solidFill>
                  <a:schemeClr val="tx1"/>
                </a:solidFill>
                <a:latin typeface="Times New Roman" pitchFamily="18" charset="0"/>
                <a:cs typeface="Times New Roman" pitchFamily="18" charset="0"/>
              </a:rPr>
              <a:t> Asit-baz dengesinin sağlanmasında,</a:t>
            </a:r>
          </a:p>
          <a:p>
            <a:pPr lvl="0"/>
            <a:r>
              <a:rPr lang="tr-TR" dirty="0" smtClean="0">
                <a:solidFill>
                  <a:schemeClr val="tx1"/>
                </a:solidFill>
                <a:latin typeface="Times New Roman" pitchFamily="18" charset="0"/>
                <a:cs typeface="Times New Roman" pitchFamily="18" charset="0"/>
              </a:rPr>
              <a:t>Mide mukozasından salgılanan hidroklorik asidin yapımında görev alır.</a:t>
            </a:r>
          </a:p>
          <a:p>
            <a:r>
              <a:rPr lang="tr-TR" dirty="0" smtClean="0">
                <a:solidFill>
                  <a:schemeClr val="tx1"/>
                </a:solidFill>
                <a:latin typeface="Times New Roman" pitchFamily="18" charset="0"/>
                <a:cs typeface="Times New Roman" pitchFamily="18" charset="0"/>
              </a:rPr>
              <a:t>Kandaki klor miktarının normal değerin altına düşmesine </a:t>
            </a:r>
            <a:r>
              <a:rPr lang="tr-TR" dirty="0" err="1" smtClean="0">
                <a:solidFill>
                  <a:schemeClr val="tx1"/>
                </a:solidFill>
                <a:latin typeface="Times New Roman" pitchFamily="18" charset="0"/>
                <a:cs typeface="Times New Roman" pitchFamily="18" charset="0"/>
              </a:rPr>
              <a:t>hipokloremi</a:t>
            </a:r>
            <a:r>
              <a:rPr lang="tr-TR" dirty="0" smtClean="0">
                <a:solidFill>
                  <a:schemeClr val="tx1"/>
                </a:solidFill>
                <a:latin typeface="Times New Roman" pitchFamily="18" charset="0"/>
                <a:cs typeface="Times New Roman" pitchFamily="18" charset="0"/>
              </a:rPr>
              <a:t>, üzerine çıkmasına ise </a:t>
            </a:r>
            <a:r>
              <a:rPr lang="tr-TR" dirty="0" err="1" smtClean="0">
                <a:solidFill>
                  <a:schemeClr val="tx1"/>
                </a:solidFill>
                <a:latin typeface="Times New Roman" pitchFamily="18" charset="0"/>
                <a:cs typeface="Times New Roman" pitchFamily="18" charset="0"/>
              </a:rPr>
              <a:t>hiperkloremi</a:t>
            </a:r>
            <a:r>
              <a:rPr lang="tr-TR" dirty="0" smtClean="0">
                <a:solidFill>
                  <a:schemeClr val="tx1"/>
                </a:solidFill>
                <a:latin typeface="Times New Roman" pitchFamily="18" charset="0"/>
                <a:cs typeface="Times New Roman" pitchFamily="18" charset="0"/>
              </a:rPr>
              <a:t> denir.</a:t>
            </a:r>
          </a:p>
          <a:p>
            <a:r>
              <a:rPr lang="tr-TR" dirty="0" smtClean="0">
                <a:solidFill>
                  <a:schemeClr val="tx1"/>
                </a:solidFill>
                <a:latin typeface="Times New Roman" pitchFamily="18" charset="0"/>
                <a:cs typeface="Times New Roman" pitchFamily="18" charset="0"/>
              </a:rPr>
              <a:t>Bikarbonat (HCO3 - ) ve fosfat (PO4 - ) asit-baz dengesinde rol alırlar. Asit-baz bölümde anlatılacaklardır.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8229600" cy="1066800"/>
          </a:xfrm>
        </p:spPr>
        <p:txBody>
          <a:bodyPr>
            <a:normAutofit/>
          </a:bodyPr>
          <a:lstStyle/>
          <a:p>
            <a:r>
              <a:rPr lang="tr-TR" dirty="0" smtClean="0">
                <a:solidFill>
                  <a:schemeClr val="tx1"/>
                </a:solidFill>
                <a:latin typeface="Times New Roman" pitchFamily="18" charset="0"/>
                <a:cs typeface="Times New Roman" pitchFamily="18" charset="0"/>
              </a:rPr>
              <a:t>VÜCUT SIVI Bölmelerinin içeriği</a:t>
            </a:r>
            <a:endParaRPr lang="tr-TR" dirty="0">
              <a:solidFill>
                <a:schemeClr val="tx1"/>
              </a:solidFill>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0" y="1772816"/>
          <a:ext cx="9144000" cy="4179090"/>
        </p:xfrm>
        <a:graphic>
          <a:graphicData uri="http://schemas.openxmlformats.org/drawingml/2006/table">
            <a:tbl>
              <a:tblPr firstRow="1" bandRow="1">
                <a:tableStyleId>{5C22544A-7EE6-4342-B048-85BDC9FD1C3A}</a:tableStyleId>
              </a:tblPr>
              <a:tblGrid>
                <a:gridCol w="3127428"/>
                <a:gridCol w="1364362"/>
                <a:gridCol w="3259309"/>
                <a:gridCol w="1392901"/>
              </a:tblGrid>
              <a:tr h="696515">
                <a:tc>
                  <a:txBody>
                    <a:bodyPr/>
                    <a:lstStyle/>
                    <a:p>
                      <a:pPr algn="ctr"/>
                      <a:r>
                        <a:rPr lang="tr-TR" dirty="0" smtClean="0"/>
                        <a:t>Alınan</a:t>
                      </a:r>
                      <a:endParaRPr lang="tr-TR" dirty="0"/>
                    </a:p>
                  </a:txBody>
                  <a:tcPr/>
                </a:tc>
                <a:tc>
                  <a:txBody>
                    <a:bodyPr/>
                    <a:lstStyle/>
                    <a:p>
                      <a:pPr algn="ctr"/>
                      <a:r>
                        <a:rPr lang="tr-TR" dirty="0" smtClean="0"/>
                        <a:t>ml</a:t>
                      </a:r>
                      <a:endParaRPr lang="tr-TR" dirty="0"/>
                    </a:p>
                  </a:txBody>
                  <a:tcPr/>
                </a:tc>
                <a:tc>
                  <a:txBody>
                    <a:bodyPr/>
                    <a:lstStyle/>
                    <a:p>
                      <a:pPr algn="ctr"/>
                      <a:r>
                        <a:rPr lang="tr-TR" dirty="0" smtClean="0"/>
                        <a:t>Atılan</a:t>
                      </a:r>
                      <a:endParaRPr lang="tr-TR" dirty="0"/>
                    </a:p>
                  </a:txBody>
                  <a:tcPr/>
                </a:tc>
                <a:tc>
                  <a:txBody>
                    <a:bodyPr/>
                    <a:lstStyle/>
                    <a:p>
                      <a:pPr algn="ctr"/>
                      <a:r>
                        <a:rPr lang="tr-TR" dirty="0" smtClean="0"/>
                        <a:t>ml</a:t>
                      </a:r>
                      <a:endParaRPr lang="tr-TR" dirty="0"/>
                    </a:p>
                  </a:txBody>
                  <a:tcPr/>
                </a:tc>
              </a:tr>
              <a:tr h="696515">
                <a:tc>
                  <a:txBody>
                    <a:bodyPr/>
                    <a:lstStyle/>
                    <a:p>
                      <a:pPr algn="ctr"/>
                      <a:r>
                        <a:rPr lang="tr-TR" dirty="0" smtClean="0">
                          <a:solidFill>
                            <a:schemeClr val="tx1"/>
                          </a:solidFill>
                        </a:rPr>
                        <a:t>Su,</a:t>
                      </a:r>
                      <a:r>
                        <a:rPr lang="tr-TR" baseline="0" dirty="0" smtClean="0">
                          <a:solidFill>
                            <a:schemeClr val="tx1"/>
                          </a:solidFill>
                        </a:rPr>
                        <a:t> sıvı içecekler</a:t>
                      </a:r>
                      <a:endParaRPr lang="tr-TR" dirty="0">
                        <a:solidFill>
                          <a:schemeClr val="tx1"/>
                        </a:solidFill>
                      </a:endParaRPr>
                    </a:p>
                  </a:txBody>
                  <a:tcPr/>
                </a:tc>
                <a:tc>
                  <a:txBody>
                    <a:bodyPr/>
                    <a:lstStyle/>
                    <a:p>
                      <a:pPr algn="ctr"/>
                      <a:r>
                        <a:rPr lang="tr-TR" dirty="0" smtClean="0">
                          <a:solidFill>
                            <a:schemeClr val="tx1"/>
                          </a:solidFill>
                        </a:rPr>
                        <a:t>1200</a:t>
                      </a:r>
                      <a:endParaRPr lang="tr-TR" dirty="0">
                        <a:solidFill>
                          <a:schemeClr val="tx1"/>
                        </a:solidFill>
                      </a:endParaRPr>
                    </a:p>
                  </a:txBody>
                  <a:tcPr/>
                </a:tc>
                <a:tc>
                  <a:txBody>
                    <a:bodyPr/>
                    <a:lstStyle/>
                    <a:p>
                      <a:pPr algn="ctr"/>
                      <a:r>
                        <a:rPr lang="tr-TR" dirty="0" smtClean="0">
                          <a:solidFill>
                            <a:schemeClr val="tx1"/>
                          </a:solidFill>
                        </a:rPr>
                        <a:t>İdrarla</a:t>
                      </a:r>
                      <a:endParaRPr lang="tr-TR" dirty="0">
                        <a:solidFill>
                          <a:schemeClr val="tx1"/>
                        </a:solidFill>
                      </a:endParaRPr>
                    </a:p>
                  </a:txBody>
                  <a:tcPr/>
                </a:tc>
                <a:tc>
                  <a:txBody>
                    <a:bodyPr/>
                    <a:lstStyle/>
                    <a:p>
                      <a:pPr algn="ctr"/>
                      <a:r>
                        <a:rPr lang="tr-TR" dirty="0" smtClean="0">
                          <a:solidFill>
                            <a:schemeClr val="tx1"/>
                          </a:solidFill>
                        </a:rPr>
                        <a:t>1500</a:t>
                      </a:r>
                      <a:endParaRPr lang="tr-TR" dirty="0">
                        <a:solidFill>
                          <a:schemeClr val="tx1"/>
                        </a:solidFill>
                      </a:endParaRPr>
                    </a:p>
                  </a:txBody>
                  <a:tcPr/>
                </a:tc>
              </a:tr>
              <a:tr h="696515">
                <a:tc>
                  <a:txBody>
                    <a:bodyPr/>
                    <a:lstStyle/>
                    <a:p>
                      <a:pPr algn="ctr"/>
                      <a:r>
                        <a:rPr lang="tr-TR" dirty="0" smtClean="0">
                          <a:solidFill>
                            <a:schemeClr val="tx1"/>
                          </a:solidFill>
                        </a:rPr>
                        <a:t>Besinlerdeki gizli su</a:t>
                      </a:r>
                      <a:endParaRPr lang="tr-TR" dirty="0">
                        <a:solidFill>
                          <a:schemeClr val="tx1"/>
                        </a:solidFill>
                      </a:endParaRPr>
                    </a:p>
                  </a:txBody>
                  <a:tcPr/>
                </a:tc>
                <a:tc>
                  <a:txBody>
                    <a:bodyPr/>
                    <a:lstStyle/>
                    <a:p>
                      <a:pPr algn="ctr"/>
                      <a:r>
                        <a:rPr lang="tr-TR" dirty="0" smtClean="0">
                          <a:solidFill>
                            <a:schemeClr val="tx1"/>
                          </a:solidFill>
                        </a:rPr>
                        <a:t>1000</a:t>
                      </a:r>
                      <a:endParaRPr lang="tr-TR" dirty="0">
                        <a:solidFill>
                          <a:schemeClr val="tx1"/>
                        </a:solidFill>
                      </a:endParaRPr>
                    </a:p>
                  </a:txBody>
                  <a:tcPr/>
                </a:tc>
                <a:tc>
                  <a:txBody>
                    <a:bodyPr/>
                    <a:lstStyle/>
                    <a:p>
                      <a:pPr algn="ctr"/>
                      <a:r>
                        <a:rPr lang="tr-TR" dirty="0" smtClean="0">
                          <a:solidFill>
                            <a:schemeClr val="tx1"/>
                          </a:solidFill>
                        </a:rPr>
                        <a:t>Solunumla</a:t>
                      </a:r>
                      <a:endParaRPr lang="tr-TR" dirty="0">
                        <a:solidFill>
                          <a:schemeClr val="tx1"/>
                        </a:solidFill>
                      </a:endParaRPr>
                    </a:p>
                  </a:txBody>
                  <a:tcPr/>
                </a:tc>
                <a:tc>
                  <a:txBody>
                    <a:bodyPr/>
                    <a:lstStyle/>
                    <a:p>
                      <a:pPr algn="ctr"/>
                      <a:r>
                        <a:rPr lang="tr-TR" dirty="0" smtClean="0">
                          <a:solidFill>
                            <a:schemeClr val="tx1"/>
                          </a:solidFill>
                        </a:rPr>
                        <a:t>500</a:t>
                      </a:r>
                      <a:endParaRPr lang="tr-TR" dirty="0">
                        <a:solidFill>
                          <a:schemeClr val="tx1"/>
                        </a:solidFill>
                      </a:endParaRPr>
                    </a:p>
                  </a:txBody>
                  <a:tcPr/>
                </a:tc>
              </a:tr>
              <a:tr h="696515">
                <a:tc>
                  <a:txBody>
                    <a:bodyPr/>
                    <a:lstStyle/>
                    <a:p>
                      <a:pPr algn="ctr"/>
                      <a:r>
                        <a:rPr lang="tr-TR" dirty="0" err="1" smtClean="0">
                          <a:solidFill>
                            <a:schemeClr val="tx1"/>
                          </a:solidFill>
                        </a:rPr>
                        <a:t>Metabolik</a:t>
                      </a:r>
                      <a:r>
                        <a:rPr lang="tr-TR" dirty="0" smtClean="0">
                          <a:solidFill>
                            <a:schemeClr val="tx1"/>
                          </a:solidFill>
                        </a:rPr>
                        <a:t> </a:t>
                      </a:r>
                      <a:r>
                        <a:rPr lang="tr-TR" dirty="0" err="1" smtClean="0">
                          <a:solidFill>
                            <a:schemeClr val="tx1"/>
                          </a:solidFill>
                        </a:rPr>
                        <a:t>Oksidasyon</a:t>
                      </a:r>
                      <a:endParaRPr lang="tr-TR" dirty="0">
                        <a:solidFill>
                          <a:schemeClr val="tx1"/>
                        </a:solidFill>
                      </a:endParaRPr>
                    </a:p>
                  </a:txBody>
                  <a:tcPr/>
                </a:tc>
                <a:tc>
                  <a:txBody>
                    <a:bodyPr/>
                    <a:lstStyle/>
                    <a:p>
                      <a:pPr algn="ctr"/>
                      <a:r>
                        <a:rPr lang="tr-TR" dirty="0" smtClean="0">
                          <a:solidFill>
                            <a:schemeClr val="tx1"/>
                          </a:solidFill>
                        </a:rPr>
                        <a:t>300</a:t>
                      </a:r>
                      <a:endParaRPr lang="tr-TR" dirty="0">
                        <a:solidFill>
                          <a:schemeClr val="tx1"/>
                        </a:solidFill>
                      </a:endParaRPr>
                    </a:p>
                  </a:txBody>
                  <a:tcPr/>
                </a:tc>
                <a:tc>
                  <a:txBody>
                    <a:bodyPr/>
                    <a:lstStyle/>
                    <a:p>
                      <a:pPr algn="ctr"/>
                      <a:r>
                        <a:rPr lang="tr-TR" dirty="0" smtClean="0">
                          <a:solidFill>
                            <a:schemeClr val="tx1"/>
                          </a:solidFill>
                        </a:rPr>
                        <a:t>Terleme</a:t>
                      </a:r>
                      <a:endParaRPr lang="tr-TR" dirty="0">
                        <a:solidFill>
                          <a:schemeClr val="tx1"/>
                        </a:solidFill>
                      </a:endParaRPr>
                    </a:p>
                  </a:txBody>
                  <a:tcPr/>
                </a:tc>
                <a:tc>
                  <a:txBody>
                    <a:bodyPr/>
                    <a:lstStyle/>
                    <a:p>
                      <a:pPr algn="ctr"/>
                      <a:r>
                        <a:rPr lang="tr-TR" dirty="0" smtClean="0">
                          <a:solidFill>
                            <a:schemeClr val="tx1"/>
                          </a:solidFill>
                        </a:rPr>
                        <a:t>500</a:t>
                      </a:r>
                      <a:endParaRPr lang="tr-TR" dirty="0">
                        <a:solidFill>
                          <a:schemeClr val="tx1"/>
                        </a:solidFill>
                      </a:endParaRPr>
                    </a:p>
                  </a:txBody>
                  <a:tcPr/>
                </a:tc>
              </a:tr>
              <a:tr h="696515">
                <a:tc>
                  <a:txBody>
                    <a:bodyPr/>
                    <a:lstStyle/>
                    <a:p>
                      <a:pPr algn="ctr"/>
                      <a:endParaRPr lang="tr-TR">
                        <a:solidFill>
                          <a:schemeClr val="tx1"/>
                        </a:solidFill>
                      </a:endParaRPr>
                    </a:p>
                  </a:txBody>
                  <a:tcPr/>
                </a:tc>
                <a:tc>
                  <a:txBody>
                    <a:bodyPr/>
                    <a:lstStyle/>
                    <a:p>
                      <a:pPr algn="ctr"/>
                      <a:r>
                        <a:rPr lang="tr-TR" dirty="0" smtClean="0">
                          <a:solidFill>
                            <a:schemeClr val="tx1"/>
                          </a:solidFill>
                        </a:rPr>
                        <a:t>2500</a:t>
                      </a:r>
                      <a:endParaRPr lang="tr-TR" dirty="0">
                        <a:solidFill>
                          <a:schemeClr val="tx1"/>
                        </a:solidFill>
                      </a:endParaRPr>
                    </a:p>
                  </a:txBody>
                  <a:tcPr/>
                </a:tc>
                <a:tc>
                  <a:txBody>
                    <a:bodyPr/>
                    <a:lstStyle/>
                    <a:p>
                      <a:pPr algn="ctr"/>
                      <a:r>
                        <a:rPr lang="tr-TR" dirty="0" err="1" smtClean="0">
                          <a:solidFill>
                            <a:schemeClr val="tx1"/>
                          </a:solidFill>
                        </a:rPr>
                        <a:t>Gastrointestinal</a:t>
                      </a:r>
                      <a:r>
                        <a:rPr lang="tr-TR" dirty="0" smtClean="0">
                          <a:solidFill>
                            <a:schemeClr val="tx1"/>
                          </a:solidFill>
                        </a:rPr>
                        <a:t> yol</a:t>
                      </a:r>
                      <a:endParaRPr lang="tr-TR" dirty="0">
                        <a:solidFill>
                          <a:schemeClr val="tx1"/>
                        </a:solidFill>
                      </a:endParaRPr>
                    </a:p>
                  </a:txBody>
                  <a:tcPr/>
                </a:tc>
                <a:tc>
                  <a:txBody>
                    <a:bodyPr/>
                    <a:lstStyle/>
                    <a:p>
                      <a:pPr algn="ctr"/>
                      <a:r>
                        <a:rPr lang="tr-TR" dirty="0" smtClean="0">
                          <a:solidFill>
                            <a:schemeClr val="tx1"/>
                          </a:solidFill>
                        </a:rPr>
                        <a:t>100</a:t>
                      </a:r>
                      <a:endParaRPr lang="tr-TR" dirty="0">
                        <a:solidFill>
                          <a:schemeClr val="tx1"/>
                        </a:solidFill>
                      </a:endParaRPr>
                    </a:p>
                  </a:txBody>
                  <a:tcPr/>
                </a:tc>
              </a:tr>
              <a:tr h="696515">
                <a:tc>
                  <a:txBody>
                    <a:bodyPr/>
                    <a:lstStyle/>
                    <a:p>
                      <a:pPr algn="ctr"/>
                      <a:r>
                        <a:rPr lang="tr-TR" dirty="0" smtClean="0">
                          <a:solidFill>
                            <a:schemeClr val="tx1"/>
                          </a:solidFill>
                        </a:rPr>
                        <a:t>Toplam</a:t>
                      </a:r>
                      <a:endParaRPr lang="tr-TR" dirty="0">
                        <a:solidFill>
                          <a:schemeClr val="tx1"/>
                        </a:solidFill>
                      </a:endParaRPr>
                    </a:p>
                  </a:txBody>
                  <a:tcPr/>
                </a:tc>
                <a:tc>
                  <a:txBody>
                    <a:bodyPr/>
                    <a:lstStyle/>
                    <a:p>
                      <a:pPr algn="ctr"/>
                      <a:r>
                        <a:rPr lang="tr-TR" dirty="0" smtClean="0">
                          <a:solidFill>
                            <a:schemeClr val="tx1"/>
                          </a:solidFill>
                        </a:rPr>
                        <a:t>2500-2600</a:t>
                      </a:r>
                      <a:endParaRPr lang="tr-TR" dirty="0">
                        <a:solidFill>
                          <a:schemeClr val="tx1"/>
                        </a:solidFill>
                      </a:endParaRPr>
                    </a:p>
                  </a:txBody>
                  <a:tcPr/>
                </a:tc>
                <a:tc>
                  <a:txBody>
                    <a:bodyPr/>
                    <a:lstStyle/>
                    <a:p>
                      <a:pPr algn="ctr"/>
                      <a:endParaRPr lang="tr-TR">
                        <a:solidFill>
                          <a:schemeClr val="tx1"/>
                        </a:solidFill>
                      </a:endParaRPr>
                    </a:p>
                  </a:txBody>
                  <a:tcPr/>
                </a:tc>
                <a:tc>
                  <a:txBody>
                    <a:bodyPr/>
                    <a:lstStyle/>
                    <a:p>
                      <a:pPr algn="ctr"/>
                      <a:r>
                        <a:rPr lang="tr-TR" dirty="0" smtClean="0">
                          <a:solidFill>
                            <a:schemeClr val="tx1"/>
                          </a:solidFill>
                        </a:rPr>
                        <a:t>2500-2600</a:t>
                      </a:r>
                      <a:endParaRPr lang="tr-TR" dirty="0">
                        <a:solidFill>
                          <a:schemeClr val="tx1"/>
                        </a:solidFill>
                      </a:endParaRPr>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solidFill>
                  <a:schemeClr val="tx1"/>
                </a:solidFill>
                <a:latin typeface="Times New Roman" pitchFamily="18" charset="0"/>
                <a:cs typeface="Times New Roman" pitchFamily="18" charset="0"/>
              </a:rPr>
              <a:t>Vücutta Sıvı ve Elektrolitlerin Hareketi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r>
              <a:rPr lang="tr-TR" dirty="0" smtClean="0">
                <a:solidFill>
                  <a:schemeClr val="tx1"/>
                </a:solidFill>
                <a:latin typeface="Times New Roman" pitchFamily="18" charset="0"/>
                <a:cs typeface="Times New Roman" pitchFamily="18" charset="0"/>
              </a:rPr>
              <a:t>Difüzyon, moleküllerin, sıvılarda, gazlarda ya da katılarda sürekli bir biçimde birbirleri arasındaki gelişi güzel hareketleridir.</a:t>
            </a:r>
          </a:p>
          <a:p>
            <a:pPr algn="just"/>
            <a:r>
              <a:rPr lang="tr-TR" dirty="0" err="1" smtClean="0">
                <a:solidFill>
                  <a:schemeClr val="tx1"/>
                </a:solidFill>
                <a:latin typeface="Times New Roman" pitchFamily="18" charset="0"/>
                <a:cs typeface="Times New Roman" pitchFamily="18" charset="0"/>
              </a:rPr>
              <a:t>Osmoz</a:t>
            </a:r>
            <a:r>
              <a:rPr lang="tr-TR" dirty="0" smtClean="0">
                <a:solidFill>
                  <a:schemeClr val="tx1"/>
                </a:solidFill>
                <a:latin typeface="Times New Roman" pitchFamily="18" charset="0"/>
                <a:cs typeface="Times New Roman" pitchFamily="18" charset="0"/>
              </a:rPr>
              <a:t>, organizmada vücut sıvılarının hareketini sağlayan mekanizmadır. Suyun hareketidir denilebilir.</a:t>
            </a:r>
          </a:p>
          <a:p>
            <a:pPr algn="just"/>
            <a:r>
              <a:rPr lang="tr-TR" dirty="0" smtClean="0">
                <a:solidFill>
                  <a:schemeClr val="tx1"/>
                </a:solidFill>
                <a:latin typeface="Times New Roman" pitchFamily="18" charset="0"/>
                <a:cs typeface="Times New Roman" pitchFamily="18" charset="0"/>
              </a:rPr>
              <a:t>Aktif Transport, bir maddenin, yoğunluğunun düşük olduğu bir sıvıdan, yoğunluğunun yüksek olduğu başka bir sıvıya doğru hücre zarından taşınmasıdır. Sodyum-Potasyum Pompası bu mekanizmayla sağlanır.</a:t>
            </a:r>
          </a:p>
          <a:p>
            <a:pPr>
              <a:buNone/>
            </a:pP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Resim2.gif"/>
          <p:cNvPicPr>
            <a:picLocks noGrp="1" noChangeAspect="1"/>
          </p:cNvPicPr>
          <p:nvPr>
            <p:ph idx="1"/>
          </p:nvPr>
        </p:nvPicPr>
        <p:blipFill>
          <a:blip r:embed="rId2" cstate="print"/>
          <a:stretch>
            <a:fillRect/>
          </a:stretch>
        </p:blipFill>
        <p:spPr>
          <a:xfrm>
            <a:off x="0" y="0"/>
            <a:ext cx="9144070" cy="6858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dirty="0" smtClean="0">
                <a:solidFill>
                  <a:schemeClr val="tx1"/>
                </a:solidFill>
                <a:latin typeface="Times New Roman" pitchFamily="18" charset="0"/>
                <a:cs typeface="Times New Roman" pitchFamily="18" charset="0"/>
              </a:rPr>
              <a:t>Vücut Sıvılarının Düzenlenmesi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r>
              <a:rPr lang="tr-TR" dirty="0" smtClean="0">
                <a:solidFill>
                  <a:schemeClr val="tx1"/>
                </a:solidFill>
                <a:latin typeface="Times New Roman" pitchFamily="18" charset="0"/>
                <a:cs typeface="Times New Roman" pitchFamily="18" charset="0"/>
              </a:rPr>
              <a:t>Yetişkin bir insanın günlük su ihtiyacı 2500- 2600 ml kadardır. Suyun vücuda alınımı ve atılımı bir denge içinde oluşur. Vücutta normal sıvı hacminin korunması için günlük sıvı alımının günlük sıvı kaybına eşit olması gerekir. Bu denge bozulduğunda hastalıklar ortaya çıkar. Yemek yemeden aylarca yaşanabilir ama susuz birkaç günden fazla yaşanamaz. İnsan vücudunda su dengesini düzenleyen (</a:t>
            </a:r>
            <a:r>
              <a:rPr lang="tr-TR" dirty="0" err="1" smtClean="0">
                <a:solidFill>
                  <a:schemeClr val="tx1"/>
                </a:solidFill>
                <a:latin typeface="Times New Roman" pitchFamily="18" charset="0"/>
                <a:cs typeface="Times New Roman" pitchFamily="18" charset="0"/>
              </a:rPr>
              <a:t>regüle</a:t>
            </a:r>
            <a:r>
              <a:rPr lang="tr-TR" dirty="0" smtClean="0">
                <a:solidFill>
                  <a:schemeClr val="tx1"/>
                </a:solidFill>
                <a:latin typeface="Times New Roman" pitchFamily="18" charset="0"/>
                <a:cs typeface="Times New Roman" pitchFamily="18" charset="0"/>
              </a:rPr>
              <a:t> eden) merkezler ve sistemler mevcuttur. </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SU</a:t>
            </a:r>
            <a:endParaRPr lang="tr-TR" dirty="0">
              <a:solidFill>
                <a:schemeClr val="tx1"/>
              </a:solidFill>
              <a:latin typeface="Times New Roman" pitchFamily="18" charset="0"/>
              <a:cs typeface="Times New Roman" pitchFamily="18" charset="0"/>
            </a:endParaRPr>
          </a:p>
        </p:txBody>
      </p:sp>
      <p:pic>
        <p:nvPicPr>
          <p:cNvPr id="7" name="6 İçerik Yer Tutucusu" descr="1823124_620x410.jpg"/>
          <p:cNvPicPr>
            <a:picLocks noGrp="1" noChangeAspect="1"/>
          </p:cNvPicPr>
          <p:nvPr>
            <p:ph idx="1"/>
          </p:nvPr>
        </p:nvPicPr>
        <p:blipFill>
          <a:blip r:embed="rId2" cstate="print"/>
          <a:stretch>
            <a:fillRect/>
          </a:stretch>
        </p:blipFill>
        <p:spPr>
          <a:xfrm>
            <a:off x="1302369" y="2249488"/>
            <a:ext cx="6539261" cy="432435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dirty="0" smtClean="0">
                <a:solidFill>
                  <a:schemeClr val="tx1"/>
                </a:solidFill>
                <a:latin typeface="Times New Roman" pitchFamily="18" charset="0"/>
                <a:cs typeface="Times New Roman" pitchFamily="18" charset="0"/>
              </a:rPr>
              <a:t>Vücut Sıvılarının Düzenlenmesi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pPr>
              <a:buNone/>
            </a:pPr>
            <a:r>
              <a:rPr lang="tr-TR" dirty="0" smtClean="0">
                <a:solidFill>
                  <a:schemeClr val="tx1"/>
                </a:solidFill>
                <a:latin typeface="Times New Roman" pitchFamily="18" charset="0"/>
                <a:cs typeface="Times New Roman" pitchFamily="18" charset="0"/>
              </a:rPr>
              <a:t>Vücuda su alımı (</a:t>
            </a:r>
            <a:r>
              <a:rPr lang="tr-TR" dirty="0" err="1" smtClean="0">
                <a:solidFill>
                  <a:schemeClr val="tx1"/>
                </a:solidFill>
                <a:latin typeface="Times New Roman" pitchFamily="18" charset="0"/>
                <a:cs typeface="Times New Roman" pitchFamily="18" charset="0"/>
              </a:rPr>
              <a:t>Hidrasyon</a:t>
            </a:r>
            <a:r>
              <a:rPr lang="tr-TR" dirty="0" smtClean="0">
                <a:solidFill>
                  <a:schemeClr val="tx1"/>
                </a:solidFill>
                <a:latin typeface="Times New Roman" pitchFamily="18" charset="0"/>
                <a:cs typeface="Times New Roman" pitchFamily="18" charset="0"/>
              </a:rPr>
              <a:t>): Vücuda besinlerle (1000 ml) ve içeceklerle (1200 ml) ağız yoluyla dışarıdan su alımına </a:t>
            </a:r>
            <a:r>
              <a:rPr lang="tr-TR" dirty="0" err="1" smtClean="0">
                <a:solidFill>
                  <a:schemeClr val="tx1"/>
                </a:solidFill>
                <a:latin typeface="Times New Roman" pitchFamily="18" charset="0"/>
                <a:cs typeface="Times New Roman" pitchFamily="18" charset="0"/>
              </a:rPr>
              <a:t>ekzojen</a:t>
            </a:r>
            <a:r>
              <a:rPr lang="tr-TR" dirty="0" smtClean="0">
                <a:solidFill>
                  <a:schemeClr val="tx1"/>
                </a:solidFill>
                <a:latin typeface="Times New Roman" pitchFamily="18" charset="0"/>
                <a:cs typeface="Times New Roman" pitchFamily="18" charset="0"/>
              </a:rPr>
              <a:t> su kazanımı denir. Bir de vücudumuzda hücre metabolizması esnasında meydana gelen kimyasal reaksiyonlar sonucu </a:t>
            </a:r>
            <a:r>
              <a:rPr lang="tr-TR" dirty="0" err="1" smtClean="0">
                <a:solidFill>
                  <a:schemeClr val="tx1"/>
                </a:solidFill>
                <a:latin typeface="Times New Roman" pitchFamily="18" charset="0"/>
                <a:cs typeface="Times New Roman" pitchFamily="18" charset="0"/>
              </a:rPr>
              <a:t>oksidasyon</a:t>
            </a:r>
            <a:r>
              <a:rPr lang="tr-TR" dirty="0" smtClean="0">
                <a:solidFill>
                  <a:schemeClr val="tx1"/>
                </a:solidFill>
                <a:latin typeface="Times New Roman" pitchFamily="18" charset="0"/>
                <a:cs typeface="Times New Roman" pitchFamily="18" charset="0"/>
              </a:rPr>
              <a:t> ürünü olarak 300 ml kadar su açığa çıkar. Vücutta bu şekilde su açığa çıkmasına da </a:t>
            </a:r>
            <a:r>
              <a:rPr lang="tr-TR" dirty="0" err="1" smtClean="0">
                <a:solidFill>
                  <a:schemeClr val="tx1"/>
                </a:solidFill>
                <a:latin typeface="Times New Roman" pitchFamily="18" charset="0"/>
                <a:cs typeface="Times New Roman" pitchFamily="18" charset="0"/>
              </a:rPr>
              <a:t>endojen</a:t>
            </a:r>
            <a:r>
              <a:rPr lang="tr-TR" dirty="0" smtClean="0">
                <a:solidFill>
                  <a:schemeClr val="tx1"/>
                </a:solidFill>
                <a:latin typeface="Times New Roman" pitchFamily="18" charset="0"/>
                <a:cs typeface="Times New Roman" pitchFamily="18" charset="0"/>
              </a:rPr>
              <a:t> su kazanımı denir. </a:t>
            </a:r>
          </a:p>
          <a:p>
            <a:pPr>
              <a:buNone/>
            </a:pPr>
            <a:endParaRPr lang="tr-TR" dirty="0" smtClean="0">
              <a:solidFill>
                <a:schemeClr val="tx1"/>
              </a:solidFill>
              <a:latin typeface="Times New Roman" pitchFamily="18" charset="0"/>
              <a:cs typeface="Times New Roman" pitchFamily="18" charset="0"/>
            </a:endParaRPr>
          </a:p>
          <a:p>
            <a:pPr>
              <a:buNone/>
            </a:pPr>
            <a:r>
              <a:rPr lang="tr-TR" dirty="0" smtClean="0">
                <a:solidFill>
                  <a:schemeClr val="tx1"/>
                </a:solidFill>
                <a:latin typeface="Times New Roman" pitchFamily="18" charset="0"/>
                <a:cs typeface="Times New Roman" pitchFamily="18" charset="0"/>
              </a:rPr>
              <a:t>Vücuttan su kaybı (</a:t>
            </a:r>
            <a:r>
              <a:rPr lang="tr-TR" dirty="0" err="1" smtClean="0">
                <a:solidFill>
                  <a:schemeClr val="tx1"/>
                </a:solidFill>
                <a:latin typeface="Times New Roman" pitchFamily="18" charset="0"/>
                <a:cs typeface="Times New Roman" pitchFamily="18" charset="0"/>
              </a:rPr>
              <a:t>Dehidratasyon</a:t>
            </a:r>
            <a:r>
              <a:rPr lang="tr-TR" dirty="0" smtClean="0">
                <a:solidFill>
                  <a:schemeClr val="tx1"/>
                </a:solidFill>
                <a:latin typeface="Times New Roman" pitchFamily="18" charset="0"/>
                <a:cs typeface="Times New Roman" pitchFamily="18" charset="0"/>
              </a:rPr>
              <a:t>): Vücuda alınan su, idrarla böbreklerden (1500 ml), solunum havasıyla akciğerlerden (500 ml), terleme yolu ile deriden (500 ml) ve gaitayla bağırsaklardan (100 ml) vücut dışına atılır. </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dirty="0" smtClean="0">
                <a:solidFill>
                  <a:schemeClr val="tx1"/>
                </a:solidFill>
                <a:latin typeface="Times New Roman" pitchFamily="18" charset="0"/>
                <a:cs typeface="Times New Roman" pitchFamily="18" charset="0"/>
              </a:rPr>
              <a:t>Sıvı Elektrolit Dengesizlikleri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70000" lnSpcReduction="20000"/>
          </a:bodyPr>
          <a:lstStyle/>
          <a:p>
            <a:pPr lvl="0"/>
            <a:r>
              <a:rPr lang="tr-TR" dirty="0" smtClean="0">
                <a:solidFill>
                  <a:schemeClr val="tx1"/>
                </a:solidFill>
                <a:latin typeface="Times New Roman" pitchFamily="18" charset="0"/>
                <a:cs typeface="Times New Roman" pitchFamily="18" charset="0"/>
              </a:rPr>
              <a:t>Sıvı Volüm Dengesizlikleri</a:t>
            </a:r>
          </a:p>
          <a:p>
            <a:pPr lvl="0">
              <a:buNone/>
            </a:pPr>
            <a:r>
              <a:rPr lang="tr-TR" b="1" dirty="0" err="1" smtClean="0">
                <a:solidFill>
                  <a:schemeClr val="tx1"/>
                </a:solidFill>
                <a:latin typeface="Times New Roman" pitchFamily="18" charset="0"/>
                <a:cs typeface="Times New Roman" pitchFamily="18" charset="0"/>
              </a:rPr>
              <a:t>Dehidratasyon</a:t>
            </a:r>
            <a:endParaRPr lang="tr-TR" b="1"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Vücut dokularında fazla sıvı kaybını ifade eder ve bu </a:t>
            </a:r>
            <a:r>
              <a:rPr lang="tr-TR" dirty="0" err="1" smtClean="0">
                <a:solidFill>
                  <a:schemeClr val="tx1"/>
                </a:solidFill>
                <a:latin typeface="Times New Roman" pitchFamily="18" charset="0"/>
                <a:cs typeface="Times New Roman" pitchFamily="18" charset="0"/>
              </a:rPr>
              <a:t>ekstaselüler</a:t>
            </a:r>
            <a:r>
              <a:rPr lang="tr-TR" dirty="0" smtClean="0">
                <a:solidFill>
                  <a:schemeClr val="tx1"/>
                </a:solidFill>
                <a:latin typeface="Times New Roman" pitchFamily="18" charset="0"/>
                <a:cs typeface="Times New Roman" pitchFamily="18" charset="0"/>
              </a:rPr>
              <a:t> sıvı volümü azaldığında </a:t>
            </a:r>
            <a:r>
              <a:rPr lang="tr-TR" dirty="0" err="1" smtClean="0">
                <a:solidFill>
                  <a:schemeClr val="tx1"/>
                </a:solidFill>
                <a:latin typeface="Times New Roman" pitchFamily="18" charset="0"/>
                <a:cs typeface="Times New Roman" pitchFamily="18" charset="0"/>
              </a:rPr>
              <a:t>intraselüler</a:t>
            </a:r>
            <a:r>
              <a:rPr lang="tr-TR" dirty="0" smtClean="0">
                <a:solidFill>
                  <a:schemeClr val="tx1"/>
                </a:solidFill>
                <a:latin typeface="Times New Roman" pitchFamily="18" charset="0"/>
                <a:cs typeface="Times New Roman" pitchFamily="18" charset="0"/>
              </a:rPr>
              <a:t> sıvının, </a:t>
            </a:r>
            <a:r>
              <a:rPr lang="tr-TR" dirty="0" err="1" smtClean="0">
                <a:solidFill>
                  <a:schemeClr val="tx1"/>
                </a:solidFill>
                <a:latin typeface="Times New Roman" pitchFamily="18" charset="0"/>
                <a:cs typeface="Times New Roman" pitchFamily="18" charset="0"/>
              </a:rPr>
              <a:t>ektraselüler</a:t>
            </a:r>
            <a:r>
              <a:rPr lang="tr-TR" dirty="0" smtClean="0">
                <a:solidFill>
                  <a:schemeClr val="tx1"/>
                </a:solidFill>
                <a:latin typeface="Times New Roman" pitchFamily="18" charset="0"/>
                <a:cs typeface="Times New Roman" pitchFamily="18" charset="0"/>
              </a:rPr>
              <a:t> sıvı bölmesine kayması ile ortaya çıkar.</a:t>
            </a:r>
          </a:p>
          <a:p>
            <a:pPr>
              <a:buNone/>
            </a:pPr>
            <a:r>
              <a:rPr lang="tr-TR" b="1" dirty="0" smtClean="0">
                <a:solidFill>
                  <a:schemeClr val="tx1"/>
                </a:solidFill>
                <a:latin typeface="Times New Roman" pitchFamily="18" charset="0"/>
                <a:cs typeface="Times New Roman" pitchFamily="18" charset="0"/>
              </a:rPr>
              <a:t>Belirti ve Bulguları</a:t>
            </a:r>
          </a:p>
          <a:p>
            <a:pPr lvl="0"/>
            <a:r>
              <a:rPr lang="tr-TR" dirty="0" smtClean="0">
                <a:solidFill>
                  <a:schemeClr val="tx1"/>
                </a:solidFill>
                <a:latin typeface="Times New Roman" pitchFamily="18" charset="0"/>
                <a:cs typeface="Times New Roman" pitchFamily="18" charset="0"/>
              </a:rPr>
              <a:t>Susama Duygusu</a:t>
            </a:r>
          </a:p>
          <a:p>
            <a:pPr lvl="0"/>
            <a:r>
              <a:rPr lang="tr-TR" dirty="0" smtClean="0">
                <a:solidFill>
                  <a:schemeClr val="tx1"/>
                </a:solidFill>
                <a:latin typeface="Times New Roman" pitchFamily="18" charset="0"/>
                <a:cs typeface="Times New Roman" pitchFamily="18" charset="0"/>
              </a:rPr>
              <a:t>Deri turgorunda azalma</a:t>
            </a:r>
          </a:p>
          <a:p>
            <a:pPr lvl="0"/>
            <a:r>
              <a:rPr lang="tr-TR" dirty="0" smtClean="0">
                <a:solidFill>
                  <a:schemeClr val="tx1"/>
                </a:solidFill>
                <a:latin typeface="Times New Roman" pitchFamily="18" charset="0"/>
                <a:cs typeface="Times New Roman" pitchFamily="18" charset="0"/>
              </a:rPr>
              <a:t>Deri ve Mukozada kuruma</a:t>
            </a:r>
          </a:p>
          <a:p>
            <a:pPr lvl="0"/>
            <a:r>
              <a:rPr lang="tr-TR" dirty="0" smtClean="0">
                <a:solidFill>
                  <a:schemeClr val="tx1"/>
                </a:solidFill>
                <a:latin typeface="Times New Roman" pitchFamily="18" charset="0"/>
                <a:cs typeface="Times New Roman" pitchFamily="18" charset="0"/>
              </a:rPr>
              <a:t>Kilo kaybı</a:t>
            </a:r>
          </a:p>
          <a:p>
            <a:pPr lvl="0"/>
            <a:r>
              <a:rPr lang="tr-TR" dirty="0" err="1" smtClean="0">
                <a:solidFill>
                  <a:schemeClr val="tx1"/>
                </a:solidFill>
                <a:latin typeface="Times New Roman" pitchFamily="18" charset="0"/>
                <a:cs typeface="Times New Roman" pitchFamily="18" charset="0"/>
              </a:rPr>
              <a:t>Postural</a:t>
            </a:r>
            <a:r>
              <a:rPr lang="tr-TR" dirty="0" smtClean="0">
                <a:solidFill>
                  <a:schemeClr val="tx1"/>
                </a:solidFill>
                <a:latin typeface="Times New Roman" pitchFamily="18" charset="0"/>
                <a:cs typeface="Times New Roman" pitchFamily="18" charset="0"/>
              </a:rPr>
              <a:t> Hipotansiyon</a:t>
            </a:r>
          </a:p>
          <a:p>
            <a:pPr lvl="0"/>
            <a:r>
              <a:rPr lang="tr-TR" dirty="0" err="1" smtClean="0">
                <a:solidFill>
                  <a:schemeClr val="tx1"/>
                </a:solidFill>
                <a:latin typeface="Times New Roman" pitchFamily="18" charset="0"/>
                <a:cs typeface="Times New Roman" pitchFamily="18" charset="0"/>
              </a:rPr>
              <a:t>Oligüri</a:t>
            </a:r>
            <a:endParaRPr lang="tr-TR" dirty="0" smtClean="0">
              <a:solidFill>
                <a:schemeClr val="tx1"/>
              </a:solidFill>
              <a:latin typeface="Times New Roman" pitchFamily="18" charset="0"/>
              <a:cs typeface="Times New Roman" pitchFamily="18" charset="0"/>
            </a:endParaRPr>
          </a:p>
          <a:p>
            <a:pPr lvl="0"/>
            <a:r>
              <a:rPr lang="tr-TR" dirty="0" smtClean="0">
                <a:solidFill>
                  <a:schemeClr val="tx1"/>
                </a:solidFill>
                <a:latin typeface="Times New Roman" pitchFamily="18" charset="0"/>
                <a:cs typeface="Times New Roman" pitchFamily="18" charset="0"/>
              </a:rPr>
              <a:t>Taşikardi</a:t>
            </a:r>
          </a:p>
          <a:p>
            <a:pPr lvl="0"/>
            <a:r>
              <a:rPr lang="tr-TR" dirty="0" smtClean="0">
                <a:solidFill>
                  <a:schemeClr val="tx1"/>
                </a:solidFill>
                <a:latin typeface="Times New Roman" pitchFamily="18" charset="0"/>
                <a:cs typeface="Times New Roman" pitchFamily="18" charset="0"/>
              </a:rPr>
              <a:t>Ateş</a:t>
            </a:r>
          </a:p>
          <a:p>
            <a:pPr lvl="0"/>
            <a:r>
              <a:rPr lang="tr-TR" dirty="0" smtClean="0">
                <a:solidFill>
                  <a:schemeClr val="tx1"/>
                </a:solidFill>
                <a:latin typeface="Times New Roman" pitchFamily="18" charset="0"/>
                <a:cs typeface="Times New Roman" pitchFamily="18" charset="0"/>
              </a:rPr>
              <a:t>Huzursuzluk</a:t>
            </a:r>
          </a:p>
          <a:p>
            <a:pPr>
              <a:buNone/>
            </a:pP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dirty="0" err="1" smtClean="0">
                <a:solidFill>
                  <a:schemeClr val="tx1"/>
                </a:solidFill>
                <a:latin typeface="Times New Roman" pitchFamily="18" charset="0"/>
                <a:cs typeface="Times New Roman" pitchFamily="18" charset="0"/>
              </a:rPr>
              <a:t>Dehidratasyon</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b="1" dirty="0" smtClean="0">
                <a:solidFill>
                  <a:schemeClr val="tx1"/>
                </a:solidFill>
                <a:latin typeface="Times New Roman" pitchFamily="18" charset="0"/>
                <a:cs typeface="Times New Roman" pitchFamily="18" charset="0"/>
              </a:rPr>
              <a:t>Nedenleri;</a:t>
            </a:r>
          </a:p>
          <a:p>
            <a:pPr lvl="0"/>
            <a:r>
              <a:rPr lang="tr-TR" dirty="0" err="1" smtClean="0">
                <a:solidFill>
                  <a:schemeClr val="tx1"/>
                </a:solidFill>
                <a:latin typeface="Times New Roman" pitchFamily="18" charset="0"/>
                <a:cs typeface="Times New Roman" pitchFamily="18" charset="0"/>
              </a:rPr>
              <a:t>Diyare</a:t>
            </a:r>
            <a:endParaRPr lang="tr-TR" dirty="0" smtClean="0">
              <a:solidFill>
                <a:schemeClr val="tx1"/>
              </a:solidFill>
              <a:latin typeface="Times New Roman" pitchFamily="18" charset="0"/>
              <a:cs typeface="Times New Roman" pitchFamily="18" charset="0"/>
            </a:endParaRPr>
          </a:p>
          <a:p>
            <a:pPr lvl="0"/>
            <a:r>
              <a:rPr lang="tr-TR" dirty="0" smtClean="0">
                <a:solidFill>
                  <a:schemeClr val="tx1"/>
                </a:solidFill>
                <a:latin typeface="Times New Roman" pitchFamily="18" charset="0"/>
                <a:cs typeface="Times New Roman" pitchFamily="18" charset="0"/>
              </a:rPr>
              <a:t>Susama duygusunun kaybedilmesi ya da ifade edilememesi</a:t>
            </a:r>
          </a:p>
          <a:p>
            <a:pPr lvl="0"/>
            <a:r>
              <a:rPr lang="tr-TR" dirty="0" smtClean="0">
                <a:solidFill>
                  <a:schemeClr val="tx1"/>
                </a:solidFill>
                <a:latin typeface="Times New Roman" pitchFamily="18" charset="0"/>
                <a:cs typeface="Times New Roman" pitchFamily="18" charset="0"/>
              </a:rPr>
              <a:t>Ateş </a:t>
            </a:r>
          </a:p>
          <a:p>
            <a:pPr lvl="0"/>
            <a:r>
              <a:rPr lang="tr-TR" dirty="0" err="1" smtClean="0">
                <a:solidFill>
                  <a:schemeClr val="tx1"/>
                </a:solidFill>
                <a:latin typeface="Times New Roman" pitchFamily="18" charset="0"/>
                <a:cs typeface="Times New Roman" pitchFamily="18" charset="0"/>
              </a:rPr>
              <a:t>Laksasif</a:t>
            </a:r>
            <a:r>
              <a:rPr lang="tr-TR" dirty="0" smtClean="0">
                <a:solidFill>
                  <a:schemeClr val="tx1"/>
                </a:solidFill>
                <a:latin typeface="Times New Roman" pitchFamily="18" charset="0"/>
                <a:cs typeface="Times New Roman" pitchFamily="18" charset="0"/>
              </a:rPr>
              <a:t> ya da </a:t>
            </a:r>
            <a:r>
              <a:rPr lang="tr-TR" dirty="0" err="1" smtClean="0">
                <a:solidFill>
                  <a:schemeClr val="tx1"/>
                </a:solidFill>
                <a:latin typeface="Times New Roman" pitchFamily="18" charset="0"/>
                <a:cs typeface="Times New Roman" pitchFamily="18" charset="0"/>
              </a:rPr>
              <a:t>diüretik</a:t>
            </a:r>
            <a:r>
              <a:rPr lang="tr-TR" dirty="0" smtClean="0">
                <a:solidFill>
                  <a:schemeClr val="tx1"/>
                </a:solidFill>
                <a:latin typeface="Times New Roman" pitchFamily="18" charset="0"/>
                <a:cs typeface="Times New Roman" pitchFamily="18" charset="0"/>
              </a:rPr>
              <a:t> ilaç kullanımı</a:t>
            </a:r>
          </a:p>
          <a:p>
            <a:pPr lvl="0"/>
            <a:r>
              <a:rPr lang="tr-TR" dirty="0" smtClean="0">
                <a:solidFill>
                  <a:schemeClr val="tx1"/>
                </a:solidFill>
                <a:latin typeface="Times New Roman" pitchFamily="18" charset="0"/>
                <a:cs typeface="Times New Roman" pitchFamily="18" charset="0"/>
              </a:rPr>
              <a:t>Şiddetli kusmalar</a:t>
            </a:r>
          </a:p>
          <a:p>
            <a:pPr lvl="0"/>
            <a:r>
              <a:rPr lang="tr-TR" dirty="0" smtClean="0">
                <a:solidFill>
                  <a:schemeClr val="tx1"/>
                </a:solidFill>
                <a:latin typeface="Times New Roman" pitchFamily="18" charset="0"/>
                <a:cs typeface="Times New Roman" pitchFamily="18" charset="0"/>
              </a:rPr>
              <a:t>Yutma güçlüğü</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1"/>
                </a:solidFill>
                <a:latin typeface="Times New Roman" pitchFamily="18" charset="0"/>
                <a:cs typeface="Times New Roman" pitchFamily="18" charset="0"/>
              </a:rPr>
              <a:t>Overhidrasyon</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r>
              <a:rPr lang="tr-TR" dirty="0" err="1" smtClean="0">
                <a:solidFill>
                  <a:schemeClr val="tx1"/>
                </a:solidFill>
                <a:latin typeface="Times New Roman" pitchFamily="18" charset="0"/>
                <a:cs typeface="Times New Roman" pitchFamily="18" charset="0"/>
              </a:rPr>
              <a:t>Ektaselüler</a:t>
            </a:r>
            <a:r>
              <a:rPr lang="tr-TR" dirty="0" smtClean="0">
                <a:solidFill>
                  <a:schemeClr val="tx1"/>
                </a:solidFill>
                <a:latin typeface="Times New Roman" pitchFamily="18" charset="0"/>
                <a:cs typeface="Times New Roman" pitchFamily="18" charset="0"/>
              </a:rPr>
              <a:t> sıvıda suyun artmasıdır. Klinik olarak su </a:t>
            </a:r>
            <a:r>
              <a:rPr lang="tr-TR" dirty="0" err="1" smtClean="0">
                <a:solidFill>
                  <a:schemeClr val="tx1"/>
                </a:solidFill>
                <a:latin typeface="Times New Roman" pitchFamily="18" charset="0"/>
                <a:cs typeface="Times New Roman" pitchFamily="18" charset="0"/>
              </a:rPr>
              <a:t>zehirlenmeside</a:t>
            </a:r>
            <a:r>
              <a:rPr lang="tr-TR" dirty="0" smtClean="0">
                <a:solidFill>
                  <a:schemeClr val="tx1"/>
                </a:solidFill>
                <a:latin typeface="Times New Roman" pitchFamily="18" charset="0"/>
                <a:cs typeface="Times New Roman" pitchFamily="18" charset="0"/>
              </a:rPr>
              <a:t> denir.</a:t>
            </a:r>
          </a:p>
          <a:p>
            <a:pPr>
              <a:buNone/>
            </a:pPr>
            <a:r>
              <a:rPr lang="tr-TR" b="1" dirty="0" smtClean="0">
                <a:solidFill>
                  <a:schemeClr val="tx1"/>
                </a:solidFill>
                <a:latin typeface="Times New Roman" pitchFamily="18" charset="0"/>
                <a:cs typeface="Times New Roman" pitchFamily="18" charset="0"/>
              </a:rPr>
              <a:t>Belirti ve Bulguları</a:t>
            </a:r>
          </a:p>
          <a:p>
            <a:pPr lvl="0"/>
            <a:r>
              <a:rPr lang="tr-TR" dirty="0" smtClean="0">
                <a:solidFill>
                  <a:schemeClr val="tx1"/>
                </a:solidFill>
                <a:latin typeface="Times New Roman" pitchFamily="18" charset="0"/>
                <a:cs typeface="Times New Roman" pitchFamily="18" charset="0"/>
              </a:rPr>
              <a:t>Susama Duygusunun kaybı</a:t>
            </a:r>
          </a:p>
          <a:p>
            <a:pPr lvl="0"/>
            <a:r>
              <a:rPr lang="tr-TR" dirty="0" smtClean="0">
                <a:solidFill>
                  <a:schemeClr val="tx1"/>
                </a:solidFill>
                <a:latin typeface="Times New Roman" pitchFamily="18" charset="0"/>
                <a:cs typeface="Times New Roman" pitchFamily="18" charset="0"/>
              </a:rPr>
              <a:t>Baş ağrısı, bulantı kusma</a:t>
            </a:r>
          </a:p>
          <a:p>
            <a:pPr lvl="0"/>
            <a:r>
              <a:rPr lang="tr-TR" dirty="0" err="1" smtClean="0">
                <a:solidFill>
                  <a:schemeClr val="tx1"/>
                </a:solidFill>
                <a:latin typeface="Times New Roman" pitchFamily="18" charset="0"/>
                <a:cs typeface="Times New Roman" pitchFamily="18" charset="0"/>
              </a:rPr>
              <a:t>Mental</a:t>
            </a:r>
            <a:r>
              <a:rPr lang="tr-TR" dirty="0" smtClean="0">
                <a:solidFill>
                  <a:schemeClr val="tx1"/>
                </a:solidFill>
                <a:latin typeface="Times New Roman" pitchFamily="18" charset="0"/>
                <a:cs typeface="Times New Roman" pitchFamily="18" charset="0"/>
              </a:rPr>
              <a:t> Bozukluklar</a:t>
            </a:r>
          </a:p>
          <a:p>
            <a:pPr lvl="0"/>
            <a:r>
              <a:rPr lang="tr-TR" dirty="0" smtClean="0">
                <a:solidFill>
                  <a:schemeClr val="tx1"/>
                </a:solidFill>
                <a:latin typeface="Times New Roman" pitchFamily="18" charset="0"/>
                <a:cs typeface="Times New Roman" pitchFamily="18" charset="0"/>
              </a:rPr>
              <a:t>Kilo artışı</a:t>
            </a:r>
          </a:p>
          <a:p>
            <a:pPr lvl="0"/>
            <a:r>
              <a:rPr lang="tr-TR" dirty="0" err="1" smtClean="0">
                <a:solidFill>
                  <a:schemeClr val="tx1"/>
                </a:solidFill>
                <a:latin typeface="Times New Roman" pitchFamily="18" charset="0"/>
                <a:cs typeface="Times New Roman" pitchFamily="18" charset="0"/>
              </a:rPr>
              <a:t>Bradikardi</a:t>
            </a:r>
            <a:endParaRPr lang="tr-TR" dirty="0" smtClean="0">
              <a:solidFill>
                <a:schemeClr val="tx1"/>
              </a:solidFill>
              <a:latin typeface="Times New Roman" pitchFamily="18" charset="0"/>
              <a:cs typeface="Times New Roman" pitchFamily="18" charset="0"/>
            </a:endParaRPr>
          </a:p>
          <a:p>
            <a:pPr lvl="0"/>
            <a:r>
              <a:rPr lang="tr-TR" dirty="0" err="1" smtClean="0">
                <a:solidFill>
                  <a:schemeClr val="tx1"/>
                </a:solidFill>
                <a:latin typeface="Times New Roman" pitchFamily="18" charset="0"/>
                <a:cs typeface="Times New Roman" pitchFamily="18" charset="0"/>
              </a:rPr>
              <a:t>Sistolik</a:t>
            </a:r>
            <a:r>
              <a:rPr lang="tr-TR" dirty="0" smtClean="0">
                <a:solidFill>
                  <a:schemeClr val="tx1"/>
                </a:solidFill>
                <a:latin typeface="Times New Roman" pitchFamily="18" charset="0"/>
                <a:cs typeface="Times New Roman" pitchFamily="18" charset="0"/>
              </a:rPr>
              <a:t> Kan basıncında artma</a:t>
            </a:r>
          </a:p>
          <a:p>
            <a:pPr lvl="0"/>
            <a:r>
              <a:rPr lang="tr-TR" dirty="0" smtClean="0">
                <a:solidFill>
                  <a:schemeClr val="tx1"/>
                </a:solidFill>
                <a:latin typeface="Times New Roman" pitchFamily="18" charset="0"/>
                <a:cs typeface="Times New Roman" pitchFamily="18" charset="0"/>
              </a:rPr>
              <a:t>Solunum hızında artma</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1"/>
                </a:solidFill>
                <a:latin typeface="Times New Roman" pitchFamily="18" charset="0"/>
                <a:cs typeface="Times New Roman" pitchFamily="18" charset="0"/>
              </a:rPr>
              <a:t>Overhidrasyon</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b="1" dirty="0" smtClean="0">
                <a:solidFill>
                  <a:schemeClr val="tx1"/>
                </a:solidFill>
                <a:latin typeface="Times New Roman" pitchFamily="18" charset="0"/>
                <a:cs typeface="Times New Roman" pitchFamily="18" charset="0"/>
              </a:rPr>
              <a:t>Nedenleri;</a:t>
            </a:r>
          </a:p>
          <a:p>
            <a:pPr lvl="0"/>
            <a:r>
              <a:rPr lang="tr-TR" dirty="0" smtClean="0">
                <a:solidFill>
                  <a:schemeClr val="tx1"/>
                </a:solidFill>
                <a:latin typeface="Times New Roman" pitchFamily="18" charset="0"/>
                <a:cs typeface="Times New Roman" pitchFamily="18" charset="0"/>
              </a:rPr>
              <a:t>Aşırı su içme</a:t>
            </a:r>
          </a:p>
          <a:p>
            <a:pPr lvl="0"/>
            <a:r>
              <a:rPr lang="tr-TR" dirty="0" smtClean="0">
                <a:solidFill>
                  <a:schemeClr val="tx1"/>
                </a:solidFill>
                <a:latin typeface="Times New Roman" pitchFamily="18" charset="0"/>
                <a:cs typeface="Times New Roman" pitchFamily="18" charset="0"/>
              </a:rPr>
              <a:t>Musluk suyu ile lavman yapma ya da mide </a:t>
            </a:r>
            <a:r>
              <a:rPr lang="tr-TR" dirty="0" err="1" smtClean="0">
                <a:solidFill>
                  <a:schemeClr val="tx1"/>
                </a:solidFill>
                <a:latin typeface="Times New Roman" pitchFamily="18" charset="0"/>
                <a:cs typeface="Times New Roman" pitchFamily="18" charset="0"/>
              </a:rPr>
              <a:t>lavajıyapılması</a:t>
            </a:r>
            <a:endParaRPr lang="tr-TR" dirty="0" smtClean="0">
              <a:solidFill>
                <a:schemeClr val="tx1"/>
              </a:solidFill>
              <a:latin typeface="Times New Roman" pitchFamily="18" charset="0"/>
              <a:cs typeface="Times New Roman" pitchFamily="18" charset="0"/>
            </a:endParaRPr>
          </a:p>
          <a:p>
            <a:pPr lvl="0"/>
            <a:r>
              <a:rPr lang="tr-TR" dirty="0" smtClean="0">
                <a:solidFill>
                  <a:schemeClr val="tx1"/>
                </a:solidFill>
                <a:latin typeface="Times New Roman" pitchFamily="18" charset="0"/>
                <a:cs typeface="Times New Roman" pitchFamily="18" charset="0"/>
              </a:rPr>
              <a:t>İntravenöz sıvı tedavisinde </a:t>
            </a:r>
            <a:r>
              <a:rPr lang="tr-TR" dirty="0" err="1" smtClean="0">
                <a:solidFill>
                  <a:schemeClr val="tx1"/>
                </a:solidFill>
                <a:latin typeface="Times New Roman" pitchFamily="18" charset="0"/>
                <a:cs typeface="Times New Roman" pitchFamily="18" charset="0"/>
              </a:rPr>
              <a:t>hipotonik</a:t>
            </a:r>
            <a:r>
              <a:rPr lang="tr-TR" dirty="0" smtClean="0">
                <a:solidFill>
                  <a:schemeClr val="tx1"/>
                </a:solidFill>
                <a:latin typeface="Times New Roman" pitchFamily="18" charset="0"/>
                <a:cs typeface="Times New Roman" pitchFamily="18" charset="0"/>
              </a:rPr>
              <a:t> solüsyonların fazla verilmesi</a:t>
            </a:r>
          </a:p>
          <a:p>
            <a:pPr lvl="0"/>
            <a:r>
              <a:rPr lang="tr-TR" dirty="0" smtClean="0">
                <a:solidFill>
                  <a:schemeClr val="tx1"/>
                </a:solidFill>
                <a:latin typeface="Times New Roman" pitchFamily="18" charset="0"/>
                <a:cs typeface="Times New Roman" pitchFamily="18" charset="0"/>
              </a:rPr>
              <a:t>ADH yapımının fazla olması</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8229600" cy="1066800"/>
          </a:xfrm>
        </p:spPr>
        <p:txBody>
          <a:bodyPr/>
          <a:lstStyle/>
          <a:p>
            <a:r>
              <a:rPr lang="tr-TR" dirty="0" smtClean="0"/>
              <a:t>ÖDEM</a:t>
            </a:r>
            <a:endParaRPr lang="tr-TR" dirty="0"/>
          </a:p>
        </p:txBody>
      </p:sp>
      <p:graphicFrame>
        <p:nvGraphicFramePr>
          <p:cNvPr id="4" name="3 İçerik Yer Tutucusu"/>
          <p:cNvGraphicFramePr>
            <a:graphicFrameLocks noGrp="1"/>
          </p:cNvGraphicFramePr>
          <p:nvPr>
            <p:ph idx="1"/>
          </p:nvPr>
        </p:nvGraphicFramePr>
        <p:xfrm>
          <a:off x="1051992" y="1196752"/>
          <a:ext cx="809200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Resim27.jpg"/>
          <p:cNvPicPr>
            <a:picLocks noChangeAspect="1"/>
          </p:cNvPicPr>
          <p:nvPr/>
        </p:nvPicPr>
        <p:blipFill>
          <a:blip r:embed="rId7" cstate="print"/>
          <a:stretch>
            <a:fillRect/>
          </a:stretch>
        </p:blipFill>
        <p:spPr>
          <a:xfrm>
            <a:off x="0" y="4869160"/>
            <a:ext cx="2588921" cy="19888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5377784"/>
          </a:xfrm>
        </p:spPr>
        <p:txBody>
          <a:bodyPr>
            <a:normAutofit/>
          </a:bodyPr>
          <a:lstStyle/>
          <a:p>
            <a:pPr>
              <a:lnSpc>
                <a:spcPct val="90000"/>
              </a:lnSpc>
            </a:pPr>
            <a:r>
              <a:rPr lang="tr-TR" b="1" u="sng" dirty="0" smtClean="0">
                <a:solidFill>
                  <a:schemeClr val="tx1"/>
                </a:solidFill>
                <a:latin typeface="Times New Roman" pitchFamily="18" charset="0"/>
                <a:cs typeface="Times New Roman" pitchFamily="18" charset="0"/>
              </a:rPr>
              <a:t>Ödemin derinliğine göre</a:t>
            </a:r>
          </a:p>
          <a:p>
            <a:pPr>
              <a:lnSpc>
                <a:spcPct val="90000"/>
              </a:lnSpc>
            </a:pPr>
            <a:r>
              <a:rPr lang="tr-TR" dirty="0" err="1" smtClean="0">
                <a:solidFill>
                  <a:schemeClr val="tx1"/>
                </a:solidFill>
                <a:latin typeface="Times New Roman" pitchFamily="18" charset="0"/>
                <a:cs typeface="Times New Roman" pitchFamily="18" charset="0"/>
              </a:rPr>
              <a:t>Gode</a:t>
            </a:r>
            <a:r>
              <a:rPr lang="tr-TR" dirty="0" smtClean="0">
                <a:solidFill>
                  <a:schemeClr val="tx1"/>
                </a:solidFill>
                <a:latin typeface="Times New Roman" pitchFamily="18" charset="0"/>
                <a:cs typeface="Times New Roman" pitchFamily="18" charset="0"/>
              </a:rPr>
              <a:t> derinliği 2 mm ise (+)</a:t>
            </a:r>
          </a:p>
          <a:p>
            <a:pPr>
              <a:lnSpc>
                <a:spcPct val="90000"/>
              </a:lnSpc>
            </a:pPr>
            <a:r>
              <a:rPr lang="tr-TR" dirty="0" err="1" smtClean="0">
                <a:solidFill>
                  <a:schemeClr val="tx1"/>
                </a:solidFill>
                <a:latin typeface="Times New Roman" pitchFamily="18" charset="0"/>
                <a:cs typeface="Times New Roman" pitchFamily="18" charset="0"/>
              </a:rPr>
              <a:t>Gode</a:t>
            </a:r>
            <a:r>
              <a:rPr lang="tr-TR" dirty="0" smtClean="0">
                <a:solidFill>
                  <a:schemeClr val="tx1"/>
                </a:solidFill>
                <a:latin typeface="Times New Roman" pitchFamily="18" charset="0"/>
                <a:cs typeface="Times New Roman" pitchFamily="18" charset="0"/>
              </a:rPr>
              <a:t> derinliği 4 mm ise (+ +)</a:t>
            </a:r>
          </a:p>
          <a:p>
            <a:pPr>
              <a:lnSpc>
                <a:spcPct val="90000"/>
              </a:lnSpc>
            </a:pPr>
            <a:r>
              <a:rPr lang="tr-TR" dirty="0" err="1" smtClean="0">
                <a:solidFill>
                  <a:schemeClr val="tx1"/>
                </a:solidFill>
                <a:latin typeface="Times New Roman" pitchFamily="18" charset="0"/>
                <a:cs typeface="Times New Roman" pitchFamily="18" charset="0"/>
              </a:rPr>
              <a:t>Gode</a:t>
            </a:r>
            <a:r>
              <a:rPr lang="tr-TR" dirty="0" smtClean="0">
                <a:solidFill>
                  <a:schemeClr val="tx1"/>
                </a:solidFill>
                <a:latin typeface="Times New Roman" pitchFamily="18" charset="0"/>
                <a:cs typeface="Times New Roman" pitchFamily="18" charset="0"/>
              </a:rPr>
              <a:t> derinliği 6 mm ise (+ + +)</a:t>
            </a:r>
          </a:p>
          <a:p>
            <a:pPr>
              <a:lnSpc>
                <a:spcPct val="90000"/>
              </a:lnSpc>
            </a:pPr>
            <a:r>
              <a:rPr lang="tr-TR" dirty="0" err="1" smtClean="0">
                <a:solidFill>
                  <a:schemeClr val="tx1"/>
                </a:solidFill>
                <a:latin typeface="Times New Roman" pitchFamily="18" charset="0"/>
                <a:cs typeface="Times New Roman" pitchFamily="18" charset="0"/>
              </a:rPr>
              <a:t>Gode</a:t>
            </a:r>
            <a:r>
              <a:rPr lang="tr-TR" dirty="0" smtClean="0">
                <a:solidFill>
                  <a:schemeClr val="tx1"/>
                </a:solidFill>
                <a:latin typeface="Times New Roman" pitchFamily="18" charset="0"/>
                <a:cs typeface="Times New Roman" pitchFamily="18" charset="0"/>
              </a:rPr>
              <a:t> derinliği 8 mm ise (+ + + +)</a:t>
            </a:r>
          </a:p>
          <a:p>
            <a:pPr>
              <a:lnSpc>
                <a:spcPct val="90000"/>
              </a:lnSpc>
            </a:pPr>
            <a:r>
              <a:rPr lang="tr-TR" b="1" u="sng" dirty="0" smtClean="0">
                <a:solidFill>
                  <a:schemeClr val="tx1"/>
                </a:solidFill>
                <a:latin typeface="Times New Roman" pitchFamily="18" charset="0"/>
                <a:cs typeface="Times New Roman" pitchFamily="18" charset="0"/>
              </a:rPr>
              <a:t>Ödemin geri dönme süresine göre</a:t>
            </a:r>
          </a:p>
          <a:p>
            <a:r>
              <a:rPr lang="tr-TR" dirty="0" err="1" smtClean="0">
                <a:solidFill>
                  <a:schemeClr val="tx1"/>
                </a:solidFill>
                <a:latin typeface="Times New Roman" pitchFamily="18" charset="0"/>
                <a:cs typeface="Times New Roman" pitchFamily="18" charset="0"/>
              </a:rPr>
              <a:t>Gode</a:t>
            </a:r>
            <a:r>
              <a:rPr lang="tr-TR" dirty="0" smtClean="0">
                <a:solidFill>
                  <a:schemeClr val="tx1"/>
                </a:solidFill>
                <a:latin typeface="Times New Roman" pitchFamily="18" charset="0"/>
                <a:cs typeface="Times New Roman" pitchFamily="18" charset="0"/>
              </a:rPr>
              <a:t> 15 sn geri dönüyorsa (+)</a:t>
            </a:r>
          </a:p>
          <a:p>
            <a:r>
              <a:rPr lang="tr-TR" dirty="0" err="1" smtClean="0">
                <a:solidFill>
                  <a:schemeClr val="tx1"/>
                </a:solidFill>
                <a:latin typeface="Times New Roman" pitchFamily="18" charset="0"/>
                <a:cs typeface="Times New Roman" pitchFamily="18" charset="0"/>
              </a:rPr>
              <a:t>Gode</a:t>
            </a:r>
            <a:r>
              <a:rPr lang="tr-TR" dirty="0" smtClean="0">
                <a:solidFill>
                  <a:schemeClr val="tx1"/>
                </a:solidFill>
                <a:latin typeface="Times New Roman" pitchFamily="18" charset="0"/>
                <a:cs typeface="Times New Roman" pitchFamily="18" charset="0"/>
              </a:rPr>
              <a:t> 15-30 sn geri dönüyorsa (+ +)</a:t>
            </a:r>
          </a:p>
          <a:p>
            <a:r>
              <a:rPr lang="tr-TR" dirty="0" err="1" smtClean="0">
                <a:solidFill>
                  <a:schemeClr val="tx1"/>
                </a:solidFill>
                <a:latin typeface="Times New Roman" pitchFamily="18" charset="0"/>
                <a:cs typeface="Times New Roman" pitchFamily="18" charset="0"/>
              </a:rPr>
              <a:t>Gode</a:t>
            </a:r>
            <a:r>
              <a:rPr lang="tr-TR" dirty="0" smtClean="0">
                <a:solidFill>
                  <a:schemeClr val="tx1"/>
                </a:solidFill>
                <a:latin typeface="Times New Roman" pitchFamily="18" charset="0"/>
                <a:cs typeface="Times New Roman" pitchFamily="18" charset="0"/>
              </a:rPr>
              <a:t> 30-45 sn geri dönüyorsa (+ + +)</a:t>
            </a:r>
          </a:p>
          <a:p>
            <a:r>
              <a:rPr lang="tr-TR" dirty="0" err="1" smtClean="0">
                <a:solidFill>
                  <a:schemeClr val="tx1"/>
                </a:solidFill>
                <a:latin typeface="Times New Roman" pitchFamily="18" charset="0"/>
                <a:cs typeface="Times New Roman" pitchFamily="18" charset="0"/>
              </a:rPr>
              <a:t>Gode</a:t>
            </a:r>
            <a:r>
              <a:rPr lang="tr-TR" dirty="0" smtClean="0">
                <a:solidFill>
                  <a:schemeClr val="tx1"/>
                </a:solidFill>
                <a:latin typeface="Times New Roman" pitchFamily="18" charset="0"/>
                <a:cs typeface="Times New Roman" pitchFamily="18" charset="0"/>
              </a:rPr>
              <a:t> 45 sn den uzun sürede  geri dönüyorsa (+ + +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dirty="0" smtClean="0">
                <a:solidFill>
                  <a:schemeClr val="tx1"/>
                </a:solidFill>
                <a:latin typeface="Times New Roman" pitchFamily="18" charset="0"/>
                <a:cs typeface="Times New Roman" pitchFamily="18" charset="0"/>
              </a:rPr>
              <a:t>Elektrolit Dengesizlikleri</a:t>
            </a:r>
            <a:endParaRPr lang="tr-TR" dirty="0">
              <a:solidFill>
                <a:schemeClr val="tx1"/>
              </a:solidFill>
              <a:latin typeface="Times New Roman" pitchFamily="18" charset="0"/>
              <a:cs typeface="Times New Roman" pitchFamily="18" charset="0"/>
            </a:endParaRPr>
          </a:p>
        </p:txBody>
      </p:sp>
      <p:graphicFrame>
        <p:nvGraphicFramePr>
          <p:cNvPr id="9" name="8 İçerik Yer Tutucusu"/>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SIVI-ELEKTROLİT DENGESİ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Sıvı-elektrolit dengesi, su ve elektrolitlerin vücuda alınımı, dağılımı ve atılımı ile sağlanır. Bu olayda iç denge/</a:t>
            </a:r>
            <a:r>
              <a:rPr lang="tr-TR" dirty="0" err="1" smtClean="0">
                <a:solidFill>
                  <a:schemeClr val="tx1"/>
                </a:solidFill>
                <a:latin typeface="Times New Roman" pitchFamily="18" charset="0"/>
                <a:cs typeface="Times New Roman" pitchFamily="18" charset="0"/>
              </a:rPr>
              <a:t>hemeostazis</a:t>
            </a:r>
            <a:r>
              <a:rPr lang="tr-TR" dirty="0" smtClean="0">
                <a:solidFill>
                  <a:schemeClr val="tx1"/>
                </a:solidFill>
                <a:latin typeface="Times New Roman" pitchFamily="18" charset="0"/>
                <a:cs typeface="Times New Roman" pitchFamily="18" charset="0"/>
              </a:rPr>
              <a:t> konusudur. Sıvı elektrolit dengesinin sağlanmasında hemen hemen tüm sistemler görev yapar.</a:t>
            </a:r>
          </a:p>
          <a:p>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Sodyum Dengesizlikleri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dirty="0" err="1" smtClean="0">
                <a:solidFill>
                  <a:schemeClr val="tx1"/>
                </a:solidFill>
                <a:latin typeface="Times New Roman" pitchFamily="18" charset="0"/>
                <a:cs typeface="Times New Roman" pitchFamily="18" charset="0"/>
              </a:rPr>
              <a:t>Hiponatremi</a:t>
            </a:r>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Serum sodyum konsantrasyonu &lt; 135 </a:t>
            </a:r>
            <a:r>
              <a:rPr lang="tr-TR" dirty="0" err="1" smtClean="0">
                <a:solidFill>
                  <a:schemeClr val="tx1"/>
                </a:solidFill>
                <a:latin typeface="Times New Roman" pitchFamily="18" charset="0"/>
                <a:cs typeface="Times New Roman" pitchFamily="18" charset="0"/>
              </a:rPr>
              <a:t>mmol</a:t>
            </a:r>
            <a:r>
              <a:rPr lang="tr-TR" dirty="0" smtClean="0">
                <a:solidFill>
                  <a:schemeClr val="tx1"/>
                </a:solidFill>
                <a:latin typeface="Times New Roman" pitchFamily="18" charset="0"/>
                <a:cs typeface="Times New Roman" pitchFamily="18" charset="0"/>
              </a:rPr>
              <a:t>/L olarak tanımlanan </a:t>
            </a:r>
            <a:r>
              <a:rPr lang="tr-TR" dirty="0" err="1" smtClean="0">
                <a:solidFill>
                  <a:schemeClr val="tx1"/>
                </a:solidFill>
                <a:latin typeface="Times New Roman" pitchFamily="18" charset="0"/>
                <a:cs typeface="Times New Roman" pitchFamily="18" charset="0"/>
              </a:rPr>
              <a:t>hiponatremi</a:t>
            </a:r>
            <a:r>
              <a:rPr lang="tr-TR" dirty="0" smtClean="0">
                <a:solidFill>
                  <a:schemeClr val="tx1"/>
                </a:solidFill>
                <a:latin typeface="Times New Roman" pitchFamily="18" charset="0"/>
                <a:cs typeface="Times New Roman" pitchFamily="18" charset="0"/>
              </a:rPr>
              <a:t>, klinik pratikte en sık karşılaşılan sıvı ve elektrolit denge bozukluğudur. </a:t>
            </a:r>
            <a:r>
              <a:rPr lang="tr-TR" dirty="0" err="1" smtClean="0">
                <a:solidFill>
                  <a:schemeClr val="tx1"/>
                </a:solidFill>
                <a:latin typeface="Times New Roman" pitchFamily="18" charset="0"/>
                <a:cs typeface="Times New Roman" pitchFamily="18" charset="0"/>
              </a:rPr>
              <a:t>Hiponatremi</a:t>
            </a:r>
            <a:r>
              <a:rPr lang="tr-TR" dirty="0" smtClean="0">
                <a:solidFill>
                  <a:schemeClr val="tx1"/>
                </a:solidFill>
                <a:latin typeface="Times New Roman" pitchFamily="18" charset="0"/>
                <a:cs typeface="Times New Roman" pitchFamily="18" charset="0"/>
              </a:rPr>
              <a:t>, hastaneye acil başvuruların % 15-20’sinde bulunur ve kritik hastaların % 20 kadarında ortaya çıkar.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solidFill>
                  <a:schemeClr val="tx1"/>
                </a:solidFill>
                <a:latin typeface="Times New Roman" pitchFamily="18" charset="0"/>
                <a:cs typeface="Times New Roman" pitchFamily="18" charset="0"/>
              </a:rPr>
              <a:t>Hiponatremi</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r>
              <a:rPr lang="tr-TR" dirty="0" smtClean="0">
                <a:solidFill>
                  <a:schemeClr val="tx1"/>
                </a:solidFill>
                <a:latin typeface="Times New Roman" pitchFamily="18" charset="0"/>
                <a:cs typeface="Times New Roman" pitchFamily="18" charset="0"/>
              </a:rPr>
              <a:t>İyon spesifik elektrot ile ölçülen 130-135 </a:t>
            </a:r>
            <a:r>
              <a:rPr lang="tr-TR" dirty="0" err="1" smtClean="0">
                <a:solidFill>
                  <a:schemeClr val="tx1"/>
                </a:solidFill>
                <a:latin typeface="Times New Roman" pitchFamily="18" charset="0"/>
                <a:cs typeface="Times New Roman" pitchFamily="18" charset="0"/>
              </a:rPr>
              <a:t>mmol</a:t>
            </a:r>
            <a:r>
              <a:rPr lang="tr-TR" dirty="0" smtClean="0">
                <a:solidFill>
                  <a:schemeClr val="tx1"/>
                </a:solidFill>
                <a:latin typeface="Times New Roman" pitchFamily="18" charset="0"/>
                <a:cs typeface="Times New Roman" pitchFamily="18" charset="0"/>
              </a:rPr>
              <a:t>/L arasındaki serum sodyum konsantrasyonu biyokimyasal bulgusunu ‘hafif’ </a:t>
            </a:r>
            <a:r>
              <a:rPr lang="tr-TR" dirty="0" err="1" smtClean="0">
                <a:solidFill>
                  <a:schemeClr val="tx1"/>
                </a:solidFill>
                <a:latin typeface="Times New Roman" pitchFamily="18" charset="0"/>
                <a:cs typeface="Times New Roman" pitchFamily="18" charset="0"/>
              </a:rPr>
              <a:t>hiponatremi</a:t>
            </a:r>
            <a:r>
              <a:rPr lang="tr-TR" dirty="0" smtClean="0">
                <a:solidFill>
                  <a:schemeClr val="tx1"/>
                </a:solidFill>
                <a:latin typeface="Times New Roman" pitchFamily="18" charset="0"/>
                <a:cs typeface="Times New Roman" pitchFamily="18" charset="0"/>
              </a:rPr>
              <a:t> olarak tanımlarız. İyon spesifik elektrot ile ölçülen 125-129 </a:t>
            </a:r>
            <a:r>
              <a:rPr lang="tr-TR" dirty="0" err="1" smtClean="0">
                <a:solidFill>
                  <a:schemeClr val="tx1"/>
                </a:solidFill>
                <a:latin typeface="Times New Roman" pitchFamily="18" charset="0"/>
                <a:cs typeface="Times New Roman" pitchFamily="18" charset="0"/>
              </a:rPr>
              <a:t>mmol</a:t>
            </a:r>
            <a:r>
              <a:rPr lang="tr-TR" dirty="0" smtClean="0">
                <a:solidFill>
                  <a:schemeClr val="tx1"/>
                </a:solidFill>
                <a:latin typeface="Times New Roman" pitchFamily="18" charset="0"/>
                <a:cs typeface="Times New Roman" pitchFamily="18" charset="0"/>
              </a:rPr>
              <a:t>/L arasındaki serum sodyum konsantrasyonu biyokimyasal bulgusunu ‘orta derece’ </a:t>
            </a:r>
            <a:r>
              <a:rPr lang="tr-TR" dirty="0" err="1" smtClean="0">
                <a:solidFill>
                  <a:schemeClr val="tx1"/>
                </a:solidFill>
                <a:latin typeface="Times New Roman" pitchFamily="18" charset="0"/>
                <a:cs typeface="Times New Roman" pitchFamily="18" charset="0"/>
              </a:rPr>
              <a:t>hiponatremi</a:t>
            </a:r>
            <a:r>
              <a:rPr lang="tr-TR" dirty="0" smtClean="0">
                <a:solidFill>
                  <a:schemeClr val="tx1"/>
                </a:solidFill>
                <a:latin typeface="Times New Roman" pitchFamily="18" charset="0"/>
                <a:cs typeface="Times New Roman" pitchFamily="18" charset="0"/>
              </a:rPr>
              <a:t> olarak tanımlarız. İyon spesifik elektrot ile ölçülen 125 </a:t>
            </a:r>
            <a:r>
              <a:rPr lang="tr-TR" dirty="0" err="1" smtClean="0">
                <a:solidFill>
                  <a:schemeClr val="tx1"/>
                </a:solidFill>
                <a:latin typeface="Times New Roman" pitchFamily="18" charset="0"/>
                <a:cs typeface="Times New Roman" pitchFamily="18" charset="0"/>
              </a:rPr>
              <a:t>mmol</a:t>
            </a:r>
            <a:r>
              <a:rPr lang="tr-TR" dirty="0" smtClean="0">
                <a:solidFill>
                  <a:schemeClr val="tx1"/>
                </a:solidFill>
                <a:latin typeface="Times New Roman" pitchFamily="18" charset="0"/>
                <a:cs typeface="Times New Roman" pitchFamily="18" charset="0"/>
              </a:rPr>
              <a:t>/</a:t>
            </a:r>
            <a:r>
              <a:rPr lang="tr-TR" dirty="0" err="1" smtClean="0">
                <a:solidFill>
                  <a:schemeClr val="tx1"/>
                </a:solidFill>
                <a:latin typeface="Times New Roman" pitchFamily="18" charset="0"/>
                <a:cs typeface="Times New Roman" pitchFamily="18" charset="0"/>
              </a:rPr>
              <a:t>L’den</a:t>
            </a:r>
            <a:r>
              <a:rPr lang="tr-TR" dirty="0" smtClean="0">
                <a:solidFill>
                  <a:schemeClr val="tx1"/>
                </a:solidFill>
                <a:latin typeface="Times New Roman" pitchFamily="18" charset="0"/>
                <a:cs typeface="Times New Roman" pitchFamily="18" charset="0"/>
              </a:rPr>
              <a:t> düşük serum sodyum konsantrasyonu biyokimyasal bulgusunu ‘derin’ </a:t>
            </a:r>
            <a:r>
              <a:rPr lang="tr-TR" dirty="0" err="1" smtClean="0">
                <a:solidFill>
                  <a:schemeClr val="tx1"/>
                </a:solidFill>
                <a:latin typeface="Times New Roman" pitchFamily="18" charset="0"/>
                <a:cs typeface="Times New Roman" pitchFamily="18" charset="0"/>
              </a:rPr>
              <a:t>hiponatremi</a:t>
            </a:r>
            <a:r>
              <a:rPr lang="tr-TR" dirty="0" smtClean="0">
                <a:solidFill>
                  <a:schemeClr val="tx1"/>
                </a:solidFill>
                <a:latin typeface="Times New Roman" pitchFamily="18" charset="0"/>
                <a:cs typeface="Times New Roman" pitchFamily="18" charset="0"/>
              </a:rPr>
              <a:t> olarak tanımlarız.</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solidFill>
                  <a:schemeClr val="tx1"/>
                </a:solidFill>
                <a:latin typeface="Times New Roman" pitchFamily="18" charset="0"/>
                <a:cs typeface="Times New Roman" pitchFamily="18" charset="0"/>
              </a:rPr>
              <a:t>Hiponatremi</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r>
              <a:rPr lang="tr-TR" dirty="0" smtClean="0">
                <a:solidFill>
                  <a:schemeClr val="tx1"/>
                </a:solidFill>
                <a:latin typeface="Times New Roman" pitchFamily="18" charset="0"/>
                <a:cs typeface="Times New Roman" pitchFamily="18" charset="0"/>
              </a:rPr>
              <a:t>Hastada </a:t>
            </a:r>
            <a:r>
              <a:rPr lang="tr-TR" dirty="0" err="1" smtClean="0">
                <a:solidFill>
                  <a:schemeClr val="tx1"/>
                </a:solidFill>
                <a:latin typeface="Times New Roman" pitchFamily="18" charset="0"/>
                <a:cs typeface="Times New Roman" pitchFamily="18" charset="0"/>
              </a:rPr>
              <a:t>hiponatremi</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dehidratasyon</a:t>
            </a:r>
            <a:r>
              <a:rPr lang="tr-TR" dirty="0" smtClean="0">
                <a:solidFill>
                  <a:schemeClr val="tx1"/>
                </a:solidFill>
                <a:latin typeface="Times New Roman" pitchFamily="18" charset="0"/>
                <a:cs typeface="Times New Roman" pitchFamily="18" charset="0"/>
              </a:rPr>
              <a:t> belirtileri gibi ortaya çıkar. Susama hissi, deri turgorunda azalma, göz kürelerinde yumuşama, ateş yüksekliği, tansiyonda düşme, kan </a:t>
            </a:r>
            <a:r>
              <a:rPr lang="tr-TR" dirty="0" err="1" smtClean="0">
                <a:solidFill>
                  <a:schemeClr val="tx1"/>
                </a:solidFill>
                <a:latin typeface="Times New Roman" pitchFamily="18" charset="0"/>
                <a:cs typeface="Times New Roman" pitchFamily="18" charset="0"/>
              </a:rPr>
              <a:t>vizkotesinde</a:t>
            </a:r>
            <a:r>
              <a:rPr lang="tr-TR" dirty="0" smtClean="0">
                <a:solidFill>
                  <a:schemeClr val="tx1"/>
                </a:solidFill>
                <a:latin typeface="Times New Roman" pitchFamily="18" charset="0"/>
                <a:cs typeface="Times New Roman" pitchFamily="18" charset="0"/>
              </a:rPr>
              <a:t> artma görülür.</a:t>
            </a:r>
          </a:p>
          <a:p>
            <a:r>
              <a:rPr lang="tr-TR" dirty="0" smtClean="0">
                <a:solidFill>
                  <a:schemeClr val="tx1"/>
                </a:solidFill>
                <a:latin typeface="Times New Roman" pitchFamily="18" charset="0"/>
                <a:cs typeface="Times New Roman" pitchFamily="18" charset="0"/>
              </a:rPr>
              <a:t>Tedavi ve hemşirelik bakımı kaybolan sıvının yerine konmasıdır. Sıvı takibi ve kaydının yapılması(AÇT takibi), saatte 30, 24 saatte 500 </a:t>
            </a:r>
            <a:r>
              <a:rPr lang="tr-TR" dirty="0" err="1" smtClean="0">
                <a:solidFill>
                  <a:schemeClr val="tx1"/>
                </a:solidFill>
                <a:latin typeface="Times New Roman" pitchFamily="18" charset="0"/>
                <a:cs typeface="Times New Roman" pitchFamily="18" charset="0"/>
              </a:rPr>
              <a:t>ml’den</a:t>
            </a:r>
            <a:r>
              <a:rPr lang="tr-TR" dirty="0" smtClean="0">
                <a:solidFill>
                  <a:schemeClr val="tx1"/>
                </a:solidFill>
                <a:latin typeface="Times New Roman" pitchFamily="18" charset="0"/>
                <a:cs typeface="Times New Roman" pitchFamily="18" charset="0"/>
              </a:rPr>
              <a:t> az idrar çıkımı doktora bildirilmelidir. </a:t>
            </a:r>
            <a:r>
              <a:rPr lang="tr-TR" dirty="0" err="1" smtClean="0">
                <a:solidFill>
                  <a:schemeClr val="tx1"/>
                </a:solidFill>
                <a:latin typeface="Times New Roman" pitchFamily="18" charset="0"/>
                <a:cs typeface="Times New Roman" pitchFamily="18" charset="0"/>
              </a:rPr>
              <a:t>Vital</a:t>
            </a:r>
            <a:r>
              <a:rPr lang="tr-TR" dirty="0" smtClean="0">
                <a:solidFill>
                  <a:schemeClr val="tx1"/>
                </a:solidFill>
                <a:latin typeface="Times New Roman" pitchFamily="18" charset="0"/>
                <a:cs typeface="Times New Roman" pitchFamily="18" charset="0"/>
              </a:rPr>
              <a:t> bulgular 2 saatte bir alınmalıdır. Hastanın bilinç düzeyi takip edilmeli. Hasta her gün tartılmalı. Deri ve </a:t>
            </a:r>
            <a:r>
              <a:rPr lang="tr-TR" dirty="0" err="1" smtClean="0">
                <a:solidFill>
                  <a:schemeClr val="tx1"/>
                </a:solidFill>
                <a:latin typeface="Times New Roman" pitchFamily="18" charset="0"/>
                <a:cs typeface="Times New Roman" pitchFamily="18" charset="0"/>
              </a:rPr>
              <a:t>mukoz</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membran</a:t>
            </a:r>
            <a:r>
              <a:rPr lang="tr-TR" dirty="0" smtClean="0">
                <a:solidFill>
                  <a:schemeClr val="tx1"/>
                </a:solidFill>
                <a:latin typeface="Times New Roman" pitchFamily="18" charset="0"/>
                <a:cs typeface="Times New Roman" pitchFamily="18" charset="0"/>
              </a:rPr>
              <a:t> bütünlüğü izlenmeli.</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1"/>
                </a:solidFill>
                <a:latin typeface="Times New Roman" pitchFamily="18" charset="0"/>
                <a:cs typeface="Times New Roman" pitchFamily="18" charset="0"/>
              </a:rPr>
              <a:t>Hipernatremi</a:t>
            </a:r>
            <a:r>
              <a:rPr lang="tr-TR" b="1" dirty="0" smtClean="0">
                <a:solidFill>
                  <a:schemeClr val="tx1"/>
                </a:solidFill>
                <a:latin typeface="Times New Roman" pitchFamily="18" charset="0"/>
                <a:cs typeface="Times New Roman" pitchFamily="18" charset="0"/>
              </a:rPr>
              <a:t>	</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dirty="0" err="1" smtClean="0">
                <a:solidFill>
                  <a:schemeClr val="tx1"/>
                </a:solidFill>
                <a:latin typeface="Times New Roman" pitchFamily="18" charset="0"/>
                <a:cs typeface="Times New Roman" pitchFamily="18" charset="0"/>
              </a:rPr>
              <a:t>Hipernatremi</a:t>
            </a:r>
            <a:r>
              <a:rPr lang="tr-TR" dirty="0" smtClean="0">
                <a:solidFill>
                  <a:schemeClr val="tx1"/>
                </a:solidFill>
                <a:latin typeface="Times New Roman" pitchFamily="18" charset="0"/>
                <a:cs typeface="Times New Roman" pitchFamily="18" charset="0"/>
              </a:rPr>
              <a:t>,	</a:t>
            </a:r>
          </a:p>
          <a:p>
            <a:r>
              <a:rPr lang="tr-TR" dirty="0" smtClean="0">
                <a:solidFill>
                  <a:schemeClr val="tx1"/>
                </a:solidFill>
                <a:latin typeface="Times New Roman" pitchFamily="18" charset="0"/>
                <a:cs typeface="Times New Roman" pitchFamily="18" charset="0"/>
              </a:rPr>
              <a:t>Vücut sıvılarında su miktarının azalmasına bağlı olarak ortaya çıkar. Su alınmasının arttığı durumlarda, su atılımının azaldığı durumlarda, ADH </a:t>
            </a:r>
            <a:r>
              <a:rPr lang="tr-TR" dirty="0" err="1" smtClean="0">
                <a:solidFill>
                  <a:schemeClr val="tx1"/>
                </a:solidFill>
                <a:latin typeface="Times New Roman" pitchFamily="18" charset="0"/>
                <a:cs typeface="Times New Roman" pitchFamily="18" charset="0"/>
              </a:rPr>
              <a:t>salınımının</a:t>
            </a:r>
            <a:r>
              <a:rPr lang="tr-TR" dirty="0" smtClean="0">
                <a:solidFill>
                  <a:schemeClr val="tx1"/>
                </a:solidFill>
                <a:latin typeface="Times New Roman" pitchFamily="18" charset="0"/>
                <a:cs typeface="Times New Roman" pitchFamily="18" charset="0"/>
              </a:rPr>
              <a:t> fazla olduğu durumlarda ortaya çıkar.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1"/>
                </a:solidFill>
                <a:latin typeface="Times New Roman" pitchFamily="18" charset="0"/>
                <a:cs typeface="Times New Roman" pitchFamily="18" charset="0"/>
              </a:rPr>
              <a:t>Hipernatrem</a:t>
            </a:r>
            <a:r>
              <a:rPr lang="tr-TR" dirty="0" err="1" smtClean="0">
                <a:solidFill>
                  <a:schemeClr val="tx1"/>
                </a:solidFill>
                <a:latin typeface="Times New Roman" pitchFamily="18" charset="0"/>
                <a:cs typeface="Times New Roman" pitchFamily="18" charset="0"/>
              </a:rPr>
              <a:t>i</a:t>
            </a:r>
            <a:r>
              <a:rPr lang="tr-TR" dirty="0" smtClean="0">
                <a:solidFill>
                  <a:schemeClr val="tx1"/>
                </a:solidFill>
                <a:latin typeface="Times New Roman" pitchFamily="18" charset="0"/>
                <a:cs typeface="Times New Roman" pitchFamily="18" charset="0"/>
              </a:rPr>
              <a:t>	</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İzotonik</a:t>
            </a:r>
            <a:r>
              <a:rPr lang="tr-TR" dirty="0" smtClean="0">
                <a:solidFill>
                  <a:schemeClr val="tx1"/>
                </a:solidFill>
                <a:latin typeface="Times New Roman" pitchFamily="18" charset="0"/>
                <a:cs typeface="Times New Roman" pitchFamily="18" charset="0"/>
              </a:rPr>
              <a:t> veya volüm dengesizliklerinde </a:t>
            </a:r>
            <a:r>
              <a:rPr lang="tr-TR" dirty="0" err="1" smtClean="0">
                <a:solidFill>
                  <a:schemeClr val="tx1"/>
                </a:solidFill>
                <a:latin typeface="Times New Roman" pitchFamily="18" charset="0"/>
                <a:cs typeface="Times New Roman" pitchFamily="18" charset="0"/>
              </a:rPr>
              <a:t>Na</a:t>
            </a:r>
            <a:r>
              <a:rPr lang="tr-TR" dirty="0" smtClean="0">
                <a:solidFill>
                  <a:schemeClr val="tx1"/>
                </a:solidFill>
                <a:latin typeface="Times New Roman" pitchFamily="18" charset="0"/>
                <a:cs typeface="Times New Roman" pitchFamily="18" charset="0"/>
              </a:rPr>
              <a:t>+ ve su birlikte azalır veya çoğalır. Bu birliktelik direkt olarak </a:t>
            </a:r>
            <a:r>
              <a:rPr lang="tr-TR" dirty="0" err="1" smtClean="0">
                <a:solidFill>
                  <a:schemeClr val="tx1"/>
                </a:solidFill>
                <a:latin typeface="Times New Roman" pitchFamily="18" charset="0"/>
                <a:cs typeface="Times New Roman" pitchFamily="18" charset="0"/>
              </a:rPr>
              <a:t>ekstraselüler</a:t>
            </a:r>
            <a:r>
              <a:rPr lang="tr-TR" dirty="0" smtClean="0">
                <a:solidFill>
                  <a:schemeClr val="tx1"/>
                </a:solidFill>
                <a:latin typeface="Times New Roman" pitchFamily="18" charset="0"/>
                <a:cs typeface="Times New Roman" pitchFamily="18" charset="0"/>
              </a:rPr>
              <a:t> sıvının hacmini etkiler. </a:t>
            </a:r>
            <a:r>
              <a:rPr lang="tr-TR" dirty="0" err="1" smtClean="0">
                <a:solidFill>
                  <a:schemeClr val="tx1"/>
                </a:solidFill>
                <a:latin typeface="Times New Roman" pitchFamily="18" charset="0"/>
                <a:cs typeface="Times New Roman" pitchFamily="18" charset="0"/>
              </a:rPr>
              <a:t>Ekstraselüler</a:t>
            </a:r>
            <a:r>
              <a:rPr lang="tr-TR" dirty="0" smtClean="0">
                <a:solidFill>
                  <a:schemeClr val="tx1"/>
                </a:solidFill>
                <a:latin typeface="Times New Roman" pitchFamily="18" charset="0"/>
                <a:cs typeface="Times New Roman" pitchFamily="18" charset="0"/>
              </a:rPr>
              <a:t> sıvı volüm azalması ve </a:t>
            </a:r>
            <a:r>
              <a:rPr lang="tr-TR" dirty="0" err="1" smtClean="0">
                <a:solidFill>
                  <a:schemeClr val="tx1"/>
                </a:solidFill>
                <a:latin typeface="Times New Roman" pitchFamily="18" charset="0"/>
                <a:cs typeface="Times New Roman" pitchFamily="18" charset="0"/>
              </a:rPr>
              <a:t>ekstraselüler</a:t>
            </a:r>
            <a:r>
              <a:rPr lang="tr-TR" dirty="0" smtClean="0">
                <a:solidFill>
                  <a:schemeClr val="tx1"/>
                </a:solidFill>
                <a:latin typeface="Times New Roman" pitchFamily="18" charset="0"/>
                <a:cs typeface="Times New Roman" pitchFamily="18" charset="0"/>
              </a:rPr>
              <a:t> sıvı volüm fazlalığı olarak iki şekilde görülür. Kliniğine uygun tedavi planlanır.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Potasyum Dengesizlikleri</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dirty="0" err="1" smtClean="0">
                <a:solidFill>
                  <a:schemeClr val="tx1"/>
                </a:solidFill>
                <a:latin typeface="Times New Roman" pitchFamily="18" charset="0"/>
                <a:cs typeface="Times New Roman" pitchFamily="18" charset="0"/>
              </a:rPr>
              <a:t>Hipokalemi</a:t>
            </a:r>
            <a:r>
              <a:rPr lang="tr-TR" dirty="0" smtClean="0">
                <a:solidFill>
                  <a:schemeClr val="tx1"/>
                </a:solidFill>
                <a:latin typeface="Times New Roman" pitchFamily="18" charset="0"/>
                <a:cs typeface="Times New Roman" pitchFamily="18" charset="0"/>
              </a:rPr>
              <a:t>: Serum potasyum düzeyinin normal değerinin (3.5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a:t>
            </a:r>
            <a:r>
              <a:rPr lang="tr-TR" dirty="0" err="1" smtClean="0">
                <a:solidFill>
                  <a:schemeClr val="tx1"/>
                </a:solidFill>
                <a:latin typeface="Times New Roman" pitchFamily="18" charset="0"/>
                <a:cs typeface="Times New Roman" pitchFamily="18" charset="0"/>
              </a:rPr>
              <a:t>lt</a:t>
            </a:r>
            <a:r>
              <a:rPr lang="tr-TR" dirty="0" smtClean="0">
                <a:solidFill>
                  <a:schemeClr val="tx1"/>
                </a:solidFill>
                <a:latin typeface="Times New Roman" pitchFamily="18" charset="0"/>
                <a:cs typeface="Times New Roman" pitchFamily="18" charset="0"/>
              </a:rPr>
              <a:t>) altında olmasıdır. </a:t>
            </a:r>
            <a:r>
              <a:rPr lang="tr-TR" dirty="0" err="1" smtClean="0">
                <a:solidFill>
                  <a:schemeClr val="tx1"/>
                </a:solidFill>
                <a:latin typeface="Times New Roman" pitchFamily="18" charset="0"/>
                <a:cs typeface="Times New Roman" pitchFamily="18" charset="0"/>
              </a:rPr>
              <a:t>Diyare</a:t>
            </a:r>
            <a:r>
              <a:rPr lang="tr-TR" dirty="0" smtClean="0">
                <a:solidFill>
                  <a:schemeClr val="tx1"/>
                </a:solidFill>
                <a:latin typeface="Times New Roman" pitchFamily="18" charset="0"/>
                <a:cs typeface="Times New Roman" pitchFamily="18" charset="0"/>
              </a:rPr>
              <a:t>, kusma, </a:t>
            </a:r>
            <a:r>
              <a:rPr lang="tr-TR" dirty="0" err="1" smtClean="0">
                <a:solidFill>
                  <a:schemeClr val="tx1"/>
                </a:solidFill>
                <a:latin typeface="Times New Roman" pitchFamily="18" charset="0"/>
                <a:cs typeface="Times New Roman" pitchFamily="18" charset="0"/>
              </a:rPr>
              <a:t>nazogastrik</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dekompresyon</a:t>
            </a:r>
            <a:r>
              <a:rPr lang="tr-TR" dirty="0" smtClean="0">
                <a:solidFill>
                  <a:schemeClr val="tx1"/>
                </a:solidFill>
                <a:latin typeface="Times New Roman" pitchFamily="18" charset="0"/>
                <a:cs typeface="Times New Roman" pitchFamily="18" charset="0"/>
              </a:rPr>
              <a:t>, organizmadan potasyum kaybına neden olan bazı ilaçların kullanımı gibi durumlarda </a:t>
            </a:r>
            <a:r>
              <a:rPr lang="tr-TR" dirty="0" err="1" smtClean="0">
                <a:solidFill>
                  <a:schemeClr val="tx1"/>
                </a:solidFill>
                <a:latin typeface="Times New Roman" pitchFamily="18" charset="0"/>
                <a:cs typeface="Times New Roman" pitchFamily="18" charset="0"/>
              </a:rPr>
              <a:t>hipokalemi</a:t>
            </a:r>
            <a:r>
              <a:rPr lang="tr-TR" dirty="0" smtClean="0">
                <a:solidFill>
                  <a:schemeClr val="tx1"/>
                </a:solidFill>
                <a:latin typeface="Times New Roman" pitchFamily="18" charset="0"/>
                <a:cs typeface="Times New Roman" pitchFamily="18" charset="0"/>
              </a:rPr>
              <a:t> ortaya çıkar.</a:t>
            </a:r>
          </a:p>
          <a:p>
            <a:pPr>
              <a:buNone/>
            </a:pPr>
            <a:r>
              <a:rPr lang="tr-TR" dirty="0" smtClean="0">
                <a:solidFill>
                  <a:schemeClr val="tx1"/>
                </a:solidFill>
                <a:latin typeface="Times New Roman" pitchFamily="18" charset="0"/>
                <a:cs typeface="Times New Roman" pitchFamily="18" charset="0"/>
              </a:rPr>
              <a:t>Oral potasyum tedavisi:</a:t>
            </a:r>
          </a:p>
          <a:p>
            <a:r>
              <a:rPr lang="tr-TR" dirty="0" smtClean="0">
                <a:solidFill>
                  <a:schemeClr val="tx1"/>
                </a:solidFill>
                <a:latin typeface="Times New Roman" pitchFamily="18" charset="0"/>
                <a:cs typeface="Times New Roman" pitchFamily="18" charset="0"/>
              </a:rPr>
              <a:t>Potasyum klorür veya potasyum </a:t>
            </a:r>
            <a:r>
              <a:rPr lang="tr-TR" dirty="0" err="1" smtClean="0">
                <a:solidFill>
                  <a:schemeClr val="tx1"/>
                </a:solidFill>
                <a:latin typeface="Times New Roman" pitchFamily="18" charset="0"/>
                <a:cs typeface="Times New Roman" pitchFamily="18" charset="0"/>
              </a:rPr>
              <a:t>sitrat</a:t>
            </a:r>
            <a:r>
              <a:rPr lang="tr-TR" dirty="0" smtClean="0">
                <a:solidFill>
                  <a:schemeClr val="tx1"/>
                </a:solidFill>
                <a:latin typeface="Times New Roman" pitchFamily="18" charset="0"/>
                <a:cs typeface="Times New Roman" pitchFamily="18" charset="0"/>
              </a:rPr>
              <a:t>. Böbrek fonksiyonu normal olan hastalarda günde 80-120 </a:t>
            </a:r>
            <a:r>
              <a:rPr lang="tr-TR" dirty="0" err="1" smtClean="0">
                <a:solidFill>
                  <a:schemeClr val="tx1"/>
                </a:solidFill>
                <a:latin typeface="Times New Roman" pitchFamily="18" charset="0"/>
                <a:cs typeface="Times New Roman" pitchFamily="18" charset="0"/>
              </a:rPr>
              <a:t>mEq’a</a:t>
            </a:r>
            <a:r>
              <a:rPr lang="tr-TR" dirty="0" smtClean="0">
                <a:solidFill>
                  <a:schemeClr val="tx1"/>
                </a:solidFill>
                <a:latin typeface="Times New Roman" pitchFamily="18" charset="0"/>
                <a:cs typeface="Times New Roman" pitchFamily="18" charset="0"/>
              </a:rPr>
              <a:t> kadar verilebilir. </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1"/>
                </a:solidFill>
                <a:latin typeface="Times New Roman" pitchFamily="18" charset="0"/>
                <a:cs typeface="Times New Roman" pitchFamily="18" charset="0"/>
              </a:rPr>
              <a:t>Hipokalem</a:t>
            </a:r>
            <a:r>
              <a:rPr lang="tr-TR" dirty="0" err="1" smtClean="0">
                <a:solidFill>
                  <a:schemeClr val="tx1"/>
                </a:solidFill>
                <a:latin typeface="Times New Roman" pitchFamily="18" charset="0"/>
                <a:cs typeface="Times New Roman" pitchFamily="18" charset="0"/>
              </a:rPr>
              <a:t>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dirty="0" err="1" smtClean="0">
                <a:solidFill>
                  <a:schemeClr val="tx1"/>
                </a:solidFill>
                <a:latin typeface="Times New Roman" pitchFamily="18" charset="0"/>
                <a:cs typeface="Times New Roman" pitchFamily="18" charset="0"/>
              </a:rPr>
              <a:t>Parenteral</a:t>
            </a:r>
            <a:r>
              <a:rPr lang="tr-TR" dirty="0" smtClean="0">
                <a:solidFill>
                  <a:schemeClr val="tx1"/>
                </a:solidFill>
                <a:latin typeface="Times New Roman" pitchFamily="18" charset="0"/>
                <a:cs typeface="Times New Roman" pitchFamily="18" charset="0"/>
              </a:rPr>
              <a:t> potasyum tedavisi:</a:t>
            </a:r>
          </a:p>
          <a:p>
            <a:r>
              <a:rPr lang="tr-TR" dirty="0" err="1" smtClean="0">
                <a:solidFill>
                  <a:schemeClr val="tx1"/>
                </a:solidFill>
                <a:latin typeface="Times New Roman" pitchFamily="18" charset="0"/>
                <a:cs typeface="Times New Roman" pitchFamily="18" charset="0"/>
              </a:rPr>
              <a:t>Parenteral</a:t>
            </a:r>
            <a:r>
              <a:rPr lang="tr-TR" dirty="0" smtClean="0">
                <a:solidFill>
                  <a:schemeClr val="tx1"/>
                </a:solidFill>
                <a:latin typeface="Times New Roman" pitchFamily="18" charset="0"/>
                <a:cs typeface="Times New Roman" pitchFamily="18" charset="0"/>
              </a:rPr>
              <a:t> potasyum tedavisi mutlaka </a:t>
            </a:r>
            <a:r>
              <a:rPr lang="tr-TR" dirty="0" err="1" smtClean="0">
                <a:solidFill>
                  <a:schemeClr val="tx1"/>
                </a:solidFill>
                <a:latin typeface="Times New Roman" pitchFamily="18" charset="0"/>
                <a:cs typeface="Times New Roman" pitchFamily="18" charset="0"/>
              </a:rPr>
              <a:t>infüzyon</a:t>
            </a:r>
            <a:r>
              <a:rPr lang="tr-TR" dirty="0" smtClean="0">
                <a:solidFill>
                  <a:schemeClr val="tx1"/>
                </a:solidFill>
                <a:latin typeface="Times New Roman" pitchFamily="18" charset="0"/>
                <a:cs typeface="Times New Roman" pitchFamily="18" charset="0"/>
              </a:rPr>
              <a:t> şeklinde yapılmalıdır. 1 </a:t>
            </a:r>
            <a:r>
              <a:rPr lang="tr-TR" dirty="0" err="1" smtClean="0">
                <a:solidFill>
                  <a:schemeClr val="tx1"/>
                </a:solidFill>
                <a:latin typeface="Times New Roman" pitchFamily="18" charset="0"/>
                <a:cs typeface="Times New Roman" pitchFamily="18" charset="0"/>
              </a:rPr>
              <a:t>amp</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KCl</a:t>
            </a:r>
            <a:r>
              <a:rPr lang="tr-TR" dirty="0" smtClean="0">
                <a:solidFill>
                  <a:schemeClr val="tx1"/>
                </a:solidFill>
                <a:latin typeface="Times New Roman" pitchFamily="18" charset="0"/>
                <a:cs typeface="Times New Roman" pitchFamily="18" charset="0"/>
              </a:rPr>
              <a:t> (10 ml) 10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 K+ içerir (1000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/L)! </a:t>
            </a:r>
          </a:p>
          <a:p>
            <a:r>
              <a:rPr lang="tr-TR" dirty="0" smtClean="0">
                <a:solidFill>
                  <a:srgbClr val="FF0000"/>
                </a:solidFill>
                <a:latin typeface="Times New Roman" pitchFamily="18" charset="0"/>
                <a:cs typeface="Times New Roman" pitchFamily="18" charset="0"/>
              </a:rPr>
              <a:t>POTASYUMUN DİREKT İNTRAVENÖZ VERİLMESİ KALBİ DİYASTOLDE  DURDURUR!</a:t>
            </a:r>
          </a:p>
          <a:p>
            <a:r>
              <a:rPr lang="tr-TR" dirty="0" err="1" smtClean="0">
                <a:solidFill>
                  <a:schemeClr val="tx1"/>
                </a:solidFill>
                <a:latin typeface="Times New Roman" pitchFamily="18" charset="0"/>
                <a:cs typeface="Times New Roman" pitchFamily="18" charset="0"/>
              </a:rPr>
              <a:t>İnfüzyon</a:t>
            </a:r>
            <a:r>
              <a:rPr lang="tr-TR" dirty="0" smtClean="0">
                <a:solidFill>
                  <a:schemeClr val="tx1"/>
                </a:solidFill>
                <a:latin typeface="Times New Roman" pitchFamily="18" charset="0"/>
                <a:cs typeface="Times New Roman" pitchFamily="18" charset="0"/>
              </a:rPr>
              <a:t> sıvısındaki K+ konsantrasyonu 30-40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a:t>
            </a:r>
            <a:r>
              <a:rPr lang="tr-TR" dirty="0" err="1" smtClean="0">
                <a:solidFill>
                  <a:schemeClr val="tx1"/>
                </a:solidFill>
                <a:latin typeface="Times New Roman" pitchFamily="18" charset="0"/>
                <a:cs typeface="Times New Roman" pitchFamily="18" charset="0"/>
              </a:rPr>
              <a:t>L’yi</a:t>
            </a:r>
            <a:r>
              <a:rPr lang="tr-TR" dirty="0" smtClean="0">
                <a:solidFill>
                  <a:schemeClr val="tx1"/>
                </a:solidFill>
                <a:latin typeface="Times New Roman" pitchFamily="18" charset="0"/>
                <a:cs typeface="Times New Roman" pitchFamily="18" charset="0"/>
              </a:rPr>
              <a:t> geçmemelidir. </a:t>
            </a:r>
            <a:r>
              <a:rPr lang="tr-TR" dirty="0" err="1" smtClean="0">
                <a:solidFill>
                  <a:schemeClr val="tx1"/>
                </a:solidFill>
                <a:latin typeface="Times New Roman" pitchFamily="18" charset="0"/>
                <a:cs typeface="Times New Roman" pitchFamily="18" charset="0"/>
              </a:rPr>
              <a:t>İnfüzyon</a:t>
            </a:r>
            <a:r>
              <a:rPr lang="tr-TR" dirty="0" smtClean="0">
                <a:solidFill>
                  <a:schemeClr val="tx1"/>
                </a:solidFill>
                <a:latin typeface="Times New Roman" pitchFamily="18" charset="0"/>
                <a:cs typeface="Times New Roman" pitchFamily="18" charset="0"/>
              </a:rPr>
              <a:t> hızı saatte 10-20 </a:t>
            </a:r>
            <a:r>
              <a:rPr lang="tr-TR" dirty="0" err="1" smtClean="0">
                <a:solidFill>
                  <a:schemeClr val="tx1"/>
                </a:solidFill>
                <a:latin typeface="Times New Roman" pitchFamily="18" charset="0"/>
                <a:cs typeface="Times New Roman" pitchFamily="18" charset="0"/>
              </a:rPr>
              <a:t>mEq’ı</a:t>
            </a:r>
            <a:r>
              <a:rPr lang="tr-TR" dirty="0" smtClean="0">
                <a:solidFill>
                  <a:schemeClr val="tx1"/>
                </a:solidFill>
                <a:latin typeface="Times New Roman" pitchFamily="18" charset="0"/>
                <a:cs typeface="Times New Roman" pitchFamily="18" charset="0"/>
              </a:rPr>
              <a:t> geçmemelidir!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1"/>
                </a:solidFill>
                <a:latin typeface="Times New Roman" pitchFamily="18" charset="0"/>
                <a:cs typeface="Times New Roman" pitchFamily="18" charset="0"/>
              </a:rPr>
              <a:t>Hipokalemi</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err="1" smtClean="0">
                <a:solidFill>
                  <a:schemeClr val="tx1"/>
                </a:solidFill>
                <a:latin typeface="Times New Roman" pitchFamily="18" charset="0"/>
                <a:cs typeface="Times New Roman" pitchFamily="18" charset="0"/>
              </a:rPr>
              <a:t>Hipokalemiye</a:t>
            </a:r>
            <a:r>
              <a:rPr lang="tr-TR" dirty="0" smtClean="0">
                <a:solidFill>
                  <a:schemeClr val="tx1"/>
                </a:solidFill>
                <a:latin typeface="Times New Roman" pitchFamily="18" charset="0"/>
                <a:cs typeface="Times New Roman" pitchFamily="18" charset="0"/>
              </a:rPr>
              <a:t> aday olan hastaların diyetine K+ içeren yiyeceklerin konulmalıdır. (muz, portakal, şeftali, domates, patates…vs.)</a:t>
            </a:r>
          </a:p>
          <a:p>
            <a:r>
              <a:rPr lang="tr-TR" dirty="0" smtClean="0">
                <a:solidFill>
                  <a:schemeClr val="tx1"/>
                </a:solidFill>
                <a:latin typeface="Times New Roman" pitchFamily="18" charset="0"/>
                <a:cs typeface="Times New Roman" pitchFamily="18" charset="0"/>
              </a:rPr>
              <a:t>IV K+ alan hasta </a:t>
            </a:r>
            <a:r>
              <a:rPr lang="tr-TR" dirty="0" err="1" smtClean="0">
                <a:solidFill>
                  <a:schemeClr val="tx1"/>
                </a:solidFill>
                <a:latin typeface="Times New Roman" pitchFamily="18" charset="0"/>
                <a:cs typeface="Times New Roman" pitchFamily="18" charset="0"/>
              </a:rPr>
              <a:t>monitörize</a:t>
            </a:r>
            <a:r>
              <a:rPr lang="tr-TR" dirty="0" smtClean="0">
                <a:solidFill>
                  <a:schemeClr val="tx1"/>
                </a:solidFill>
                <a:latin typeface="Times New Roman" pitchFamily="18" charset="0"/>
                <a:cs typeface="Times New Roman" pitchFamily="18" charset="0"/>
              </a:rPr>
              <a:t> edilmelidir. Hasta yakından takip edilmelidir. AÇT takibi yapılmalıdır ve kaydedilmelidir.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solidFill>
                  <a:schemeClr val="tx1"/>
                </a:solidFill>
                <a:latin typeface="Times New Roman" pitchFamily="18" charset="0"/>
                <a:cs typeface="Times New Roman" pitchFamily="18" charset="0"/>
              </a:rPr>
              <a:t>Hiperkalemi</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85000" lnSpcReduction="20000"/>
          </a:bodyPr>
          <a:lstStyle/>
          <a:p>
            <a:r>
              <a:rPr lang="tr-TR" dirty="0" smtClean="0">
                <a:solidFill>
                  <a:schemeClr val="tx1"/>
                </a:solidFill>
                <a:latin typeface="Times New Roman" pitchFamily="18" charset="0"/>
                <a:cs typeface="Times New Roman" pitchFamily="18" charset="0"/>
              </a:rPr>
              <a:t>Serum potasyum düzeyinin normal sınırların üzerinde olmasıdır. Böbrek yetmezliği, yanık ve travma gibi hücre </a:t>
            </a:r>
            <a:r>
              <a:rPr lang="tr-TR" dirty="0" err="1" smtClean="0">
                <a:solidFill>
                  <a:schemeClr val="tx1"/>
                </a:solidFill>
                <a:latin typeface="Times New Roman" pitchFamily="18" charset="0"/>
                <a:cs typeface="Times New Roman" pitchFamily="18" charset="0"/>
              </a:rPr>
              <a:t>harabiyetine</a:t>
            </a:r>
            <a:r>
              <a:rPr lang="tr-TR" dirty="0" smtClean="0">
                <a:solidFill>
                  <a:schemeClr val="tx1"/>
                </a:solidFill>
                <a:latin typeface="Times New Roman" pitchFamily="18" charset="0"/>
                <a:cs typeface="Times New Roman" pitchFamily="18" charset="0"/>
              </a:rPr>
              <a:t> neden olan durumlar, potasyum içeren </a:t>
            </a:r>
            <a:r>
              <a:rPr lang="tr-TR" dirty="0" err="1" smtClean="0">
                <a:solidFill>
                  <a:schemeClr val="tx1"/>
                </a:solidFill>
                <a:latin typeface="Times New Roman" pitchFamily="18" charset="0"/>
                <a:cs typeface="Times New Roman" pitchFamily="18" charset="0"/>
              </a:rPr>
              <a:t>intravenöz</a:t>
            </a:r>
            <a:r>
              <a:rPr lang="tr-TR" dirty="0" smtClean="0">
                <a:solidFill>
                  <a:schemeClr val="tx1"/>
                </a:solidFill>
                <a:latin typeface="Times New Roman" pitchFamily="18" charset="0"/>
                <a:cs typeface="Times New Roman" pitchFamily="18" charset="0"/>
              </a:rPr>
              <a:t> sıvıların hızlı verilmesi gibi nedenlerle </a:t>
            </a:r>
            <a:r>
              <a:rPr lang="tr-TR" dirty="0" err="1" smtClean="0">
                <a:solidFill>
                  <a:schemeClr val="tx1"/>
                </a:solidFill>
                <a:latin typeface="Times New Roman" pitchFamily="18" charset="0"/>
                <a:cs typeface="Times New Roman" pitchFamily="18" charset="0"/>
              </a:rPr>
              <a:t>hiperkalemi</a:t>
            </a:r>
            <a:r>
              <a:rPr lang="tr-TR" dirty="0" smtClean="0">
                <a:solidFill>
                  <a:schemeClr val="tx1"/>
                </a:solidFill>
                <a:latin typeface="Times New Roman" pitchFamily="18" charset="0"/>
                <a:cs typeface="Times New Roman" pitchFamily="18" charset="0"/>
              </a:rPr>
              <a:t> gelişir. Potasyumun aşırı artışı acil bir durumdur ve hastada kardiyak </a:t>
            </a:r>
            <a:r>
              <a:rPr lang="tr-TR" dirty="0" err="1" smtClean="0">
                <a:solidFill>
                  <a:schemeClr val="tx1"/>
                </a:solidFill>
                <a:latin typeface="Times New Roman" pitchFamily="18" charset="0"/>
                <a:cs typeface="Times New Roman" pitchFamily="18" charset="0"/>
              </a:rPr>
              <a:t>arrest</a:t>
            </a:r>
            <a:r>
              <a:rPr lang="tr-TR" dirty="0" smtClean="0">
                <a:solidFill>
                  <a:schemeClr val="tx1"/>
                </a:solidFill>
                <a:latin typeface="Times New Roman" pitchFamily="18" charset="0"/>
                <a:cs typeface="Times New Roman" pitchFamily="18" charset="0"/>
              </a:rPr>
              <a:t> olabilir.</a:t>
            </a:r>
          </a:p>
          <a:p>
            <a:r>
              <a:rPr lang="tr-TR" dirty="0" err="1" smtClean="0">
                <a:solidFill>
                  <a:schemeClr val="tx1"/>
                </a:solidFill>
                <a:latin typeface="Times New Roman" pitchFamily="18" charset="0"/>
                <a:cs typeface="Times New Roman" pitchFamily="18" charset="0"/>
              </a:rPr>
              <a:t>Hiperkalemide</a:t>
            </a:r>
            <a:r>
              <a:rPr lang="tr-TR" dirty="0" smtClean="0">
                <a:solidFill>
                  <a:schemeClr val="tx1"/>
                </a:solidFill>
                <a:latin typeface="Times New Roman" pitchFamily="18" charset="0"/>
                <a:cs typeface="Times New Roman" pitchFamily="18" charset="0"/>
              </a:rPr>
              <a:t> hemşirelik bakımının amacı risk altındaki hastalarda </a:t>
            </a:r>
            <a:r>
              <a:rPr lang="tr-TR" dirty="0" err="1" smtClean="0">
                <a:solidFill>
                  <a:schemeClr val="tx1"/>
                </a:solidFill>
                <a:latin typeface="Times New Roman" pitchFamily="18" charset="0"/>
                <a:cs typeface="Times New Roman" pitchFamily="18" charset="0"/>
              </a:rPr>
              <a:t>hiperkaleminin</a:t>
            </a:r>
            <a:r>
              <a:rPr lang="tr-TR" dirty="0" smtClean="0">
                <a:solidFill>
                  <a:schemeClr val="tx1"/>
                </a:solidFill>
                <a:latin typeface="Times New Roman" pitchFamily="18" charset="0"/>
                <a:cs typeface="Times New Roman" pitchFamily="18" charset="0"/>
              </a:rPr>
              <a:t> gelişmesini önlemek ve serum K+ düzeyinin düşürülmesine yardımcı olmaktır. Vücutta biriken K+ ’ un atılması idrar miktarının artırılması ile olasıdır. İdrar atılımının iyi olmadığı, böbrek fonksiyonlarının yetersiz olduğu durumlarda hemodiyaliz veya </a:t>
            </a:r>
            <a:r>
              <a:rPr lang="tr-TR" dirty="0" err="1" smtClean="0">
                <a:solidFill>
                  <a:schemeClr val="tx1"/>
                </a:solidFill>
                <a:latin typeface="Times New Roman" pitchFamily="18" charset="0"/>
                <a:cs typeface="Times New Roman" pitchFamily="18" charset="0"/>
              </a:rPr>
              <a:t>peritoneal</a:t>
            </a:r>
            <a:r>
              <a:rPr lang="tr-TR" dirty="0" smtClean="0">
                <a:solidFill>
                  <a:schemeClr val="tx1"/>
                </a:solidFill>
                <a:latin typeface="Times New Roman" pitchFamily="18" charset="0"/>
                <a:cs typeface="Times New Roman" pitchFamily="18" charset="0"/>
              </a:rPr>
              <a:t> diyalize başvurulur.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Kalsiyum dengesizlikleri</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buNone/>
            </a:pPr>
            <a:r>
              <a:rPr lang="tr-TR" b="1" dirty="0" smtClean="0">
                <a:solidFill>
                  <a:schemeClr val="tx1"/>
                </a:solidFill>
                <a:latin typeface="Times New Roman" pitchFamily="18" charset="0"/>
                <a:cs typeface="Times New Roman" pitchFamily="18" charset="0"/>
              </a:rPr>
              <a:t>HİPOKALSEMİ</a:t>
            </a:r>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Kalsiyum değerinin 4-5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/L  veya %9-11 mg den az olması</a:t>
            </a:r>
          </a:p>
          <a:p>
            <a:r>
              <a:rPr lang="tr-TR" dirty="0" smtClean="0">
                <a:solidFill>
                  <a:schemeClr val="tx1"/>
                </a:solidFill>
                <a:latin typeface="Times New Roman" pitchFamily="18" charset="0"/>
                <a:cs typeface="Times New Roman" pitchFamily="18" charset="0"/>
              </a:rPr>
              <a:t>Nedenleri arasında; </a:t>
            </a:r>
            <a:r>
              <a:rPr lang="tr-TR" dirty="0" err="1" smtClean="0">
                <a:solidFill>
                  <a:schemeClr val="tx1"/>
                </a:solidFill>
                <a:latin typeface="Times New Roman" pitchFamily="18" charset="0"/>
                <a:cs typeface="Times New Roman" pitchFamily="18" charset="0"/>
              </a:rPr>
              <a:t>Paratiroid</a:t>
            </a:r>
            <a:r>
              <a:rPr lang="tr-TR" dirty="0" smtClean="0">
                <a:solidFill>
                  <a:schemeClr val="tx1"/>
                </a:solidFill>
                <a:latin typeface="Times New Roman" pitchFamily="18" charset="0"/>
                <a:cs typeface="Times New Roman" pitchFamily="18" charset="0"/>
              </a:rPr>
              <a:t> bezinin yanlışlıkla çıkartılması, diyette D vitaminin yetersiz alınması, </a:t>
            </a:r>
            <a:r>
              <a:rPr lang="tr-TR" dirty="0" err="1" smtClean="0">
                <a:solidFill>
                  <a:schemeClr val="tx1"/>
                </a:solidFill>
                <a:latin typeface="Times New Roman" pitchFamily="18" charset="0"/>
                <a:cs typeface="Times New Roman" pitchFamily="18" charset="0"/>
              </a:rPr>
              <a:t>diyare</a:t>
            </a:r>
            <a:r>
              <a:rPr lang="tr-TR" dirty="0" smtClean="0">
                <a:solidFill>
                  <a:schemeClr val="tx1"/>
                </a:solidFill>
                <a:latin typeface="Times New Roman" pitchFamily="18" charset="0"/>
                <a:cs typeface="Times New Roman" pitchFamily="18" charset="0"/>
              </a:rPr>
              <a:t> gibi sebepler vardır.</a:t>
            </a:r>
          </a:p>
          <a:p>
            <a:pPr>
              <a:buNone/>
            </a:pPr>
            <a:r>
              <a:rPr lang="tr-TR" b="1" dirty="0" smtClean="0">
                <a:solidFill>
                  <a:schemeClr val="tx1"/>
                </a:solidFill>
                <a:latin typeface="Times New Roman" pitchFamily="18" charset="0"/>
                <a:cs typeface="Times New Roman" pitchFamily="18" charset="0"/>
              </a:rPr>
              <a:t>HİPERKALSEMİ</a:t>
            </a:r>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Kalsiyum değerinin normal değerden fazla olması</a:t>
            </a:r>
          </a:p>
          <a:p>
            <a:r>
              <a:rPr lang="tr-TR" dirty="0" smtClean="0">
                <a:solidFill>
                  <a:schemeClr val="tx1"/>
                </a:solidFill>
                <a:latin typeface="Times New Roman" pitchFamily="18" charset="0"/>
                <a:cs typeface="Times New Roman" pitchFamily="18" charset="0"/>
              </a:rPr>
              <a:t>Vücutta fazla miktarda kalsiyum ve D </a:t>
            </a:r>
            <a:r>
              <a:rPr lang="tr-TR" dirty="0" err="1" smtClean="0">
                <a:solidFill>
                  <a:schemeClr val="tx1"/>
                </a:solidFill>
                <a:latin typeface="Times New Roman" pitchFamily="18" charset="0"/>
                <a:cs typeface="Times New Roman" pitchFamily="18" charset="0"/>
              </a:rPr>
              <a:t>vitami</a:t>
            </a:r>
            <a:r>
              <a:rPr lang="tr-TR" dirty="0" smtClean="0">
                <a:solidFill>
                  <a:schemeClr val="tx1"/>
                </a:solidFill>
                <a:latin typeface="Times New Roman" pitchFamily="18" charset="0"/>
                <a:cs typeface="Times New Roman" pitchFamily="18" charset="0"/>
              </a:rPr>
              <a:t> alındığında, </a:t>
            </a:r>
            <a:r>
              <a:rPr lang="tr-TR" dirty="0" err="1" smtClean="0">
                <a:solidFill>
                  <a:schemeClr val="tx1"/>
                </a:solidFill>
                <a:latin typeface="Times New Roman" pitchFamily="18" charset="0"/>
                <a:cs typeface="Times New Roman" pitchFamily="18" charset="0"/>
              </a:rPr>
              <a:t>hiperparatiroidizm</a:t>
            </a:r>
            <a:r>
              <a:rPr lang="tr-TR" dirty="0" smtClean="0">
                <a:solidFill>
                  <a:schemeClr val="tx1"/>
                </a:solidFill>
                <a:latin typeface="Times New Roman" pitchFamily="18" charset="0"/>
                <a:cs typeface="Times New Roman" pitchFamily="18" charset="0"/>
              </a:rPr>
              <a:t>, böbrek yetmezliği gibi nedenler ile görülebilir.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b="1" dirty="0" smtClean="0">
                <a:solidFill>
                  <a:schemeClr val="tx1"/>
                </a:solidFill>
                <a:latin typeface="Times New Roman" pitchFamily="18" charset="0"/>
                <a:cs typeface="Times New Roman" pitchFamily="18" charset="0"/>
              </a:rPr>
              <a:t>Vücut Sıvıları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smtClean="0">
                <a:solidFill>
                  <a:schemeClr val="tx1"/>
                </a:solidFill>
                <a:latin typeface="Times New Roman" pitchFamily="18" charset="0"/>
                <a:cs typeface="Times New Roman" pitchFamily="18" charset="0"/>
              </a:rPr>
              <a:t>Vücut sıvıları su ve suda çözünmüş maddeleri içerir. Yaşamın devam edebilmesi için beden sıvılarının bileşim, miktar ve dağılımının korunması önemlidir.</a:t>
            </a:r>
          </a:p>
          <a:p>
            <a:r>
              <a:rPr lang="tr-TR" dirty="0" smtClean="0">
                <a:solidFill>
                  <a:schemeClr val="tx1"/>
                </a:solidFill>
                <a:latin typeface="Times New Roman" pitchFamily="18" charset="0"/>
                <a:cs typeface="Times New Roman" pitchFamily="18" charset="0"/>
              </a:rPr>
              <a:t>Yetişkin bir insanın vücut ağırlığının % 60- 70’i (3/2’si) sudur. Bu oran yaşa, cinsiyete, kiloya bağlı olarak farklılık gösterir. Örneğin yeni doğan bebeklerin vücudundaki su oranı %75’dir.</a:t>
            </a:r>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Magnezyum dengesizlikleri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b="1" dirty="0" err="1" smtClean="0">
                <a:solidFill>
                  <a:schemeClr val="tx1"/>
                </a:solidFill>
                <a:latin typeface="Times New Roman" pitchFamily="18" charset="0"/>
                <a:cs typeface="Times New Roman" pitchFamily="18" charset="0"/>
              </a:rPr>
              <a:t>Hipomagneziyemi</a:t>
            </a:r>
            <a:r>
              <a:rPr lang="tr-TR" b="1" dirty="0" smtClean="0">
                <a:solidFill>
                  <a:schemeClr val="tx1"/>
                </a:solidFill>
                <a:latin typeface="Times New Roman" pitchFamily="18" charset="0"/>
                <a:cs typeface="Times New Roman" pitchFamily="18" charset="0"/>
              </a:rPr>
              <a:t>:</a:t>
            </a:r>
            <a:r>
              <a:rPr lang="tr-TR" dirty="0" smtClean="0">
                <a:solidFill>
                  <a:schemeClr val="tx1"/>
                </a:solidFill>
                <a:latin typeface="Times New Roman" pitchFamily="18" charset="0"/>
                <a:cs typeface="Times New Roman" pitchFamily="18" charset="0"/>
              </a:rPr>
              <a:t>Serum magnezyum değerinin 1.4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a:t>
            </a:r>
            <a:r>
              <a:rPr lang="tr-TR" dirty="0" err="1" smtClean="0">
                <a:solidFill>
                  <a:schemeClr val="tx1"/>
                </a:solidFill>
                <a:latin typeface="Times New Roman" pitchFamily="18" charset="0"/>
                <a:cs typeface="Times New Roman" pitchFamily="18" charset="0"/>
              </a:rPr>
              <a:t>L’nin</a:t>
            </a:r>
            <a:r>
              <a:rPr lang="tr-TR" dirty="0" smtClean="0">
                <a:solidFill>
                  <a:schemeClr val="tx1"/>
                </a:solidFill>
                <a:latin typeface="Times New Roman" pitchFamily="18" charset="0"/>
                <a:cs typeface="Times New Roman" pitchFamily="18" charset="0"/>
              </a:rPr>
              <a:t> altında olması. Diyetle yetersiz magnezyum alınımı, kronik alkolizm ve bazı ilaçların tedavilerine bağlı olarak gelişebilir.</a:t>
            </a:r>
          </a:p>
          <a:p>
            <a:pPr algn="just">
              <a:buNone/>
            </a:pPr>
            <a:r>
              <a:rPr lang="tr-TR" b="1" dirty="0" err="1" smtClean="0">
                <a:solidFill>
                  <a:schemeClr val="tx1"/>
                </a:solidFill>
                <a:latin typeface="Times New Roman" pitchFamily="18" charset="0"/>
                <a:cs typeface="Times New Roman" pitchFamily="18" charset="0"/>
              </a:rPr>
              <a:t>Hipermagnezemi</a:t>
            </a:r>
            <a:r>
              <a:rPr lang="tr-TR" b="1" dirty="0" smtClean="0">
                <a:solidFill>
                  <a:schemeClr val="tx1"/>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Serum magnezyum düzeyinin 2.5 </a:t>
            </a:r>
            <a:r>
              <a:rPr lang="tr-TR" dirty="0" err="1" smtClean="0">
                <a:solidFill>
                  <a:schemeClr val="tx1"/>
                </a:solidFill>
                <a:latin typeface="Times New Roman" pitchFamily="18" charset="0"/>
                <a:cs typeface="Times New Roman" pitchFamily="18" charset="0"/>
              </a:rPr>
              <a:t>mEq</a:t>
            </a:r>
            <a:r>
              <a:rPr lang="tr-TR" dirty="0" smtClean="0">
                <a:solidFill>
                  <a:schemeClr val="tx1"/>
                </a:solidFill>
                <a:latin typeface="Times New Roman" pitchFamily="18" charset="0"/>
                <a:cs typeface="Times New Roman" pitchFamily="18" charset="0"/>
              </a:rPr>
              <a:t>/L ‘</a:t>
            </a:r>
            <a:r>
              <a:rPr lang="tr-TR" dirty="0" err="1" smtClean="0">
                <a:solidFill>
                  <a:schemeClr val="tx1"/>
                </a:solidFill>
                <a:latin typeface="Times New Roman" pitchFamily="18" charset="0"/>
                <a:cs typeface="Times New Roman" pitchFamily="18" charset="0"/>
              </a:rPr>
              <a:t>nin</a:t>
            </a:r>
            <a:r>
              <a:rPr lang="tr-TR" dirty="0" smtClean="0">
                <a:solidFill>
                  <a:schemeClr val="tx1"/>
                </a:solidFill>
                <a:latin typeface="Times New Roman" pitchFamily="18" charset="0"/>
                <a:cs typeface="Times New Roman" pitchFamily="18" charset="0"/>
              </a:rPr>
              <a:t> üzerine çıkmasıyla ortaya çıkar. Diyetle fazla magnezyum alınması, magnezyum içeren </a:t>
            </a:r>
            <a:r>
              <a:rPr lang="tr-TR" dirty="0" err="1" smtClean="0">
                <a:solidFill>
                  <a:schemeClr val="tx1"/>
                </a:solidFill>
                <a:latin typeface="Times New Roman" pitchFamily="18" charset="0"/>
                <a:cs typeface="Times New Roman" pitchFamily="18" charset="0"/>
              </a:rPr>
              <a:t>laksatiflerin</a:t>
            </a:r>
            <a:r>
              <a:rPr lang="tr-TR" dirty="0" smtClean="0">
                <a:solidFill>
                  <a:schemeClr val="tx1"/>
                </a:solidFill>
                <a:latin typeface="Times New Roman" pitchFamily="18" charset="0"/>
                <a:cs typeface="Times New Roman" pitchFamily="18" charset="0"/>
              </a:rPr>
              <a:t> fazla kullanılması ve böbrek yetmezliği nedeni ile gelişebilir.</a:t>
            </a:r>
          </a:p>
          <a:p>
            <a:endParaRPr lang="tr-TR"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ASİT-BAZ DENGESİ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err="1" smtClean="0">
                <a:solidFill>
                  <a:schemeClr val="tx1"/>
                </a:solidFill>
                <a:latin typeface="Times New Roman" pitchFamily="18" charset="0"/>
                <a:cs typeface="Times New Roman" pitchFamily="18" charset="0"/>
              </a:rPr>
              <a:t>Homeostasisin</a:t>
            </a:r>
            <a:r>
              <a:rPr lang="tr-TR" dirty="0" smtClean="0">
                <a:solidFill>
                  <a:schemeClr val="tx1"/>
                </a:solidFill>
                <a:latin typeface="Times New Roman" pitchFamily="18" charset="0"/>
                <a:cs typeface="Times New Roman" pitchFamily="18" charset="0"/>
              </a:rPr>
              <a:t> (vücudun iç dengesi) sağlanması için sıvı ve elektrolit dengesinin sağlanması yanında asit-baz dengesinin sağlanması da oldukça önemlidir. Vücut sıvılarındaki hidrojen iyonu (H+ ) konsantrasyonunun düzenlenmesine asit-baz dengesi denir. Vücut sıvılarında çok az miktarda H+ iyonu bulunmasına rağmen H + iyonu konsantrasyonundaki çok küçük değişiklikler bile </a:t>
            </a:r>
            <a:r>
              <a:rPr lang="tr-TR" dirty="0" err="1" smtClean="0">
                <a:solidFill>
                  <a:schemeClr val="tx1"/>
                </a:solidFill>
                <a:latin typeface="Times New Roman" pitchFamily="18" charset="0"/>
                <a:cs typeface="Times New Roman" pitchFamily="18" charset="0"/>
              </a:rPr>
              <a:t>enzimatik</a:t>
            </a:r>
            <a:r>
              <a:rPr lang="tr-TR" dirty="0" smtClean="0">
                <a:solidFill>
                  <a:schemeClr val="tx1"/>
                </a:solidFill>
                <a:latin typeface="Times New Roman" pitchFamily="18" charset="0"/>
                <a:cs typeface="Times New Roman" pitchFamily="18" charset="0"/>
              </a:rPr>
              <a:t> reaksiyonları ve fizyolojik olayları etkiler.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 Sağlıklı bir yaşam için organizmanın asit miktarının yani H+ iyonlarının dengede tutulması gerekir. Bir eriyiğin asitlik derecesi o eriyiğin içindeki H + iyonu miktarı ile ölçülür. Solüsyonların H + iyonu yoğunlukları “</a:t>
            </a:r>
            <a:r>
              <a:rPr lang="tr-TR" dirty="0" err="1" smtClean="0">
                <a:latin typeface="Times New Roman" pitchFamily="18" charset="0"/>
                <a:cs typeface="Times New Roman" pitchFamily="18" charset="0"/>
              </a:rPr>
              <a:t>pH</a:t>
            </a:r>
            <a:r>
              <a:rPr lang="tr-TR" dirty="0" smtClean="0">
                <a:latin typeface="Times New Roman" pitchFamily="18" charset="0"/>
                <a:cs typeface="Times New Roman" pitchFamily="18" charset="0"/>
              </a:rPr>
              <a:t>” ile ifade edilir. Buradaki “p” (</a:t>
            </a:r>
            <a:r>
              <a:rPr lang="tr-TR" dirty="0" err="1" smtClean="0">
                <a:latin typeface="Times New Roman" pitchFamily="18" charset="0"/>
                <a:cs typeface="Times New Roman" pitchFamily="18" charset="0"/>
              </a:rPr>
              <a:t>power</a:t>
            </a:r>
            <a:r>
              <a:rPr lang="tr-TR" dirty="0" smtClean="0">
                <a:latin typeface="Times New Roman" pitchFamily="18" charset="0"/>
                <a:cs typeface="Times New Roman" pitchFamily="18" charset="0"/>
              </a:rPr>
              <a:t>) güç anlamına gelir. “H” ise hidrojen iyonudur.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ASİT-BAZ DENGESİ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İlk modern tanım, </a:t>
            </a:r>
            <a:r>
              <a:rPr lang="tr-TR" dirty="0" err="1" smtClean="0">
                <a:latin typeface="Times New Roman" pitchFamily="18" charset="0"/>
                <a:cs typeface="Times New Roman" pitchFamily="18" charset="0"/>
              </a:rPr>
              <a:t>İsveç'li</a:t>
            </a:r>
            <a:r>
              <a:rPr lang="tr-TR" dirty="0" smtClean="0">
                <a:latin typeface="Times New Roman" pitchFamily="18" charset="0"/>
                <a:cs typeface="Times New Roman" pitchFamily="18" charset="0"/>
              </a:rPr>
              <a:t> bilim adamı </a:t>
            </a:r>
            <a:r>
              <a:rPr lang="tr-TR" dirty="0" err="1" smtClean="0">
                <a:latin typeface="Times New Roman" pitchFamily="18" charset="0"/>
                <a:cs typeface="Times New Roman" pitchFamily="18" charset="0"/>
              </a:rPr>
              <a:t>Svonte</a:t>
            </a:r>
            <a:r>
              <a:rPr lang="tr-TR" dirty="0" smtClean="0">
                <a:latin typeface="Times New Roman" pitchFamily="18" charset="0"/>
                <a:cs typeface="Times New Roman" pitchFamily="18" charset="0"/>
              </a:rPr>
              <a:t> ARHENİUS (1884) tarafından yapılmıştır.</a:t>
            </a:r>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Suda çözündüklerinde H+ iyonu veren maddelere asit denir. Suda çözündüklerinde OH(hidroksil) taşıyarak H+ iyonu alan maddelere ise baz adı verilir. Total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ölçeği 0 ile 14 arasında değişir. Asit ve baz değerlerinin toplamı 14’tür.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Suyun </a:t>
            </a:r>
            <a:r>
              <a:rPr lang="tr-TR" dirty="0" err="1" smtClean="0">
                <a:latin typeface="Times New Roman" pitchFamily="18" charset="0"/>
                <a:cs typeface="Times New Roman" pitchFamily="18" charset="0"/>
              </a:rPr>
              <a:t>pH’ı</a:t>
            </a:r>
            <a:r>
              <a:rPr lang="tr-TR" dirty="0" smtClean="0">
                <a:latin typeface="Times New Roman" pitchFamily="18" charset="0"/>
                <a:cs typeface="Times New Roman" pitchFamily="18" charset="0"/>
              </a:rPr>
              <a:t> 7 yani nötrdür. </a:t>
            </a:r>
            <a:r>
              <a:rPr lang="tr-TR" dirty="0" err="1" smtClean="0">
                <a:latin typeface="Times New Roman" pitchFamily="18" charset="0"/>
                <a:cs typeface="Times New Roman" pitchFamily="18" charset="0"/>
              </a:rPr>
              <a:t>pH</a:t>
            </a:r>
            <a:r>
              <a:rPr lang="tr-TR" dirty="0" smtClean="0">
                <a:latin typeface="Times New Roman" pitchFamily="18" charset="0"/>
                <a:cs typeface="Times New Roman" pitchFamily="18" charset="0"/>
              </a:rPr>
              <a:t>’ ı 7’den küçük alan eriyikler asit, </a:t>
            </a:r>
            <a:r>
              <a:rPr lang="tr-TR" dirty="0" err="1" smtClean="0">
                <a:latin typeface="Times New Roman" pitchFamily="18" charset="0"/>
                <a:cs typeface="Times New Roman" pitchFamily="18" charset="0"/>
              </a:rPr>
              <a:t>pH</a:t>
            </a:r>
            <a:r>
              <a:rPr lang="tr-TR" dirty="0" smtClean="0">
                <a:latin typeface="Times New Roman" pitchFamily="18" charset="0"/>
                <a:cs typeface="Times New Roman" pitchFamily="18" charset="0"/>
              </a:rPr>
              <a:t>’ ı 7’den büyük olan eriyikler ise baz yani </a:t>
            </a:r>
            <a:r>
              <a:rPr lang="tr-TR" dirty="0" err="1" smtClean="0">
                <a:latin typeface="Times New Roman" pitchFamily="18" charset="0"/>
                <a:cs typeface="Times New Roman" pitchFamily="18" charset="0"/>
              </a:rPr>
              <a:t>alkalendir</a:t>
            </a:r>
            <a:r>
              <a:rPr lang="tr-TR" dirty="0" smtClean="0">
                <a:latin typeface="Times New Roman" pitchFamily="18" charset="0"/>
                <a:cs typeface="Times New Roman" pitchFamily="18" charset="0"/>
              </a:rPr>
              <a:t>. Vücut sıvılarının </a:t>
            </a:r>
            <a:r>
              <a:rPr lang="tr-TR" dirty="0" err="1" smtClean="0">
                <a:latin typeface="Times New Roman" pitchFamily="18" charset="0"/>
                <a:cs typeface="Times New Roman" pitchFamily="18" charset="0"/>
              </a:rPr>
              <a:t>pH’ı</a:t>
            </a:r>
            <a:r>
              <a:rPr lang="tr-TR" dirty="0" smtClean="0">
                <a:latin typeface="Times New Roman" pitchFamily="18" charset="0"/>
                <a:cs typeface="Times New Roman" pitchFamily="18" charset="0"/>
              </a:rPr>
              <a:t> hafif alkalidir. Kanın </a:t>
            </a:r>
            <a:r>
              <a:rPr lang="tr-TR" dirty="0" err="1" smtClean="0">
                <a:latin typeface="Times New Roman" pitchFamily="18" charset="0"/>
                <a:cs typeface="Times New Roman" pitchFamily="18" charset="0"/>
              </a:rPr>
              <a:t>pH’ı</a:t>
            </a:r>
            <a:r>
              <a:rPr lang="tr-TR" dirty="0" smtClean="0">
                <a:latin typeface="Times New Roman" pitchFamily="18" charset="0"/>
                <a:cs typeface="Times New Roman" pitchFamily="18" charset="0"/>
              </a:rPr>
              <a:t> ortalama olarak 7,40 olarak kabul edilir. </a:t>
            </a:r>
            <a:r>
              <a:rPr lang="tr-TR" dirty="0" err="1" smtClean="0">
                <a:latin typeface="Times New Roman" pitchFamily="18" charset="0"/>
                <a:cs typeface="Times New Roman" pitchFamily="18" charset="0"/>
              </a:rPr>
              <a:t>Arteriyel</a:t>
            </a:r>
            <a:r>
              <a:rPr lang="tr-TR" dirty="0" smtClean="0">
                <a:latin typeface="Times New Roman" pitchFamily="18" charset="0"/>
                <a:cs typeface="Times New Roman" pitchFamily="18" charset="0"/>
              </a:rPr>
              <a:t> kanın (atardamarlardaki temiz kan) </a:t>
            </a:r>
            <a:r>
              <a:rPr lang="tr-TR" dirty="0" err="1" smtClean="0">
                <a:latin typeface="Times New Roman" pitchFamily="18" charset="0"/>
                <a:cs typeface="Times New Roman" pitchFamily="18" charset="0"/>
              </a:rPr>
              <a:t>pH’ı</a:t>
            </a:r>
            <a:r>
              <a:rPr lang="tr-TR" dirty="0" smtClean="0">
                <a:latin typeface="Times New Roman" pitchFamily="18" charset="0"/>
                <a:cs typeface="Times New Roman" pitchFamily="18" charset="0"/>
              </a:rPr>
              <a:t> 7,45 </a:t>
            </a:r>
            <a:r>
              <a:rPr lang="tr-TR" dirty="0" err="1" smtClean="0">
                <a:latin typeface="Times New Roman" pitchFamily="18" charset="0"/>
                <a:cs typeface="Times New Roman" pitchFamily="18" charset="0"/>
              </a:rPr>
              <a:t>venöz</a:t>
            </a:r>
            <a:r>
              <a:rPr lang="tr-TR" dirty="0" smtClean="0">
                <a:latin typeface="Times New Roman" pitchFamily="18" charset="0"/>
                <a:cs typeface="Times New Roman" pitchFamily="18" charset="0"/>
              </a:rPr>
              <a:t> kanın (toplardamarlardaki kirli kan) ise 7,35’tir.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b="1" dirty="0" err="1" smtClean="0">
                <a:solidFill>
                  <a:schemeClr val="tx1"/>
                </a:solidFill>
                <a:latin typeface="Times New Roman" pitchFamily="18" charset="0"/>
                <a:cs typeface="Times New Roman" pitchFamily="18" charset="0"/>
              </a:rPr>
              <a:t>Asidoz</a:t>
            </a:r>
            <a:r>
              <a:rPr lang="tr-TR" dirty="0" smtClean="0">
                <a:solidFill>
                  <a:schemeClr val="tx1"/>
                </a:solidFill>
                <a:latin typeface="Times New Roman" pitchFamily="18" charset="0"/>
                <a:cs typeface="Times New Roman" pitchFamily="18" charset="0"/>
              </a:rPr>
              <a:t>: Ekstrasellüler sıvıda H + iyonu konsantrasyonunun artması yani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değerinin düşmesi hâlinde ortaya çıkan tablodur. </a:t>
            </a:r>
          </a:p>
          <a:p>
            <a:r>
              <a:rPr lang="tr-TR" b="1" dirty="0" err="1" smtClean="0">
                <a:solidFill>
                  <a:schemeClr val="tx1"/>
                </a:solidFill>
                <a:latin typeface="Times New Roman" pitchFamily="18" charset="0"/>
                <a:cs typeface="Times New Roman" pitchFamily="18" charset="0"/>
              </a:rPr>
              <a:t>Alkaloz</a:t>
            </a:r>
            <a:r>
              <a:rPr lang="tr-TR" dirty="0" smtClean="0">
                <a:solidFill>
                  <a:schemeClr val="tx1"/>
                </a:solidFill>
                <a:latin typeface="Times New Roman" pitchFamily="18" charset="0"/>
                <a:cs typeface="Times New Roman" pitchFamily="18" charset="0"/>
              </a:rPr>
              <a:t>: Ekstrasellüler sıvıda H + iyonu konsantrasyonunun azalması yani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değerinin yükselmesi hâlinde ortaya çıkan tablodur.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cap="none" dirty="0" err="1" smtClean="0">
                <a:latin typeface="Times New Roman" pitchFamily="18" charset="0"/>
                <a:cs typeface="Times New Roman" pitchFamily="18" charset="0"/>
              </a:rPr>
              <a:t>pH</a:t>
            </a:r>
            <a:endParaRPr lang="tr-TR" cap="none" dirty="0">
              <a:latin typeface="Times New Roman" pitchFamily="18" charset="0"/>
              <a:cs typeface="Times New Roman" pitchFamily="18" charset="0"/>
            </a:endParaRPr>
          </a:p>
        </p:txBody>
      </p:sp>
      <p:pic>
        <p:nvPicPr>
          <p:cNvPr id="4" name="3 İçerik Yer Tutucusu" descr="ph_9941.jpg"/>
          <p:cNvPicPr>
            <a:picLocks noGrp="1" noChangeAspect="1"/>
          </p:cNvPicPr>
          <p:nvPr>
            <p:ph idx="1"/>
          </p:nvPr>
        </p:nvPicPr>
        <p:blipFill>
          <a:blip r:embed="rId2" cstate="print"/>
          <a:stretch>
            <a:fillRect/>
          </a:stretch>
        </p:blipFill>
        <p:spPr>
          <a:xfrm>
            <a:off x="0" y="1556792"/>
            <a:ext cx="9133912" cy="4766078"/>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Asit Baz Dengesini Sağlayan Sistemler Hücre metabolizması sonucunda vücutta bazı atık maddeler ve asitler açığa çıkarak kan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değerinde değişikliklere neden olur. Vücutta bu asitlerin nötralize edilerek ve atılarak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değerinin dengede tutulması birtakım kimyasal tampon sistemleri, akciğerler ve böbrekler tarafından sağlanır.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solidFill>
                  <a:schemeClr val="tx1"/>
                </a:solidFill>
                <a:latin typeface="Times New Roman" pitchFamily="18" charset="0"/>
                <a:cs typeface="Times New Roman" pitchFamily="18" charset="0"/>
              </a:rPr>
              <a:t>Vücut Sıvılarının Kimyasal Asit Baz Tampon Sistemleri</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Vücut sıvılarında bulunan kimyasal tampon sistemleri, H + iyonu konsantrasyonunda bir değişiklik meydana geldiğinde kısa sürede reaksiyona girer. Bu tampon sistemler, H + iyonlarının vücuttan atılmasını engelleyerek vücut sıvılarında fazla bulunan asit ve alkali maddelerle birleşir. Böylece bu maddeleri kendilerine bağlı tutarak meydana gelen dengesizliği düzeltmeye çalışır.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Bikarbonat tampon sistemi:</a:t>
            </a:r>
            <a:endParaRPr lang="tr-TR"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Genel olarak ekstrasellüler sıvıların tampon sistemidir. Bu tampon sistemi ile hücre dışı sıvıdaki H + iyonlarının % 90’ını kontrol altında tutar. Bikarbonat tampon sistemini zayıf bir asit olan karbonik asit (H2CO3) ile sodyum bikarbonat (NaHCO3) oluşturur. Karbonik asit (H2CO3) vücutta karbondioksitin su (H2O) ile reaksiyonu sonucunda meydana gelir.</a:t>
            </a:r>
          </a:p>
          <a:p>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Times New Roman" pitchFamily="18" charset="0"/>
                <a:cs typeface="Times New Roman" pitchFamily="18" charset="0"/>
              </a:rPr>
              <a:t>Vücut Sıvıları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r>
              <a:rPr lang="tr-TR" dirty="0" smtClean="0">
                <a:solidFill>
                  <a:schemeClr val="tx1"/>
                </a:solidFill>
                <a:latin typeface="Times New Roman" pitchFamily="18" charset="0"/>
                <a:cs typeface="Times New Roman" pitchFamily="18" charset="0"/>
              </a:rPr>
              <a:t>Su besinler ve içeceklerle sindirim sistemi yoluyla vücuda alınır. Vücuda alınan su sindirim sisteminde emildikten sonra kana geçer. Kan dolaşımı ile vücuda dağılır ve kılcal damarlardan çıkarak doku sıvısını oluşturur. Hücre içinde bazı kimyasal reaksiyonlara katıldıktan sonra tekrar hücre dışına çıkar ve tekrar doku sıvısına dönüşür. Dokulardan kan dolaşımına katılır. Kan dolaşımı aracılığı ile böbreklere gelerek önemli bir kısmı idrar olarak vücut dışına çıkarılır. Diğer bir kısmı ise deri, solunum ve sindirim sistemi vasıtasıyla vücuttan atılır.</a:t>
            </a:r>
          </a:p>
          <a:p>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492896"/>
            <a:ext cx="9144000" cy="2592288"/>
          </a:xfrm>
        </p:spPr>
        <p:txBody>
          <a:bodyPr>
            <a:normAutofit fontScale="55000" lnSpcReduction="20000"/>
          </a:bodyPr>
          <a:lstStyle/>
          <a:p>
            <a:pPr>
              <a:buFont typeface="Monotype Sorts" pitchFamily="2" charset="2"/>
              <a:buNone/>
            </a:pPr>
            <a:r>
              <a:rPr lang="tr-TR" sz="3200" u="sng" dirty="0" smtClean="0"/>
              <a:t>HCL </a:t>
            </a:r>
            <a:r>
              <a:rPr lang="tr-TR" sz="3200" dirty="0" smtClean="0"/>
              <a:t>                   </a:t>
            </a:r>
            <a:r>
              <a:rPr lang="tr-TR" sz="3200" u="sng" dirty="0" smtClean="0"/>
              <a:t>NaHCO</a:t>
            </a:r>
            <a:r>
              <a:rPr lang="tr-TR" sz="3200" u="sng" baseline="-25000" dirty="0" smtClean="0"/>
              <a:t>3</a:t>
            </a:r>
            <a:r>
              <a:rPr lang="tr-TR" sz="3200" u="sng" dirty="0" smtClean="0"/>
              <a:t> </a:t>
            </a:r>
            <a:r>
              <a:rPr lang="tr-TR" sz="3200" dirty="0" smtClean="0"/>
              <a:t>                               </a:t>
            </a:r>
            <a:r>
              <a:rPr lang="tr-TR" sz="3200" u="sng" dirty="0" smtClean="0"/>
              <a:t>H</a:t>
            </a:r>
            <a:r>
              <a:rPr lang="tr-TR" sz="3200" u="sng" baseline="-25000" dirty="0" smtClean="0"/>
              <a:t>2</a:t>
            </a:r>
            <a:r>
              <a:rPr lang="tr-TR" sz="3200" u="sng" dirty="0" smtClean="0"/>
              <a:t>CO</a:t>
            </a:r>
            <a:r>
              <a:rPr lang="tr-TR" sz="3200" u="sng" baseline="-25000" dirty="0" smtClean="0"/>
              <a:t>3</a:t>
            </a:r>
            <a:r>
              <a:rPr lang="tr-TR" sz="3200" u="sng" dirty="0" smtClean="0"/>
              <a:t>   </a:t>
            </a:r>
            <a:r>
              <a:rPr lang="tr-TR" sz="3200" dirty="0" smtClean="0"/>
              <a:t>               </a:t>
            </a:r>
            <a:r>
              <a:rPr lang="tr-TR" sz="3200" u="sng" dirty="0" err="1" smtClean="0"/>
              <a:t>NaCl</a:t>
            </a:r>
            <a:endParaRPr lang="tr-TR" sz="3200" u="sng" dirty="0" smtClean="0"/>
          </a:p>
          <a:p>
            <a:pPr>
              <a:buFont typeface="Monotype Sorts" pitchFamily="2" charset="2"/>
              <a:buNone/>
            </a:pPr>
            <a:r>
              <a:rPr lang="tr-TR" dirty="0" smtClean="0"/>
              <a:t>hidroklorik asit   +    sodyum bikarbonat                         karbonik asit   +       sodyum klorür</a:t>
            </a:r>
          </a:p>
          <a:p>
            <a:pPr>
              <a:buFont typeface="Monotype Sorts" pitchFamily="2" charset="2"/>
              <a:buNone/>
            </a:pPr>
            <a:r>
              <a:rPr lang="tr-TR" dirty="0" smtClean="0"/>
              <a:t> (kuvvetli asit)                  (zayıf baz)                                  (zayıf asit)                     (tuz) </a:t>
            </a:r>
          </a:p>
          <a:p>
            <a:r>
              <a:rPr lang="tr-TR" sz="3200" dirty="0" smtClean="0"/>
              <a:t>Denklemde görüldüğü gibi kuvvetli asit olan </a:t>
            </a:r>
            <a:r>
              <a:rPr lang="tr-TR" sz="3200" dirty="0" err="1" smtClean="0"/>
              <a:t>HCl</a:t>
            </a:r>
            <a:r>
              <a:rPr lang="tr-TR" sz="3200" dirty="0" smtClean="0"/>
              <a:t>, zayıf </a:t>
            </a:r>
            <a:r>
              <a:rPr lang="tr-TR" sz="3200" dirty="0" err="1" smtClean="0"/>
              <a:t>asite</a:t>
            </a:r>
            <a:r>
              <a:rPr lang="tr-TR" sz="3200" dirty="0" smtClean="0"/>
              <a:t> (H</a:t>
            </a:r>
            <a:r>
              <a:rPr lang="tr-TR" sz="3200" baseline="-25000" dirty="0" smtClean="0"/>
              <a:t>2</a:t>
            </a:r>
            <a:r>
              <a:rPr lang="tr-TR" sz="3200" dirty="0" smtClean="0"/>
              <a:t>CO</a:t>
            </a:r>
            <a:r>
              <a:rPr lang="tr-TR" sz="3200" baseline="-25000" dirty="0" smtClean="0"/>
              <a:t>3</a:t>
            </a:r>
            <a:r>
              <a:rPr lang="tr-TR" sz="3200" dirty="0" smtClean="0"/>
              <a:t>) dönüşür. Aynı sıvıya kuvvetli baz </a:t>
            </a:r>
            <a:r>
              <a:rPr lang="tr-TR" sz="3200" dirty="0" err="1" smtClean="0"/>
              <a:t>NaOH</a:t>
            </a:r>
            <a:r>
              <a:rPr lang="tr-TR" sz="3200" dirty="0" smtClean="0"/>
              <a:t> ilave edildiğinde ise:</a:t>
            </a:r>
          </a:p>
          <a:p>
            <a:pPr>
              <a:buFont typeface="Monotype Sorts" pitchFamily="2" charset="2"/>
              <a:buNone/>
            </a:pPr>
            <a:r>
              <a:rPr lang="tr-TR" sz="3200" dirty="0" smtClean="0"/>
              <a:t>  </a:t>
            </a:r>
            <a:r>
              <a:rPr lang="tr-TR" sz="3200" u="sng" dirty="0" err="1" smtClean="0"/>
              <a:t>NaOH</a:t>
            </a:r>
            <a:r>
              <a:rPr lang="tr-TR" sz="3200" u="sng" dirty="0" smtClean="0"/>
              <a:t>     </a:t>
            </a:r>
            <a:r>
              <a:rPr lang="tr-TR" sz="3200" dirty="0" smtClean="0"/>
              <a:t>                </a:t>
            </a:r>
            <a:r>
              <a:rPr lang="tr-TR" sz="3200" u="sng" dirty="0" smtClean="0"/>
              <a:t>H</a:t>
            </a:r>
            <a:r>
              <a:rPr lang="tr-TR" sz="3200" u="sng" baseline="-25000" dirty="0" smtClean="0"/>
              <a:t>2</a:t>
            </a:r>
            <a:r>
              <a:rPr lang="tr-TR" sz="3200" u="sng" dirty="0" smtClean="0"/>
              <a:t>CO</a:t>
            </a:r>
            <a:r>
              <a:rPr lang="tr-TR" sz="3200" u="sng" baseline="-25000" dirty="0" smtClean="0"/>
              <a:t>3</a:t>
            </a:r>
            <a:r>
              <a:rPr lang="tr-TR" sz="3200" u="sng" dirty="0" smtClean="0"/>
              <a:t> </a:t>
            </a:r>
            <a:r>
              <a:rPr lang="tr-TR" sz="3200" dirty="0" smtClean="0"/>
              <a:t>                               </a:t>
            </a:r>
            <a:r>
              <a:rPr lang="tr-TR" sz="3200" u="sng" dirty="0" smtClean="0"/>
              <a:t>NaHCO</a:t>
            </a:r>
            <a:r>
              <a:rPr lang="tr-TR" sz="3200" u="sng" baseline="-25000" dirty="0" smtClean="0"/>
              <a:t>3</a:t>
            </a:r>
            <a:r>
              <a:rPr lang="tr-TR" sz="3200" u="sng" dirty="0" smtClean="0"/>
              <a:t>  </a:t>
            </a:r>
            <a:r>
              <a:rPr lang="tr-TR" sz="3200" dirty="0" smtClean="0"/>
              <a:t>                  </a:t>
            </a:r>
            <a:r>
              <a:rPr lang="tr-TR" sz="3200" u="sng" dirty="0" smtClean="0"/>
              <a:t>H</a:t>
            </a:r>
            <a:r>
              <a:rPr lang="tr-TR" sz="3200" u="sng" baseline="-25000" dirty="0" smtClean="0"/>
              <a:t>2</a:t>
            </a:r>
            <a:r>
              <a:rPr lang="tr-TR" sz="3200" u="sng" dirty="0" smtClean="0"/>
              <a:t>O</a:t>
            </a:r>
          </a:p>
          <a:p>
            <a:pPr>
              <a:buFont typeface="Monotype Sorts" pitchFamily="2" charset="2"/>
              <a:buNone/>
            </a:pPr>
            <a:r>
              <a:rPr lang="tr-TR" dirty="0" smtClean="0"/>
              <a:t>sodyum hidroksit   +    karbonik asit                       sodyum bikarbonat   +             su </a:t>
            </a:r>
          </a:p>
          <a:p>
            <a:pPr>
              <a:buFont typeface="Monotype Sorts" pitchFamily="2" charset="2"/>
              <a:buNone/>
            </a:pPr>
            <a:r>
              <a:rPr lang="tr-TR" dirty="0" smtClean="0"/>
              <a:t>(kuvvetli baz)                                                            (zayıf baz)                </a:t>
            </a:r>
          </a:p>
          <a:p>
            <a:pPr>
              <a:buFont typeface="Monotype Sorts" pitchFamily="2" charset="2"/>
              <a:buNone/>
            </a:pPr>
            <a:endParaRPr lang="tr-TR" dirty="0" smtClean="0"/>
          </a:p>
          <a:p>
            <a:pPr>
              <a:buFont typeface="Monotype Sorts" pitchFamily="2" charset="2"/>
              <a:buNone/>
            </a:pPr>
            <a:r>
              <a:rPr lang="tr-TR" dirty="0" smtClean="0"/>
              <a:t>Denklemde görüldüğü gibi kuvvetli baz olan </a:t>
            </a:r>
            <a:r>
              <a:rPr lang="tr-TR" dirty="0" err="1" smtClean="0"/>
              <a:t>NaOH</a:t>
            </a:r>
            <a:r>
              <a:rPr lang="tr-TR" dirty="0" smtClean="0"/>
              <a:t> zayıf baza (NaHCO</a:t>
            </a:r>
            <a:r>
              <a:rPr lang="tr-TR" baseline="-25000" dirty="0" smtClean="0"/>
              <a:t>3</a:t>
            </a:r>
            <a:r>
              <a:rPr lang="tr-TR" dirty="0" smtClean="0"/>
              <a:t>) dönüşür.</a:t>
            </a:r>
          </a:p>
          <a:p>
            <a:endParaRPr lang="tr-TR" dirty="0"/>
          </a:p>
        </p:txBody>
      </p:sp>
      <p:cxnSp>
        <p:nvCxnSpPr>
          <p:cNvPr id="5" name="4 Düz Ok Bağlayıcısı"/>
          <p:cNvCxnSpPr/>
          <p:nvPr/>
        </p:nvCxnSpPr>
        <p:spPr>
          <a:xfrm>
            <a:off x="2915816" y="2636912"/>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a:off x="3059832" y="3789040"/>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4690864" cy="5760640"/>
          </a:xfrm>
        </p:spPr>
        <p:txBody>
          <a:bodyPr>
            <a:normAutofit fontScale="85000" lnSpcReduction="20000"/>
          </a:bodyPr>
          <a:lstStyle/>
          <a:p>
            <a:r>
              <a:rPr lang="tr-TR" dirty="0" smtClean="0"/>
              <a:t>Bedende hücre dışı sıvılarda en fazla bulunan baz bikarbonattır. Bikarbonatın büyük bir kısmı eritrositler içinde oluşur. Hücre metabolizması sonucu oluşan CO</a:t>
            </a:r>
            <a:r>
              <a:rPr lang="tr-TR" baseline="-25000" dirty="0" smtClean="0"/>
              <a:t>2</a:t>
            </a:r>
            <a:r>
              <a:rPr lang="tr-TR" dirty="0" smtClean="0"/>
              <a:t>’in büyük bir kısmı (yaklaşık %95’i) eritrositlerde bir seri reaksiyon ile HCO</a:t>
            </a:r>
            <a:r>
              <a:rPr lang="tr-TR" baseline="30000" dirty="0" smtClean="0"/>
              <a:t>−</a:t>
            </a:r>
            <a:r>
              <a:rPr lang="tr-TR" baseline="-25000" dirty="0" smtClean="0"/>
              <a:t>3</a:t>
            </a:r>
            <a:r>
              <a:rPr lang="tr-TR" dirty="0" smtClean="0"/>
              <a:t>’a dönüşür. Eritrositlerde CO</a:t>
            </a:r>
            <a:r>
              <a:rPr lang="tr-TR" baseline="-25000" dirty="0" smtClean="0"/>
              <a:t>2</a:t>
            </a:r>
            <a:r>
              <a:rPr lang="tr-TR" dirty="0" smtClean="0"/>
              <a:t>, su ile birleşerek karbonik asidi (H</a:t>
            </a:r>
            <a:r>
              <a:rPr lang="tr-TR" baseline="-25000" dirty="0" smtClean="0"/>
              <a:t>2</a:t>
            </a:r>
            <a:r>
              <a:rPr lang="tr-TR" dirty="0" smtClean="0"/>
              <a:t>CO</a:t>
            </a:r>
            <a:r>
              <a:rPr lang="tr-TR" baseline="-25000" dirty="0" smtClean="0"/>
              <a:t>3</a:t>
            </a:r>
            <a:r>
              <a:rPr lang="tr-TR" dirty="0" smtClean="0"/>
              <a:t>) oluşturur. Karbonik asit H</a:t>
            </a:r>
            <a:r>
              <a:rPr lang="tr-TR" baseline="30000" dirty="0" smtClean="0"/>
              <a:t>+</a:t>
            </a:r>
            <a:r>
              <a:rPr lang="tr-TR" dirty="0" smtClean="0"/>
              <a:t> ve HCO</a:t>
            </a:r>
            <a:r>
              <a:rPr lang="tr-TR" baseline="30000" dirty="0" smtClean="0"/>
              <a:t>−</a:t>
            </a:r>
            <a:r>
              <a:rPr lang="tr-TR" baseline="-25000" dirty="0" smtClean="0"/>
              <a:t>3</a:t>
            </a:r>
            <a:r>
              <a:rPr lang="tr-TR" dirty="0" smtClean="0"/>
              <a:t>’a ayrışır. Bu HCO</a:t>
            </a:r>
            <a:r>
              <a:rPr lang="tr-TR" baseline="30000" dirty="0" smtClean="0"/>
              <a:t>−</a:t>
            </a:r>
            <a:r>
              <a:rPr lang="tr-TR" baseline="-25000" dirty="0" smtClean="0"/>
              <a:t>3</a:t>
            </a:r>
            <a:r>
              <a:rPr lang="tr-TR" dirty="0" smtClean="0"/>
              <a:t> eritrositlerden plazmaya geçer ve bunu dengelemek için eritrosit içine diğer bir negatif iyon olan klor (</a:t>
            </a:r>
            <a:r>
              <a:rPr lang="tr-TR" dirty="0" err="1" smtClean="0"/>
              <a:t>Cl</a:t>
            </a:r>
            <a:r>
              <a:rPr lang="tr-TR" baseline="30000" dirty="0" smtClean="0"/>
              <a:t>−</a:t>
            </a:r>
            <a:r>
              <a:rPr lang="tr-TR" dirty="0" smtClean="0"/>
              <a:t>) girer. Buna “klor şifti” denir .</a:t>
            </a:r>
          </a:p>
          <a:p>
            <a:endParaRPr lang="tr-TR" dirty="0"/>
          </a:p>
        </p:txBody>
      </p:sp>
      <p:pic>
        <p:nvPicPr>
          <p:cNvPr id="5" name="Picture 5" descr="gasexch_1"/>
          <p:cNvPicPr>
            <a:picLocks noChangeAspect="1" noChangeArrowheads="1"/>
          </p:cNvPicPr>
          <p:nvPr/>
        </p:nvPicPr>
        <p:blipFill>
          <a:blip r:embed="rId2" cstate="print"/>
          <a:srcRect/>
          <a:stretch>
            <a:fillRect/>
          </a:stretch>
        </p:blipFill>
        <p:spPr>
          <a:xfrm>
            <a:off x="5292080" y="2032746"/>
            <a:ext cx="3672408" cy="334047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836712"/>
            <a:ext cx="4978896" cy="5665816"/>
          </a:xfrm>
        </p:spPr>
        <p:txBody>
          <a:bodyPr>
            <a:normAutofit fontScale="77500" lnSpcReduction="20000"/>
          </a:bodyPr>
          <a:lstStyle/>
          <a:p>
            <a:pPr>
              <a:lnSpc>
                <a:spcPct val="90000"/>
              </a:lnSpc>
            </a:pPr>
            <a:r>
              <a:rPr lang="tr-TR" dirty="0" smtClean="0"/>
              <a:t>Öncelikle HCO</a:t>
            </a:r>
            <a:r>
              <a:rPr lang="tr-TR" baseline="-25000" dirty="0" smtClean="0"/>
              <a:t>3</a:t>
            </a:r>
            <a:r>
              <a:rPr lang="tr-TR" baseline="30000" dirty="0" smtClean="0"/>
              <a:t>-</a:t>
            </a:r>
            <a:r>
              <a:rPr lang="tr-TR" dirty="0" smtClean="0"/>
              <a:t> ve </a:t>
            </a:r>
            <a:r>
              <a:rPr lang="tr-TR" dirty="0" err="1" smtClean="0"/>
              <a:t>karbamine</a:t>
            </a:r>
            <a:r>
              <a:rPr lang="tr-TR" dirty="0" smtClean="0"/>
              <a:t> bileşikler akciğerlere ulaşır ve </a:t>
            </a:r>
            <a:r>
              <a:rPr lang="tr-TR" dirty="0" err="1" smtClean="0"/>
              <a:t>parsiyel</a:t>
            </a:r>
            <a:r>
              <a:rPr lang="tr-TR" dirty="0" smtClean="0"/>
              <a:t> basıncı yaklaşık 46 </a:t>
            </a:r>
            <a:r>
              <a:rPr lang="tr-TR" dirty="0" err="1" smtClean="0"/>
              <a:t>mmHg’dır</a:t>
            </a:r>
            <a:r>
              <a:rPr lang="tr-TR" dirty="0" smtClean="0"/>
              <a:t>. Akciğerin </a:t>
            </a:r>
            <a:r>
              <a:rPr lang="tr-TR" dirty="0" err="1" smtClean="0"/>
              <a:t>alveolere</a:t>
            </a:r>
            <a:r>
              <a:rPr lang="tr-TR" dirty="0" smtClean="0"/>
              <a:t> yüzeyindeki PCO</a:t>
            </a:r>
            <a:r>
              <a:rPr lang="tr-TR" baseline="-25000" dirty="0" smtClean="0"/>
              <a:t>2</a:t>
            </a:r>
            <a:r>
              <a:rPr lang="tr-TR" dirty="0" smtClean="0"/>
              <a:t> basıncı 40 </a:t>
            </a:r>
            <a:r>
              <a:rPr lang="tr-TR" dirty="0" err="1" smtClean="0"/>
              <a:t>mmHg</a:t>
            </a:r>
            <a:r>
              <a:rPr lang="tr-TR" dirty="0" smtClean="0"/>
              <a:t> olduğu için, CO</a:t>
            </a:r>
            <a:r>
              <a:rPr lang="tr-TR" baseline="-25000" dirty="0" smtClean="0"/>
              <a:t>2</a:t>
            </a:r>
            <a:r>
              <a:rPr lang="tr-TR" dirty="0" smtClean="0"/>
              <a:t> düşük basınçlı alana doğru </a:t>
            </a:r>
            <a:r>
              <a:rPr lang="tr-TR" dirty="0" err="1" smtClean="0"/>
              <a:t>diffüze</a:t>
            </a:r>
            <a:r>
              <a:rPr lang="tr-TR" dirty="0" smtClean="0"/>
              <a:t> olur. </a:t>
            </a:r>
          </a:p>
          <a:p>
            <a:pPr>
              <a:lnSpc>
                <a:spcPct val="90000"/>
              </a:lnSpc>
            </a:pPr>
            <a:r>
              <a:rPr lang="tr-TR" dirty="0" smtClean="0"/>
              <a:t>1. HCO</a:t>
            </a:r>
            <a:r>
              <a:rPr lang="tr-TR" baseline="-25000" dirty="0" smtClean="0"/>
              <a:t>3</a:t>
            </a:r>
            <a:r>
              <a:rPr lang="tr-TR" dirty="0" smtClean="0"/>
              <a:t>-  eritrositler içine girerken </a:t>
            </a:r>
            <a:r>
              <a:rPr lang="tr-TR" dirty="0" err="1" smtClean="0"/>
              <a:t>Cl</a:t>
            </a:r>
            <a:r>
              <a:rPr lang="tr-TR" dirty="0" smtClean="0"/>
              <a:t>- tekrar </a:t>
            </a:r>
            <a:r>
              <a:rPr lang="tr-TR" dirty="0" err="1" smtClean="0"/>
              <a:t>plasmaya</a:t>
            </a:r>
            <a:r>
              <a:rPr lang="tr-TR" dirty="0" smtClean="0"/>
              <a:t> geçer.</a:t>
            </a:r>
          </a:p>
          <a:p>
            <a:pPr>
              <a:lnSpc>
                <a:spcPct val="90000"/>
              </a:lnSpc>
            </a:pPr>
            <a:r>
              <a:rPr lang="tr-TR" dirty="0" smtClean="0"/>
              <a:t>2. Eritrositler içinde HCO</a:t>
            </a:r>
            <a:r>
              <a:rPr lang="tr-TR" baseline="-25000" dirty="0" smtClean="0"/>
              <a:t>3</a:t>
            </a:r>
            <a:r>
              <a:rPr lang="tr-TR" dirty="0" smtClean="0"/>
              <a:t>-  ve H+’u birleşerek H</a:t>
            </a:r>
            <a:r>
              <a:rPr lang="tr-TR" baseline="-25000" dirty="0" smtClean="0"/>
              <a:t>2</a:t>
            </a:r>
            <a:r>
              <a:rPr lang="tr-TR" dirty="0" smtClean="0"/>
              <a:t>CO</a:t>
            </a:r>
            <a:r>
              <a:rPr lang="tr-TR" baseline="-25000" dirty="0" smtClean="0"/>
              <a:t>3</a:t>
            </a:r>
            <a:r>
              <a:rPr lang="tr-TR" dirty="0" smtClean="0"/>
              <a:t>’i oluşturur.</a:t>
            </a:r>
          </a:p>
          <a:p>
            <a:pPr>
              <a:lnSpc>
                <a:spcPct val="90000"/>
              </a:lnSpc>
            </a:pPr>
            <a:r>
              <a:rPr lang="tr-TR" dirty="0" smtClean="0"/>
              <a:t>3. H</a:t>
            </a:r>
            <a:r>
              <a:rPr lang="tr-TR" baseline="-25000" dirty="0" smtClean="0"/>
              <a:t>2</a:t>
            </a:r>
            <a:r>
              <a:rPr lang="tr-TR" dirty="0" smtClean="0"/>
              <a:t>CO</a:t>
            </a:r>
            <a:r>
              <a:rPr lang="tr-TR" baseline="-25000" dirty="0" smtClean="0"/>
              <a:t>3</a:t>
            </a:r>
            <a:r>
              <a:rPr lang="tr-TR" dirty="0" smtClean="0"/>
              <a:t> karbonik </a:t>
            </a:r>
            <a:r>
              <a:rPr lang="tr-TR" dirty="0" err="1" smtClean="0"/>
              <a:t>anhidraz</a:t>
            </a:r>
            <a:r>
              <a:rPr lang="tr-TR" dirty="0" smtClean="0"/>
              <a:t> enziminin tarafından CO</a:t>
            </a:r>
            <a:r>
              <a:rPr lang="tr-TR" baseline="-25000" dirty="0" smtClean="0"/>
              <a:t>2 </a:t>
            </a:r>
            <a:r>
              <a:rPr lang="tr-TR" dirty="0" smtClean="0"/>
              <a:t>ve suya dönüştürülür.</a:t>
            </a:r>
          </a:p>
          <a:p>
            <a:pPr>
              <a:lnSpc>
                <a:spcPct val="90000"/>
              </a:lnSpc>
            </a:pPr>
            <a:r>
              <a:rPr lang="tr-TR" dirty="0" smtClean="0"/>
              <a:t>4. Çözünmüş CO</a:t>
            </a:r>
            <a:r>
              <a:rPr lang="tr-TR" baseline="-25000" dirty="0" smtClean="0"/>
              <a:t>2</a:t>
            </a:r>
            <a:r>
              <a:rPr lang="tr-TR" dirty="0" smtClean="0"/>
              <a:t> hızla plazmaya </a:t>
            </a:r>
            <a:r>
              <a:rPr lang="tr-TR" dirty="0" err="1" smtClean="0"/>
              <a:t>diffüze</a:t>
            </a:r>
            <a:r>
              <a:rPr lang="tr-TR" dirty="0" smtClean="0"/>
              <a:t> olur.</a:t>
            </a:r>
          </a:p>
          <a:p>
            <a:pPr>
              <a:lnSpc>
                <a:spcPct val="90000"/>
              </a:lnSpc>
            </a:pPr>
            <a:r>
              <a:rPr lang="tr-TR" dirty="0" smtClean="0"/>
              <a:t>5. Plazmadan CO</a:t>
            </a:r>
            <a:r>
              <a:rPr lang="tr-TR" baseline="-25000" dirty="0" smtClean="0"/>
              <a:t>2</a:t>
            </a:r>
            <a:r>
              <a:rPr lang="tr-TR" dirty="0" smtClean="0"/>
              <a:t> </a:t>
            </a:r>
            <a:r>
              <a:rPr lang="tr-TR" dirty="0" err="1" smtClean="0"/>
              <a:t>alveoler</a:t>
            </a:r>
            <a:r>
              <a:rPr lang="tr-TR" dirty="0" smtClean="0"/>
              <a:t> havaya geçer.</a:t>
            </a:r>
          </a:p>
          <a:p>
            <a:pPr>
              <a:lnSpc>
                <a:spcPct val="90000"/>
              </a:lnSpc>
            </a:pPr>
            <a:r>
              <a:rPr lang="tr-TR" dirty="0" smtClean="0"/>
              <a:t>6. CO</a:t>
            </a:r>
            <a:r>
              <a:rPr lang="tr-TR" baseline="-25000" dirty="0" smtClean="0"/>
              <a:t>2</a:t>
            </a:r>
            <a:r>
              <a:rPr lang="tr-TR" dirty="0" smtClean="0"/>
              <a:t> alveollerden atmosfer havasına atılır.</a:t>
            </a:r>
          </a:p>
          <a:p>
            <a:endParaRPr lang="tr-TR" dirty="0"/>
          </a:p>
        </p:txBody>
      </p:sp>
      <p:pic>
        <p:nvPicPr>
          <p:cNvPr id="4" name="Picture 4" descr="IMG_4954"/>
          <p:cNvPicPr>
            <a:picLocks noChangeAspect="1" noChangeArrowheads="1"/>
          </p:cNvPicPr>
          <p:nvPr/>
        </p:nvPicPr>
        <p:blipFill>
          <a:blip r:embed="rId2" cstate="print"/>
          <a:srcRect/>
          <a:stretch>
            <a:fillRect/>
          </a:stretch>
        </p:blipFill>
        <p:spPr>
          <a:xfrm>
            <a:off x="5436096" y="0"/>
            <a:ext cx="3707904" cy="3573016"/>
          </a:xfrm>
          <a:prstGeom prst="rect">
            <a:avLst/>
          </a:prstGeom>
          <a:noFill/>
        </p:spPr>
      </p:pic>
      <p:pic>
        <p:nvPicPr>
          <p:cNvPr id="5" name="Picture 4" descr="IMG_4955"/>
          <p:cNvPicPr>
            <a:picLocks noChangeAspect="1" noChangeArrowheads="1"/>
          </p:cNvPicPr>
          <p:nvPr/>
        </p:nvPicPr>
        <p:blipFill>
          <a:blip r:embed="rId3" cstate="print"/>
          <a:srcRect/>
          <a:stretch>
            <a:fillRect/>
          </a:stretch>
        </p:blipFill>
        <p:spPr bwMode="auto">
          <a:xfrm>
            <a:off x="5426261" y="3573016"/>
            <a:ext cx="3717739" cy="3284984"/>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4114800" cy="6025856"/>
          </a:xfrm>
        </p:spPr>
        <p:txBody>
          <a:bodyPr>
            <a:normAutofit fontScale="70000" lnSpcReduction="20000"/>
          </a:bodyPr>
          <a:lstStyle/>
          <a:p>
            <a:r>
              <a:rPr lang="tr-TR" dirty="0" smtClean="0"/>
              <a:t>HCO</a:t>
            </a:r>
            <a:r>
              <a:rPr lang="tr-TR" baseline="-25000" dirty="0" smtClean="0"/>
              <a:t>3</a:t>
            </a:r>
            <a:r>
              <a:rPr lang="tr-TR" baseline="30000" dirty="0" smtClean="0"/>
              <a:t>-  </a:t>
            </a:r>
            <a:r>
              <a:rPr lang="tr-TR" dirty="0" smtClean="0"/>
              <a:t>diğer küçük moleküler ağırlıklı </a:t>
            </a:r>
            <a:r>
              <a:rPr lang="tr-TR" dirty="0" err="1" smtClean="0"/>
              <a:t>solütler</a:t>
            </a:r>
            <a:r>
              <a:rPr lang="tr-TR" dirty="0" smtClean="0"/>
              <a:t> gibi </a:t>
            </a:r>
            <a:r>
              <a:rPr lang="tr-TR" dirty="0" err="1" smtClean="0"/>
              <a:t>glomerule</a:t>
            </a:r>
            <a:r>
              <a:rPr lang="tr-TR" dirty="0" smtClean="0"/>
              <a:t> serbest olarak filtre edilir.  Filtre olan HCO</a:t>
            </a:r>
            <a:r>
              <a:rPr lang="tr-TR" baseline="-25000" dirty="0" smtClean="0"/>
              <a:t>3</a:t>
            </a:r>
            <a:r>
              <a:rPr lang="tr-TR" baseline="30000" dirty="0" smtClean="0"/>
              <a:t>-</a:t>
            </a:r>
            <a:r>
              <a:rPr lang="tr-TR" dirty="0" smtClean="0"/>
              <a:t>’ün tümüne yakını </a:t>
            </a:r>
            <a:r>
              <a:rPr lang="tr-TR" dirty="0" err="1" smtClean="0"/>
              <a:t>proksimal</a:t>
            </a:r>
            <a:r>
              <a:rPr lang="tr-TR" dirty="0" smtClean="0"/>
              <a:t> </a:t>
            </a:r>
            <a:r>
              <a:rPr lang="tr-TR" dirty="0" err="1" smtClean="0"/>
              <a:t>tubuluslarda</a:t>
            </a:r>
            <a:r>
              <a:rPr lang="tr-TR" dirty="0" smtClean="0"/>
              <a:t> </a:t>
            </a:r>
            <a:r>
              <a:rPr lang="tr-TR" dirty="0" err="1" smtClean="0"/>
              <a:t>reabsorbe</a:t>
            </a:r>
            <a:r>
              <a:rPr lang="tr-TR" dirty="0" smtClean="0"/>
              <a:t> olur. </a:t>
            </a:r>
          </a:p>
          <a:p>
            <a:r>
              <a:rPr lang="tr-TR" dirty="0" smtClean="0"/>
              <a:t>HCO</a:t>
            </a:r>
            <a:r>
              <a:rPr lang="tr-TR" baseline="-25000" dirty="0" smtClean="0"/>
              <a:t>3</a:t>
            </a:r>
            <a:r>
              <a:rPr lang="tr-TR" baseline="30000" dirty="0" smtClean="0"/>
              <a:t>-</a:t>
            </a:r>
            <a:r>
              <a:rPr lang="tr-TR" dirty="0" smtClean="0"/>
              <a:t>’ün </a:t>
            </a:r>
            <a:r>
              <a:rPr lang="tr-TR" dirty="0" err="1" smtClean="0"/>
              <a:t>reabsorbsiyonu</a:t>
            </a:r>
            <a:r>
              <a:rPr lang="tr-TR" dirty="0" smtClean="0"/>
              <a:t> </a:t>
            </a:r>
            <a:r>
              <a:rPr lang="tr-TR" dirty="0" err="1" smtClean="0"/>
              <a:t>indirekttir</a:t>
            </a:r>
            <a:r>
              <a:rPr lang="tr-TR" dirty="0" smtClean="0"/>
              <a:t>. Bu süreç hidrojenin sodyumla yer değişerek </a:t>
            </a:r>
            <a:r>
              <a:rPr lang="tr-TR" dirty="0" err="1" smtClean="0"/>
              <a:t>tubulus</a:t>
            </a:r>
            <a:r>
              <a:rPr lang="tr-TR" dirty="0" smtClean="0"/>
              <a:t> lümenine </a:t>
            </a:r>
            <a:r>
              <a:rPr lang="tr-TR" dirty="0" err="1" smtClean="0"/>
              <a:t>sekresyonu</a:t>
            </a:r>
            <a:r>
              <a:rPr lang="tr-TR" dirty="0" smtClean="0"/>
              <a:t> ile başlar. Böbrek </a:t>
            </a:r>
            <a:r>
              <a:rPr lang="tr-TR" dirty="0" err="1" smtClean="0"/>
              <a:t>tübüllerinden</a:t>
            </a:r>
            <a:r>
              <a:rPr lang="tr-TR" dirty="0" smtClean="0"/>
              <a:t> H</a:t>
            </a:r>
            <a:r>
              <a:rPr lang="tr-TR" baseline="30000" dirty="0" smtClean="0"/>
              <a:t>+</a:t>
            </a:r>
            <a:r>
              <a:rPr lang="tr-TR" dirty="0" smtClean="0"/>
              <a:t> salgılanması CO</a:t>
            </a:r>
            <a:r>
              <a:rPr lang="tr-TR" baseline="-25000" dirty="0" smtClean="0"/>
              <a:t>2</a:t>
            </a:r>
            <a:r>
              <a:rPr lang="tr-TR" dirty="0" smtClean="0"/>
              <a:t>’in hücrelerarası sıvıdan tüp hücrelerine difüzyonu ile başlar. Tüp hücrelerinde CO</a:t>
            </a:r>
            <a:r>
              <a:rPr lang="tr-TR" baseline="-25000" dirty="0" smtClean="0"/>
              <a:t>2</a:t>
            </a:r>
            <a:r>
              <a:rPr lang="tr-TR" dirty="0" smtClean="0"/>
              <a:t>, </a:t>
            </a:r>
            <a:r>
              <a:rPr lang="tr-TR" dirty="0" err="1" smtClean="0"/>
              <a:t>proksimal</a:t>
            </a:r>
            <a:r>
              <a:rPr lang="tr-TR" dirty="0" smtClean="0"/>
              <a:t> hücre </a:t>
            </a:r>
            <a:r>
              <a:rPr lang="tr-TR" dirty="0" err="1" smtClean="0"/>
              <a:t>membranında</a:t>
            </a:r>
            <a:r>
              <a:rPr lang="tr-TR" dirty="0" smtClean="0"/>
              <a:t> bulunan karbonik </a:t>
            </a:r>
            <a:r>
              <a:rPr lang="tr-TR" dirty="0" err="1" smtClean="0"/>
              <a:t>anhidraz</a:t>
            </a:r>
            <a:r>
              <a:rPr lang="tr-TR" dirty="0" smtClean="0"/>
              <a:t> enziminin etkisiyle H</a:t>
            </a:r>
            <a:r>
              <a:rPr lang="tr-TR" baseline="-25000" dirty="0" smtClean="0"/>
              <a:t>2</a:t>
            </a:r>
            <a:r>
              <a:rPr lang="tr-TR" dirty="0" smtClean="0"/>
              <a:t>O ile birleşerek H</a:t>
            </a:r>
            <a:r>
              <a:rPr lang="tr-TR" baseline="-25000" dirty="0" smtClean="0"/>
              <a:t>2</a:t>
            </a:r>
            <a:r>
              <a:rPr lang="tr-TR" dirty="0" smtClean="0"/>
              <a:t>CO</a:t>
            </a:r>
            <a:r>
              <a:rPr lang="tr-TR" baseline="-25000" dirty="0" smtClean="0"/>
              <a:t>3</a:t>
            </a:r>
            <a:r>
              <a:rPr lang="tr-TR" dirty="0" smtClean="0"/>
              <a:t>’i oluşturur. H</a:t>
            </a:r>
            <a:r>
              <a:rPr lang="tr-TR" baseline="-25000" dirty="0" smtClean="0"/>
              <a:t>2</a:t>
            </a:r>
            <a:r>
              <a:rPr lang="tr-TR" dirty="0" smtClean="0"/>
              <a:t>CO</a:t>
            </a:r>
            <a:r>
              <a:rPr lang="tr-TR" baseline="-25000" dirty="0" smtClean="0"/>
              <a:t>3</a:t>
            </a:r>
            <a:r>
              <a:rPr lang="tr-TR" dirty="0" smtClean="0"/>
              <a:t>’i intrasellüler karbonik </a:t>
            </a:r>
            <a:r>
              <a:rPr lang="tr-TR" dirty="0" err="1" smtClean="0"/>
              <a:t>anhidrazın</a:t>
            </a:r>
            <a:r>
              <a:rPr lang="tr-TR" dirty="0" smtClean="0"/>
              <a:t> katalize etmesiyle H</a:t>
            </a:r>
            <a:r>
              <a:rPr lang="tr-TR" baseline="30000" dirty="0" smtClean="0"/>
              <a:t>+</a:t>
            </a:r>
            <a:r>
              <a:rPr lang="tr-TR" dirty="0" smtClean="0"/>
              <a:t> ve HCO</a:t>
            </a:r>
            <a:r>
              <a:rPr lang="tr-TR" baseline="-25000" dirty="0" smtClean="0"/>
              <a:t>3</a:t>
            </a:r>
            <a:r>
              <a:rPr lang="tr-TR" baseline="30000" dirty="0" smtClean="0"/>
              <a:t>- </a:t>
            </a:r>
            <a:r>
              <a:rPr lang="tr-TR" dirty="0" smtClean="0"/>
              <a:t>açığa çıkar. </a:t>
            </a:r>
          </a:p>
          <a:p>
            <a:endParaRPr lang="tr-TR" dirty="0"/>
          </a:p>
        </p:txBody>
      </p:sp>
      <p:pic>
        <p:nvPicPr>
          <p:cNvPr id="4" name="Picture 4" descr="IMG_4956"/>
          <p:cNvPicPr>
            <a:picLocks noChangeAspect="1" noChangeArrowheads="1"/>
          </p:cNvPicPr>
          <p:nvPr/>
        </p:nvPicPr>
        <p:blipFill>
          <a:blip r:embed="rId2" cstate="print"/>
          <a:srcRect/>
          <a:stretch>
            <a:fillRect/>
          </a:stretch>
        </p:blipFill>
        <p:spPr>
          <a:xfrm>
            <a:off x="5175250" y="-1414"/>
            <a:ext cx="3968750" cy="685941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Patil85.gif"/>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solidFill>
                  <a:srgbClr val="FF0000"/>
                </a:solidFill>
              </a:rPr>
              <a:t>H</a:t>
            </a:r>
            <a:r>
              <a:rPr lang="tr-TR" sz="2400" b="1" baseline="-25000" dirty="0" smtClean="0">
                <a:solidFill>
                  <a:srgbClr val="FF0000"/>
                </a:solidFill>
              </a:rPr>
              <a:t>2</a:t>
            </a:r>
            <a:r>
              <a:rPr lang="tr-TR" sz="2400" b="1" dirty="0" smtClean="0">
                <a:solidFill>
                  <a:srgbClr val="FF0000"/>
                </a:solidFill>
              </a:rPr>
              <a:t>CO</a:t>
            </a:r>
            <a:r>
              <a:rPr lang="tr-TR" sz="2400" b="1" baseline="-25000" dirty="0" smtClean="0">
                <a:solidFill>
                  <a:srgbClr val="FF0000"/>
                </a:solidFill>
              </a:rPr>
              <a:t>3</a:t>
            </a:r>
            <a:r>
              <a:rPr lang="tr-TR" sz="2400" b="1" dirty="0" smtClean="0">
                <a:solidFill>
                  <a:srgbClr val="FF0000"/>
                </a:solidFill>
                <a:sym typeface="Symbol" pitchFamily="18" charset="2"/>
              </a:rPr>
              <a:t></a:t>
            </a:r>
            <a:r>
              <a:rPr lang="tr-TR" sz="2400" b="1" dirty="0" smtClean="0">
                <a:solidFill>
                  <a:srgbClr val="FF0000"/>
                </a:solidFill>
              </a:rPr>
              <a:t>HCO</a:t>
            </a:r>
            <a:r>
              <a:rPr lang="tr-TR" sz="2400" b="1" baseline="-25000" dirty="0" smtClean="0">
                <a:solidFill>
                  <a:srgbClr val="FF0000"/>
                </a:solidFill>
              </a:rPr>
              <a:t>3</a:t>
            </a:r>
            <a:r>
              <a:rPr lang="tr-TR" sz="2400" b="1" baseline="30000" dirty="0" smtClean="0">
                <a:solidFill>
                  <a:srgbClr val="FF0000"/>
                </a:solidFill>
              </a:rPr>
              <a:t>-</a:t>
            </a:r>
            <a:r>
              <a:rPr lang="tr-TR" sz="2400" b="1" dirty="0" smtClean="0">
                <a:solidFill>
                  <a:srgbClr val="FF0000"/>
                </a:solidFill>
              </a:rPr>
              <a:t>’</a:t>
            </a:r>
            <a:r>
              <a:rPr lang="tr-TR" sz="2400" b="1" dirty="0" err="1" smtClean="0">
                <a:solidFill>
                  <a:srgbClr val="FF0000"/>
                </a:solidFill>
              </a:rPr>
              <a:t>ın</a:t>
            </a:r>
            <a:r>
              <a:rPr lang="tr-TR" sz="2400" b="1" dirty="0" smtClean="0">
                <a:solidFill>
                  <a:srgbClr val="FF0000"/>
                </a:solidFill>
              </a:rPr>
              <a:t> 1:20 oranı H</a:t>
            </a:r>
            <a:r>
              <a:rPr lang="tr-TR" sz="2400" b="1" baseline="30000" dirty="0" smtClean="0">
                <a:solidFill>
                  <a:srgbClr val="FF0000"/>
                </a:solidFill>
              </a:rPr>
              <a:t>+</a:t>
            </a:r>
            <a:r>
              <a:rPr lang="tr-TR" sz="2400" b="1" dirty="0" smtClean="0">
                <a:solidFill>
                  <a:srgbClr val="FF0000"/>
                </a:solidFill>
              </a:rPr>
              <a:t>’u dengesi için hayatidir. Bu oran bozulduğunda, H</a:t>
            </a:r>
            <a:r>
              <a:rPr lang="tr-TR" sz="2400" b="1" baseline="30000" dirty="0" smtClean="0">
                <a:solidFill>
                  <a:srgbClr val="FF0000"/>
                </a:solidFill>
              </a:rPr>
              <a:t>+</a:t>
            </a:r>
            <a:r>
              <a:rPr lang="tr-TR" sz="2400" b="1" dirty="0" smtClean="0">
                <a:solidFill>
                  <a:srgbClr val="FF0000"/>
                </a:solidFill>
              </a:rPr>
              <a:t>’u dengesi anormaldir.</a:t>
            </a:r>
            <a:endParaRPr lang="tr-TR" sz="2400" dirty="0"/>
          </a:p>
        </p:txBody>
      </p:sp>
      <p:sp>
        <p:nvSpPr>
          <p:cNvPr id="3" name="2 İçerik Yer Tutucusu"/>
          <p:cNvSpPr>
            <a:spLocks noGrp="1"/>
          </p:cNvSpPr>
          <p:nvPr>
            <p:ph idx="1"/>
          </p:nvPr>
        </p:nvSpPr>
        <p:spPr/>
        <p:txBody>
          <a:bodyPr>
            <a:normAutofit lnSpcReduction="10000"/>
          </a:bodyPr>
          <a:lstStyle/>
          <a:p>
            <a:r>
              <a:rPr lang="tr-TR" dirty="0" smtClean="0"/>
              <a:t>Karbonik asit </a:t>
            </a:r>
            <a:r>
              <a:rPr lang="tr-TR" dirty="0" smtClean="0">
                <a:sym typeface="Symbol" pitchFamily="18" charset="2"/>
              </a:rPr>
              <a:t></a:t>
            </a:r>
            <a:r>
              <a:rPr lang="tr-TR" dirty="0" smtClean="0"/>
              <a:t> bikarbonat her bir bileşeninin tamamının H</a:t>
            </a:r>
            <a:r>
              <a:rPr lang="tr-TR" baseline="30000" dirty="0" smtClean="0"/>
              <a:t>+</a:t>
            </a:r>
            <a:r>
              <a:rPr lang="tr-TR" dirty="0" smtClean="0"/>
              <a:t>’u konsantrasyonunu düzenlemediğini unutulmamalıdır. Daha doğrusu H</a:t>
            </a:r>
            <a:r>
              <a:rPr lang="tr-TR" baseline="-25000" dirty="0" smtClean="0"/>
              <a:t>2</a:t>
            </a:r>
            <a:r>
              <a:rPr lang="tr-TR" dirty="0" smtClean="0"/>
              <a:t>CO</a:t>
            </a:r>
            <a:r>
              <a:rPr lang="tr-TR" baseline="-25000" dirty="0" smtClean="0"/>
              <a:t>3</a:t>
            </a:r>
            <a:r>
              <a:rPr lang="tr-TR" dirty="0" smtClean="0">
                <a:sym typeface="Symbol" pitchFamily="18" charset="2"/>
              </a:rPr>
              <a:t></a:t>
            </a:r>
            <a:r>
              <a:rPr lang="tr-TR" dirty="0" smtClean="0"/>
              <a:t> HCO</a:t>
            </a:r>
            <a:r>
              <a:rPr lang="tr-TR" baseline="-25000" dirty="0" smtClean="0"/>
              <a:t>3</a:t>
            </a:r>
            <a:r>
              <a:rPr lang="tr-TR" baseline="30000" dirty="0" smtClean="0"/>
              <a:t>-</a:t>
            </a:r>
            <a:r>
              <a:rPr lang="tr-TR" dirty="0" smtClean="0"/>
              <a:t>oranı </a:t>
            </a:r>
            <a:r>
              <a:rPr lang="tr-TR" dirty="0" err="1" smtClean="0"/>
              <a:t>pH’yı</a:t>
            </a:r>
            <a:r>
              <a:rPr lang="tr-TR" dirty="0" smtClean="0"/>
              <a:t> belirler. Ekstrasellüler sıvının H</a:t>
            </a:r>
            <a:r>
              <a:rPr lang="tr-TR" baseline="-25000" dirty="0" smtClean="0"/>
              <a:t>2</a:t>
            </a:r>
            <a:r>
              <a:rPr lang="tr-TR" dirty="0" smtClean="0"/>
              <a:t>CO</a:t>
            </a:r>
            <a:r>
              <a:rPr lang="tr-TR" baseline="-25000" dirty="0" smtClean="0"/>
              <a:t>3</a:t>
            </a:r>
            <a:r>
              <a:rPr lang="tr-TR" dirty="0" smtClean="0"/>
              <a:t> konsantrasyonu ortalama 1.37 </a:t>
            </a:r>
            <a:r>
              <a:rPr lang="tr-TR" dirty="0" err="1" smtClean="0"/>
              <a:t>mEq</a:t>
            </a:r>
            <a:r>
              <a:rPr lang="tr-TR" dirty="0" smtClean="0"/>
              <a:t>/L iken, HCO</a:t>
            </a:r>
            <a:r>
              <a:rPr lang="tr-TR" baseline="-25000" dirty="0" smtClean="0"/>
              <a:t>3</a:t>
            </a:r>
            <a:r>
              <a:rPr lang="tr-TR" baseline="30000" dirty="0" smtClean="0"/>
              <a:t>-</a:t>
            </a:r>
            <a:r>
              <a:rPr lang="tr-TR" dirty="0" smtClean="0"/>
              <a:t> konsantrasyonu 27 </a:t>
            </a:r>
            <a:r>
              <a:rPr lang="tr-TR" dirty="0" err="1" smtClean="0"/>
              <a:t>mEq</a:t>
            </a:r>
            <a:r>
              <a:rPr lang="tr-TR" dirty="0" smtClean="0"/>
              <a:t>/</a:t>
            </a:r>
            <a:r>
              <a:rPr lang="tr-TR" dirty="0" err="1" smtClean="0"/>
              <a:t>L’dir</a:t>
            </a:r>
            <a:r>
              <a:rPr lang="tr-TR" dirty="0" smtClean="0"/>
              <a:t>. </a:t>
            </a:r>
          </a:p>
          <a:p>
            <a:r>
              <a:rPr lang="tr-TR" dirty="0" smtClean="0"/>
              <a:t>Bu iki kimyasal bileşimin konsantrasyonu oranın 1:20 = her bir H</a:t>
            </a:r>
            <a:r>
              <a:rPr lang="tr-TR" baseline="-25000" dirty="0" smtClean="0"/>
              <a:t>2</a:t>
            </a:r>
            <a:r>
              <a:rPr lang="tr-TR" dirty="0" smtClean="0"/>
              <a:t>CO</a:t>
            </a:r>
            <a:r>
              <a:rPr lang="tr-TR" baseline="-25000" dirty="0" smtClean="0"/>
              <a:t>3</a:t>
            </a:r>
            <a:r>
              <a:rPr lang="tr-TR" dirty="0" smtClean="0"/>
              <a:t> e 20 HCO</a:t>
            </a:r>
            <a:r>
              <a:rPr lang="tr-TR" baseline="-25000" dirty="0" smtClean="0"/>
              <a:t>3</a:t>
            </a:r>
            <a:r>
              <a:rPr lang="tr-TR" baseline="30000" dirty="0" smtClean="0"/>
              <a:t>-</a:t>
            </a:r>
            <a:r>
              <a:rPr lang="tr-TR" dirty="0" smtClean="0"/>
              <a:t> olduğunu göstermektedir.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chemeClr val="tx1"/>
                </a:solidFill>
                <a:latin typeface="Times New Roman" pitchFamily="18" charset="0"/>
                <a:cs typeface="Times New Roman" pitchFamily="18" charset="0"/>
              </a:rPr>
              <a:t>Fosfat tampon sistemi: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Daha çok intrasellüler sıvıların tampon sistemidir. Eritrositlerde ve böbrek </a:t>
            </a:r>
            <a:r>
              <a:rPr lang="tr-TR" dirty="0" err="1" smtClean="0">
                <a:solidFill>
                  <a:schemeClr val="tx1"/>
                </a:solidFill>
                <a:latin typeface="Times New Roman" pitchFamily="18" charset="0"/>
                <a:cs typeface="Times New Roman" pitchFamily="18" charset="0"/>
              </a:rPr>
              <a:t>tubulus</a:t>
            </a:r>
            <a:r>
              <a:rPr lang="tr-TR" dirty="0" smtClean="0">
                <a:solidFill>
                  <a:schemeClr val="tx1"/>
                </a:solidFill>
                <a:latin typeface="Times New Roman" pitchFamily="18" charset="0"/>
                <a:cs typeface="Times New Roman" pitchFamily="18" charset="0"/>
              </a:rPr>
              <a:t> hücrelerinde daha çok görev alır. Fosfat tampon sistemleri, böbreklerden H+ iyonlarının atılmasında önemli rol oynar.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 Protein tampon sistemi: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Proteinler hücre içinde çok fazla bulunduklarından tampon olarak önemli role sahiptir. Doku hücrelerinde, intrasellüler sıvıların önde gelen tampon sistemlerindendir. Protein tampon sistemi hem bazik hem de asidik tamponlama işlevi görür.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chemeClr val="tx1"/>
                </a:solidFill>
                <a:latin typeface="Times New Roman" pitchFamily="18" charset="0"/>
                <a:cs typeface="Times New Roman" pitchFamily="18" charset="0"/>
              </a:rPr>
              <a:t>Hemoglobin tampon sistemi: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solidFill>
                  <a:schemeClr val="tx1"/>
                </a:solidFill>
                <a:latin typeface="Times New Roman" pitchFamily="18" charset="0"/>
                <a:cs typeface="Times New Roman" pitchFamily="18" charset="0"/>
              </a:rPr>
              <a:t>Kanın şekilli elemanlarından eritrositlerde bulunan tampon sistemidir. Karbondioksitin bikarbonat (HCO3 - ) şeklinde taşınmasında etkilidir.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latin typeface="Times New Roman" pitchFamily="18" charset="0"/>
                <a:cs typeface="Times New Roman" pitchFamily="18" charset="0"/>
              </a:rPr>
              <a:t>Asit Baz Dengesinin Akciğerler Tarafından Düzenlenmesi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r>
              <a:rPr lang="tr-TR" dirty="0" smtClean="0">
                <a:solidFill>
                  <a:schemeClr val="tx1"/>
                </a:solidFill>
                <a:latin typeface="Times New Roman" pitchFamily="18" charset="0"/>
                <a:cs typeface="Times New Roman" pitchFamily="18" charset="0"/>
              </a:rPr>
              <a:t>Asit baz dengesinin solunumsal mekanizmalarla düzenlenmesi, solunum hız ve derinliğinin ayarlanmasıyla gerçekleştirilir. Organizma da </a:t>
            </a:r>
            <a:r>
              <a:rPr lang="tr-TR" dirty="0" err="1" smtClean="0">
                <a:solidFill>
                  <a:schemeClr val="tx1"/>
                </a:solidFill>
                <a:latin typeface="Times New Roman" pitchFamily="18" charset="0"/>
                <a:cs typeface="Times New Roman" pitchFamily="18" charset="0"/>
              </a:rPr>
              <a:t>parsiyel</a:t>
            </a:r>
            <a:r>
              <a:rPr lang="tr-TR" dirty="0" smtClean="0">
                <a:solidFill>
                  <a:schemeClr val="tx1"/>
                </a:solidFill>
                <a:latin typeface="Times New Roman" pitchFamily="18" charset="0"/>
                <a:cs typeface="Times New Roman" pitchFamily="18" charset="0"/>
              </a:rPr>
              <a:t> karbondioksit basıncının (pCO2) artması </a:t>
            </a:r>
            <a:r>
              <a:rPr lang="tr-TR" dirty="0" err="1" smtClean="0">
                <a:solidFill>
                  <a:schemeClr val="tx1"/>
                </a:solidFill>
                <a:latin typeface="Times New Roman" pitchFamily="18" charset="0"/>
                <a:cs typeface="Times New Roman" pitchFamily="18" charset="0"/>
              </a:rPr>
              <a:t>asidoz</a:t>
            </a:r>
            <a:r>
              <a:rPr lang="tr-TR" dirty="0" smtClean="0">
                <a:solidFill>
                  <a:schemeClr val="tx1"/>
                </a:solidFill>
                <a:latin typeface="Times New Roman" pitchFamily="18" charset="0"/>
                <a:cs typeface="Times New Roman" pitchFamily="18" charset="0"/>
              </a:rPr>
              <a:t>, azalması </a:t>
            </a:r>
            <a:r>
              <a:rPr lang="tr-TR" dirty="0" err="1" smtClean="0">
                <a:solidFill>
                  <a:schemeClr val="tx1"/>
                </a:solidFill>
                <a:latin typeface="Times New Roman" pitchFamily="18" charset="0"/>
                <a:cs typeface="Times New Roman" pitchFamily="18" charset="0"/>
              </a:rPr>
              <a:t>alkaloz</a:t>
            </a:r>
            <a:r>
              <a:rPr lang="tr-TR" dirty="0" smtClean="0">
                <a:solidFill>
                  <a:schemeClr val="tx1"/>
                </a:solidFill>
                <a:latin typeface="Times New Roman" pitchFamily="18" charset="0"/>
                <a:cs typeface="Times New Roman" pitchFamily="18" charset="0"/>
              </a:rPr>
              <a:t> nedenidir. Solunumsal tampon sistemi normal işlevini gördüğünde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asit tarafa kaydıkça (</a:t>
            </a:r>
            <a:r>
              <a:rPr lang="tr-TR" dirty="0" err="1" smtClean="0">
                <a:solidFill>
                  <a:schemeClr val="tx1"/>
                </a:solidFill>
                <a:latin typeface="Times New Roman" pitchFamily="18" charset="0"/>
                <a:cs typeface="Times New Roman" pitchFamily="18" charset="0"/>
              </a:rPr>
              <a:t>asidoz</a:t>
            </a:r>
            <a:r>
              <a:rPr lang="tr-TR" dirty="0" smtClean="0">
                <a:solidFill>
                  <a:schemeClr val="tx1"/>
                </a:solidFill>
                <a:latin typeface="Times New Roman" pitchFamily="18" charset="0"/>
                <a:cs typeface="Times New Roman" pitchFamily="18" charset="0"/>
              </a:rPr>
              <a:t> durumunda) artan H+ iyonları solunum merkezini etkiler ve solunumun sayısı ve derinliği artar. Böylece ekstrasellüler sıvıdan CO2’in atılımı sağlanarak H + iyon konsantrasyonu azaltılır.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yükseldiğinde ise (</a:t>
            </a:r>
            <a:r>
              <a:rPr lang="tr-TR" dirty="0" err="1" smtClean="0">
                <a:solidFill>
                  <a:schemeClr val="tx1"/>
                </a:solidFill>
                <a:latin typeface="Times New Roman" pitchFamily="18" charset="0"/>
                <a:cs typeface="Times New Roman" pitchFamily="18" charset="0"/>
              </a:rPr>
              <a:t>alkaloz</a:t>
            </a:r>
            <a:r>
              <a:rPr lang="tr-TR" dirty="0" smtClean="0">
                <a:solidFill>
                  <a:schemeClr val="tx1"/>
                </a:solidFill>
                <a:latin typeface="Times New Roman" pitchFamily="18" charset="0"/>
                <a:cs typeface="Times New Roman" pitchFamily="18" charset="0"/>
              </a:rPr>
              <a:t> durumunda) solunum yavaşlayarak ekstrasellüler sıvıda CO2 seviyesi yükseltilir, H+ iyon konsantrasyonu artırılır.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b="1" dirty="0" smtClean="0">
                <a:solidFill>
                  <a:schemeClr val="tx1"/>
                </a:solidFill>
                <a:latin typeface="Times New Roman" pitchFamily="18" charset="0"/>
                <a:cs typeface="Times New Roman" pitchFamily="18" charset="0"/>
              </a:rPr>
              <a:t>Vücut Sıvılarının Dağılımı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smtClean="0">
                <a:solidFill>
                  <a:schemeClr val="tx1"/>
                </a:solidFill>
                <a:latin typeface="Times New Roman" pitchFamily="18" charset="0"/>
                <a:cs typeface="Times New Roman" pitchFamily="18" charset="0"/>
              </a:rPr>
              <a:t>İnsan vücudunun % 60- 70’ini oluşturan vücut sıvıları devamlı aynı ortam içinde değildir. Birbirlerinden birtakım zarlarla ayrılmış bölmeler içindedir. Vücut sıvıları, intrasellüler (hücre içi), ekstrasellüler (hücre dışı) sıvılar olarak ikiye ayrılır.</a:t>
            </a:r>
          </a:p>
          <a:p>
            <a:r>
              <a:rPr lang="tr-TR" dirty="0" err="1" smtClean="0">
                <a:solidFill>
                  <a:schemeClr val="tx1"/>
                </a:solidFill>
                <a:latin typeface="Times New Roman" pitchFamily="18" charset="0"/>
                <a:cs typeface="Times New Roman" pitchFamily="18" charset="0"/>
              </a:rPr>
              <a:t>Ektrasellüler</a:t>
            </a:r>
            <a:r>
              <a:rPr lang="tr-TR" dirty="0" smtClean="0">
                <a:solidFill>
                  <a:schemeClr val="tx1"/>
                </a:solidFill>
                <a:latin typeface="Times New Roman" pitchFamily="18" charset="0"/>
                <a:cs typeface="Times New Roman" pitchFamily="18" charset="0"/>
              </a:rPr>
              <a:t> sıvılar ise damar içi, doku aralığı ve boşluklardaki sıvılar sıvılar olmak üzere </a:t>
            </a:r>
            <a:r>
              <a:rPr lang="tr-TR" dirty="0" err="1" smtClean="0">
                <a:solidFill>
                  <a:schemeClr val="tx1"/>
                </a:solidFill>
                <a:latin typeface="Times New Roman" pitchFamily="18" charset="0"/>
                <a:cs typeface="Times New Roman" pitchFamily="18" charset="0"/>
              </a:rPr>
              <a:t>üçeayrılır</a:t>
            </a:r>
            <a:r>
              <a:rPr lang="tr-TR" dirty="0" smtClean="0">
                <a:solidFill>
                  <a:schemeClr val="tx1"/>
                </a:solidFill>
                <a:latin typeface="Times New Roman" pitchFamily="18" charset="0"/>
                <a:cs typeface="Times New Roman" pitchFamily="18" charset="0"/>
              </a:rPr>
              <a:t>.</a:t>
            </a:r>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latin typeface="Times New Roman" pitchFamily="18" charset="0"/>
                <a:cs typeface="Times New Roman" pitchFamily="18" charset="0"/>
              </a:rPr>
              <a:t>Asit Baz Dengesinin Böbrekler Tarafından Düzenlenmesi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r>
              <a:rPr lang="tr-TR" dirty="0" smtClean="0">
                <a:solidFill>
                  <a:schemeClr val="tx1"/>
                </a:solidFill>
                <a:latin typeface="Times New Roman" pitchFamily="18" charset="0"/>
                <a:cs typeface="Times New Roman" pitchFamily="18" charset="0"/>
              </a:rPr>
              <a:t>Asit baz dengesinin düzenlenmesinde en önemli görevlerden biri de metabolizma olayları sırasında oluşan H+ iyonlarının idrarla atılmasını sağlayan böbreklere aittir. Böbreklerin asit baz dengesini düzenlemede katkısı, bikarbonatın (HCO3 - ) geri emilimini azaltmak veya artırmak ve amonyak salgılamak suretiyle olur. </a:t>
            </a:r>
            <a:r>
              <a:rPr lang="tr-TR" dirty="0" err="1" smtClean="0">
                <a:solidFill>
                  <a:schemeClr val="tx1"/>
                </a:solidFill>
                <a:latin typeface="Times New Roman" pitchFamily="18" charset="0"/>
                <a:cs typeface="Times New Roman" pitchFamily="18" charset="0"/>
              </a:rPr>
              <a:t>Asidozda</a:t>
            </a:r>
            <a:r>
              <a:rPr lang="tr-TR" dirty="0" smtClean="0">
                <a:solidFill>
                  <a:schemeClr val="tx1"/>
                </a:solidFill>
                <a:latin typeface="Times New Roman" pitchFamily="18" charset="0"/>
                <a:cs typeface="Times New Roman" pitchFamily="18" charset="0"/>
              </a:rPr>
              <a:t>, ekstrasellüler sıvıdaki CO2’in bikarbonat iyonlarına oranı artmıştır. </a:t>
            </a:r>
            <a:r>
              <a:rPr lang="tr-TR" dirty="0" err="1" smtClean="0">
                <a:solidFill>
                  <a:schemeClr val="tx1"/>
                </a:solidFill>
                <a:latin typeface="Times New Roman" pitchFamily="18" charset="0"/>
                <a:cs typeface="Times New Roman" pitchFamily="18" charset="0"/>
              </a:rPr>
              <a:t>Tubulüslerde</a:t>
            </a:r>
            <a:r>
              <a:rPr lang="tr-TR" dirty="0" smtClean="0">
                <a:solidFill>
                  <a:schemeClr val="tx1"/>
                </a:solidFill>
                <a:latin typeface="Times New Roman" pitchFamily="18" charset="0"/>
                <a:cs typeface="Times New Roman" pitchFamily="18" charset="0"/>
              </a:rPr>
              <a:t> bikarbonat tutulup asit tuzları atılarak (asidik idrar)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yükseltilmeye çalışılır. </a:t>
            </a:r>
            <a:r>
              <a:rPr lang="tr-TR" dirty="0" err="1" smtClean="0">
                <a:solidFill>
                  <a:schemeClr val="tx1"/>
                </a:solidFill>
                <a:latin typeface="Times New Roman" pitchFamily="18" charset="0"/>
                <a:cs typeface="Times New Roman" pitchFamily="18" charset="0"/>
              </a:rPr>
              <a:t>Alkalozda</a:t>
            </a:r>
            <a:r>
              <a:rPr lang="tr-TR" dirty="0" smtClean="0">
                <a:solidFill>
                  <a:schemeClr val="tx1"/>
                </a:solidFill>
                <a:latin typeface="Times New Roman" pitchFamily="18" charset="0"/>
                <a:cs typeface="Times New Roman" pitchFamily="18" charset="0"/>
              </a:rPr>
              <a:t> bikarbonat iyonlarının CO2’ye oranı artmıştır. Bu durumda böbreklerden bikarbonat atılarak </a:t>
            </a:r>
            <a:r>
              <a:rPr lang="tr-TR" dirty="0" err="1" smtClean="0">
                <a:solidFill>
                  <a:schemeClr val="tx1"/>
                </a:solidFill>
                <a:latin typeface="Times New Roman" pitchFamily="18" charset="0"/>
                <a:cs typeface="Times New Roman" pitchFamily="18" charset="0"/>
              </a:rPr>
              <a:t>alkaloz</a:t>
            </a:r>
            <a:r>
              <a:rPr lang="tr-TR" dirty="0" smtClean="0">
                <a:solidFill>
                  <a:schemeClr val="tx1"/>
                </a:solidFill>
                <a:latin typeface="Times New Roman" pitchFamily="18" charset="0"/>
                <a:cs typeface="Times New Roman" pitchFamily="18" charset="0"/>
              </a:rPr>
              <a:t> durumu tamponlanmaya, düzeltilmeye çalışılır.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chemeClr val="tx1"/>
                </a:solidFill>
                <a:latin typeface="Times New Roman" pitchFamily="18" charset="0"/>
                <a:cs typeface="Times New Roman" pitchFamily="18" charset="0"/>
              </a:rPr>
              <a:t>Asit Baz Dengesi Bozuklukları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smtClean="0">
                <a:solidFill>
                  <a:schemeClr val="tx1"/>
                </a:solidFill>
                <a:latin typeface="Times New Roman" pitchFamily="18" charset="0"/>
                <a:cs typeface="Times New Roman" pitchFamily="18" charset="0"/>
              </a:rPr>
              <a:t>Solunumsal (</a:t>
            </a:r>
            <a:r>
              <a:rPr lang="tr-TR" dirty="0" err="1" smtClean="0">
                <a:solidFill>
                  <a:schemeClr val="tx1"/>
                </a:solidFill>
                <a:latin typeface="Times New Roman" pitchFamily="18" charset="0"/>
                <a:cs typeface="Times New Roman" pitchFamily="18" charset="0"/>
              </a:rPr>
              <a:t>respiratuvar</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Asidozu</a:t>
            </a:r>
            <a:r>
              <a:rPr lang="tr-TR" dirty="0" smtClean="0">
                <a:solidFill>
                  <a:schemeClr val="tx1"/>
                </a:solidFill>
                <a:latin typeface="Times New Roman" pitchFamily="18" charset="0"/>
                <a:cs typeface="Times New Roman" pitchFamily="18" charset="0"/>
              </a:rPr>
              <a:t>: Solunum merkezinin duyarlılığının azalması ile ortaya çıkan yavaş solunuma (</a:t>
            </a:r>
            <a:r>
              <a:rPr lang="tr-TR" dirty="0" err="1" smtClean="0">
                <a:solidFill>
                  <a:schemeClr val="tx1"/>
                </a:solidFill>
                <a:latin typeface="Times New Roman" pitchFamily="18" charset="0"/>
                <a:cs typeface="Times New Roman" pitchFamily="18" charset="0"/>
              </a:rPr>
              <a:t>hipoventilasyon</a:t>
            </a:r>
            <a:r>
              <a:rPr lang="tr-TR" dirty="0" smtClean="0">
                <a:solidFill>
                  <a:schemeClr val="tx1"/>
                </a:solidFill>
                <a:latin typeface="Times New Roman" pitchFamily="18" charset="0"/>
                <a:cs typeface="Times New Roman" pitchFamily="18" charset="0"/>
              </a:rPr>
              <a:t>) bağlı olarak kandaki CO2’in artması sonucu gelişir.</a:t>
            </a:r>
          </a:p>
          <a:p>
            <a:r>
              <a:rPr lang="tr-TR" dirty="0" smtClean="0">
                <a:solidFill>
                  <a:schemeClr val="tx1"/>
                </a:solidFill>
                <a:latin typeface="Times New Roman" pitchFamily="18" charset="0"/>
                <a:cs typeface="Times New Roman" pitchFamily="18" charset="0"/>
              </a:rPr>
              <a:t>Solunumsal (</a:t>
            </a:r>
            <a:r>
              <a:rPr lang="tr-TR" dirty="0" err="1" smtClean="0">
                <a:solidFill>
                  <a:schemeClr val="tx1"/>
                </a:solidFill>
                <a:latin typeface="Times New Roman" pitchFamily="18" charset="0"/>
                <a:cs typeface="Times New Roman" pitchFamily="18" charset="0"/>
              </a:rPr>
              <a:t>respiratuvar</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Alkalozu</a:t>
            </a:r>
            <a:r>
              <a:rPr lang="tr-TR" dirty="0" smtClean="0">
                <a:solidFill>
                  <a:schemeClr val="tx1"/>
                </a:solidFill>
                <a:latin typeface="Times New Roman" pitchFamily="18" charset="0"/>
                <a:cs typeface="Times New Roman" pitchFamily="18" charset="0"/>
              </a:rPr>
              <a:t>: Solunum merkezinin uyarılması ile ortaya çıkan solunum sayısı ve derinliğinin artmasına (</a:t>
            </a:r>
            <a:r>
              <a:rPr lang="tr-TR" dirty="0" err="1" smtClean="0">
                <a:solidFill>
                  <a:schemeClr val="tx1"/>
                </a:solidFill>
                <a:latin typeface="Times New Roman" pitchFamily="18" charset="0"/>
                <a:cs typeface="Times New Roman" pitchFamily="18" charset="0"/>
              </a:rPr>
              <a:t>hiperventilasyon</a:t>
            </a:r>
            <a:r>
              <a:rPr lang="tr-TR" dirty="0" smtClean="0">
                <a:solidFill>
                  <a:schemeClr val="tx1"/>
                </a:solidFill>
                <a:latin typeface="Times New Roman" pitchFamily="18" charset="0"/>
                <a:cs typeface="Times New Roman" pitchFamily="18" charset="0"/>
              </a:rPr>
              <a:t>) bağlı olarak kandaki CO2’in azalması sonucu gelişir.</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Asit Baz Dengesi Bozuklukları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r>
              <a:rPr lang="tr-TR" dirty="0" err="1" smtClean="0">
                <a:solidFill>
                  <a:schemeClr val="tx1"/>
                </a:solidFill>
                <a:latin typeface="Times New Roman" pitchFamily="18" charset="0"/>
                <a:cs typeface="Times New Roman" pitchFamily="18" charset="0"/>
              </a:rPr>
              <a:t>Metabolik</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Asidoz</a:t>
            </a:r>
            <a:r>
              <a:rPr lang="tr-TR" dirty="0" smtClean="0">
                <a:solidFill>
                  <a:schemeClr val="tx1"/>
                </a:solidFill>
                <a:latin typeface="Times New Roman" pitchFamily="18" charset="0"/>
                <a:cs typeface="Times New Roman" pitchFamily="18" charset="0"/>
              </a:rPr>
              <a:t>: Plazma bikarbonat düzeyindeki azalmayla birlikte H + iyonu artışına bağlı olarak </a:t>
            </a:r>
            <a:r>
              <a:rPr lang="tr-TR" dirty="0" err="1" smtClean="0">
                <a:solidFill>
                  <a:schemeClr val="tx1"/>
                </a:solidFill>
                <a:latin typeface="Times New Roman" pitchFamily="18" charset="0"/>
                <a:cs typeface="Times New Roman" pitchFamily="18" charset="0"/>
              </a:rPr>
              <a:t>pH</a:t>
            </a:r>
            <a:r>
              <a:rPr lang="tr-TR" dirty="0" smtClean="0">
                <a:solidFill>
                  <a:schemeClr val="tx1"/>
                </a:solidFill>
                <a:latin typeface="Times New Roman" pitchFamily="18" charset="0"/>
                <a:cs typeface="Times New Roman" pitchFamily="18" charset="0"/>
              </a:rPr>
              <a:t> düşüklüğüyle belirlenen asit baz dengesi bozukluğudur. </a:t>
            </a:r>
            <a:r>
              <a:rPr lang="tr-TR" dirty="0" err="1" smtClean="0">
                <a:solidFill>
                  <a:schemeClr val="tx1"/>
                </a:solidFill>
                <a:latin typeface="Times New Roman" pitchFamily="18" charset="0"/>
                <a:cs typeface="Times New Roman" pitchFamily="18" charset="0"/>
              </a:rPr>
              <a:t>Metabolik</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asidoz</a:t>
            </a:r>
            <a:r>
              <a:rPr lang="tr-TR" dirty="0" smtClean="0">
                <a:solidFill>
                  <a:schemeClr val="tx1"/>
                </a:solidFill>
                <a:latin typeface="Times New Roman" pitchFamily="18" charset="0"/>
                <a:cs typeface="Times New Roman" pitchFamily="18" charset="0"/>
              </a:rPr>
              <a:t>, tedavi edilmemiş şeker hastalığında (</a:t>
            </a:r>
            <a:r>
              <a:rPr lang="tr-TR" dirty="0" err="1" smtClean="0">
                <a:solidFill>
                  <a:schemeClr val="tx1"/>
                </a:solidFill>
                <a:latin typeface="Times New Roman" pitchFamily="18" charset="0"/>
                <a:cs typeface="Times New Roman" pitchFamily="18" charset="0"/>
              </a:rPr>
              <a:t>diyabetes</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mellitus</a:t>
            </a:r>
            <a:r>
              <a:rPr lang="tr-TR" dirty="0" smtClean="0">
                <a:solidFill>
                  <a:schemeClr val="tx1"/>
                </a:solidFill>
                <a:latin typeface="Times New Roman" pitchFamily="18" charset="0"/>
                <a:cs typeface="Times New Roman" pitchFamily="18" charset="0"/>
              </a:rPr>
              <a:t>) olduğu gibi metabolizma olayları sırasında kuvvetli asitlerin oluştuğu durumlarda plazma bikarbonat (HCO3 - ) miktarının düşmesi sonucu gelişebilir.</a:t>
            </a:r>
          </a:p>
          <a:p>
            <a:r>
              <a:rPr lang="tr-TR" dirty="0" err="1" smtClean="0">
                <a:solidFill>
                  <a:schemeClr val="tx1"/>
                </a:solidFill>
                <a:latin typeface="Times New Roman" pitchFamily="18" charset="0"/>
                <a:cs typeface="Times New Roman" pitchFamily="18" charset="0"/>
              </a:rPr>
              <a:t>Metabolik</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Alkaloz</a:t>
            </a:r>
            <a:r>
              <a:rPr lang="tr-TR" dirty="0" smtClean="0">
                <a:solidFill>
                  <a:schemeClr val="tx1"/>
                </a:solidFill>
                <a:latin typeface="Times New Roman" pitchFamily="18" charset="0"/>
                <a:cs typeface="Times New Roman" pitchFamily="18" charset="0"/>
              </a:rPr>
              <a:t>: Kanda bikarbonat (HCO3) miktarının artması ya da H+ iyonlarının kaybına bağlı olarak ortaya çıkar (</a:t>
            </a:r>
            <a:r>
              <a:rPr lang="tr-TR" dirty="0" err="1" smtClean="0">
                <a:solidFill>
                  <a:schemeClr val="tx1"/>
                </a:solidFill>
                <a:latin typeface="Times New Roman" pitchFamily="18" charset="0"/>
                <a:cs typeface="Times New Roman" pitchFamily="18" charset="0"/>
              </a:rPr>
              <a:t>peptik</a:t>
            </a:r>
            <a:r>
              <a:rPr lang="tr-TR" dirty="0" smtClean="0">
                <a:solidFill>
                  <a:schemeClr val="tx1"/>
                </a:solidFill>
                <a:latin typeface="Times New Roman" pitchFamily="18" charset="0"/>
                <a:cs typeface="Times New Roman" pitchFamily="18" charset="0"/>
              </a:rPr>
              <a:t> ülserli hastaların aşırı alkali madde (karbonat gibi) alması, kusma ile aşırı asit kaybı vb.).</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Patil85.gif"/>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 İYONU?</a:t>
            </a:r>
            <a:endParaRPr lang="tr-TR" dirty="0"/>
          </a:p>
        </p:txBody>
      </p:sp>
      <p:pic>
        <p:nvPicPr>
          <p:cNvPr id="4" name="3 İçerik Yer Tutucusu" descr="pH-cetveli.jpg"/>
          <p:cNvPicPr>
            <a:picLocks noGrp="1" noChangeAspect="1"/>
          </p:cNvPicPr>
          <p:nvPr>
            <p:ph idx="1"/>
          </p:nvPr>
        </p:nvPicPr>
        <p:blipFill>
          <a:blip r:embed="rId2" cstate="print"/>
          <a:stretch>
            <a:fillRect/>
          </a:stretch>
        </p:blipFill>
        <p:spPr>
          <a:xfrm>
            <a:off x="26937" y="2132856"/>
            <a:ext cx="9117063" cy="3168351"/>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Asit Baz dengesizlikleri</a:t>
            </a:r>
            <a:endParaRPr lang="tr-TR" dirty="0">
              <a:solidFill>
                <a:schemeClr val="tx1"/>
              </a:solidFill>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2249488"/>
          <a:ext cx="8229600" cy="446712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93425">
                <a:tc>
                  <a:txBody>
                    <a:bodyPr/>
                    <a:lstStyle/>
                    <a:p>
                      <a:r>
                        <a:rPr lang="tr-TR" dirty="0" smtClean="0"/>
                        <a:t>Bozukluk</a:t>
                      </a:r>
                      <a:endParaRPr lang="tr-TR" dirty="0"/>
                    </a:p>
                  </a:txBody>
                  <a:tcPr marL="86626" marR="86626"/>
                </a:tc>
                <a:tc>
                  <a:txBody>
                    <a:bodyPr/>
                    <a:lstStyle/>
                    <a:p>
                      <a:r>
                        <a:rPr lang="tr-TR" dirty="0" err="1" smtClean="0"/>
                        <a:t>pH</a:t>
                      </a:r>
                      <a:endParaRPr lang="tr-TR" dirty="0"/>
                    </a:p>
                  </a:txBody>
                  <a:tcPr marL="86626" marR="86626"/>
                </a:tc>
                <a:tc>
                  <a:txBody>
                    <a:bodyPr/>
                    <a:lstStyle/>
                    <a:p>
                      <a:r>
                        <a:rPr lang="tr-TR" dirty="0" smtClean="0"/>
                        <a:t>H+</a:t>
                      </a:r>
                      <a:endParaRPr lang="tr-TR" dirty="0"/>
                    </a:p>
                  </a:txBody>
                  <a:tcPr marL="86626" marR="86626"/>
                </a:tc>
                <a:tc>
                  <a:txBody>
                    <a:bodyPr/>
                    <a:lstStyle/>
                    <a:p>
                      <a:r>
                        <a:rPr lang="tr-TR" dirty="0" err="1" smtClean="0"/>
                        <a:t>Primer</a:t>
                      </a:r>
                      <a:r>
                        <a:rPr lang="tr-TR" dirty="0" smtClean="0"/>
                        <a:t> Değişiklik</a:t>
                      </a:r>
                      <a:endParaRPr lang="tr-TR" dirty="0"/>
                    </a:p>
                  </a:txBody>
                  <a:tcPr marL="86626" marR="86626"/>
                </a:tc>
                <a:tc>
                  <a:txBody>
                    <a:bodyPr/>
                    <a:lstStyle/>
                    <a:p>
                      <a:r>
                        <a:rPr lang="tr-TR" dirty="0" smtClean="0"/>
                        <a:t>Tampon Yanıt</a:t>
                      </a:r>
                      <a:endParaRPr lang="tr-TR" dirty="0"/>
                    </a:p>
                  </a:txBody>
                  <a:tcPr marL="86626" marR="86626"/>
                </a:tc>
              </a:tr>
              <a:tr h="893425">
                <a:tc>
                  <a:txBody>
                    <a:bodyPr/>
                    <a:lstStyle/>
                    <a:p>
                      <a:r>
                        <a:rPr lang="tr-TR" dirty="0" smtClean="0"/>
                        <a:t>Solunumsal</a:t>
                      </a:r>
                      <a:r>
                        <a:rPr lang="tr-TR" baseline="0" dirty="0" smtClean="0"/>
                        <a:t> </a:t>
                      </a:r>
                      <a:r>
                        <a:rPr lang="tr-TR" baseline="0" dirty="0" err="1" smtClean="0"/>
                        <a:t>Asidoz</a:t>
                      </a:r>
                      <a:endParaRPr lang="tr-TR" dirty="0"/>
                    </a:p>
                  </a:txBody>
                  <a:tcPr marL="86626" marR="86626"/>
                </a:tc>
                <a:tc>
                  <a:txBody>
                    <a:bodyPr/>
                    <a:lstStyle/>
                    <a:p>
                      <a:endParaRPr lang="tr-TR" dirty="0"/>
                    </a:p>
                  </a:txBody>
                  <a:tcPr marL="86626" marR="86626"/>
                </a:tc>
                <a:tc>
                  <a:txBody>
                    <a:bodyPr/>
                    <a:lstStyle/>
                    <a:p>
                      <a:endParaRPr lang="tr-TR" dirty="0"/>
                    </a:p>
                  </a:txBody>
                  <a:tcPr marL="86626" marR="86626"/>
                </a:tc>
                <a:tc>
                  <a:txBody>
                    <a:bodyPr/>
                    <a:lstStyle/>
                    <a:p>
                      <a:r>
                        <a:rPr lang="tr-TR" dirty="0" smtClean="0"/>
                        <a:t>pCO2</a:t>
                      </a:r>
                      <a:endParaRPr lang="tr-TR" dirty="0"/>
                    </a:p>
                  </a:txBody>
                  <a:tcPr marL="86626" marR="86626"/>
                </a:tc>
                <a:tc>
                  <a:txBody>
                    <a:bodyPr/>
                    <a:lstStyle/>
                    <a:p>
                      <a:r>
                        <a:rPr lang="tr-TR" dirty="0" smtClean="0"/>
                        <a:t>HCO3</a:t>
                      </a:r>
                      <a:endParaRPr lang="tr-TR" dirty="0"/>
                    </a:p>
                  </a:txBody>
                  <a:tcPr marL="86626" marR="86626"/>
                </a:tc>
              </a:tr>
              <a:tr h="893425">
                <a:tc>
                  <a:txBody>
                    <a:bodyPr/>
                    <a:lstStyle/>
                    <a:p>
                      <a:r>
                        <a:rPr lang="tr-TR" dirty="0" smtClean="0"/>
                        <a:t>Solunumsal </a:t>
                      </a:r>
                      <a:r>
                        <a:rPr lang="tr-TR" dirty="0" err="1" smtClean="0"/>
                        <a:t>Alkaloz</a:t>
                      </a:r>
                      <a:endParaRPr lang="tr-TR" dirty="0"/>
                    </a:p>
                  </a:txBody>
                  <a:tcPr marL="86626" marR="86626"/>
                </a:tc>
                <a:tc>
                  <a:txBody>
                    <a:bodyPr/>
                    <a:lstStyle/>
                    <a:p>
                      <a:endParaRPr lang="tr-TR" dirty="0"/>
                    </a:p>
                  </a:txBody>
                  <a:tcPr marL="86626" marR="86626"/>
                </a:tc>
                <a:tc>
                  <a:txBody>
                    <a:bodyPr/>
                    <a:lstStyle/>
                    <a:p>
                      <a:endParaRPr lang="tr-TR" dirty="0"/>
                    </a:p>
                  </a:txBody>
                  <a:tcPr marL="86626" marR="86626"/>
                </a:tc>
                <a:tc>
                  <a:txBody>
                    <a:bodyPr/>
                    <a:lstStyle/>
                    <a:p>
                      <a:r>
                        <a:rPr lang="tr-TR" dirty="0" smtClean="0"/>
                        <a:t>pCO2</a:t>
                      </a:r>
                      <a:endParaRPr lang="tr-TR" dirty="0"/>
                    </a:p>
                  </a:txBody>
                  <a:tcPr marL="86626" marR="86626"/>
                </a:tc>
                <a:tc>
                  <a:txBody>
                    <a:bodyPr/>
                    <a:lstStyle/>
                    <a:p>
                      <a:r>
                        <a:rPr lang="tr-TR" dirty="0" smtClean="0"/>
                        <a:t>HCO3</a:t>
                      </a:r>
                      <a:endParaRPr lang="tr-TR" dirty="0"/>
                    </a:p>
                  </a:txBody>
                  <a:tcPr marL="86626" marR="86626"/>
                </a:tc>
              </a:tr>
              <a:tr h="893425">
                <a:tc>
                  <a:txBody>
                    <a:bodyPr/>
                    <a:lstStyle/>
                    <a:p>
                      <a:r>
                        <a:rPr lang="tr-TR" dirty="0" err="1" smtClean="0"/>
                        <a:t>Metabolik</a:t>
                      </a:r>
                      <a:r>
                        <a:rPr lang="tr-TR" dirty="0" smtClean="0"/>
                        <a:t> </a:t>
                      </a:r>
                      <a:r>
                        <a:rPr lang="tr-TR" dirty="0" err="1" smtClean="0"/>
                        <a:t>Asidoz</a:t>
                      </a:r>
                      <a:endParaRPr lang="tr-TR" dirty="0"/>
                    </a:p>
                  </a:txBody>
                  <a:tcPr marL="86626" marR="86626"/>
                </a:tc>
                <a:tc>
                  <a:txBody>
                    <a:bodyPr/>
                    <a:lstStyle/>
                    <a:p>
                      <a:endParaRPr lang="tr-TR" dirty="0"/>
                    </a:p>
                  </a:txBody>
                  <a:tcPr marL="86626" marR="86626"/>
                </a:tc>
                <a:tc>
                  <a:txBody>
                    <a:bodyPr/>
                    <a:lstStyle/>
                    <a:p>
                      <a:endParaRPr lang="tr-TR" dirty="0"/>
                    </a:p>
                  </a:txBody>
                  <a:tcPr marL="86626" marR="86626"/>
                </a:tc>
                <a:tc>
                  <a:txBody>
                    <a:bodyPr/>
                    <a:lstStyle/>
                    <a:p>
                      <a:r>
                        <a:rPr lang="tr-TR" dirty="0" smtClean="0"/>
                        <a:t>HCO3</a:t>
                      </a:r>
                      <a:endParaRPr lang="tr-TR" dirty="0"/>
                    </a:p>
                  </a:txBody>
                  <a:tcPr marL="86626" marR="86626"/>
                </a:tc>
                <a:tc>
                  <a:txBody>
                    <a:bodyPr/>
                    <a:lstStyle/>
                    <a:p>
                      <a:r>
                        <a:rPr lang="tr-TR" dirty="0" smtClean="0"/>
                        <a:t>pCO2</a:t>
                      </a:r>
                      <a:endParaRPr lang="tr-TR" dirty="0"/>
                    </a:p>
                  </a:txBody>
                  <a:tcPr marL="86626" marR="86626"/>
                </a:tc>
              </a:tr>
              <a:tr h="893425">
                <a:tc>
                  <a:txBody>
                    <a:bodyPr/>
                    <a:lstStyle/>
                    <a:p>
                      <a:r>
                        <a:rPr lang="tr-TR" dirty="0" err="1" smtClean="0"/>
                        <a:t>Metabolik</a:t>
                      </a:r>
                      <a:r>
                        <a:rPr lang="tr-TR" dirty="0" smtClean="0"/>
                        <a:t> </a:t>
                      </a:r>
                      <a:r>
                        <a:rPr lang="tr-TR" dirty="0" err="1" smtClean="0"/>
                        <a:t>Alkaloz</a:t>
                      </a:r>
                      <a:endParaRPr lang="tr-TR" dirty="0"/>
                    </a:p>
                  </a:txBody>
                  <a:tcPr marL="86626" marR="86626"/>
                </a:tc>
                <a:tc>
                  <a:txBody>
                    <a:bodyPr/>
                    <a:lstStyle/>
                    <a:p>
                      <a:endParaRPr lang="tr-TR"/>
                    </a:p>
                  </a:txBody>
                  <a:tcPr marL="86626" marR="86626"/>
                </a:tc>
                <a:tc>
                  <a:txBody>
                    <a:bodyPr/>
                    <a:lstStyle/>
                    <a:p>
                      <a:endParaRPr lang="tr-TR" dirty="0"/>
                    </a:p>
                  </a:txBody>
                  <a:tcPr marL="86626" marR="86626"/>
                </a:tc>
                <a:tc>
                  <a:txBody>
                    <a:bodyPr/>
                    <a:lstStyle/>
                    <a:p>
                      <a:r>
                        <a:rPr lang="tr-TR" dirty="0" smtClean="0"/>
                        <a:t>HCO3</a:t>
                      </a:r>
                      <a:endParaRPr lang="tr-TR" dirty="0"/>
                    </a:p>
                  </a:txBody>
                  <a:tcPr marL="86626" marR="86626"/>
                </a:tc>
                <a:tc>
                  <a:txBody>
                    <a:bodyPr/>
                    <a:lstStyle/>
                    <a:p>
                      <a:r>
                        <a:rPr lang="tr-TR" dirty="0" smtClean="0"/>
                        <a:t>pCO2</a:t>
                      </a:r>
                      <a:endParaRPr lang="tr-TR" dirty="0"/>
                    </a:p>
                  </a:txBody>
                  <a:tcPr marL="86626" marR="86626"/>
                </a:tc>
              </a:tr>
            </a:tbl>
          </a:graphicData>
        </a:graphic>
      </p:graphicFrame>
      <p:cxnSp>
        <p:nvCxnSpPr>
          <p:cNvPr id="6" name="5 Düz Ok Bağlayıcısı"/>
          <p:cNvCxnSpPr/>
          <p:nvPr/>
        </p:nvCxnSpPr>
        <p:spPr>
          <a:xfrm>
            <a:off x="2771800" y="263691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7 Düz Ok Bağlayıcısı"/>
          <p:cNvCxnSpPr/>
          <p:nvPr/>
        </p:nvCxnSpPr>
        <p:spPr>
          <a:xfrm flipV="1">
            <a:off x="4499992" y="263691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10 Düz Ok Bağlayıcısı"/>
          <p:cNvCxnSpPr/>
          <p:nvPr/>
        </p:nvCxnSpPr>
        <p:spPr>
          <a:xfrm>
            <a:off x="4499992" y="3573016"/>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11 Düz Ok Bağlayıcısı"/>
          <p:cNvCxnSpPr/>
          <p:nvPr/>
        </p:nvCxnSpPr>
        <p:spPr>
          <a:xfrm>
            <a:off x="4499992" y="5373216"/>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12 Düz Ok Bağlayıcısı"/>
          <p:cNvCxnSpPr/>
          <p:nvPr/>
        </p:nvCxnSpPr>
        <p:spPr>
          <a:xfrm>
            <a:off x="2771800" y="4509120"/>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13 Düz Ok Bağlayıcısı"/>
          <p:cNvCxnSpPr/>
          <p:nvPr/>
        </p:nvCxnSpPr>
        <p:spPr>
          <a:xfrm>
            <a:off x="6948264" y="443711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Düz Ok Bağlayıcısı"/>
          <p:cNvCxnSpPr/>
          <p:nvPr/>
        </p:nvCxnSpPr>
        <p:spPr>
          <a:xfrm>
            <a:off x="6948264" y="3645024"/>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15 Düz Ok Bağlayıcısı"/>
          <p:cNvCxnSpPr/>
          <p:nvPr/>
        </p:nvCxnSpPr>
        <p:spPr>
          <a:xfrm>
            <a:off x="8820472" y="443711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16 Düz Ok Bağlayıcısı"/>
          <p:cNvCxnSpPr/>
          <p:nvPr/>
        </p:nvCxnSpPr>
        <p:spPr>
          <a:xfrm>
            <a:off x="8820472" y="3645024"/>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17 Düz Ok Bağlayıcısı"/>
          <p:cNvCxnSpPr/>
          <p:nvPr/>
        </p:nvCxnSpPr>
        <p:spPr>
          <a:xfrm flipV="1">
            <a:off x="2771800" y="3573016"/>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20 Düz Ok Bağlayıcısı"/>
          <p:cNvCxnSpPr/>
          <p:nvPr/>
        </p:nvCxnSpPr>
        <p:spPr>
          <a:xfrm flipV="1">
            <a:off x="2771800" y="5373216"/>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21 Düz Ok Bağlayıcısı"/>
          <p:cNvCxnSpPr/>
          <p:nvPr/>
        </p:nvCxnSpPr>
        <p:spPr>
          <a:xfrm flipV="1">
            <a:off x="4499992" y="443711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22 Düz Ok Bağlayıcısı"/>
          <p:cNvCxnSpPr/>
          <p:nvPr/>
        </p:nvCxnSpPr>
        <p:spPr>
          <a:xfrm flipV="1">
            <a:off x="6948264" y="2780928"/>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23 Düz Ok Bağlayıcısı"/>
          <p:cNvCxnSpPr/>
          <p:nvPr/>
        </p:nvCxnSpPr>
        <p:spPr>
          <a:xfrm flipV="1">
            <a:off x="6948264" y="5301208"/>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24 Düz Ok Bağlayıcısı"/>
          <p:cNvCxnSpPr/>
          <p:nvPr/>
        </p:nvCxnSpPr>
        <p:spPr>
          <a:xfrm flipV="1">
            <a:off x="8820472" y="2780928"/>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25 Düz Ok Bağlayıcısı"/>
          <p:cNvCxnSpPr/>
          <p:nvPr/>
        </p:nvCxnSpPr>
        <p:spPr>
          <a:xfrm flipV="1">
            <a:off x="8820472" y="5373216"/>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SIVI ELEKTROLİT DENGESİNİN SÜRDÜRÜLMESİ</a:t>
            </a: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dirty="0" smtClean="0"/>
              <a:t>Hemşire sıvı elektrolit ve asit baz dengesizliklerine ilişkin belirti ve bulgular değerlendirmeli ve düzenli kaydetmelidir. Sıvı elektrolit dengesini sürdüğü bireylerde;</a:t>
            </a:r>
          </a:p>
          <a:p>
            <a:pPr lvl="0"/>
            <a:r>
              <a:rPr lang="tr-TR" dirty="0" smtClean="0"/>
              <a:t>Vücut ağırlığı günden güne değişiklik göstermez.</a:t>
            </a:r>
          </a:p>
          <a:p>
            <a:pPr lvl="0"/>
            <a:r>
              <a:rPr lang="tr-TR" dirty="0" smtClean="0"/>
              <a:t>Mukozalar uygun nemliliktedir.</a:t>
            </a:r>
          </a:p>
          <a:p>
            <a:pPr lvl="0"/>
            <a:r>
              <a:rPr lang="tr-TR" dirty="0" smtClean="0"/>
              <a:t>İdrar </a:t>
            </a:r>
            <a:r>
              <a:rPr lang="tr-TR" dirty="0" err="1" smtClean="0"/>
              <a:t>dansitesi</a:t>
            </a:r>
            <a:r>
              <a:rPr lang="tr-TR" dirty="0" smtClean="0"/>
              <a:t> 1010-1030 arasındadır.</a:t>
            </a:r>
          </a:p>
          <a:p>
            <a:pPr lvl="0"/>
            <a:r>
              <a:rPr lang="tr-TR" dirty="0" smtClean="0"/>
              <a:t>İdrar rengi saman sarısıdır.</a:t>
            </a:r>
          </a:p>
          <a:p>
            <a:pPr lvl="0"/>
            <a:r>
              <a:rPr lang="tr-TR" dirty="0" smtClean="0"/>
              <a:t>Deri turgoru iyidir.</a:t>
            </a:r>
          </a:p>
          <a:p>
            <a:pPr lvl="0"/>
            <a:r>
              <a:rPr lang="tr-TR" dirty="0" smtClean="0"/>
              <a:t>Sık sık susama şikayeti yoktur.</a:t>
            </a:r>
          </a:p>
          <a:p>
            <a:pPr lvl="0"/>
            <a:r>
              <a:rPr lang="tr-TR" dirty="0" smtClean="0"/>
              <a:t>Sıvı alımına uygun miktarda idrar çıkarır.</a:t>
            </a:r>
          </a:p>
          <a:p>
            <a:pPr lvl="0"/>
            <a:r>
              <a:rPr lang="tr-TR" dirty="0" smtClean="0"/>
              <a:t>Beslenme Yeterlidir.</a:t>
            </a:r>
          </a:p>
          <a:p>
            <a:pPr lvl="0"/>
            <a:r>
              <a:rPr lang="tr-TR" dirty="0" smtClean="0"/>
              <a:t>Ödem ya da </a:t>
            </a:r>
            <a:r>
              <a:rPr lang="tr-TR" dirty="0" err="1" smtClean="0"/>
              <a:t>Dehidratasyon</a:t>
            </a:r>
            <a:r>
              <a:rPr lang="tr-TR" dirty="0" smtClean="0"/>
              <a:t> belirtisi yoktur.</a:t>
            </a:r>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Aldığı Çıkardığı Sıvı İzlenimi</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dirty="0" smtClean="0"/>
              <a:t>Sıvı elektrolit dengesizliği gelişen ya da gelişebilecek hastalara </a:t>
            </a:r>
            <a:r>
              <a:rPr lang="tr-TR" dirty="0" err="1" smtClean="0"/>
              <a:t>yapıır</a:t>
            </a:r>
            <a:r>
              <a:rPr lang="tr-TR" dirty="0" smtClean="0"/>
              <a:t>.</a:t>
            </a:r>
          </a:p>
          <a:p>
            <a:pPr lvl="0"/>
            <a:r>
              <a:rPr lang="tr-TR" dirty="0" smtClean="0"/>
              <a:t>Ameliyat sonrası dönemde olan hastalara</a:t>
            </a:r>
          </a:p>
          <a:p>
            <a:pPr lvl="0"/>
            <a:r>
              <a:rPr lang="tr-TR" dirty="0" smtClean="0"/>
              <a:t>Oral yolla beslenmesi istenmeyen hastalara</a:t>
            </a:r>
          </a:p>
          <a:p>
            <a:pPr lvl="0"/>
            <a:r>
              <a:rPr lang="tr-TR" dirty="0" smtClean="0"/>
              <a:t>İntravenöz sıvı tedavisi uygulanan hastalara</a:t>
            </a:r>
          </a:p>
          <a:p>
            <a:pPr lvl="0"/>
            <a:r>
              <a:rPr lang="tr-TR" dirty="0" smtClean="0"/>
              <a:t>Kalıcı mesane sondası olan hastalara</a:t>
            </a:r>
          </a:p>
          <a:p>
            <a:pPr lvl="0"/>
            <a:r>
              <a:rPr lang="tr-TR" dirty="0" err="1" smtClean="0"/>
              <a:t>Diüretik</a:t>
            </a:r>
            <a:r>
              <a:rPr lang="tr-TR" dirty="0" smtClean="0"/>
              <a:t> ilaç alan hastalara</a:t>
            </a:r>
          </a:p>
          <a:p>
            <a:pPr lvl="0"/>
            <a:r>
              <a:rPr lang="tr-TR" dirty="0" err="1" smtClean="0"/>
              <a:t>Dehidratasyon</a:t>
            </a:r>
            <a:r>
              <a:rPr lang="tr-TR" dirty="0" smtClean="0"/>
              <a:t> sebebiyle fazla sıvı alan hastalara</a:t>
            </a:r>
          </a:p>
          <a:p>
            <a:pPr lvl="0"/>
            <a:r>
              <a:rPr lang="tr-TR" dirty="0" err="1" smtClean="0"/>
              <a:t>Overhidrasyon</a:t>
            </a:r>
            <a:r>
              <a:rPr lang="tr-TR" dirty="0" smtClean="0"/>
              <a:t> ya da </a:t>
            </a:r>
            <a:r>
              <a:rPr lang="tr-TR" dirty="0" err="1" smtClean="0"/>
              <a:t>ektraselüler</a:t>
            </a:r>
            <a:r>
              <a:rPr lang="tr-TR" dirty="0" smtClean="0"/>
              <a:t> sıvı volüm fazlalığı sebebiyle sıvı kısıtlaması olan hastalara</a:t>
            </a:r>
          </a:p>
          <a:p>
            <a:pPr lvl="0"/>
            <a:r>
              <a:rPr lang="tr-TR" dirty="0" smtClean="0"/>
              <a:t>Sıvı gereksinimini düzenleyemeyen hastalara uygulanır.</a:t>
            </a:r>
          </a:p>
          <a:p>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İntravenöz Sıvı Tedavisi</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smtClean="0"/>
              <a:t>İntravenöz sıvı tedavisi, büyük miktarlarda sıvının </a:t>
            </a:r>
            <a:r>
              <a:rPr lang="tr-TR" dirty="0" err="1" smtClean="0"/>
              <a:t>ven</a:t>
            </a:r>
            <a:r>
              <a:rPr lang="tr-TR" dirty="0" smtClean="0"/>
              <a:t> içine verilmesi işlemidir.</a:t>
            </a:r>
          </a:p>
          <a:p>
            <a:pPr lvl="0"/>
            <a:r>
              <a:rPr lang="tr-TR" dirty="0" smtClean="0"/>
              <a:t>Organizmada sıvı volümünü sağlamak ya da sürdürmek</a:t>
            </a:r>
          </a:p>
          <a:p>
            <a:pPr lvl="0"/>
            <a:r>
              <a:rPr lang="tr-TR" dirty="0" smtClean="0"/>
              <a:t>Elektrolit dengesini düzenlemek ya da dengeyi sürdürmek</a:t>
            </a:r>
          </a:p>
          <a:p>
            <a:pPr lvl="0"/>
            <a:r>
              <a:rPr lang="tr-TR" dirty="0" smtClean="0"/>
              <a:t>Bireyin beslenme gereksinimini karşılamak</a:t>
            </a:r>
          </a:p>
          <a:p>
            <a:pPr lvl="0"/>
            <a:r>
              <a:rPr lang="tr-TR" dirty="0" smtClean="0"/>
              <a:t>Bazı ilaçları vermek</a:t>
            </a:r>
          </a:p>
          <a:p>
            <a:pPr lvl="0"/>
            <a:r>
              <a:rPr lang="tr-TR" dirty="0" smtClean="0"/>
              <a:t>Acil durumlarda gerekli ilaçları verebilmek için bir yol oluşturmak</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pPr lvl="0"/>
            <a:r>
              <a:rPr lang="tr-TR" dirty="0" err="1" smtClean="0"/>
              <a:t>Intravenöz</a:t>
            </a:r>
            <a:r>
              <a:rPr lang="tr-TR" dirty="0" smtClean="0"/>
              <a:t> sıvı tedavisinde hangi solüsyonların, ne miktarda kullanacağına hekim karar verir.</a:t>
            </a:r>
          </a:p>
          <a:p>
            <a:pPr lvl="0"/>
            <a:r>
              <a:rPr lang="tr-TR" dirty="0" smtClean="0"/>
              <a:t>Hekim istemi verdikten sonra, tedavinin başlatılması, gereken izlemin yapılması ve </a:t>
            </a:r>
            <a:r>
              <a:rPr lang="tr-TR" u="sng" dirty="0" smtClean="0"/>
              <a:t>tedavinin sürdürülmesinden hemşire sorumludur.</a:t>
            </a:r>
            <a:endParaRPr lang="tr-TR" dirty="0" smtClean="0"/>
          </a:p>
          <a:p>
            <a:pPr lvl="0"/>
            <a:r>
              <a:rPr lang="tr-TR" dirty="0" smtClean="0"/>
              <a:t>Bunun yanı sıra hemşire, tedavi sırasında kullanılan solüsyonun özelliğini, istenilen etkisini, sıvı akış hızının </a:t>
            </a:r>
            <a:r>
              <a:rPr lang="tr-TR" dirty="0" err="1" smtClean="0"/>
              <a:t>düzenlenmisini</a:t>
            </a:r>
            <a:r>
              <a:rPr lang="tr-TR" dirty="0" smtClean="0"/>
              <a:t>, sıvının istenmeyen etkisini bilmeli ve gereken müdahaleleri yapmalıdır.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İntravenöz Solüsyonlar</a:t>
            </a:r>
            <a:endParaRPr lang="tr-TR" dirty="0"/>
          </a:p>
        </p:txBody>
      </p:sp>
      <p:sp>
        <p:nvSpPr>
          <p:cNvPr id="3" name="2 İçerik Yer Tutucusu"/>
          <p:cNvSpPr>
            <a:spLocks noGrp="1"/>
          </p:cNvSpPr>
          <p:nvPr>
            <p:ph idx="1"/>
          </p:nvPr>
        </p:nvSpPr>
        <p:spPr/>
        <p:txBody>
          <a:bodyPr>
            <a:normAutofit fontScale="62500" lnSpcReduction="20000"/>
          </a:bodyPr>
          <a:lstStyle/>
          <a:p>
            <a:pPr>
              <a:buNone/>
            </a:pPr>
            <a:r>
              <a:rPr lang="tr-TR" dirty="0" err="1" smtClean="0"/>
              <a:t>İzotonik</a:t>
            </a:r>
            <a:r>
              <a:rPr lang="tr-TR" dirty="0" smtClean="0"/>
              <a:t> Solüsyonlar</a:t>
            </a:r>
          </a:p>
          <a:p>
            <a:pPr>
              <a:buNone/>
            </a:pPr>
            <a:r>
              <a:rPr lang="tr-TR" dirty="0" err="1" smtClean="0"/>
              <a:t>İzotonik</a:t>
            </a:r>
            <a:r>
              <a:rPr lang="tr-TR" dirty="0" smtClean="0"/>
              <a:t> solüsyonların </a:t>
            </a:r>
            <a:r>
              <a:rPr lang="tr-TR" dirty="0" err="1" smtClean="0"/>
              <a:t>osmolaritesi</a:t>
            </a:r>
            <a:r>
              <a:rPr lang="tr-TR" dirty="0" smtClean="0"/>
              <a:t> intrasellüler sıvının </a:t>
            </a:r>
            <a:r>
              <a:rPr lang="tr-TR" dirty="0" err="1" smtClean="0"/>
              <a:t>osmoloritesi</a:t>
            </a:r>
            <a:r>
              <a:rPr lang="tr-TR" dirty="0" smtClean="0"/>
              <a:t> ile aynıdır.</a:t>
            </a:r>
          </a:p>
          <a:p>
            <a:pPr>
              <a:buNone/>
            </a:pPr>
            <a:r>
              <a:rPr lang="tr-TR" dirty="0" err="1" smtClean="0"/>
              <a:t>İzotonik</a:t>
            </a:r>
            <a:r>
              <a:rPr lang="tr-TR" dirty="0" smtClean="0"/>
              <a:t> solüsyonlar </a:t>
            </a:r>
            <a:r>
              <a:rPr lang="tr-TR" dirty="0" err="1" smtClean="0"/>
              <a:t>ekstraselüler</a:t>
            </a:r>
            <a:r>
              <a:rPr lang="tr-TR" dirty="0" smtClean="0"/>
              <a:t> sıvıyı yalnızca volüm olarak arttırırlar.</a:t>
            </a:r>
          </a:p>
          <a:p>
            <a:pPr>
              <a:buNone/>
            </a:pPr>
            <a:r>
              <a:rPr lang="tr-TR" dirty="0" smtClean="0"/>
              <a:t>Bu özellikleri nedeniyle </a:t>
            </a:r>
            <a:r>
              <a:rPr lang="tr-TR" dirty="0" err="1" smtClean="0"/>
              <a:t>ekstraselüler</a:t>
            </a:r>
            <a:r>
              <a:rPr lang="tr-TR" dirty="0" smtClean="0"/>
              <a:t> sıvı volüm açığını karşılamak için kullanılırlar. </a:t>
            </a:r>
          </a:p>
          <a:p>
            <a:pPr lvl="0">
              <a:buNone/>
            </a:pPr>
            <a:r>
              <a:rPr lang="tr-TR" dirty="0" smtClean="0"/>
              <a:t>% 0.9 Sodyum Klorür</a:t>
            </a:r>
          </a:p>
          <a:p>
            <a:r>
              <a:rPr lang="tr-TR" dirty="0" smtClean="0"/>
              <a:t>Serum fizyolojik (SF) olarak da adlandırılır</a:t>
            </a:r>
          </a:p>
          <a:p>
            <a:r>
              <a:rPr lang="tr-TR" dirty="0" smtClean="0"/>
              <a:t>Litrede 154 </a:t>
            </a:r>
            <a:r>
              <a:rPr lang="tr-TR" dirty="0" err="1" smtClean="0"/>
              <a:t>mEq</a:t>
            </a:r>
            <a:r>
              <a:rPr lang="tr-TR" dirty="0" smtClean="0"/>
              <a:t> </a:t>
            </a:r>
            <a:r>
              <a:rPr lang="tr-TR" dirty="0" err="1" smtClean="0"/>
              <a:t>Na</a:t>
            </a:r>
            <a:r>
              <a:rPr lang="tr-TR" dirty="0" smtClean="0"/>
              <a:t>+ ve 154 </a:t>
            </a:r>
            <a:r>
              <a:rPr lang="tr-TR" dirty="0" err="1" smtClean="0"/>
              <a:t>mEq</a:t>
            </a:r>
            <a:r>
              <a:rPr lang="tr-TR" dirty="0" smtClean="0"/>
              <a:t> CI- içerir.</a:t>
            </a:r>
          </a:p>
          <a:p>
            <a:r>
              <a:rPr lang="tr-TR" dirty="0" err="1" smtClean="0"/>
              <a:t>Osmolaritesi</a:t>
            </a:r>
            <a:r>
              <a:rPr lang="tr-TR" dirty="0" smtClean="0"/>
              <a:t> 308 </a:t>
            </a:r>
            <a:r>
              <a:rPr lang="tr-TR" dirty="0" err="1" smtClean="0"/>
              <a:t>mOsm</a:t>
            </a:r>
            <a:r>
              <a:rPr lang="tr-TR" dirty="0" smtClean="0"/>
              <a:t>/</a:t>
            </a:r>
            <a:r>
              <a:rPr lang="tr-TR" dirty="0" err="1" smtClean="0"/>
              <a:t>l’dir</a:t>
            </a:r>
            <a:r>
              <a:rPr lang="tr-TR" dirty="0" smtClean="0"/>
              <a:t>.</a:t>
            </a:r>
          </a:p>
          <a:p>
            <a:r>
              <a:rPr lang="tr-TR" dirty="0" err="1" smtClean="0"/>
              <a:t>Ekstraselüler</a:t>
            </a:r>
            <a:r>
              <a:rPr lang="tr-TR" dirty="0" smtClean="0"/>
              <a:t> sıvı kayıplarını karşılamak,</a:t>
            </a:r>
          </a:p>
          <a:p>
            <a:r>
              <a:rPr lang="tr-TR" dirty="0" err="1" smtClean="0"/>
              <a:t>İntravasküler</a:t>
            </a:r>
            <a:r>
              <a:rPr lang="tr-TR" dirty="0" smtClean="0"/>
              <a:t> volümü genişletmek,</a:t>
            </a:r>
          </a:p>
          <a:p>
            <a:r>
              <a:rPr lang="tr-TR" dirty="0" smtClean="0"/>
              <a:t>Hafif dereceli </a:t>
            </a:r>
            <a:r>
              <a:rPr lang="tr-TR" dirty="0" err="1" smtClean="0"/>
              <a:t>Na</a:t>
            </a:r>
            <a:r>
              <a:rPr lang="tr-TR" dirty="0" smtClean="0"/>
              <a:t>+ dengesizliklerini düzeltmek,</a:t>
            </a:r>
          </a:p>
          <a:p>
            <a:r>
              <a:rPr lang="tr-TR" dirty="0" err="1" smtClean="0"/>
              <a:t>Na</a:t>
            </a:r>
            <a:r>
              <a:rPr lang="tr-TR" dirty="0" smtClean="0"/>
              <a:t>+ dengesini sürdürmek,</a:t>
            </a:r>
          </a:p>
          <a:p>
            <a:r>
              <a:rPr lang="tr-TR" dirty="0" err="1" smtClean="0"/>
              <a:t>Metabolik</a:t>
            </a:r>
            <a:r>
              <a:rPr lang="tr-TR" dirty="0" smtClean="0"/>
              <a:t> </a:t>
            </a:r>
            <a:r>
              <a:rPr lang="tr-TR" dirty="0" err="1" smtClean="0"/>
              <a:t>alkoluzu</a:t>
            </a:r>
            <a:r>
              <a:rPr lang="tr-TR" dirty="0" smtClean="0"/>
              <a:t> önlemek için kullanılabilir. </a:t>
            </a:r>
          </a:p>
          <a:p>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3.jpg"/>
          <p:cNvPicPr>
            <a:picLocks noGrp="1" noChangeAspect="1"/>
          </p:cNvPicPr>
          <p:nvPr>
            <p:ph idx="1"/>
          </p:nvPr>
        </p:nvPicPr>
        <p:blipFill>
          <a:blip r:embed="rId2" cstate="print"/>
          <a:stretch>
            <a:fillRect/>
          </a:stretch>
        </p:blipFill>
        <p:spPr>
          <a:xfrm>
            <a:off x="0" y="692696"/>
            <a:ext cx="4716016" cy="5433192"/>
          </a:xfrm>
        </p:spPr>
      </p:pic>
      <p:pic>
        <p:nvPicPr>
          <p:cNvPr id="5" name="4 Resim" descr="Resim4.png"/>
          <p:cNvPicPr>
            <a:picLocks noChangeAspect="1"/>
          </p:cNvPicPr>
          <p:nvPr/>
        </p:nvPicPr>
        <p:blipFill>
          <a:blip r:embed="rId3" cstate="print"/>
          <a:stretch>
            <a:fillRect/>
          </a:stretch>
        </p:blipFill>
        <p:spPr>
          <a:xfrm>
            <a:off x="4716016" y="692696"/>
            <a:ext cx="4427984" cy="544674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İntravenöz Solüsyonlar</a:t>
            </a:r>
            <a:endParaRPr lang="tr-TR" dirty="0"/>
          </a:p>
        </p:txBody>
      </p:sp>
      <p:sp>
        <p:nvSpPr>
          <p:cNvPr id="3" name="2 İçerik Yer Tutucusu"/>
          <p:cNvSpPr>
            <a:spLocks noGrp="1"/>
          </p:cNvSpPr>
          <p:nvPr>
            <p:ph idx="1"/>
          </p:nvPr>
        </p:nvSpPr>
        <p:spPr/>
        <p:txBody>
          <a:bodyPr>
            <a:normAutofit fontScale="77500" lnSpcReduction="20000"/>
          </a:bodyPr>
          <a:lstStyle/>
          <a:p>
            <a:pPr lvl="0">
              <a:buNone/>
            </a:pPr>
            <a:r>
              <a:rPr lang="tr-TR" dirty="0" smtClean="0"/>
              <a:t>% 5 Dekstroz</a:t>
            </a:r>
          </a:p>
          <a:p>
            <a:r>
              <a:rPr lang="tr-TR" dirty="0" smtClean="0"/>
              <a:t>Yalnızca sudaki solüsyonu </a:t>
            </a:r>
            <a:r>
              <a:rPr lang="tr-TR" dirty="0" err="1" smtClean="0"/>
              <a:t>izotoniktir</a:t>
            </a:r>
            <a:r>
              <a:rPr lang="tr-TR" dirty="0" smtClean="0"/>
              <a:t>.</a:t>
            </a:r>
          </a:p>
          <a:p>
            <a:r>
              <a:rPr lang="tr-TR" dirty="0" smtClean="0"/>
              <a:t>Sudaki solüsyonu elektrolit içermez.</a:t>
            </a:r>
          </a:p>
          <a:p>
            <a:r>
              <a:rPr lang="tr-TR" dirty="0" smtClean="0"/>
              <a:t>Litrede 50 gr Dekstroz içerir ve litrede 170 kalori sağlar. </a:t>
            </a:r>
          </a:p>
          <a:p>
            <a:r>
              <a:rPr lang="tr-TR" dirty="0" err="1" smtClean="0"/>
              <a:t>Osmolaritesi</a:t>
            </a:r>
            <a:r>
              <a:rPr lang="tr-TR" dirty="0" smtClean="0"/>
              <a:t> 278 </a:t>
            </a:r>
            <a:r>
              <a:rPr lang="tr-TR" dirty="0" err="1" smtClean="0"/>
              <a:t>mOsm</a:t>
            </a:r>
            <a:r>
              <a:rPr lang="tr-TR" dirty="0" smtClean="0"/>
              <a:t>/</a:t>
            </a:r>
            <a:r>
              <a:rPr lang="tr-TR" dirty="0" err="1" smtClean="0"/>
              <a:t>lt’dir</a:t>
            </a:r>
            <a:r>
              <a:rPr lang="tr-TR" dirty="0" smtClean="0"/>
              <a:t> </a:t>
            </a:r>
          </a:p>
          <a:p>
            <a:r>
              <a:rPr lang="tr-TR" dirty="0" err="1" smtClean="0"/>
              <a:t>Ekstraselüler</a:t>
            </a:r>
            <a:r>
              <a:rPr lang="tr-TR" dirty="0" smtClean="0"/>
              <a:t> ve </a:t>
            </a:r>
            <a:r>
              <a:rPr lang="tr-TR" dirty="0" err="1" smtClean="0"/>
              <a:t>intraselüler</a:t>
            </a:r>
            <a:r>
              <a:rPr lang="tr-TR" dirty="0" smtClean="0"/>
              <a:t> sıvı volümünü genişletmek, su kaybını karşılamak ve </a:t>
            </a:r>
            <a:r>
              <a:rPr lang="tr-TR" dirty="0" err="1" smtClean="0"/>
              <a:t>hipernatremiyi</a:t>
            </a:r>
            <a:r>
              <a:rPr lang="tr-TR" dirty="0" smtClean="0"/>
              <a:t> tedavi etmek için kullanılır.</a:t>
            </a:r>
          </a:p>
          <a:p>
            <a:pPr lvl="0">
              <a:buNone/>
            </a:pPr>
            <a:r>
              <a:rPr lang="tr-TR" dirty="0" err="1" smtClean="0"/>
              <a:t>Laktatlı</a:t>
            </a:r>
            <a:r>
              <a:rPr lang="tr-TR" dirty="0" smtClean="0"/>
              <a:t> </a:t>
            </a:r>
            <a:r>
              <a:rPr lang="tr-TR" dirty="0" err="1" smtClean="0"/>
              <a:t>Ringer</a:t>
            </a:r>
            <a:r>
              <a:rPr lang="tr-TR" dirty="0" smtClean="0"/>
              <a:t> </a:t>
            </a:r>
          </a:p>
          <a:p>
            <a:r>
              <a:rPr lang="tr-TR" dirty="0" err="1" smtClean="0"/>
              <a:t>Osmolaritesi</a:t>
            </a:r>
            <a:r>
              <a:rPr lang="tr-TR" dirty="0" smtClean="0"/>
              <a:t> 275 </a:t>
            </a:r>
            <a:r>
              <a:rPr lang="tr-TR" dirty="0" err="1" smtClean="0"/>
              <a:t>mOsm</a:t>
            </a:r>
            <a:r>
              <a:rPr lang="tr-TR" dirty="0" smtClean="0"/>
              <a:t>/</a:t>
            </a:r>
            <a:r>
              <a:rPr lang="tr-TR" dirty="0" err="1" smtClean="0"/>
              <a:t>lt’dir</a:t>
            </a:r>
            <a:r>
              <a:rPr lang="tr-TR" dirty="0" smtClean="0"/>
              <a:t>.</a:t>
            </a:r>
          </a:p>
          <a:p>
            <a:r>
              <a:rPr lang="tr-TR" dirty="0" smtClean="0"/>
              <a:t>Kalori sağlamaz.</a:t>
            </a:r>
          </a:p>
          <a:p>
            <a:r>
              <a:rPr lang="tr-TR" dirty="0" smtClean="0"/>
              <a:t>Yanık ve </a:t>
            </a:r>
            <a:r>
              <a:rPr lang="tr-TR" dirty="0" err="1" smtClean="0"/>
              <a:t>diare</a:t>
            </a:r>
            <a:r>
              <a:rPr lang="tr-TR" dirty="0" smtClean="0"/>
              <a:t> gibi </a:t>
            </a:r>
            <a:r>
              <a:rPr lang="tr-TR" dirty="0" err="1" smtClean="0"/>
              <a:t>ekstraselüler</a:t>
            </a:r>
            <a:r>
              <a:rPr lang="tr-TR" dirty="0" smtClean="0"/>
              <a:t> sıvı kayıplarında, </a:t>
            </a:r>
            <a:r>
              <a:rPr lang="tr-TR" dirty="0" err="1" smtClean="0"/>
              <a:t>hipovoleminin</a:t>
            </a:r>
            <a:r>
              <a:rPr lang="tr-TR" dirty="0" smtClean="0"/>
              <a:t> düzeltilmesinde, hafif düzeydeki </a:t>
            </a:r>
            <a:r>
              <a:rPr lang="tr-TR" dirty="0" err="1" smtClean="0"/>
              <a:t>metabolik</a:t>
            </a:r>
            <a:r>
              <a:rPr lang="tr-TR" dirty="0" smtClean="0"/>
              <a:t> </a:t>
            </a:r>
            <a:r>
              <a:rPr lang="tr-TR" dirty="0" err="1" smtClean="0"/>
              <a:t>asidozun</a:t>
            </a:r>
            <a:r>
              <a:rPr lang="tr-TR" dirty="0" smtClean="0"/>
              <a:t> tedavisinde kullanılır.</a:t>
            </a:r>
          </a:p>
          <a:p>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5.jpg"/>
          <p:cNvPicPr>
            <a:picLocks noGrp="1" noChangeAspect="1"/>
          </p:cNvPicPr>
          <p:nvPr>
            <p:ph idx="1"/>
          </p:nvPr>
        </p:nvPicPr>
        <p:blipFill>
          <a:blip r:embed="rId2" cstate="print"/>
          <a:stretch>
            <a:fillRect/>
          </a:stretch>
        </p:blipFill>
        <p:spPr>
          <a:xfrm>
            <a:off x="251520" y="404664"/>
            <a:ext cx="4211813" cy="6175791"/>
          </a:xfrm>
        </p:spPr>
      </p:pic>
      <p:pic>
        <p:nvPicPr>
          <p:cNvPr id="5" name="4 Resim" descr="Resim6.jpg"/>
          <p:cNvPicPr>
            <a:picLocks noChangeAspect="1"/>
          </p:cNvPicPr>
          <p:nvPr/>
        </p:nvPicPr>
        <p:blipFill>
          <a:blip r:embed="rId3" cstate="print"/>
          <a:stretch>
            <a:fillRect/>
          </a:stretch>
        </p:blipFill>
        <p:spPr>
          <a:xfrm>
            <a:off x="4427984" y="332656"/>
            <a:ext cx="4104456" cy="625381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İntravenöz Solüsyonlar</a:t>
            </a:r>
            <a:endParaRPr lang="tr-TR" dirty="0"/>
          </a:p>
        </p:txBody>
      </p:sp>
      <p:sp>
        <p:nvSpPr>
          <p:cNvPr id="3" name="2 İçerik Yer Tutucusu"/>
          <p:cNvSpPr>
            <a:spLocks noGrp="1"/>
          </p:cNvSpPr>
          <p:nvPr>
            <p:ph idx="1"/>
          </p:nvPr>
        </p:nvSpPr>
        <p:spPr/>
        <p:txBody>
          <a:bodyPr>
            <a:normAutofit fontScale="92500"/>
          </a:bodyPr>
          <a:lstStyle/>
          <a:p>
            <a:pPr lvl="0">
              <a:buNone/>
            </a:pPr>
            <a:r>
              <a:rPr lang="tr-TR" dirty="0" smtClean="0"/>
              <a:t>% 5 Dekstroz- %0,2 Sodyum Klorür </a:t>
            </a:r>
          </a:p>
          <a:p>
            <a:r>
              <a:rPr lang="tr-TR" dirty="0" err="1" smtClean="0"/>
              <a:t>Osmalaritesi</a:t>
            </a:r>
            <a:r>
              <a:rPr lang="tr-TR" dirty="0" smtClean="0"/>
              <a:t> 355 </a:t>
            </a:r>
            <a:r>
              <a:rPr lang="tr-TR" dirty="0" err="1" smtClean="0"/>
              <a:t>mOsm</a:t>
            </a:r>
            <a:r>
              <a:rPr lang="tr-TR" dirty="0" smtClean="0"/>
              <a:t>/</a:t>
            </a:r>
            <a:r>
              <a:rPr lang="tr-TR" dirty="0" err="1" smtClean="0"/>
              <a:t>lt’dir</a:t>
            </a:r>
            <a:r>
              <a:rPr lang="tr-TR" dirty="0" smtClean="0"/>
              <a:t>.</a:t>
            </a:r>
          </a:p>
          <a:p>
            <a:r>
              <a:rPr lang="tr-TR" dirty="0" smtClean="0"/>
              <a:t>Litrede 170 kalori sağlar.</a:t>
            </a:r>
          </a:p>
          <a:p>
            <a:r>
              <a:rPr lang="tr-TR" dirty="0" err="1" smtClean="0"/>
              <a:t>Hipernatremi</a:t>
            </a:r>
            <a:r>
              <a:rPr lang="tr-TR" dirty="0" smtClean="0"/>
              <a:t> tedavisinde kullanılır. </a:t>
            </a:r>
          </a:p>
          <a:p>
            <a:r>
              <a:rPr lang="tr-TR" dirty="0" err="1" smtClean="0"/>
              <a:t>Hipertonik</a:t>
            </a:r>
            <a:r>
              <a:rPr lang="tr-TR" dirty="0" smtClean="0"/>
              <a:t> Solüsyonlar</a:t>
            </a:r>
          </a:p>
          <a:p>
            <a:r>
              <a:rPr lang="tr-TR" dirty="0" err="1" smtClean="0"/>
              <a:t>Osmolaritesi</a:t>
            </a:r>
            <a:r>
              <a:rPr lang="tr-TR" dirty="0" smtClean="0"/>
              <a:t> intrasellüler sıvının </a:t>
            </a:r>
            <a:r>
              <a:rPr lang="tr-TR" dirty="0" err="1" smtClean="0"/>
              <a:t>osmolaritesinden</a:t>
            </a:r>
            <a:r>
              <a:rPr lang="tr-TR" dirty="0" smtClean="0"/>
              <a:t> daha yüksek olan solüsyonlara denir. Bu </a:t>
            </a:r>
            <a:r>
              <a:rPr lang="tr-TR" dirty="0" err="1" smtClean="0"/>
              <a:t>ektrasellüler</a:t>
            </a:r>
            <a:r>
              <a:rPr lang="tr-TR" dirty="0" smtClean="0"/>
              <a:t> sıvının </a:t>
            </a:r>
            <a:r>
              <a:rPr lang="tr-TR" dirty="0" err="1" smtClean="0"/>
              <a:t>osmolaritesini</a:t>
            </a:r>
            <a:r>
              <a:rPr lang="tr-TR" dirty="0" smtClean="0"/>
              <a:t> artırır ve su bu artışı </a:t>
            </a:r>
            <a:r>
              <a:rPr lang="tr-TR" dirty="0" err="1" smtClean="0"/>
              <a:t>diüle</a:t>
            </a:r>
            <a:r>
              <a:rPr lang="tr-TR" dirty="0" smtClean="0"/>
              <a:t> etmek için yani seyreltmek için su hücre dışına çıkar ve hücre büzülür.</a:t>
            </a:r>
          </a:p>
          <a:p>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İntravenöz Solüsyonlar</a:t>
            </a:r>
            <a:endParaRPr lang="tr-TR" dirty="0"/>
          </a:p>
        </p:txBody>
      </p:sp>
      <p:sp>
        <p:nvSpPr>
          <p:cNvPr id="3" name="2 İçerik Yer Tutucusu"/>
          <p:cNvSpPr>
            <a:spLocks noGrp="1"/>
          </p:cNvSpPr>
          <p:nvPr>
            <p:ph idx="1"/>
          </p:nvPr>
        </p:nvSpPr>
        <p:spPr/>
        <p:txBody>
          <a:bodyPr>
            <a:normAutofit fontScale="92500" lnSpcReduction="20000"/>
          </a:bodyPr>
          <a:lstStyle/>
          <a:p>
            <a:pPr lvl="0">
              <a:buNone/>
            </a:pPr>
            <a:r>
              <a:rPr lang="tr-TR" dirty="0" smtClean="0"/>
              <a:t>%5 Dekstroz - %0,9 Sodyum Klorür</a:t>
            </a:r>
          </a:p>
          <a:p>
            <a:r>
              <a:rPr lang="tr-TR" dirty="0" smtClean="0"/>
              <a:t>%5 Dekstrozun %0,9 </a:t>
            </a:r>
            <a:r>
              <a:rPr lang="tr-TR" dirty="0" err="1" smtClean="0"/>
              <a:t>NaCı’deki</a:t>
            </a:r>
            <a:r>
              <a:rPr lang="tr-TR" dirty="0" smtClean="0"/>
              <a:t> solüsyonu </a:t>
            </a:r>
            <a:r>
              <a:rPr lang="tr-TR" dirty="0" err="1" smtClean="0"/>
              <a:t>hipertoniktir</a:t>
            </a:r>
            <a:r>
              <a:rPr lang="tr-TR" dirty="0" smtClean="0"/>
              <a:t>.</a:t>
            </a:r>
          </a:p>
          <a:p>
            <a:r>
              <a:rPr lang="tr-TR" dirty="0" err="1" smtClean="0"/>
              <a:t>Osmolaritesi</a:t>
            </a:r>
            <a:r>
              <a:rPr lang="tr-TR" dirty="0" smtClean="0"/>
              <a:t> 586 </a:t>
            </a:r>
            <a:r>
              <a:rPr lang="tr-TR" dirty="0" err="1" smtClean="0"/>
              <a:t>mOsm</a:t>
            </a:r>
            <a:r>
              <a:rPr lang="tr-TR" dirty="0" smtClean="0"/>
              <a:t>/</a:t>
            </a:r>
            <a:r>
              <a:rPr lang="tr-TR" dirty="0" err="1" smtClean="0"/>
              <a:t>lt’dir</a:t>
            </a:r>
            <a:r>
              <a:rPr lang="tr-TR" dirty="0" smtClean="0"/>
              <a:t>.</a:t>
            </a:r>
          </a:p>
          <a:p>
            <a:r>
              <a:rPr lang="tr-TR" dirty="0" smtClean="0"/>
              <a:t>Litrede 154 </a:t>
            </a:r>
            <a:r>
              <a:rPr lang="tr-TR" dirty="0" err="1" smtClean="0"/>
              <a:t>mEq</a:t>
            </a:r>
            <a:r>
              <a:rPr lang="tr-TR" dirty="0" smtClean="0"/>
              <a:t> </a:t>
            </a:r>
            <a:r>
              <a:rPr lang="tr-TR" dirty="0" err="1" smtClean="0"/>
              <a:t>Na</a:t>
            </a:r>
            <a:r>
              <a:rPr lang="tr-TR" dirty="0" smtClean="0"/>
              <a:t>+, 154 </a:t>
            </a:r>
            <a:r>
              <a:rPr lang="tr-TR" dirty="0" err="1" smtClean="0"/>
              <a:t>mEq</a:t>
            </a:r>
            <a:r>
              <a:rPr lang="tr-TR" dirty="0" smtClean="0"/>
              <a:t> CI- ve 50 gr dekstroz içerir.</a:t>
            </a:r>
          </a:p>
          <a:p>
            <a:r>
              <a:rPr lang="tr-TR" dirty="0" smtClean="0"/>
              <a:t>Litrede 170 kalori sağlar.</a:t>
            </a:r>
          </a:p>
          <a:p>
            <a:r>
              <a:rPr lang="tr-TR" dirty="0" smtClean="0"/>
              <a:t>Solüsyon sodyum ve klorür kayıplarında ve </a:t>
            </a:r>
            <a:r>
              <a:rPr lang="tr-TR" dirty="0" err="1" smtClean="0"/>
              <a:t>minumum</a:t>
            </a:r>
            <a:r>
              <a:rPr lang="tr-TR" dirty="0" smtClean="0"/>
              <a:t> düzeyde kalori </a:t>
            </a:r>
            <a:r>
              <a:rPr lang="tr-TR" dirty="0" err="1" smtClean="0"/>
              <a:t>gereksiminin</a:t>
            </a:r>
            <a:r>
              <a:rPr lang="tr-TR" dirty="0" smtClean="0"/>
              <a:t> karşılanmasında kullanılır.</a:t>
            </a:r>
          </a:p>
          <a:p>
            <a:pPr lvl="0">
              <a:buNone/>
            </a:pPr>
            <a:r>
              <a:rPr lang="tr-TR" dirty="0" smtClean="0"/>
              <a:t>%5 Dekstroz - %0,45 Sodyum Klorür</a:t>
            </a:r>
          </a:p>
          <a:p>
            <a:r>
              <a:rPr lang="tr-TR" dirty="0" err="1" smtClean="0"/>
              <a:t>Metabolik</a:t>
            </a:r>
            <a:r>
              <a:rPr lang="tr-TR" dirty="0" smtClean="0"/>
              <a:t> </a:t>
            </a:r>
            <a:r>
              <a:rPr lang="tr-TR" dirty="0" err="1" smtClean="0"/>
              <a:t>alkoloz</a:t>
            </a:r>
            <a:r>
              <a:rPr lang="tr-TR" dirty="0" smtClean="0"/>
              <a:t> tedavisinde kullanılır.</a:t>
            </a:r>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İntravenöz Solüsyonlar</a:t>
            </a:r>
            <a:endParaRPr lang="tr-TR" dirty="0"/>
          </a:p>
        </p:txBody>
      </p:sp>
      <p:sp>
        <p:nvSpPr>
          <p:cNvPr id="3" name="2 İçerik Yer Tutucusu"/>
          <p:cNvSpPr>
            <a:spLocks noGrp="1"/>
          </p:cNvSpPr>
          <p:nvPr>
            <p:ph idx="1"/>
          </p:nvPr>
        </p:nvSpPr>
        <p:spPr/>
        <p:txBody>
          <a:bodyPr>
            <a:normAutofit fontScale="92500" lnSpcReduction="10000"/>
          </a:bodyPr>
          <a:lstStyle/>
          <a:p>
            <a:pPr lvl="0">
              <a:buNone/>
            </a:pPr>
            <a:r>
              <a:rPr lang="tr-TR" dirty="0" smtClean="0"/>
              <a:t>%3 Sodyum Klorür</a:t>
            </a:r>
          </a:p>
          <a:p>
            <a:r>
              <a:rPr lang="tr-TR" dirty="0" err="1" smtClean="0"/>
              <a:t>Hiponatreminin</a:t>
            </a:r>
            <a:r>
              <a:rPr lang="tr-TR" dirty="0" smtClean="0"/>
              <a:t> </a:t>
            </a:r>
            <a:r>
              <a:rPr lang="tr-TR" dirty="0" err="1" smtClean="0"/>
              <a:t>semptomatik</a:t>
            </a:r>
            <a:r>
              <a:rPr lang="tr-TR" dirty="0" smtClean="0"/>
              <a:t> tedavisinde kullanılır.</a:t>
            </a:r>
          </a:p>
          <a:p>
            <a:r>
              <a:rPr lang="tr-TR" dirty="0" smtClean="0"/>
              <a:t>Verilme hızı yavaş olmalıdır. Aksi halde </a:t>
            </a:r>
            <a:r>
              <a:rPr lang="tr-TR" dirty="0" err="1" smtClean="0"/>
              <a:t>intravasküler</a:t>
            </a:r>
            <a:r>
              <a:rPr lang="tr-TR" dirty="0" smtClean="0"/>
              <a:t> volüm artışı tehlikeli olur ve </a:t>
            </a:r>
            <a:r>
              <a:rPr lang="tr-TR" dirty="0" err="1" smtClean="0"/>
              <a:t>pulmoner</a:t>
            </a:r>
            <a:r>
              <a:rPr lang="tr-TR" dirty="0" smtClean="0"/>
              <a:t> ödeme yol açar.</a:t>
            </a:r>
          </a:p>
          <a:p>
            <a:pPr lvl="0">
              <a:buNone/>
            </a:pPr>
            <a:r>
              <a:rPr lang="tr-TR" dirty="0" smtClean="0"/>
              <a:t>%5 Sodyum Klorür</a:t>
            </a:r>
          </a:p>
          <a:p>
            <a:pPr lvl="0">
              <a:buNone/>
            </a:pPr>
            <a:r>
              <a:rPr lang="tr-TR" dirty="0" smtClean="0"/>
              <a:t>%10 Dekstroz</a:t>
            </a:r>
          </a:p>
          <a:p>
            <a:r>
              <a:rPr lang="tr-TR" dirty="0" smtClean="0"/>
              <a:t>Artan kalori gereksiniminin karşılanması için kullanılır.</a:t>
            </a:r>
          </a:p>
          <a:p>
            <a:r>
              <a:rPr lang="tr-TR" dirty="0" err="1" smtClean="0"/>
              <a:t>Hipotonik</a:t>
            </a:r>
            <a:r>
              <a:rPr lang="tr-TR" dirty="0" smtClean="0"/>
              <a:t> Solüsyonlar</a:t>
            </a:r>
          </a:p>
          <a:p>
            <a:pPr>
              <a:buNone/>
            </a:pPr>
            <a:r>
              <a:rPr lang="tr-TR" dirty="0" smtClean="0"/>
              <a:t>%0,45 Sodyum Klorür</a:t>
            </a:r>
          </a:p>
          <a:p>
            <a:endParaRPr lang="tr-T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İntravenöz Sıvı Setleri</a:t>
            </a:r>
            <a:endParaRPr lang="tr-TR" dirty="0"/>
          </a:p>
        </p:txBody>
      </p:sp>
      <p:sp>
        <p:nvSpPr>
          <p:cNvPr id="3" name="2 İçerik Yer Tutucusu"/>
          <p:cNvSpPr>
            <a:spLocks noGrp="1"/>
          </p:cNvSpPr>
          <p:nvPr>
            <p:ph idx="1"/>
          </p:nvPr>
        </p:nvSpPr>
        <p:spPr/>
        <p:txBody>
          <a:bodyPr/>
          <a:lstStyle/>
          <a:p>
            <a:r>
              <a:rPr lang="tr-TR" dirty="0" smtClean="0"/>
              <a:t>İntravenöz sıvı seti, solüsyon şişesi ile hastanın damarına yerleştirilen iğne ya da </a:t>
            </a:r>
            <a:r>
              <a:rPr lang="tr-TR" dirty="0" err="1" smtClean="0"/>
              <a:t>intraket</a:t>
            </a:r>
            <a:r>
              <a:rPr lang="tr-TR" dirty="0" smtClean="0"/>
              <a:t> arasında bağlantıyı sağlar. Setler tek kullanımlıktır.</a:t>
            </a:r>
          </a:p>
          <a:p>
            <a:endParaRPr lang="tr-T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7.jpg"/>
          <p:cNvPicPr>
            <a:picLocks noGrp="1" noChangeAspect="1"/>
          </p:cNvPicPr>
          <p:nvPr>
            <p:ph idx="1"/>
          </p:nvPr>
        </p:nvPicPr>
        <p:blipFill>
          <a:blip r:embed="rId2" cstate="print"/>
          <a:stretch>
            <a:fillRect/>
          </a:stretch>
        </p:blipFill>
        <p:spPr>
          <a:xfrm>
            <a:off x="539552" y="1"/>
            <a:ext cx="8064896" cy="6858000"/>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İntravenöz Sıvı Tedavisinde Kullanılan İğne ve </a:t>
            </a:r>
            <a:r>
              <a:rPr lang="tr-TR" b="1" dirty="0" err="1" smtClean="0"/>
              <a:t>İntraketler</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İntravenöz sıvı tedavisinde çelik iğneler ya da bükülebilir, esnek plastikten yapılmış </a:t>
            </a:r>
            <a:r>
              <a:rPr lang="tr-TR" dirty="0" err="1" smtClean="0"/>
              <a:t>intraketler</a:t>
            </a:r>
            <a:r>
              <a:rPr lang="tr-TR" dirty="0" smtClean="0"/>
              <a:t> kullanılır. </a:t>
            </a:r>
          </a:p>
          <a:p>
            <a:r>
              <a:rPr lang="tr-TR" dirty="0" err="1" smtClean="0"/>
              <a:t>İntraket</a:t>
            </a:r>
            <a:r>
              <a:rPr lang="tr-TR" dirty="0" smtClean="0"/>
              <a:t>; steril paket için de tek kullanımlık tıbbi malzemedir. Damara girmeyi sağlayan kılavuz iğne, esnek bir </a:t>
            </a:r>
            <a:r>
              <a:rPr lang="tr-TR" dirty="0" err="1" smtClean="0"/>
              <a:t>kanül</a:t>
            </a:r>
            <a:r>
              <a:rPr lang="tr-TR" dirty="0" smtClean="0"/>
              <a:t> ve sabitlemeyi kolaylaştıran kelebek şeklinde kanatlardan oluşmaktadır. </a:t>
            </a:r>
            <a:r>
              <a:rPr lang="tr-TR" dirty="0" err="1" smtClean="0"/>
              <a:t>İntraket</a:t>
            </a:r>
            <a:r>
              <a:rPr lang="tr-TR" dirty="0" smtClean="0"/>
              <a:t>, damara girildiğinde kılavuz iğne çıkarılır ve esnek </a:t>
            </a:r>
            <a:r>
              <a:rPr lang="tr-TR" dirty="0" err="1" smtClean="0"/>
              <a:t>kanül</a:t>
            </a:r>
            <a:r>
              <a:rPr lang="tr-TR" dirty="0" smtClean="0"/>
              <a:t> damar için de kalır. </a:t>
            </a:r>
          </a:p>
          <a:p>
            <a:r>
              <a:rPr lang="tr-TR" dirty="0" err="1" smtClean="0"/>
              <a:t>İntraket</a:t>
            </a:r>
            <a:r>
              <a:rPr lang="tr-TR" dirty="0" smtClean="0"/>
              <a:t>, değişik uzunluk ve çaplarda üretilmiştir, numarası büyüdükçe çapları küçülür. </a:t>
            </a:r>
            <a:r>
              <a:rPr lang="tr-TR" dirty="0" err="1" smtClean="0"/>
              <a:t>İntraketin</a:t>
            </a:r>
            <a:r>
              <a:rPr lang="tr-TR" dirty="0" smtClean="0"/>
              <a:t> boyutlarına göre renkleri de farklıdır.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b="1" dirty="0" smtClean="0">
                <a:solidFill>
                  <a:schemeClr val="tx1"/>
                </a:solidFill>
                <a:latin typeface="Times New Roman" pitchFamily="18" charset="0"/>
                <a:cs typeface="Times New Roman" pitchFamily="18" charset="0"/>
              </a:rPr>
              <a:t>Vücut Sıvılarının Dağılımı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buNone/>
            </a:pPr>
            <a:r>
              <a:rPr lang="tr-TR" b="1" dirty="0" smtClean="0">
                <a:solidFill>
                  <a:schemeClr val="tx1"/>
                </a:solidFill>
                <a:latin typeface="Times New Roman" pitchFamily="18" charset="0"/>
                <a:cs typeface="Times New Roman" pitchFamily="18" charset="0"/>
              </a:rPr>
              <a:t>Hücre içi (intrasellüler) sıvılar:</a:t>
            </a:r>
          </a:p>
          <a:p>
            <a:r>
              <a:rPr lang="tr-TR" dirty="0" smtClean="0">
                <a:solidFill>
                  <a:schemeClr val="tx1"/>
                </a:solidFill>
                <a:latin typeface="Times New Roman" pitchFamily="18" charset="0"/>
                <a:cs typeface="Times New Roman" pitchFamily="18" charset="0"/>
              </a:rPr>
              <a:t>Toplam vücut sıvısının 2/3’ünü (% 70) hücre içi (intrasellüler) sıvılar oluşturur. Hücrenin sitoplâzma ve çekirdek kısımlarında bulunur. İntrasellüler sıvıların en önemli elektrolitleri; potasyum (K), magnezyum (Mg), fosfat (P), sülfat ve bikarbonat (HCO3) tır. Az miktarda da sodyum (</a:t>
            </a:r>
            <a:r>
              <a:rPr lang="tr-TR" dirty="0" err="1" smtClean="0">
                <a:solidFill>
                  <a:schemeClr val="tx1"/>
                </a:solidFill>
                <a:latin typeface="Times New Roman" pitchFamily="18" charset="0"/>
                <a:cs typeface="Times New Roman" pitchFamily="18" charset="0"/>
              </a:rPr>
              <a:t>Na</a:t>
            </a:r>
            <a:r>
              <a:rPr lang="tr-TR" dirty="0" smtClean="0">
                <a:solidFill>
                  <a:schemeClr val="tx1"/>
                </a:solidFill>
                <a:latin typeface="Times New Roman" pitchFamily="18" charset="0"/>
                <a:cs typeface="Times New Roman" pitchFamily="18" charset="0"/>
              </a:rPr>
              <a:t>) ve klor (</a:t>
            </a:r>
            <a:r>
              <a:rPr lang="tr-TR" dirty="0" err="1" smtClean="0">
                <a:solidFill>
                  <a:schemeClr val="tx1"/>
                </a:solidFill>
                <a:latin typeface="Times New Roman" pitchFamily="18" charset="0"/>
                <a:cs typeface="Times New Roman" pitchFamily="18" charset="0"/>
              </a:rPr>
              <a:t>Cl</a:t>
            </a:r>
            <a:r>
              <a:rPr lang="tr-TR" dirty="0" smtClean="0">
                <a:solidFill>
                  <a:schemeClr val="tx1"/>
                </a:solidFill>
                <a:latin typeface="Times New Roman" pitchFamily="18" charset="0"/>
                <a:cs typeface="Times New Roman" pitchFamily="18" charset="0"/>
              </a:rPr>
              <a:t>) bulunur. Hücre içi sıvılarda hücre dışı sıvılara göre çok daha fazla miktarda protein bulunur. </a:t>
            </a:r>
          </a:p>
          <a:p>
            <a:r>
              <a:rPr lang="tr-TR" dirty="0" smtClean="0">
                <a:solidFill>
                  <a:schemeClr val="tx1"/>
                </a:solidFill>
                <a:latin typeface="Times New Roman" pitchFamily="18" charset="0"/>
                <a:cs typeface="Times New Roman" pitchFamily="18" charset="0"/>
              </a:rPr>
              <a:t>Hücrenin kimyasal işlevlerini sürdürebilmesi için gereken sıvı ortamı sağlar.</a:t>
            </a:r>
          </a:p>
          <a:p>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8.png"/>
          <p:cNvPicPr>
            <a:picLocks noGrp="1" noChangeAspect="1"/>
          </p:cNvPicPr>
          <p:nvPr>
            <p:ph idx="1"/>
          </p:nvPr>
        </p:nvPicPr>
        <p:blipFill>
          <a:blip r:embed="rId2" cstate="print"/>
          <a:stretch>
            <a:fillRect/>
          </a:stretch>
        </p:blipFill>
        <p:spPr>
          <a:xfrm>
            <a:off x="629142" y="2972918"/>
            <a:ext cx="7885715" cy="2877490"/>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9.png"/>
          <p:cNvPicPr>
            <a:picLocks noGrp="1" noChangeAspect="1"/>
          </p:cNvPicPr>
          <p:nvPr>
            <p:ph idx="1"/>
          </p:nvPr>
        </p:nvPicPr>
        <p:blipFill>
          <a:blip r:embed="rId2" cstate="print"/>
          <a:stretch>
            <a:fillRect/>
          </a:stretch>
        </p:blipFill>
        <p:spPr>
          <a:xfrm>
            <a:off x="555347" y="2439424"/>
            <a:ext cx="8033306" cy="3944478"/>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İntravenöz Sıvı Tedavisinde Damar Seçimi</a:t>
            </a:r>
            <a:endParaRPr lang="tr-TR" dirty="0"/>
          </a:p>
        </p:txBody>
      </p:sp>
      <p:sp>
        <p:nvSpPr>
          <p:cNvPr id="3" name="2 İçerik Yer Tutucusu"/>
          <p:cNvSpPr>
            <a:spLocks noGrp="1"/>
          </p:cNvSpPr>
          <p:nvPr>
            <p:ph idx="1"/>
          </p:nvPr>
        </p:nvSpPr>
        <p:spPr/>
        <p:txBody>
          <a:bodyPr>
            <a:normAutofit fontScale="92500"/>
          </a:bodyPr>
          <a:lstStyle/>
          <a:p>
            <a:r>
              <a:rPr lang="tr-TR" dirty="0" smtClean="0"/>
              <a:t>Damar yolu açmak amacıyla kullanılan kol </a:t>
            </a:r>
            <a:r>
              <a:rPr lang="tr-TR" dirty="0" err="1" smtClean="0"/>
              <a:t>venleri</a:t>
            </a:r>
            <a:r>
              <a:rPr lang="tr-TR" dirty="0" smtClean="0"/>
              <a:t>, v. </a:t>
            </a:r>
            <a:r>
              <a:rPr lang="tr-TR" dirty="0" err="1" smtClean="0"/>
              <a:t>Basilica</a:t>
            </a:r>
            <a:r>
              <a:rPr lang="tr-TR" dirty="0" smtClean="0"/>
              <a:t> ve v. </a:t>
            </a:r>
            <a:r>
              <a:rPr lang="tr-TR" dirty="0" err="1" smtClean="0"/>
              <a:t>sefalicadır</a:t>
            </a:r>
            <a:r>
              <a:rPr lang="tr-TR" dirty="0" smtClean="0"/>
              <a:t>. </a:t>
            </a:r>
          </a:p>
          <a:p>
            <a:r>
              <a:rPr lang="tr-TR" dirty="0" smtClean="0"/>
              <a:t>Özellikle </a:t>
            </a:r>
            <a:r>
              <a:rPr lang="tr-TR" dirty="0" err="1" smtClean="0"/>
              <a:t>antecubital</a:t>
            </a:r>
            <a:r>
              <a:rPr lang="tr-TR" dirty="0" smtClean="0"/>
              <a:t> </a:t>
            </a:r>
            <a:r>
              <a:rPr lang="tr-TR" dirty="0" err="1" smtClean="0"/>
              <a:t>fossada</a:t>
            </a:r>
            <a:r>
              <a:rPr lang="tr-TR" dirty="0" smtClean="0"/>
              <a:t> bulunan </a:t>
            </a:r>
            <a:r>
              <a:rPr lang="tr-TR" dirty="0" err="1" smtClean="0"/>
              <a:t>median</a:t>
            </a:r>
            <a:r>
              <a:rPr lang="tr-TR" dirty="0" smtClean="0"/>
              <a:t> </a:t>
            </a:r>
            <a:r>
              <a:rPr lang="tr-TR" dirty="0" err="1" smtClean="0"/>
              <a:t>basilik</a:t>
            </a:r>
            <a:r>
              <a:rPr lang="tr-TR" dirty="0" smtClean="0"/>
              <a:t> ve </a:t>
            </a:r>
            <a:r>
              <a:rPr lang="tr-TR" dirty="0" err="1" smtClean="0"/>
              <a:t>sefalik</a:t>
            </a:r>
            <a:r>
              <a:rPr lang="tr-TR" dirty="0" smtClean="0"/>
              <a:t> </a:t>
            </a:r>
            <a:r>
              <a:rPr lang="tr-TR" dirty="0" err="1" smtClean="0"/>
              <a:t>venlerden</a:t>
            </a:r>
            <a:r>
              <a:rPr lang="tr-TR" dirty="0" smtClean="0"/>
              <a:t> ve el bileği bölgesinden geçen dallarından </a:t>
            </a:r>
            <a:r>
              <a:rPr lang="tr-TR" dirty="0" err="1" smtClean="0"/>
              <a:t>intravenöz</a:t>
            </a:r>
            <a:r>
              <a:rPr lang="tr-TR" dirty="0" smtClean="0"/>
              <a:t> girişim yapılır. Girişim için </a:t>
            </a:r>
            <a:r>
              <a:rPr lang="tr-TR" dirty="0" err="1" smtClean="0"/>
              <a:t>basilik</a:t>
            </a:r>
            <a:r>
              <a:rPr lang="tr-TR" dirty="0" smtClean="0"/>
              <a:t> </a:t>
            </a:r>
            <a:r>
              <a:rPr lang="tr-TR" dirty="0" err="1" smtClean="0"/>
              <a:t>ven</a:t>
            </a:r>
            <a:r>
              <a:rPr lang="tr-TR" dirty="0" smtClean="0"/>
              <a:t> öncelikli olarak seçilmelidir. </a:t>
            </a:r>
            <a:r>
              <a:rPr lang="tr-TR" dirty="0" err="1" smtClean="0"/>
              <a:t>Sefalik</a:t>
            </a:r>
            <a:r>
              <a:rPr lang="tr-TR" dirty="0" smtClean="0"/>
              <a:t> </a:t>
            </a:r>
            <a:r>
              <a:rPr lang="tr-TR" dirty="0" err="1" smtClean="0"/>
              <a:t>ven</a:t>
            </a:r>
            <a:r>
              <a:rPr lang="tr-TR" dirty="0" smtClean="0"/>
              <a:t>, dik açısıyla </a:t>
            </a:r>
            <a:r>
              <a:rPr lang="tr-TR" dirty="0" err="1" smtClean="0"/>
              <a:t>aksiller</a:t>
            </a:r>
            <a:r>
              <a:rPr lang="tr-TR" dirty="0" smtClean="0"/>
              <a:t> </a:t>
            </a:r>
            <a:r>
              <a:rPr lang="tr-TR" dirty="0" err="1" smtClean="0"/>
              <a:t>venle</a:t>
            </a:r>
            <a:r>
              <a:rPr lang="tr-TR" dirty="0" smtClean="0"/>
              <a:t> birleşir. Bu durum </a:t>
            </a:r>
            <a:r>
              <a:rPr lang="tr-TR" dirty="0" err="1" smtClean="0"/>
              <a:t>intraketin</a:t>
            </a:r>
            <a:r>
              <a:rPr lang="tr-TR" dirty="0" smtClean="0"/>
              <a:t>, </a:t>
            </a:r>
            <a:r>
              <a:rPr lang="nn-NO" dirty="0" smtClean="0"/>
              <a:t>damar içinde ilerlemesine engel olabilir</a:t>
            </a:r>
            <a:r>
              <a:rPr lang="tr-TR" dirty="0" smtClean="0"/>
              <a:t>.</a:t>
            </a:r>
          </a:p>
          <a:p>
            <a:r>
              <a:rPr lang="tr-TR" dirty="0" smtClean="0"/>
              <a:t>El sırtı </a:t>
            </a:r>
            <a:r>
              <a:rPr lang="tr-TR" dirty="0" err="1" smtClean="0"/>
              <a:t>venleri</a:t>
            </a:r>
            <a:r>
              <a:rPr lang="tr-TR" dirty="0" smtClean="0"/>
              <a:t> V. </a:t>
            </a:r>
            <a:r>
              <a:rPr lang="tr-TR" dirty="0" err="1" smtClean="0"/>
              <a:t>Sefalica</a:t>
            </a:r>
            <a:r>
              <a:rPr lang="tr-TR" dirty="0" smtClean="0"/>
              <a:t> ve </a:t>
            </a:r>
            <a:r>
              <a:rPr lang="tr-TR" dirty="0" err="1" smtClean="0"/>
              <a:t>basilicanın</a:t>
            </a:r>
            <a:r>
              <a:rPr lang="tr-TR" dirty="0" smtClean="0"/>
              <a:t> el sırtındaki dalları ile </a:t>
            </a:r>
            <a:r>
              <a:rPr lang="tr-TR" dirty="0" err="1" smtClean="0"/>
              <a:t>dorsal</a:t>
            </a:r>
            <a:r>
              <a:rPr lang="tr-TR" dirty="0" smtClean="0"/>
              <a:t> </a:t>
            </a:r>
            <a:r>
              <a:rPr lang="tr-TR" dirty="0" err="1" smtClean="0"/>
              <a:t>metakarpal</a:t>
            </a:r>
            <a:r>
              <a:rPr lang="tr-TR" dirty="0" smtClean="0"/>
              <a:t> </a:t>
            </a:r>
            <a:r>
              <a:rPr lang="tr-TR" dirty="0" err="1" smtClean="0"/>
              <a:t>venler</a:t>
            </a:r>
            <a:r>
              <a:rPr lang="tr-TR" dirty="0" smtClean="0"/>
              <a:t> kullanılır.</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10.jpg"/>
          <p:cNvPicPr>
            <a:picLocks noGrp="1" noChangeAspect="1"/>
          </p:cNvPicPr>
          <p:nvPr>
            <p:ph idx="1"/>
          </p:nvPr>
        </p:nvPicPr>
        <p:blipFill>
          <a:blip r:embed="rId2" cstate="print"/>
          <a:stretch>
            <a:fillRect/>
          </a:stretch>
        </p:blipFill>
        <p:spPr>
          <a:xfrm>
            <a:off x="683568" y="2783"/>
            <a:ext cx="7920880" cy="6855217"/>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11.gif"/>
          <p:cNvPicPr>
            <a:picLocks noGrp="1" noChangeAspect="1"/>
          </p:cNvPicPr>
          <p:nvPr>
            <p:ph idx="1"/>
          </p:nvPr>
        </p:nvPicPr>
        <p:blipFill>
          <a:blip r:embed="rId2" cstate="print"/>
          <a:stretch>
            <a:fillRect/>
          </a:stretch>
        </p:blipFill>
        <p:spPr>
          <a:xfrm>
            <a:off x="683568" y="692696"/>
            <a:ext cx="7368925" cy="5832648"/>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17.png"/>
          <p:cNvPicPr>
            <a:picLocks noGrp="1" noChangeAspect="1"/>
          </p:cNvPicPr>
          <p:nvPr>
            <p:ph idx="1"/>
          </p:nvPr>
        </p:nvPicPr>
        <p:blipFill>
          <a:blip r:embed="rId2" cstate="print"/>
          <a:stretch>
            <a:fillRect/>
          </a:stretch>
        </p:blipFill>
        <p:spPr>
          <a:xfrm>
            <a:off x="3102985" y="3261604"/>
            <a:ext cx="2938029" cy="2300117"/>
          </a:xfrm>
        </p:spPr>
      </p:pic>
      <p:pic>
        <p:nvPicPr>
          <p:cNvPr id="6" name="5 Resim" descr="Resim16.png"/>
          <p:cNvPicPr>
            <a:picLocks noChangeAspect="1"/>
          </p:cNvPicPr>
          <p:nvPr/>
        </p:nvPicPr>
        <p:blipFill>
          <a:blip r:embed="rId3" cstate="print"/>
          <a:stretch>
            <a:fillRect/>
          </a:stretch>
        </p:blipFill>
        <p:spPr>
          <a:xfrm>
            <a:off x="0" y="3907894"/>
            <a:ext cx="3352381" cy="2950106"/>
          </a:xfrm>
          <a:prstGeom prst="rect">
            <a:avLst/>
          </a:prstGeom>
        </p:spPr>
      </p:pic>
      <p:pic>
        <p:nvPicPr>
          <p:cNvPr id="7" name="6 Resim" descr="Resim15.png"/>
          <p:cNvPicPr>
            <a:picLocks noChangeAspect="1"/>
          </p:cNvPicPr>
          <p:nvPr/>
        </p:nvPicPr>
        <p:blipFill>
          <a:blip r:embed="rId4" cstate="print"/>
          <a:stretch>
            <a:fillRect/>
          </a:stretch>
        </p:blipFill>
        <p:spPr>
          <a:xfrm>
            <a:off x="5652120" y="0"/>
            <a:ext cx="3491880" cy="1962750"/>
          </a:xfrm>
          <a:prstGeom prst="rect">
            <a:avLst/>
          </a:prstGeom>
        </p:spPr>
      </p:pic>
      <p:pic>
        <p:nvPicPr>
          <p:cNvPr id="8" name="7 Resim" descr="Resim14.png"/>
          <p:cNvPicPr>
            <a:picLocks noChangeAspect="1"/>
          </p:cNvPicPr>
          <p:nvPr/>
        </p:nvPicPr>
        <p:blipFill>
          <a:blip r:embed="rId5" cstate="print"/>
          <a:stretch>
            <a:fillRect/>
          </a:stretch>
        </p:blipFill>
        <p:spPr>
          <a:xfrm>
            <a:off x="4499992" y="0"/>
            <a:ext cx="1301853" cy="3955480"/>
          </a:xfrm>
          <a:prstGeom prst="rect">
            <a:avLst/>
          </a:prstGeom>
        </p:spPr>
      </p:pic>
      <p:pic>
        <p:nvPicPr>
          <p:cNvPr id="9" name="8 Resim" descr="Resim12.png"/>
          <p:cNvPicPr>
            <a:picLocks noChangeAspect="1"/>
          </p:cNvPicPr>
          <p:nvPr/>
        </p:nvPicPr>
        <p:blipFill>
          <a:blip r:embed="rId6" cstate="print"/>
          <a:stretch>
            <a:fillRect/>
          </a:stretch>
        </p:blipFill>
        <p:spPr>
          <a:xfrm>
            <a:off x="0" y="0"/>
            <a:ext cx="4485715" cy="3933334"/>
          </a:xfrm>
          <a:prstGeom prst="rect">
            <a:avLst/>
          </a:prstGeom>
        </p:spPr>
      </p:pic>
      <p:pic>
        <p:nvPicPr>
          <p:cNvPr id="10" name="9 Resim" descr="Resim13.png"/>
          <p:cNvPicPr>
            <a:picLocks noChangeAspect="1"/>
          </p:cNvPicPr>
          <p:nvPr/>
        </p:nvPicPr>
        <p:blipFill>
          <a:blip r:embed="rId7" cstate="print"/>
          <a:stretch>
            <a:fillRect/>
          </a:stretch>
        </p:blipFill>
        <p:spPr>
          <a:xfrm>
            <a:off x="5724128" y="1844824"/>
            <a:ext cx="3419872" cy="2088232"/>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İntravenöz Sıvı Tedavisinin Başlatılması</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Hekim istemi kontrol edilir.</a:t>
            </a:r>
          </a:p>
          <a:p>
            <a:r>
              <a:rPr lang="tr-TR" dirty="0" smtClean="0"/>
              <a:t>El hijyeni sağlanır.</a:t>
            </a:r>
          </a:p>
          <a:p>
            <a:r>
              <a:rPr lang="tr-TR" dirty="0" smtClean="0"/>
              <a:t>Gerekli araç-gereçler hazırlanır.</a:t>
            </a:r>
          </a:p>
          <a:p>
            <a:r>
              <a:rPr lang="tr-TR" dirty="0" smtClean="0"/>
              <a:t>Araş –gereç hastanın yanına, kolayca ulaşılabileceğimiz bir alana konur.</a:t>
            </a:r>
          </a:p>
          <a:p>
            <a:r>
              <a:rPr lang="tr-TR" dirty="0" smtClean="0"/>
              <a:t>Kullanılan malzemeler </a:t>
            </a:r>
            <a:r>
              <a:rPr lang="tr-TR" dirty="0" err="1" smtClean="0"/>
              <a:t>strerilite</a:t>
            </a:r>
            <a:r>
              <a:rPr lang="tr-TR" dirty="0" smtClean="0"/>
              <a:t> yönünden kontrol edilir.</a:t>
            </a:r>
          </a:p>
          <a:p>
            <a:r>
              <a:rPr lang="tr-TR" dirty="0" smtClean="0"/>
              <a:t>Hasta doğrulanır.</a:t>
            </a:r>
          </a:p>
          <a:p>
            <a:r>
              <a:rPr lang="tr-TR" dirty="0" smtClean="0"/>
              <a:t>Uygulama hastaya açıklanır.</a:t>
            </a:r>
          </a:p>
          <a:p>
            <a:r>
              <a:rPr lang="tr-TR" dirty="0" smtClean="0"/>
              <a:t>Hastanın mahremiyeti sağlanır.</a:t>
            </a:r>
          </a:p>
          <a:p>
            <a:r>
              <a:rPr lang="tr-TR" dirty="0" smtClean="0"/>
              <a:t>Yatak rahat çalışabilecek seviyeye getirilir ve tekerlekleri kapatılır.</a:t>
            </a:r>
          </a:p>
          <a:p>
            <a:r>
              <a:rPr lang="tr-TR" dirty="0" smtClean="0"/>
              <a:t>Solüsyon hazırlanır.</a:t>
            </a:r>
          </a:p>
          <a:p>
            <a:pPr lvl="0"/>
            <a:r>
              <a:rPr lang="tr-TR" dirty="0" smtClean="0"/>
              <a:t>İntravenöz solüsyonun şişesi üzerine askı yerleştirilir.</a:t>
            </a:r>
          </a:p>
          <a:p>
            <a:pPr lvl="0"/>
            <a:r>
              <a:rPr lang="tr-TR" dirty="0" smtClean="0"/>
              <a:t>Solüsyon şişesinin metal kapağı/koruyucu kapağı çıkarılır. </a:t>
            </a:r>
          </a:p>
          <a:p>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19.png"/>
          <p:cNvPicPr>
            <a:picLocks noGrp="1" noChangeAspect="1"/>
          </p:cNvPicPr>
          <p:nvPr>
            <p:ph idx="1"/>
          </p:nvPr>
        </p:nvPicPr>
        <p:blipFill>
          <a:blip r:embed="rId2" cstate="print"/>
          <a:stretch>
            <a:fillRect/>
          </a:stretch>
        </p:blipFill>
        <p:spPr>
          <a:xfrm>
            <a:off x="323528" y="1124744"/>
            <a:ext cx="4104456" cy="5138623"/>
          </a:xfrm>
        </p:spPr>
      </p:pic>
      <p:pic>
        <p:nvPicPr>
          <p:cNvPr id="5" name="4 Resim" descr="Resim20.png"/>
          <p:cNvPicPr>
            <a:picLocks noChangeAspect="1"/>
          </p:cNvPicPr>
          <p:nvPr/>
        </p:nvPicPr>
        <p:blipFill>
          <a:blip r:embed="rId3" cstate="print"/>
          <a:stretch>
            <a:fillRect/>
          </a:stretch>
        </p:blipFill>
        <p:spPr>
          <a:xfrm>
            <a:off x="4644008" y="1124744"/>
            <a:ext cx="4176464" cy="5162528"/>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Resim22.png"/>
          <p:cNvPicPr>
            <a:picLocks noGrp="1" noChangeAspect="1"/>
          </p:cNvPicPr>
          <p:nvPr>
            <p:ph idx="1"/>
          </p:nvPr>
        </p:nvPicPr>
        <p:blipFill>
          <a:blip r:embed="rId2" cstate="print"/>
          <a:stretch>
            <a:fillRect/>
          </a:stretch>
        </p:blipFill>
        <p:spPr>
          <a:xfrm>
            <a:off x="323528" y="1268760"/>
            <a:ext cx="4104456" cy="4972629"/>
          </a:xfrm>
        </p:spPr>
      </p:pic>
      <p:pic>
        <p:nvPicPr>
          <p:cNvPr id="5" name="4 Resim" descr="Resim21.png"/>
          <p:cNvPicPr>
            <a:picLocks noChangeAspect="1"/>
          </p:cNvPicPr>
          <p:nvPr/>
        </p:nvPicPr>
        <p:blipFill>
          <a:blip r:embed="rId3" cstate="print"/>
          <a:stretch>
            <a:fillRect/>
          </a:stretch>
        </p:blipFill>
        <p:spPr>
          <a:xfrm>
            <a:off x="4406516" y="1268760"/>
            <a:ext cx="4737484" cy="4975973"/>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İntravenöz Sıvı Tedavisinin Başlatılması</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dirty="0" smtClean="0"/>
              <a:t>Sıvı </a:t>
            </a:r>
            <a:r>
              <a:rPr lang="tr-TR" dirty="0" err="1" smtClean="0"/>
              <a:t>infüzyon</a:t>
            </a:r>
            <a:r>
              <a:rPr lang="tr-TR" dirty="0" smtClean="0"/>
              <a:t> seti hazırlanır.</a:t>
            </a:r>
          </a:p>
          <a:p>
            <a:pPr lvl="0"/>
            <a:r>
              <a:rPr lang="tr-TR" dirty="0" smtClean="0"/>
              <a:t>Sıvı/</a:t>
            </a:r>
            <a:r>
              <a:rPr lang="tr-TR" dirty="0" err="1" smtClean="0"/>
              <a:t>infüzyon</a:t>
            </a:r>
            <a:r>
              <a:rPr lang="tr-TR" dirty="0" smtClean="0"/>
              <a:t> setinin paketi açılır.</a:t>
            </a:r>
          </a:p>
          <a:p>
            <a:pPr lvl="0"/>
            <a:r>
              <a:rPr lang="tr-TR" dirty="0" smtClean="0"/>
              <a:t>Sıvı/</a:t>
            </a:r>
            <a:r>
              <a:rPr lang="tr-TR" dirty="0" err="1" smtClean="0"/>
              <a:t>infüzyon</a:t>
            </a:r>
            <a:r>
              <a:rPr lang="tr-TR" dirty="0" smtClean="0"/>
              <a:t> seti elde toplanarak </a:t>
            </a:r>
            <a:r>
              <a:rPr lang="tr-TR" dirty="0" err="1" smtClean="0"/>
              <a:t>proksimal</a:t>
            </a:r>
            <a:r>
              <a:rPr lang="tr-TR" dirty="0" smtClean="0"/>
              <a:t> ve </a:t>
            </a:r>
            <a:r>
              <a:rPr lang="tr-TR" dirty="0" err="1" smtClean="0"/>
              <a:t>distal</a:t>
            </a:r>
            <a:r>
              <a:rPr lang="tr-TR" dirty="0" smtClean="0"/>
              <a:t> uçlarının </a:t>
            </a:r>
            <a:r>
              <a:rPr lang="tr-TR" dirty="0" err="1" smtClean="0"/>
              <a:t>kontaminasyonu</a:t>
            </a:r>
            <a:r>
              <a:rPr lang="tr-TR" dirty="0" smtClean="0"/>
              <a:t> önlenir ve akış ayarlayıcı makarası kapatılır.</a:t>
            </a:r>
          </a:p>
          <a:p>
            <a:pPr lvl="0"/>
            <a:r>
              <a:rPr lang="tr-TR" dirty="0" smtClean="0"/>
              <a:t>Sıvı setinin solüsyon şişesine girecek olan </a:t>
            </a:r>
            <a:r>
              <a:rPr lang="tr-TR" dirty="0" err="1" smtClean="0"/>
              <a:t>proksimal</a:t>
            </a:r>
            <a:r>
              <a:rPr lang="tr-TR" dirty="0" smtClean="0"/>
              <a:t> ucundaki koruyucu kını çıkarılır.</a:t>
            </a:r>
          </a:p>
          <a:p>
            <a:pPr lvl="0"/>
            <a:r>
              <a:rPr lang="tr-TR" dirty="0" smtClean="0"/>
              <a:t>Koruyucu kının altında kalan uç kısmı </a:t>
            </a:r>
            <a:r>
              <a:rPr lang="tr-TR" dirty="0" err="1" smtClean="0"/>
              <a:t>kontamine</a:t>
            </a:r>
            <a:r>
              <a:rPr lang="tr-TR" dirty="0" smtClean="0"/>
              <a:t> edilmeden solüsyon şişesinin lastik tıpasının tam ortasındaki büyük delikten içeriye doğru kuvvetlice itilir. </a:t>
            </a:r>
          </a:p>
          <a:p>
            <a:pPr lvl="0"/>
            <a:r>
              <a:rPr lang="tr-TR" dirty="0" smtClean="0"/>
              <a:t>İntravenöz solüsyonun şişesi ters </a:t>
            </a:r>
            <a:r>
              <a:rPr lang="tr-TR" dirty="0" err="1" smtClean="0"/>
              <a:t>çevirilerek</a:t>
            </a:r>
            <a:r>
              <a:rPr lang="tr-TR" dirty="0" smtClean="0"/>
              <a:t> sıvı askısına takılır.</a:t>
            </a:r>
          </a:p>
          <a:p>
            <a:pPr lvl="0"/>
            <a:r>
              <a:rPr lang="tr-TR" dirty="0" smtClean="0"/>
              <a:t>Sıvı setinin havalandırma kapağı açılır.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10996</TotalTime>
  <Words>7434</Words>
  <Application>Microsoft Office PowerPoint</Application>
  <PresentationFormat>Ekran Gösterisi (4:3)</PresentationFormat>
  <Paragraphs>696</Paragraphs>
  <Slides>156</Slides>
  <Notes>0</Notes>
  <HiddenSlides>0</HiddenSlides>
  <MMClips>0</MMClips>
  <ScaleCrop>false</ScaleCrop>
  <HeadingPairs>
    <vt:vector size="4" baseType="variant">
      <vt:variant>
        <vt:lpstr>Tema</vt:lpstr>
      </vt:variant>
      <vt:variant>
        <vt:i4>1</vt:i4>
      </vt:variant>
      <vt:variant>
        <vt:lpstr>Slayt Başlıkları</vt:lpstr>
      </vt:variant>
      <vt:variant>
        <vt:i4>156</vt:i4>
      </vt:variant>
    </vt:vector>
  </HeadingPairs>
  <TitlesOfParts>
    <vt:vector size="157" baseType="lpstr">
      <vt:lpstr>Şehir Hayatı</vt:lpstr>
      <vt:lpstr>SIVI GEREKSİNİMİ</vt:lpstr>
      <vt:lpstr>SIVI GEREKSİNİMİ</vt:lpstr>
      <vt:lpstr>SU</vt:lpstr>
      <vt:lpstr>SIVI-ELEKTROLİT DENGESİ</vt:lpstr>
      <vt:lpstr>Vücut Sıvıları</vt:lpstr>
      <vt:lpstr>Vücut Sıvıları</vt:lpstr>
      <vt:lpstr>Vücut Sıvılarının Dağılımı</vt:lpstr>
      <vt:lpstr>Slayt 8</vt:lpstr>
      <vt:lpstr>Vücut Sıvılarının Dağılımı</vt:lpstr>
      <vt:lpstr>Vücut Sıvılarının Dağılımı</vt:lpstr>
      <vt:lpstr>Vücut Sıvılarının Dağılımı</vt:lpstr>
      <vt:lpstr>Vücut Sıvılarının Dağılımı</vt:lpstr>
      <vt:lpstr>Elektrolitler </vt:lpstr>
      <vt:lpstr>Elektrolitler</vt:lpstr>
      <vt:lpstr>Slayt 15</vt:lpstr>
      <vt:lpstr>Elektrolitler</vt:lpstr>
      <vt:lpstr>Sodyum (Na+ ): </vt:lpstr>
      <vt:lpstr>Sodyum (Na+ ):</vt:lpstr>
      <vt:lpstr>Potasyum (K+ ):</vt:lpstr>
      <vt:lpstr>Potasyum (K+ ):</vt:lpstr>
      <vt:lpstr>Kalsiyum (Ca++):</vt:lpstr>
      <vt:lpstr>Kalsiyum (Ca++):</vt:lpstr>
      <vt:lpstr>Magnezyum(Mg++):</vt:lpstr>
      <vt:lpstr>Slayt 24</vt:lpstr>
      <vt:lpstr>Klor (Cl):</vt:lpstr>
      <vt:lpstr>VÜCUT SIVI Bölmelerinin içeriği</vt:lpstr>
      <vt:lpstr>Vücutta Sıvı ve Elektrolitlerin Hareketi</vt:lpstr>
      <vt:lpstr>Slayt 28</vt:lpstr>
      <vt:lpstr>Vücut Sıvılarının Düzenlenmesi</vt:lpstr>
      <vt:lpstr>Vücut Sıvılarının Düzenlenmesi</vt:lpstr>
      <vt:lpstr>Sıvı Elektrolit Dengesizlikleri</vt:lpstr>
      <vt:lpstr>Slayt 32</vt:lpstr>
      <vt:lpstr>Dehidratasyon</vt:lpstr>
      <vt:lpstr>Overhidrasyon</vt:lpstr>
      <vt:lpstr>Slayt 35</vt:lpstr>
      <vt:lpstr>Overhidrasyon</vt:lpstr>
      <vt:lpstr>ÖDEM</vt:lpstr>
      <vt:lpstr>Slayt 38</vt:lpstr>
      <vt:lpstr>Elektrolit Dengesizlikleri</vt:lpstr>
      <vt:lpstr>Sodyum Dengesizlikleri</vt:lpstr>
      <vt:lpstr>Hiponatremi</vt:lpstr>
      <vt:lpstr>Hiponatremi</vt:lpstr>
      <vt:lpstr>Hipernatremi </vt:lpstr>
      <vt:lpstr>Hipernatremi </vt:lpstr>
      <vt:lpstr>Potasyum Dengesizlikleri</vt:lpstr>
      <vt:lpstr>Hipokalemi</vt:lpstr>
      <vt:lpstr>Hipokalemi</vt:lpstr>
      <vt:lpstr>Hiperkalemi</vt:lpstr>
      <vt:lpstr>Kalsiyum dengesizlikleri</vt:lpstr>
      <vt:lpstr>Magnezyum dengesizlikleri</vt:lpstr>
      <vt:lpstr>ASİT-BAZ DENGESİ</vt:lpstr>
      <vt:lpstr>Slayt 52</vt:lpstr>
      <vt:lpstr>ASİT-BAZ DENGESİ</vt:lpstr>
      <vt:lpstr>Slayt 54</vt:lpstr>
      <vt:lpstr>Slayt 55</vt:lpstr>
      <vt:lpstr>pH</vt:lpstr>
      <vt:lpstr>Slayt 57</vt:lpstr>
      <vt:lpstr>Vücut Sıvılarının Kimyasal Asit Baz Tampon Sistemleri</vt:lpstr>
      <vt:lpstr>Bikarbonat tampon sistemi:</vt:lpstr>
      <vt:lpstr>Slayt 60</vt:lpstr>
      <vt:lpstr>Slayt 61</vt:lpstr>
      <vt:lpstr>Slayt 62</vt:lpstr>
      <vt:lpstr>Slayt 63</vt:lpstr>
      <vt:lpstr>Slayt 64</vt:lpstr>
      <vt:lpstr>H2CO3HCO3-’ın 1:20 oranı H+’u dengesi için hayatidir. Bu oran bozulduğunda, H+’u dengesi anormaldir.</vt:lpstr>
      <vt:lpstr>Fosfat tampon sistemi:</vt:lpstr>
      <vt:lpstr> Protein tampon sistemi:</vt:lpstr>
      <vt:lpstr>Hemoglobin tampon sistemi:</vt:lpstr>
      <vt:lpstr>Asit Baz Dengesinin Akciğerler Tarafından Düzenlenmesi</vt:lpstr>
      <vt:lpstr>Asit Baz Dengesinin Böbrekler Tarafından Düzenlenmesi</vt:lpstr>
      <vt:lpstr>Asit Baz Dengesi Bozuklukları</vt:lpstr>
      <vt:lpstr>Asit Baz Dengesi Bozuklukları</vt:lpstr>
      <vt:lpstr>Slayt 73</vt:lpstr>
      <vt:lpstr>H+ İYONU?</vt:lpstr>
      <vt:lpstr>Asit Baz dengesizlikleri</vt:lpstr>
      <vt:lpstr>SIVI ELEKTROLİT DENGESİNİN SÜRDÜRÜLMESİ</vt:lpstr>
      <vt:lpstr>Aldığı Çıkardığı Sıvı İzlenimi</vt:lpstr>
      <vt:lpstr>İntravenöz Sıvı Tedavisi</vt:lpstr>
      <vt:lpstr>Slayt 79</vt:lpstr>
      <vt:lpstr>İntravenöz Solüsyonlar</vt:lpstr>
      <vt:lpstr>Slayt 81</vt:lpstr>
      <vt:lpstr>İntravenöz Solüsyonlar</vt:lpstr>
      <vt:lpstr>Slayt 83</vt:lpstr>
      <vt:lpstr>İntravenöz Solüsyonlar</vt:lpstr>
      <vt:lpstr>İntravenöz Solüsyonlar</vt:lpstr>
      <vt:lpstr>İntravenöz Solüsyonlar</vt:lpstr>
      <vt:lpstr>İntravenöz Sıvı Setleri</vt:lpstr>
      <vt:lpstr>Slayt 88</vt:lpstr>
      <vt:lpstr>İntravenöz Sıvı Tedavisinde Kullanılan İğne ve İntraketler </vt:lpstr>
      <vt:lpstr>Slayt 90</vt:lpstr>
      <vt:lpstr>Slayt 91</vt:lpstr>
      <vt:lpstr>İntravenöz Sıvı Tedavisinde Damar Seçimi</vt:lpstr>
      <vt:lpstr>Slayt 93</vt:lpstr>
      <vt:lpstr>Slayt 94</vt:lpstr>
      <vt:lpstr>Slayt 95</vt:lpstr>
      <vt:lpstr>İntravenöz Sıvı Tedavisinin Başlatılması</vt:lpstr>
      <vt:lpstr>Slayt 97</vt:lpstr>
      <vt:lpstr>Slayt 98</vt:lpstr>
      <vt:lpstr>İntravenöz Sıvı Tedavisinin Başlatılması </vt:lpstr>
      <vt:lpstr>Slayt 100</vt:lpstr>
      <vt:lpstr>Slayt 101</vt:lpstr>
      <vt:lpstr>Slayt 102</vt:lpstr>
      <vt:lpstr>Slayt 103</vt:lpstr>
      <vt:lpstr>Slayt 104</vt:lpstr>
      <vt:lpstr>Slayt 105</vt:lpstr>
      <vt:lpstr>Slayt 106</vt:lpstr>
      <vt:lpstr>Slayt 107</vt:lpstr>
      <vt:lpstr>Slayt 108</vt:lpstr>
      <vt:lpstr>Slayt 109</vt:lpstr>
      <vt:lpstr>Akış Hızının ml/saat Olarak Hesaplanması;</vt:lpstr>
      <vt:lpstr>Slayt 111</vt:lpstr>
      <vt:lpstr>Slayt 112</vt:lpstr>
      <vt:lpstr>KAN TRANSFÜZYONU</vt:lpstr>
      <vt:lpstr>Kanın Yapısı</vt:lpstr>
      <vt:lpstr>Kan Grupları ve Rh Faktörü </vt:lpstr>
      <vt:lpstr>Kan Grupları</vt:lpstr>
      <vt:lpstr>Slayt 117</vt:lpstr>
      <vt:lpstr>Slayt 118</vt:lpstr>
      <vt:lpstr>Slayt 119</vt:lpstr>
      <vt:lpstr>Slayt 120</vt:lpstr>
      <vt:lpstr>Rh Faktörü</vt:lpstr>
      <vt:lpstr>Slayt 122</vt:lpstr>
      <vt:lpstr>Slayt 123</vt:lpstr>
      <vt:lpstr>Güvenli Kan Transfüzyonu</vt:lpstr>
      <vt:lpstr>Hasta Bilgileri</vt:lpstr>
      <vt:lpstr>Bileşen Bilgileri</vt:lpstr>
      <vt:lpstr>Slayt 127</vt:lpstr>
      <vt:lpstr>Transfüzyon Öncesi Kontrol</vt:lpstr>
      <vt:lpstr>Transfüzyon İzlemi</vt:lpstr>
      <vt:lpstr>Tansfüzyon Reaksiyon Şüphesi Oldu İse;</vt:lpstr>
      <vt:lpstr>TOTAL PARENTERAL BESLENME</vt:lpstr>
      <vt:lpstr>Slayt 132</vt:lpstr>
      <vt:lpstr>Slayt 133</vt:lpstr>
      <vt:lpstr>Total parenteral beslenmede kullanılan bazı solüsyonlar</vt:lpstr>
      <vt:lpstr>Slayt 135</vt:lpstr>
      <vt:lpstr>Slayt 136</vt:lpstr>
      <vt:lpstr>Slayt 137</vt:lpstr>
      <vt:lpstr>İMPLANTE PORT</vt:lpstr>
      <vt:lpstr>Slayt 139</vt:lpstr>
      <vt:lpstr>Slayt 140</vt:lpstr>
      <vt:lpstr>avantajları</vt:lpstr>
      <vt:lpstr>dezavantazları</vt:lpstr>
      <vt:lpstr>Port kullanımı</vt:lpstr>
      <vt:lpstr>Slayt 144</vt:lpstr>
      <vt:lpstr>Slayt 145</vt:lpstr>
      <vt:lpstr>İMPLANTE PORT’un komplikasyonları</vt:lpstr>
      <vt:lpstr>Slayt 147</vt:lpstr>
      <vt:lpstr>Slayt 148</vt:lpstr>
      <vt:lpstr>Slayt 149</vt:lpstr>
      <vt:lpstr>Slayt 150</vt:lpstr>
      <vt:lpstr>Total parenteral beslenmeye bağlı komlikasyonlar</vt:lpstr>
      <vt:lpstr>Hemşirelik Bakımı</vt:lpstr>
      <vt:lpstr>Slayt 153</vt:lpstr>
      <vt:lpstr>Slayt 154</vt:lpstr>
      <vt:lpstr>Slayt 155</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Neşe Esmertaş</dc:creator>
  <cp:lastModifiedBy>acer</cp:lastModifiedBy>
  <cp:revision>447</cp:revision>
  <dcterms:created xsi:type="dcterms:W3CDTF">2018-02-09T04:40:40Z</dcterms:created>
  <dcterms:modified xsi:type="dcterms:W3CDTF">2018-03-14T15:03:13Z</dcterms:modified>
</cp:coreProperties>
</file>