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1"/>
  </p:notesMasterIdLst>
  <p:sldIdLst>
    <p:sldId id="478" r:id="rId2"/>
    <p:sldId id="479" r:id="rId3"/>
    <p:sldId id="480" r:id="rId4"/>
    <p:sldId id="481" r:id="rId5"/>
    <p:sldId id="482" r:id="rId6"/>
    <p:sldId id="483" r:id="rId7"/>
    <p:sldId id="484" r:id="rId8"/>
    <p:sldId id="485" r:id="rId9"/>
    <p:sldId id="486" r:id="rId10"/>
    <p:sldId id="487" r:id="rId11"/>
    <p:sldId id="468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8" r:id="rId21"/>
    <p:sldId id="499" r:id="rId22"/>
    <p:sldId id="500" r:id="rId23"/>
    <p:sldId id="501" r:id="rId24"/>
    <p:sldId id="502" r:id="rId25"/>
    <p:sldId id="503" r:id="rId26"/>
    <p:sldId id="504" r:id="rId27"/>
    <p:sldId id="505" r:id="rId28"/>
    <p:sldId id="506" r:id="rId29"/>
    <p:sldId id="50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A50021"/>
    <a:srgbClr val="2CB8D4"/>
    <a:srgbClr val="70E67B"/>
    <a:srgbClr val="1EAE2C"/>
    <a:srgbClr val="FF00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6" autoAdjust="0"/>
    <p:restoredTop sz="86418" autoAdjust="0"/>
  </p:normalViewPr>
  <p:slideViewPr>
    <p:cSldViewPr>
      <p:cViewPr>
        <p:scale>
          <a:sx n="98" d="100"/>
          <a:sy n="98" d="100"/>
        </p:scale>
        <p:origin x="-72" y="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fld id="{5BAE8F57-2E17-4C9D-968C-714D3F3F1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23962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23962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B49551-CC53-45DB-A9CF-C482CB143D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0F156-D097-488A-B6C0-880792B910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64B6F-5D51-4F38-ACEE-C5A89C7104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AE6D3-B0D9-4D3A-8398-383A21A7F18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C803-0EAE-4ECB-B0A7-83F50BDA37B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061D7-2AD1-42C5-87C1-1A1017899D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D1E62-1175-45AF-AD35-5009A36D79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9DFC-10E8-4537-BF57-0EABBD631C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503E-FA7F-46AA-922F-64E6F964B4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61184-78B1-46D0-9967-DE3851FA236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6DE91-D797-463E-9321-456F04F94D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23859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859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859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859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2385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386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Tx/>
              <a:buSzTx/>
              <a:buFontTx/>
              <a:buNone/>
              <a:defRPr sz="1400">
                <a:effectLst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86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ClrTx/>
              <a:buSzTx/>
              <a:buFontTx/>
              <a:buNone/>
              <a:defRPr sz="1400">
                <a:effectLst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86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Tx/>
              <a:buSzTx/>
              <a:buFontTx/>
              <a:buNone/>
              <a:defRPr sz="1400">
                <a:effectLst/>
              </a:defRPr>
            </a:lvl1pPr>
          </a:lstStyle>
          <a:p>
            <a:pPr>
              <a:defRPr/>
            </a:pPr>
            <a:fld id="{037E9AD1-A906-4B6D-BA44-C59877FAF3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2386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2988" y="1052513"/>
            <a:ext cx="7772400" cy="44545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tr-TR" b="1" dirty="0" err="1" smtClean="0">
                <a:solidFill>
                  <a:srgbClr val="A50021"/>
                </a:solidFill>
              </a:rPr>
              <a:t>Lipidler</a:t>
            </a:r>
            <a:r>
              <a:rPr lang="tr-TR" b="1" dirty="0" smtClean="0">
                <a:solidFill>
                  <a:srgbClr val="A50021"/>
                </a:solidFill>
              </a:rPr>
              <a:t> 3 büyük gruba ayrılırlar.</a:t>
            </a:r>
          </a:p>
          <a:p>
            <a:pPr>
              <a:defRPr/>
            </a:pPr>
            <a:endParaRPr lang="tr-TR" b="1" dirty="0" smtClean="0">
              <a:solidFill>
                <a:srgbClr val="A50021"/>
              </a:solidFill>
            </a:endParaRPr>
          </a:p>
          <a:p>
            <a:pPr>
              <a:defRPr/>
            </a:pPr>
            <a:r>
              <a:rPr lang="tr-TR" sz="2400" dirty="0" smtClean="0">
                <a:solidFill>
                  <a:schemeClr val="bg2"/>
                </a:solidFill>
              </a:rPr>
              <a:t>1)Sıvı yağlar , katı yağlar, mumlar  aynı yapısal özelliktedirler, sadece  C, H ve O kapsarlar</a:t>
            </a:r>
          </a:p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>
                <a:solidFill>
                  <a:schemeClr val="bg2"/>
                </a:solidFill>
              </a:rPr>
              <a:t>2)</a:t>
            </a:r>
            <a:r>
              <a:rPr lang="tr-TR" sz="2400" dirty="0" err="1" smtClean="0">
                <a:solidFill>
                  <a:schemeClr val="bg2"/>
                </a:solidFill>
              </a:rPr>
              <a:t>Fosfolipidler</a:t>
            </a:r>
            <a:r>
              <a:rPr lang="tr-TR" sz="2400" dirty="0" smtClean="0">
                <a:solidFill>
                  <a:schemeClr val="bg2"/>
                </a:solidFill>
              </a:rPr>
              <a:t> yapı olarak sıvı yağlara benzerler, fakat  </a:t>
            </a:r>
            <a:r>
              <a:rPr lang="tr-TR" sz="2400" dirty="0" err="1" smtClean="0">
                <a:solidFill>
                  <a:schemeClr val="bg2"/>
                </a:solidFill>
              </a:rPr>
              <a:t>fosfolipidler</a:t>
            </a:r>
            <a:r>
              <a:rPr lang="tr-TR" sz="2400" dirty="0" smtClean="0">
                <a:solidFill>
                  <a:schemeClr val="bg2"/>
                </a:solidFill>
              </a:rPr>
              <a:t> hem  fosfor </a:t>
            </a:r>
            <a:r>
              <a:rPr lang="tr-TR" sz="2400" dirty="0" err="1" smtClean="0">
                <a:solidFill>
                  <a:schemeClr val="bg2"/>
                </a:solidFill>
              </a:rPr>
              <a:t>hemde</a:t>
            </a:r>
            <a:r>
              <a:rPr lang="tr-TR" sz="2400" dirty="0" smtClean="0">
                <a:solidFill>
                  <a:schemeClr val="bg2"/>
                </a:solidFill>
              </a:rPr>
              <a:t>  azot içerirler</a:t>
            </a:r>
          </a:p>
          <a:p>
            <a:pPr>
              <a:defRPr/>
            </a:pPr>
            <a:endParaRPr lang="tr-TR" sz="2400" b="1" dirty="0" smtClean="0"/>
          </a:p>
          <a:p>
            <a:pPr>
              <a:defRPr/>
            </a:pPr>
            <a:r>
              <a:rPr lang="tr-TR" sz="2400" dirty="0" smtClean="0">
                <a:solidFill>
                  <a:schemeClr val="bg2"/>
                </a:solidFill>
              </a:rPr>
              <a:t>3)Birbirleriyle birleşmiş  halkalı yapıdaki </a:t>
            </a:r>
            <a:r>
              <a:rPr lang="tr-TR" sz="2400" dirty="0" err="1" smtClean="0">
                <a:solidFill>
                  <a:schemeClr val="bg2"/>
                </a:solidFill>
              </a:rPr>
              <a:t>steroidler</a:t>
            </a:r>
            <a:endParaRPr lang="tr-TR" sz="24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effectLst/>
              </a:rPr>
              <a:t> </a:t>
            </a:r>
            <a:br>
              <a:rPr lang="tr-TR" dirty="0">
                <a:effectLst/>
              </a:rPr>
            </a:br>
            <a:r>
              <a:rPr lang="tr-TR" sz="2800" b="1" dirty="0">
                <a:effectLst/>
              </a:rPr>
              <a:t>3)HÜCRELER METABOLİK REAKSİYONLARI NASIL KONTROL EDERLER?</a:t>
            </a:r>
            <a:br>
              <a:rPr lang="tr-TR" sz="2800" b="1" dirty="0">
                <a:effectLst/>
              </a:rPr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>
              <a:defRPr/>
            </a:pPr>
            <a:r>
              <a:rPr lang="tr-TR" sz="2400" b="1" dirty="0" smtClean="0"/>
              <a:t>Hücrelerin biyokimyası  üç şekilde ayarlanır. </a:t>
            </a:r>
          </a:p>
          <a:p>
            <a:pPr>
              <a:defRPr/>
            </a:pPr>
            <a:endParaRPr lang="tr-TR" sz="2400" b="1" dirty="0" smtClean="0"/>
          </a:p>
          <a:p>
            <a:pPr>
              <a:defRPr/>
            </a:pPr>
            <a:r>
              <a:rPr lang="tr-TR" sz="2400" b="1" dirty="0" smtClean="0"/>
              <a:t>1. Hücreler, enzim denilen  proteinleri kullanarak, kimyasal  reaksiyonları düzenlerler. </a:t>
            </a:r>
          </a:p>
          <a:p>
            <a:pPr>
              <a:defRPr/>
            </a:pPr>
            <a:r>
              <a:rPr lang="tr-TR" sz="2400" b="1" dirty="0" smtClean="0"/>
              <a:t>2. Hücreler, enerjiye ihtiyaç  duyan </a:t>
            </a:r>
            <a:r>
              <a:rPr lang="tr-TR" sz="2400" b="1" dirty="0" err="1" smtClean="0"/>
              <a:t>endergonik</a:t>
            </a:r>
            <a:r>
              <a:rPr lang="tr-TR" sz="2400" b="1" dirty="0" smtClean="0"/>
              <a:t> reaksiyonlar ile  ve enerjiyi serbest bırakan  </a:t>
            </a:r>
            <a:r>
              <a:rPr lang="tr-TR" sz="2400" b="1" dirty="0" err="1" smtClean="0"/>
              <a:t>eksergonik</a:t>
            </a:r>
            <a:r>
              <a:rPr lang="tr-TR" sz="2400" b="1" dirty="0" smtClean="0"/>
              <a:t> reaksiyonlar ile  birlikte yürütülürler.</a:t>
            </a:r>
          </a:p>
          <a:p>
            <a:pPr>
              <a:defRPr/>
            </a:pPr>
            <a:r>
              <a:rPr lang="tr-TR" sz="2400" b="1" dirty="0" smtClean="0"/>
              <a:t>3. </a:t>
            </a:r>
            <a:r>
              <a:rPr lang="tr-TR" sz="2400" b="1" dirty="0" err="1" smtClean="0"/>
              <a:t>Hücreler,eksergonik</a:t>
            </a:r>
            <a:r>
              <a:rPr lang="tr-TR" sz="2400" b="1" dirty="0" smtClean="0"/>
              <a:t> reaksiyonlardan  enerjiyi yakalayan  enerji taşıyıcı  molekülleri sentezlerler ve bu enerjiyi  </a:t>
            </a:r>
            <a:r>
              <a:rPr lang="tr-TR" sz="2400" b="1" dirty="0" err="1" smtClean="0"/>
              <a:t>endergonik</a:t>
            </a:r>
            <a:r>
              <a:rPr lang="tr-TR" sz="2400" b="1" dirty="0" smtClean="0"/>
              <a:t> reaksiyonlara taşırlar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effectLst/>
              </a:rPr>
              <a:t/>
            </a:r>
            <a:br>
              <a:rPr lang="tr-TR" dirty="0" smtClean="0">
                <a:effectLst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479550"/>
            <a:ext cx="7772400" cy="4110038"/>
          </a:xfrm>
          <a:ln>
            <a:solidFill>
              <a:schemeClr val="accent2"/>
            </a:solidFill>
          </a:ln>
        </p:spPr>
        <p:txBody>
          <a:bodyPr/>
          <a:lstStyle/>
          <a:p>
            <a:pPr lvl="3" eaLnBrk="1" hangingPunct="1">
              <a:buFont typeface="Wingdings" pitchFamily="2" charset="2"/>
              <a:buNone/>
              <a:defRPr/>
            </a:pPr>
            <a:r>
              <a:rPr lang="tr-TR" dirty="0" smtClean="0"/>
              <a:t>1.</a:t>
            </a:r>
            <a:r>
              <a:rPr lang="en-US" dirty="0" smtClean="0"/>
              <a:t>	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 err="1"/>
              <a:t>Hücreler</a:t>
            </a:r>
            <a:r>
              <a:rPr lang="en-US" dirty="0"/>
              <a:t>,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denilen</a:t>
            </a:r>
            <a:r>
              <a:rPr lang="en-US" dirty="0"/>
              <a:t>  </a:t>
            </a:r>
            <a:r>
              <a:rPr lang="en-US" dirty="0" err="1"/>
              <a:t>proteinleri</a:t>
            </a:r>
            <a:r>
              <a:rPr lang="en-US" dirty="0"/>
              <a:t> </a:t>
            </a:r>
            <a:r>
              <a:rPr lang="en-US" dirty="0" err="1"/>
              <a:t>kullanarak</a:t>
            </a:r>
            <a:r>
              <a:rPr lang="en-US" dirty="0"/>
              <a:t>, </a:t>
            </a:r>
            <a:r>
              <a:rPr lang="en-US" dirty="0" err="1"/>
              <a:t>kimyasal</a:t>
            </a:r>
            <a:r>
              <a:rPr lang="en-US" dirty="0"/>
              <a:t>  </a:t>
            </a:r>
            <a:r>
              <a:rPr lang="en-US" dirty="0" err="1"/>
              <a:t>reaksiyonları</a:t>
            </a:r>
            <a:r>
              <a:rPr lang="en-US" dirty="0"/>
              <a:t> </a:t>
            </a:r>
            <a:r>
              <a:rPr lang="en-US" dirty="0" err="1"/>
              <a:t>düzenlerler</a:t>
            </a:r>
            <a:r>
              <a:rPr lang="en-US" dirty="0"/>
              <a:t>. </a:t>
            </a:r>
            <a:endParaRPr lang="en-US" dirty="0" smtClean="0"/>
          </a:p>
          <a:p>
            <a:pPr lvl="3" eaLnBrk="1" hangingPunct="1">
              <a:buFont typeface="Wingdings" pitchFamily="2" charset="2"/>
              <a:buNone/>
              <a:defRPr/>
            </a:pPr>
            <a:r>
              <a:rPr lang="en-US" dirty="0" smtClean="0"/>
              <a:t>2. </a:t>
            </a:r>
            <a:r>
              <a:rPr lang="en-US" dirty="0" err="1" smtClean="0"/>
              <a:t>Hücreler</a:t>
            </a:r>
            <a:r>
              <a:rPr lang="en-US" dirty="0" smtClean="0"/>
              <a:t>, </a:t>
            </a:r>
            <a:r>
              <a:rPr lang="en-US" dirty="0" err="1" smtClean="0"/>
              <a:t>enerjiye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 </a:t>
            </a:r>
            <a:r>
              <a:rPr lang="en-US" dirty="0" err="1" smtClean="0"/>
              <a:t>duyan</a:t>
            </a:r>
            <a:r>
              <a:rPr lang="en-US" dirty="0" smtClean="0"/>
              <a:t> </a:t>
            </a:r>
            <a:r>
              <a:rPr lang="en-US" dirty="0" err="1" smtClean="0"/>
              <a:t>endergonik</a:t>
            </a:r>
            <a:r>
              <a:rPr lang="en-US" dirty="0" smtClean="0"/>
              <a:t> </a:t>
            </a:r>
            <a:r>
              <a:rPr lang="en-US" dirty="0" err="1" smtClean="0"/>
              <a:t>reaksiyonlar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enerjiyi</a:t>
            </a:r>
            <a:r>
              <a:rPr lang="en-US" dirty="0" smtClean="0"/>
              <a:t> </a:t>
            </a:r>
            <a:r>
              <a:rPr lang="en-US" dirty="0" err="1" smtClean="0"/>
              <a:t>serbest</a:t>
            </a:r>
            <a:r>
              <a:rPr lang="en-US" dirty="0" smtClean="0"/>
              <a:t> </a:t>
            </a:r>
            <a:r>
              <a:rPr lang="en-US" dirty="0" err="1" smtClean="0"/>
              <a:t>bırakan</a:t>
            </a:r>
            <a:r>
              <a:rPr lang="en-US" dirty="0" smtClean="0"/>
              <a:t>  </a:t>
            </a:r>
            <a:r>
              <a:rPr lang="en-US" dirty="0" err="1" smtClean="0"/>
              <a:t>eksergonik</a:t>
            </a:r>
            <a:r>
              <a:rPr lang="en-US" dirty="0" smtClean="0"/>
              <a:t> </a:t>
            </a:r>
            <a:r>
              <a:rPr lang="en-US" dirty="0" err="1" smtClean="0"/>
              <a:t>reaksiyonlar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yürütülürler</a:t>
            </a:r>
            <a:r>
              <a:rPr lang="en-US" dirty="0" smtClean="0"/>
              <a:t>.</a:t>
            </a:r>
          </a:p>
          <a:p>
            <a:pPr lvl="3" eaLnBrk="1" hangingPunct="1">
              <a:buFont typeface="Wingdings" pitchFamily="2" charset="2"/>
              <a:buNone/>
              <a:defRPr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err="1"/>
              <a:t>Hücreler,eksergonik</a:t>
            </a:r>
            <a:r>
              <a:rPr lang="en-US" dirty="0"/>
              <a:t> </a:t>
            </a:r>
            <a:r>
              <a:rPr lang="en-US" dirty="0" err="1"/>
              <a:t>reaksiyonlardan</a:t>
            </a:r>
            <a:r>
              <a:rPr lang="en-US" dirty="0"/>
              <a:t>  </a:t>
            </a:r>
            <a:r>
              <a:rPr lang="en-US" dirty="0" err="1"/>
              <a:t>enerjiyi</a:t>
            </a:r>
            <a:r>
              <a:rPr lang="en-US" dirty="0"/>
              <a:t> </a:t>
            </a:r>
            <a:r>
              <a:rPr lang="en-US" dirty="0" err="1"/>
              <a:t>yakalayan</a:t>
            </a:r>
            <a:r>
              <a:rPr lang="en-US" dirty="0"/>
              <a:t> 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taşıyıcı</a:t>
            </a:r>
            <a:r>
              <a:rPr lang="en-US" dirty="0"/>
              <a:t>  </a:t>
            </a:r>
            <a:r>
              <a:rPr lang="en-US" dirty="0" err="1"/>
              <a:t>molekülleri</a:t>
            </a:r>
            <a:r>
              <a:rPr lang="en-US" dirty="0"/>
              <a:t> </a:t>
            </a:r>
            <a:r>
              <a:rPr lang="en-US" dirty="0" err="1"/>
              <a:t>sentezlerler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enerjiyi</a:t>
            </a:r>
            <a:r>
              <a:rPr lang="en-US" dirty="0"/>
              <a:t>  </a:t>
            </a:r>
            <a:r>
              <a:rPr lang="en-US" dirty="0" err="1"/>
              <a:t>endergonik</a:t>
            </a:r>
            <a:r>
              <a:rPr lang="en-US" dirty="0"/>
              <a:t> </a:t>
            </a:r>
            <a:r>
              <a:rPr lang="en-US" dirty="0" err="1"/>
              <a:t>reaksiyonlara</a:t>
            </a:r>
            <a:r>
              <a:rPr lang="en-US" dirty="0"/>
              <a:t> </a:t>
            </a:r>
            <a:r>
              <a:rPr lang="en-US" dirty="0" err="1"/>
              <a:t>taşırlarAktivasyon</a:t>
            </a:r>
            <a:r>
              <a:rPr lang="en-US" dirty="0"/>
              <a:t> </a:t>
            </a:r>
            <a:r>
              <a:rPr lang="en-US" dirty="0" err="1"/>
              <a:t>Enerjisini</a:t>
            </a:r>
            <a:r>
              <a:rPr lang="en-US" dirty="0"/>
              <a:t> </a:t>
            </a:r>
            <a:r>
              <a:rPr lang="en-US" dirty="0" err="1"/>
              <a:t>Azaltırlar</a:t>
            </a:r>
            <a:endParaRPr lang="en-US" dirty="0"/>
          </a:p>
          <a:p>
            <a:pPr>
              <a:defRPr/>
            </a:pPr>
            <a:r>
              <a:rPr lang="tr-TR" sz="2000" dirty="0" smtClean="0">
                <a:effectLst/>
              </a:rPr>
              <a:t>Bütün katalizörler  ile ilgili 3 önemli  özellik vardır:</a:t>
            </a:r>
          </a:p>
          <a:p>
            <a:pPr>
              <a:defRPr/>
            </a:pPr>
            <a:r>
              <a:rPr lang="tr-TR" sz="2000" dirty="0" smtClean="0">
                <a:effectLst/>
              </a:rPr>
              <a:t>1. Katalizörler reaksiyonu hızlandırır.</a:t>
            </a:r>
          </a:p>
          <a:p>
            <a:pPr>
              <a:defRPr/>
            </a:pPr>
            <a:r>
              <a:rPr lang="tr-TR" sz="2000" dirty="0" smtClean="0">
                <a:effectLst/>
              </a:rPr>
              <a:t>2. Katalizörler, kendiliğinden  olan  reaksiyonları çok  yavaş  hızda hızlandırılabilir.</a:t>
            </a:r>
          </a:p>
          <a:p>
            <a:pPr>
              <a:defRPr/>
            </a:pPr>
            <a:r>
              <a:rPr lang="tr-TR" sz="2000" dirty="0" smtClean="0">
                <a:effectLst/>
              </a:rPr>
              <a:t>3. Katalizörler, hızlandırdıkları reaksiyonları  tüketmezler</a:t>
            </a: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r>
              <a:rPr lang="tr-TR" sz="2000" dirty="0" smtClean="0">
                <a:effectLst/>
              </a:rPr>
              <a:t>    </a:t>
            </a: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2000" dirty="0" smtClean="0">
                <a:effectLst/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tr-TR" sz="20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sz="20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sz="20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sz="20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sz="20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sz="20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sz="20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sz="20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sz="20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sz="20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 smtClean="0">
              <a:effectLst/>
            </a:endParaRPr>
          </a:p>
          <a:p>
            <a:pPr>
              <a:defRPr/>
            </a:pPr>
            <a:endParaRPr lang="tr-TR" sz="2000" dirty="0">
              <a:effectLst/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 bwMode="auto">
          <a:xfrm>
            <a:off x="684213" y="26035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endParaRPr lang="tr-TR" kern="0" dirty="0" smtClean="0">
              <a:effectLst/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179388" y="412750"/>
            <a:ext cx="8785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just">
              <a:buClrTx/>
              <a:buSzTx/>
              <a:buFontTx/>
              <a:buNone/>
              <a:defRPr/>
            </a:pPr>
            <a:r>
              <a:rPr lang="tr-TR" sz="2800" b="1" kern="0" dirty="0" smtClean="0">
                <a:effectLst/>
              </a:rPr>
              <a:t>Katalizörler Hücrelerin biyokimyası  üç şekilde ayarlanır</a:t>
            </a:r>
          </a:p>
        </p:txBody>
      </p:sp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17688" y="765175"/>
            <a:ext cx="5508625" cy="4319588"/>
          </a:xfrm>
          <a:noFill/>
        </p:spPr>
      </p:pic>
      <p:sp>
        <p:nvSpPr>
          <p:cNvPr id="4" name="Dikdörtgen 3"/>
          <p:cNvSpPr/>
          <p:nvPr/>
        </p:nvSpPr>
        <p:spPr>
          <a:xfrm>
            <a:off x="250825" y="5445125"/>
            <a:ext cx="8642350" cy="101600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 dirty="0">
                <a:solidFill>
                  <a:schemeClr val="bg2"/>
                </a:solidFill>
              </a:rPr>
              <a:t>Şekil    :  </a:t>
            </a:r>
            <a:r>
              <a:rPr lang="tr-TR" sz="2800" b="1" dirty="0"/>
              <a:t>Aktivasyon enerjisi kimyasal reaksiyonların  hızını kontrol eder</a:t>
            </a:r>
            <a:r>
              <a:rPr lang="tr-TR" dirty="0"/>
              <a:t>.</a:t>
            </a:r>
          </a:p>
        </p:txBody>
      </p:sp>
    </p:spTree>
  </p:cSld>
  <p:clrMapOvr>
    <a:masterClrMapping/>
  </p:clrMapOvr>
  <p:transition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228600"/>
            <a:ext cx="7989887" cy="1112838"/>
          </a:xfrm>
        </p:spPr>
        <p:txBody>
          <a:bodyPr/>
          <a:lstStyle/>
          <a:p>
            <a:pPr>
              <a:defRPr/>
            </a:pPr>
            <a:r>
              <a:rPr lang="tr-TR" sz="2800" b="1" dirty="0" smtClean="0"/>
              <a:t>Enzimlerin  Yapısı Özel Molekülleri  Bağlar ve Özel Reaksiyonları  Katalizler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sz="2800" b="1" dirty="0">
                <a:effectLst/>
              </a:rPr>
              <a:t>1. </a:t>
            </a:r>
            <a:r>
              <a:rPr lang="tr-TR" sz="2800" dirty="0">
                <a:effectLst/>
              </a:rPr>
              <a:t>Enzimler, oldukça spesifik olan, sadece  birkaç tip  kimyasal reaksiyonu  </a:t>
            </a:r>
            <a:r>
              <a:rPr lang="tr-TR" sz="2800" dirty="0" err="1">
                <a:effectLst/>
              </a:rPr>
              <a:t>katalizleyen</a:t>
            </a:r>
            <a:r>
              <a:rPr lang="tr-TR" sz="2800" dirty="0">
                <a:effectLst/>
              </a:rPr>
              <a:t> maddelerdir. Pek çok durumda  bir enzim, bir veya  iki özel  molekülü  içeren  tek bir  reaksiyonu katalizler. Selüloz ve nişasta, </a:t>
            </a:r>
            <a:r>
              <a:rPr lang="tr-TR" sz="2800" dirty="0" err="1">
                <a:effectLst/>
              </a:rPr>
              <a:t>glukoz</a:t>
            </a:r>
            <a:r>
              <a:rPr lang="tr-TR" sz="2800" dirty="0">
                <a:effectLst/>
              </a:rPr>
              <a:t> yapı taşlarından   meydana gelmesine  rağmen, hayvanlarda  nişastayı parçalayan enzimler  selülozu parçalamaz.</a:t>
            </a:r>
          </a:p>
          <a:p>
            <a:pPr>
              <a:defRPr/>
            </a:pPr>
            <a:r>
              <a:rPr lang="tr-TR" sz="2800" dirty="0">
                <a:effectLst/>
              </a:rPr>
              <a:t> </a:t>
            </a:r>
          </a:p>
          <a:p>
            <a:pPr>
              <a:defRPr/>
            </a:pPr>
            <a:r>
              <a:rPr lang="tr-TR" sz="2800" b="1" dirty="0">
                <a:effectLst/>
              </a:rPr>
              <a:t>2.</a:t>
            </a:r>
            <a:r>
              <a:rPr lang="tr-TR" sz="2800" dirty="0">
                <a:effectLst/>
              </a:rPr>
              <a:t>Enzim aktivitesi  düzenlenir; arttırılır veya bastırılır</a:t>
            </a:r>
            <a:endParaRPr lang="tr-TR" sz="2800" dirty="0"/>
          </a:p>
        </p:txBody>
      </p:sp>
    </p:spTree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0213" y="188913"/>
            <a:ext cx="3617912" cy="3816350"/>
          </a:xfrm>
          <a:noFill/>
        </p:spPr>
      </p:pic>
      <p:sp>
        <p:nvSpPr>
          <p:cNvPr id="4" name="Dikdörtgen 3"/>
          <p:cNvSpPr/>
          <p:nvPr/>
        </p:nvSpPr>
        <p:spPr>
          <a:xfrm>
            <a:off x="827088" y="3965575"/>
            <a:ext cx="7812087" cy="523875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 dirty="0">
                <a:solidFill>
                  <a:schemeClr val="bg2"/>
                </a:solidFill>
              </a:rPr>
              <a:t>Şekil     </a:t>
            </a:r>
            <a:r>
              <a:rPr lang="tr-TR" sz="2800" dirty="0">
                <a:solidFill>
                  <a:schemeClr val="bg2"/>
                </a:solidFill>
              </a:rPr>
              <a:t>:</a:t>
            </a:r>
            <a:r>
              <a:rPr lang="tr-TR" sz="2800" dirty="0"/>
              <a:t> </a:t>
            </a:r>
            <a:r>
              <a:rPr lang="tr-TR" sz="2800" b="1" dirty="0"/>
              <a:t>Enzim-</a:t>
            </a:r>
            <a:r>
              <a:rPr lang="tr-TR" sz="2800" b="1" dirty="0" err="1"/>
              <a:t>substrat</a:t>
            </a:r>
            <a:r>
              <a:rPr lang="tr-TR" sz="2800" b="1" dirty="0"/>
              <a:t> ilişkilerinin döngüsü</a:t>
            </a: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4556125"/>
            <a:ext cx="4429125" cy="14097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5" name="Dikdörtgen 4"/>
          <p:cNvSpPr/>
          <p:nvPr/>
        </p:nvSpPr>
        <p:spPr>
          <a:xfrm>
            <a:off x="431800" y="5965825"/>
            <a:ext cx="8461375" cy="52228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 dirty="0">
                <a:solidFill>
                  <a:schemeClr val="bg2"/>
                </a:solidFill>
              </a:rPr>
              <a:t>Şekil    : </a:t>
            </a:r>
            <a:r>
              <a:rPr lang="tr-TR" sz="2800" b="1" dirty="0"/>
              <a:t>Feedback </a:t>
            </a:r>
            <a:r>
              <a:rPr lang="tr-TR" sz="2800" b="1" dirty="0" err="1"/>
              <a:t>inhibisyonla</a:t>
            </a:r>
            <a:r>
              <a:rPr lang="tr-TR" sz="2800" b="1" dirty="0"/>
              <a:t> </a:t>
            </a:r>
            <a:r>
              <a:rPr lang="tr-TR" sz="2800" b="1" dirty="0" err="1"/>
              <a:t>enzimatik</a:t>
            </a:r>
            <a:r>
              <a:rPr lang="tr-TR" sz="2800" b="1" dirty="0"/>
              <a:t> düzenleme</a:t>
            </a:r>
          </a:p>
        </p:txBody>
      </p:sp>
    </p:spTree>
  </p:cSld>
  <p:clrMapOvr>
    <a:masterClrMapping/>
  </p:clrMapOvr>
  <p:transition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05787" cy="1219200"/>
          </a:xfrm>
        </p:spPr>
        <p:txBody>
          <a:bodyPr/>
          <a:lstStyle/>
          <a:p>
            <a:pPr>
              <a:defRPr/>
            </a:pPr>
            <a:r>
              <a:rPr lang="tr-TR" sz="2800" b="1" dirty="0" smtClean="0"/>
              <a:t>5)BİRLEŞMİŞ REAKSİYONLAR  ARASINDA  HÜCRE  ENERJİSİ NASIL TAŞINIR?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pPr>
              <a:defRPr/>
            </a:pPr>
            <a:r>
              <a:rPr lang="tr-TR" sz="2400" b="1" dirty="0" smtClean="0"/>
              <a:t>Enerji taşıyan moleküller, </a:t>
            </a:r>
            <a:r>
              <a:rPr lang="tr-TR" sz="2400" b="1" dirty="0" err="1" smtClean="0"/>
              <a:t>eksergonik</a:t>
            </a:r>
            <a:r>
              <a:rPr lang="tr-TR" sz="2400" b="1" dirty="0" smtClean="0"/>
              <a:t> bir reaksiyondan enerjiyi alır, hücre içinde diğer bir  bölgeye hareket eder ve bir </a:t>
            </a:r>
            <a:r>
              <a:rPr lang="tr-TR" sz="2400" b="1" dirty="0" err="1" smtClean="0"/>
              <a:t>endergonik</a:t>
            </a:r>
            <a:r>
              <a:rPr lang="tr-TR" sz="2400" b="1" dirty="0" smtClean="0"/>
              <a:t> reaksiyonu yürütmek için  enerjiyi serbest bırakır</a:t>
            </a:r>
            <a:endParaRPr lang="tr-TR" dirty="0" smtClean="0"/>
          </a:p>
          <a:p>
            <a:pPr>
              <a:defRPr/>
            </a:pPr>
            <a:r>
              <a:rPr lang="tr-TR" sz="2400" b="1" dirty="0" smtClean="0"/>
              <a:t>Hücrelerde  en yaygın enerji taşıyan  molekül  ATP (</a:t>
            </a:r>
            <a:r>
              <a:rPr lang="tr-TR" sz="2400" b="1" dirty="0" err="1" smtClean="0"/>
              <a:t>adenozin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trifosfat</a:t>
            </a:r>
            <a:r>
              <a:rPr lang="tr-TR" sz="2400" b="1" dirty="0" smtClean="0"/>
              <a:t>)’</a:t>
            </a:r>
            <a:r>
              <a:rPr lang="tr-TR" sz="2400" b="1" dirty="0" err="1" smtClean="0"/>
              <a:t>dir.Hücrelerde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glukozun</a:t>
            </a:r>
            <a:r>
              <a:rPr lang="tr-TR" sz="2400" b="1" dirty="0" smtClean="0"/>
              <a:t> parçalanması ile  serbest kalan enerji, ADP (</a:t>
            </a:r>
            <a:r>
              <a:rPr lang="tr-TR" sz="2400" b="1" dirty="0" err="1" smtClean="0"/>
              <a:t>adenozin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Difosfat</a:t>
            </a:r>
            <a:r>
              <a:rPr lang="tr-TR" sz="2400" b="1" dirty="0" smtClean="0"/>
              <a:t>) ve inorganik  fosfat ile  ATP sentezini yapmak için kullanılır</a:t>
            </a:r>
            <a:endParaRPr lang="tr-TR" sz="2400" b="1" dirty="0"/>
          </a:p>
          <a:p>
            <a:pPr>
              <a:defRPr/>
            </a:pPr>
            <a:endParaRPr lang="tr-TR" dirty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88" y="5059363"/>
            <a:ext cx="2752725" cy="12668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868863"/>
            <a:ext cx="3162300" cy="14573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260350"/>
            <a:ext cx="3524250" cy="2762250"/>
          </a:xfrm>
          <a:noFill/>
        </p:spPr>
      </p:pic>
      <p:sp>
        <p:nvSpPr>
          <p:cNvPr id="4" name="Dikdörtgen 3"/>
          <p:cNvSpPr/>
          <p:nvPr/>
        </p:nvSpPr>
        <p:spPr>
          <a:xfrm>
            <a:off x="179388" y="3228975"/>
            <a:ext cx="8783637" cy="4619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400" b="1" dirty="0"/>
              <a:t>Şekil      : Canlı hücrelerde birleşmiş reaksiyonlar</a:t>
            </a: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789363"/>
            <a:ext cx="3314700" cy="21717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5" name="Dikdörtgen 4"/>
          <p:cNvSpPr/>
          <p:nvPr/>
        </p:nvSpPr>
        <p:spPr>
          <a:xfrm>
            <a:off x="1403350" y="6143625"/>
            <a:ext cx="7056438" cy="4619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400" b="1" dirty="0"/>
              <a:t>Şekil     : Enerji taşıyıcı ile taşınır</a:t>
            </a:r>
          </a:p>
        </p:txBody>
      </p:sp>
    </p:spTree>
  </p:cSld>
  <p:clrMapOvr>
    <a:masterClrMapping/>
  </p:clrMapOvr>
  <p:transition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HÜCRE MEMBRANININ YAPISI VE FONKSİYONU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bg1"/>
                </a:solidFill>
              </a:rPr>
              <a:t>Plazma </a:t>
            </a:r>
            <a:r>
              <a:rPr lang="tr-TR" dirty="0" err="1" smtClean="0">
                <a:solidFill>
                  <a:schemeClr val="bg1"/>
                </a:solidFill>
              </a:rPr>
              <a:t>Membranı</a:t>
            </a:r>
            <a:r>
              <a:rPr lang="tr-TR" dirty="0" smtClean="0">
                <a:solidFill>
                  <a:schemeClr val="bg1"/>
                </a:solidFill>
              </a:rPr>
              <a:t>, Hücrenin  Çevre İle İlişkisini Sağlarken  Hücreyi İzole Eder ve Korur</a:t>
            </a:r>
          </a:p>
          <a:p>
            <a:pPr>
              <a:defRPr/>
            </a:pPr>
            <a:r>
              <a:rPr lang="tr-TR" b="1" dirty="0">
                <a:solidFill>
                  <a:schemeClr val="bg2"/>
                </a:solidFill>
                <a:effectLst/>
              </a:rPr>
              <a:t>Bir plazma </a:t>
            </a:r>
            <a:r>
              <a:rPr lang="tr-TR" b="1" dirty="0" err="1">
                <a:solidFill>
                  <a:schemeClr val="bg2"/>
                </a:solidFill>
                <a:effectLst/>
              </a:rPr>
              <a:t>membranın</a:t>
            </a:r>
            <a:r>
              <a:rPr lang="tr-TR" b="1" dirty="0">
                <a:solidFill>
                  <a:schemeClr val="bg2"/>
                </a:solidFill>
                <a:effectLst/>
              </a:rPr>
              <a:t> 3 işlevi vardır</a:t>
            </a:r>
            <a:r>
              <a:rPr lang="tr-TR" dirty="0">
                <a:effectLst/>
              </a:rPr>
              <a:t>:</a:t>
            </a:r>
          </a:p>
          <a:p>
            <a:pPr>
              <a:defRPr/>
            </a:pPr>
            <a:r>
              <a:rPr lang="tr-TR" b="1" dirty="0">
                <a:solidFill>
                  <a:schemeClr val="bg1">
                    <a:lumMod val="75000"/>
                  </a:schemeClr>
                </a:solidFill>
                <a:effectLst/>
              </a:rPr>
              <a:t>1. Hücre içeriğini dış çevreden izole eder.</a:t>
            </a:r>
          </a:p>
          <a:p>
            <a:pPr>
              <a:defRPr/>
            </a:pPr>
            <a:r>
              <a:rPr lang="tr-TR" b="1" dirty="0">
                <a:solidFill>
                  <a:schemeClr val="bg1">
                    <a:lumMod val="75000"/>
                  </a:schemeClr>
                </a:solidFill>
                <a:effectLst/>
              </a:rPr>
              <a:t>2. Hücre içeriği ve dış çevre arasında  önemli maddelerin değişimini ayarlar.</a:t>
            </a:r>
          </a:p>
          <a:p>
            <a:pPr>
              <a:defRPr/>
            </a:pPr>
            <a:r>
              <a:rPr lang="tr-TR" b="1" dirty="0">
                <a:solidFill>
                  <a:schemeClr val="bg1">
                    <a:lumMod val="75000"/>
                  </a:schemeClr>
                </a:solidFill>
                <a:effectLst/>
              </a:rPr>
              <a:t>3. Hücreler arasında iletişimi sağlar</a:t>
            </a:r>
            <a:r>
              <a:rPr lang="tr-TR" dirty="0">
                <a:effectLst/>
              </a:rPr>
              <a:t>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88913"/>
            <a:ext cx="6810375" cy="4051300"/>
          </a:xfrm>
          <a:noFill/>
        </p:spPr>
      </p:pic>
      <p:sp>
        <p:nvSpPr>
          <p:cNvPr id="4" name="Dikdörtgen 3"/>
          <p:cNvSpPr/>
          <p:nvPr/>
        </p:nvSpPr>
        <p:spPr>
          <a:xfrm>
            <a:off x="661988" y="4149725"/>
            <a:ext cx="84248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defRPr/>
            </a:pPr>
            <a:r>
              <a:rPr lang="tr-TR" b="1" dirty="0"/>
              <a:t>Şekil     : Sıvı mozaik plazma </a:t>
            </a:r>
            <a:r>
              <a:rPr lang="tr-TR" b="1" dirty="0" err="1"/>
              <a:t>membranı</a:t>
            </a:r>
            <a:endParaRPr lang="tr-TR" b="1" dirty="0"/>
          </a:p>
        </p:txBody>
      </p:sp>
      <p:sp>
        <p:nvSpPr>
          <p:cNvPr id="5" name="Dikdörtgen 4"/>
          <p:cNvSpPr/>
          <p:nvPr/>
        </p:nvSpPr>
        <p:spPr>
          <a:xfrm>
            <a:off x="0" y="4733925"/>
            <a:ext cx="9144000" cy="150812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000" dirty="0" err="1"/>
              <a:t>Membran</a:t>
            </a:r>
            <a:r>
              <a:rPr lang="tr-TR" sz="2000" dirty="0"/>
              <a:t> proteinleri  sahip oldukları farklı işlevlerinden dolayı  üç gruba ayrılırlar: </a:t>
            </a:r>
          </a:p>
          <a:p>
            <a:pPr>
              <a:defRPr/>
            </a:pPr>
            <a:r>
              <a:rPr lang="tr-TR" sz="2000" dirty="0"/>
              <a:t>1. Alıcı( reseptör) proteinler</a:t>
            </a:r>
          </a:p>
          <a:p>
            <a:pPr>
              <a:defRPr/>
            </a:pPr>
            <a:r>
              <a:rPr lang="tr-TR" sz="2000" dirty="0"/>
              <a:t>2. Transport proteinler</a:t>
            </a:r>
          </a:p>
          <a:p>
            <a:pPr>
              <a:defRPr/>
            </a:pPr>
            <a:r>
              <a:rPr lang="tr-TR" sz="2000" dirty="0"/>
              <a:t>3.Tanıyıcı proteinler</a:t>
            </a:r>
          </a:p>
        </p:txBody>
      </p:sp>
    </p:spTree>
  </p:cSld>
  <p:clrMapOvr>
    <a:masterClrMapping/>
  </p:clrMapOvr>
  <p:transition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338" y="1052513"/>
            <a:ext cx="2933700" cy="1790700"/>
          </a:xfrm>
          <a:noFill/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981075"/>
            <a:ext cx="2638425" cy="21717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4" name="Dikdörtgen 3"/>
          <p:cNvSpPr/>
          <p:nvPr/>
        </p:nvSpPr>
        <p:spPr>
          <a:xfrm>
            <a:off x="401638" y="3644900"/>
            <a:ext cx="8424862" cy="304641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400" b="1" dirty="0" err="1"/>
              <a:t>Membranların</a:t>
            </a:r>
            <a:r>
              <a:rPr lang="tr-TR" sz="2400" b="1" dirty="0"/>
              <a:t> </a:t>
            </a:r>
            <a:r>
              <a:rPr lang="tr-TR" sz="2400" b="1" dirty="0" err="1"/>
              <a:t>fosfolipit</a:t>
            </a:r>
            <a:r>
              <a:rPr lang="tr-TR" sz="2400" b="1" dirty="0"/>
              <a:t> çift tabakasında  kolesterol de bulunur. Bazı hücre </a:t>
            </a:r>
            <a:r>
              <a:rPr lang="tr-TR" sz="2400" b="1" dirty="0" err="1"/>
              <a:t>membranları</a:t>
            </a:r>
            <a:r>
              <a:rPr lang="tr-TR" sz="2400" b="1" dirty="0"/>
              <a:t>, </a:t>
            </a:r>
            <a:r>
              <a:rPr lang="tr-TR" sz="2400" b="1" dirty="0" err="1"/>
              <a:t>fosfolipitleri</a:t>
            </a:r>
            <a:r>
              <a:rPr lang="tr-TR" sz="2400" b="1" dirty="0"/>
              <a:t> yaptıkları gibi bir kaç veya pek çok kolesterol molekülüne de sahiptirler. Kolesterol, </a:t>
            </a:r>
            <a:r>
              <a:rPr lang="tr-TR" sz="2400" b="1" dirty="0" err="1"/>
              <a:t>membran</a:t>
            </a:r>
            <a:r>
              <a:rPr lang="tr-TR" sz="2400" b="1" dirty="0"/>
              <a:t> yapısını ve fonksiyonunu  birkaç şekilde etkiler: Kolesterol, </a:t>
            </a:r>
            <a:r>
              <a:rPr lang="tr-TR" sz="2400" b="1" dirty="0" err="1"/>
              <a:t>fosfolipit</a:t>
            </a:r>
            <a:r>
              <a:rPr lang="tr-TR" sz="2400" b="1" dirty="0"/>
              <a:t> çift tabakasının daha kuvvetli, daha esnek ve  daha az sıvıya sahip olmasını sağlar, iyonlar </a:t>
            </a:r>
            <a:r>
              <a:rPr lang="tr-TR" sz="2400" b="1" dirty="0" err="1"/>
              <a:t>monosakkaritler</a:t>
            </a:r>
            <a:r>
              <a:rPr lang="tr-TR" sz="2400" b="1" dirty="0"/>
              <a:t> gibi suda çözünen maddelere karşı  daha az </a:t>
            </a:r>
            <a:r>
              <a:rPr lang="tr-TR" sz="2400" b="1" dirty="0" err="1"/>
              <a:t>permeabl</a:t>
            </a:r>
            <a:r>
              <a:rPr lang="tr-TR" sz="2400" b="1" dirty="0"/>
              <a:t>  yapar</a:t>
            </a:r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2408238"/>
          </a:xfrm>
        </p:spPr>
        <p:txBody>
          <a:bodyPr/>
          <a:lstStyle/>
          <a:p>
            <a:pPr>
              <a:defRPr/>
            </a:pPr>
            <a:endParaRPr lang="tr-TR" dirty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027113"/>
            <a:ext cx="2586037" cy="2519362"/>
          </a:xfrm>
          <a:noFill/>
        </p:spPr>
      </p:pic>
      <p:sp>
        <p:nvSpPr>
          <p:cNvPr id="5" name="Dikdörtgen 4"/>
          <p:cNvSpPr/>
          <p:nvPr/>
        </p:nvSpPr>
        <p:spPr>
          <a:xfrm>
            <a:off x="4284663" y="2205038"/>
            <a:ext cx="3240087" cy="4619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lvl="1">
              <a:buClr>
                <a:srgbClr val="FFFF00"/>
              </a:buClr>
              <a:defRPr/>
            </a:pPr>
            <a:r>
              <a:rPr lang="tr-TR" sz="2400" dirty="0">
                <a:solidFill>
                  <a:srgbClr val="FFFFFF"/>
                </a:solidFill>
              </a:rPr>
              <a:t>Şekil   :  </a:t>
            </a:r>
            <a:r>
              <a:rPr lang="tr-TR" sz="2400" dirty="0" err="1">
                <a:solidFill>
                  <a:srgbClr val="FFFFFF"/>
                </a:solidFill>
              </a:rPr>
              <a:t>Fosfo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lipid</a:t>
            </a:r>
            <a:endParaRPr lang="tr-TR" sz="2400" dirty="0">
              <a:solidFill>
                <a:srgbClr val="FFFFFF"/>
              </a:solidFill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3573463"/>
            <a:ext cx="3559175" cy="2616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7" name="Dikdörtgen 6"/>
          <p:cNvSpPr/>
          <p:nvPr/>
        </p:nvSpPr>
        <p:spPr>
          <a:xfrm>
            <a:off x="5145088" y="4724400"/>
            <a:ext cx="2811462" cy="4016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buClr>
                <a:srgbClr val="FFFF00"/>
              </a:buClr>
              <a:defRPr/>
            </a:pPr>
            <a:r>
              <a:rPr lang="tr-TR" sz="2000" dirty="0">
                <a:solidFill>
                  <a:srgbClr val="FFFFFF"/>
                </a:solidFill>
              </a:rPr>
              <a:t>Şekil    :</a:t>
            </a:r>
            <a:r>
              <a:rPr lang="tr-TR" sz="2000" dirty="0" err="1">
                <a:solidFill>
                  <a:srgbClr val="FFFFFF"/>
                </a:solidFill>
              </a:rPr>
              <a:t>Steroidler</a:t>
            </a:r>
            <a:endParaRPr lang="tr-TR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2988" y="228600"/>
            <a:ext cx="7415212" cy="896938"/>
          </a:xfrm>
        </p:spPr>
        <p:txBody>
          <a:bodyPr/>
          <a:lstStyle/>
          <a:p>
            <a:pPr>
              <a:defRPr/>
            </a:pPr>
            <a:r>
              <a:rPr lang="tr-TR" sz="2800" b="1" dirty="0" smtClean="0"/>
              <a:t>Tablo. </a:t>
            </a:r>
            <a:r>
              <a:rPr lang="tr-TR" sz="2800" b="1" dirty="0" err="1" smtClean="0"/>
              <a:t>Membranlarda</a:t>
            </a:r>
            <a:r>
              <a:rPr lang="tr-TR" sz="2800" b="1" dirty="0" smtClean="0"/>
              <a:t> Taşınma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0825" y="1484313"/>
            <a:ext cx="8785225" cy="4611687"/>
          </a:xfrm>
        </p:spPr>
        <p:txBody>
          <a:bodyPr/>
          <a:lstStyle/>
          <a:p>
            <a:pPr>
              <a:defRPr/>
            </a:pPr>
            <a:r>
              <a:rPr lang="tr-TR" sz="2000" b="1" dirty="0">
                <a:effectLst/>
              </a:rPr>
              <a:t>Pasif Taşınma  :</a:t>
            </a:r>
            <a:r>
              <a:rPr lang="tr-TR" sz="2000" dirty="0">
                <a:effectLst/>
              </a:rPr>
              <a:t>Maddeler elektriksel yük, basınç ve  konsantrasyon </a:t>
            </a:r>
            <a:r>
              <a:rPr lang="tr-TR" sz="2000" dirty="0" err="1">
                <a:effectLst/>
              </a:rPr>
              <a:t>gradienti</a:t>
            </a:r>
            <a:r>
              <a:rPr lang="tr-TR" sz="2000" dirty="0">
                <a:effectLst/>
              </a:rPr>
              <a:t>  </a:t>
            </a:r>
            <a:r>
              <a:rPr lang="tr-TR" sz="2000" dirty="0" smtClean="0">
                <a:effectLst/>
              </a:rPr>
              <a:t>ile  </a:t>
            </a:r>
            <a:r>
              <a:rPr lang="tr-TR" sz="2000" dirty="0" err="1">
                <a:effectLst/>
              </a:rPr>
              <a:t>membranı</a:t>
            </a:r>
            <a:r>
              <a:rPr lang="tr-TR" sz="2000" dirty="0">
                <a:effectLst/>
              </a:rPr>
              <a:t> geçerler. Hücrenin enerji harcamasına </a:t>
            </a:r>
            <a:r>
              <a:rPr lang="tr-TR" sz="2000" dirty="0" smtClean="0">
                <a:effectLst/>
              </a:rPr>
              <a:t>gerek  </a:t>
            </a:r>
            <a:r>
              <a:rPr lang="tr-TR" sz="2000" dirty="0">
                <a:effectLst/>
              </a:rPr>
              <a:t>yoktur.</a:t>
            </a:r>
            <a:endParaRPr lang="tr-TR" sz="2000" b="1" dirty="0">
              <a:effectLst/>
            </a:endParaRPr>
          </a:p>
          <a:p>
            <a:pPr>
              <a:defRPr/>
            </a:pPr>
            <a:r>
              <a:rPr lang="tr-TR" sz="2000" b="1" dirty="0">
                <a:effectLst/>
              </a:rPr>
              <a:t>Basit Difüzyon</a:t>
            </a:r>
            <a:r>
              <a:rPr lang="tr-TR" sz="2000" dirty="0">
                <a:effectLst/>
              </a:rPr>
              <a:t>: Su, çözünmüş gazlar ve lipitte çözünen  moleküller, </a:t>
            </a:r>
            <a:endParaRPr lang="tr-TR" sz="2000" b="1" dirty="0">
              <a:effectLst/>
            </a:endParaRPr>
          </a:p>
          <a:p>
            <a:pPr>
              <a:defRPr/>
            </a:pPr>
            <a:r>
              <a:rPr lang="tr-TR" sz="2000" dirty="0">
                <a:effectLst/>
              </a:rPr>
              <a:t>                           </a:t>
            </a:r>
            <a:r>
              <a:rPr lang="tr-TR" sz="2000" dirty="0" err="1">
                <a:effectLst/>
              </a:rPr>
              <a:t>membranın</a:t>
            </a:r>
            <a:r>
              <a:rPr lang="tr-TR" sz="2000" dirty="0">
                <a:effectLst/>
              </a:rPr>
              <a:t> </a:t>
            </a:r>
            <a:r>
              <a:rPr lang="tr-TR" sz="2000" dirty="0" err="1">
                <a:effectLst/>
              </a:rPr>
              <a:t>fosfolipit</a:t>
            </a:r>
            <a:r>
              <a:rPr lang="tr-TR" sz="2000" dirty="0">
                <a:effectLst/>
              </a:rPr>
              <a:t>  tabakasından difüzyonla geçerler.</a:t>
            </a:r>
            <a:endParaRPr lang="tr-TR" sz="2000" b="1" dirty="0">
              <a:effectLst/>
            </a:endParaRPr>
          </a:p>
          <a:p>
            <a:pPr>
              <a:defRPr/>
            </a:pPr>
            <a:r>
              <a:rPr lang="tr-TR" sz="2000" b="1" dirty="0">
                <a:effectLst/>
              </a:rPr>
              <a:t>Kolaylaştırılmış Difüzyon:</a:t>
            </a:r>
            <a:r>
              <a:rPr lang="tr-TR" sz="2000" dirty="0">
                <a:effectLst/>
              </a:rPr>
              <a:t> Moleküllerin (suda çözünen) difüzyonu </a:t>
            </a:r>
            <a:r>
              <a:rPr lang="tr-TR" sz="2000" b="1" dirty="0">
                <a:effectLst/>
              </a:rPr>
              <a:t>kanal</a:t>
            </a:r>
            <a:r>
              <a:rPr lang="tr-TR" sz="2000" dirty="0">
                <a:effectLst/>
              </a:rPr>
              <a:t> ve </a:t>
            </a:r>
            <a:endParaRPr lang="tr-TR" sz="2000" b="1" dirty="0">
              <a:effectLst/>
            </a:endParaRPr>
          </a:p>
          <a:p>
            <a:pPr>
              <a:defRPr/>
            </a:pPr>
            <a:r>
              <a:rPr lang="tr-TR" sz="2000" b="1" dirty="0">
                <a:effectLst/>
              </a:rPr>
              <a:t>                           taşıyıcı proteinlerle </a:t>
            </a:r>
            <a:r>
              <a:rPr lang="tr-TR" sz="2000" dirty="0" smtClean="0">
                <a:effectLst/>
              </a:rPr>
              <a:t>olur</a:t>
            </a:r>
          </a:p>
          <a:p>
            <a:pPr>
              <a:defRPr/>
            </a:pPr>
            <a:r>
              <a:rPr lang="tr-TR" sz="2000" b="1" dirty="0" smtClean="0"/>
              <a:t>Enerjiye İhtiyaç Duyan </a:t>
            </a:r>
            <a:r>
              <a:rPr lang="tr-TR" sz="2000" b="1" dirty="0" err="1" smtClean="0"/>
              <a:t>Taşınma:</a:t>
            </a:r>
            <a:r>
              <a:rPr lang="tr-TR" sz="2000" dirty="0" err="1" smtClean="0"/>
              <a:t>Maddelerin</a:t>
            </a:r>
            <a:r>
              <a:rPr lang="tr-TR" sz="2000" dirty="0" smtClean="0"/>
              <a:t> </a:t>
            </a:r>
            <a:r>
              <a:rPr lang="tr-TR" sz="2000" dirty="0" err="1" smtClean="0"/>
              <a:t>membranı</a:t>
            </a:r>
            <a:r>
              <a:rPr lang="tr-TR" sz="2000" dirty="0" smtClean="0"/>
              <a:t> geçmesi, enerji </a:t>
            </a:r>
          </a:p>
          <a:p>
            <a:pPr>
              <a:defRPr/>
            </a:pPr>
            <a:r>
              <a:rPr lang="tr-TR" sz="2000" dirty="0" smtClean="0"/>
              <a:t>                           kullanarak  konsantrasyon   </a:t>
            </a:r>
            <a:r>
              <a:rPr lang="tr-TR" sz="2000" dirty="0" err="1" smtClean="0"/>
              <a:t>gradientine</a:t>
            </a:r>
            <a:r>
              <a:rPr lang="tr-TR" sz="2000" dirty="0" smtClean="0"/>
              <a:t>  karşı olur.</a:t>
            </a:r>
          </a:p>
          <a:p>
            <a:pPr>
              <a:defRPr/>
            </a:pPr>
            <a:r>
              <a:rPr lang="tr-TR" sz="2000" b="1" dirty="0" smtClean="0"/>
              <a:t>Aktif Taşınma  </a:t>
            </a:r>
            <a:r>
              <a:rPr lang="tr-TR" sz="2000" dirty="0" smtClean="0"/>
              <a:t>:Enerji kullanarak (ATP)  </a:t>
            </a:r>
            <a:r>
              <a:rPr lang="tr-TR" sz="2000" dirty="0" err="1" smtClean="0"/>
              <a:t>membran</a:t>
            </a:r>
            <a:r>
              <a:rPr lang="tr-TR" sz="2000" dirty="0" smtClean="0"/>
              <a:t>  proteinleri ile  iyonların, </a:t>
            </a:r>
          </a:p>
          <a:p>
            <a:pPr>
              <a:defRPr/>
            </a:pPr>
            <a:r>
              <a:rPr lang="tr-TR" sz="2000" dirty="0" smtClean="0"/>
              <a:t>                            küçük moleküllerin  hareketidir</a:t>
            </a:r>
          </a:p>
          <a:p>
            <a:pPr>
              <a:defRPr/>
            </a:pPr>
            <a:endParaRPr lang="tr-TR" sz="2000" dirty="0"/>
          </a:p>
        </p:txBody>
      </p:sp>
    </p:spTree>
  </p:cSld>
  <p:clrMapOvr>
    <a:masterClrMapping/>
  </p:clrMapOvr>
  <p:transition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388" y="549275"/>
            <a:ext cx="8569325" cy="5546725"/>
          </a:xfrm>
        </p:spPr>
        <p:txBody>
          <a:bodyPr/>
          <a:lstStyle/>
          <a:p>
            <a:pPr>
              <a:defRPr/>
            </a:pPr>
            <a:r>
              <a:rPr lang="tr-TR" sz="2000" b="1" dirty="0" err="1">
                <a:effectLst/>
              </a:rPr>
              <a:t>Endositoz</a:t>
            </a:r>
            <a:r>
              <a:rPr lang="tr-TR" sz="2000" b="1" dirty="0">
                <a:effectLst/>
              </a:rPr>
              <a:t>         :</a:t>
            </a:r>
            <a:r>
              <a:rPr lang="tr-TR" sz="2000" dirty="0">
                <a:effectLst/>
              </a:rPr>
              <a:t>Bütün mikroorganizmaları ve  büyük molekülleri  içine alan  </a:t>
            </a:r>
            <a:endParaRPr lang="tr-TR" sz="2000" b="1" dirty="0">
              <a:effectLst/>
            </a:endParaRPr>
          </a:p>
          <a:p>
            <a:pPr>
              <a:defRPr/>
            </a:pPr>
            <a:r>
              <a:rPr lang="tr-TR" sz="2000" dirty="0">
                <a:effectLst/>
              </a:rPr>
              <a:t>                           büyük parçacıkların  (partikül) hareketidir. </a:t>
            </a:r>
            <a:r>
              <a:rPr lang="tr-TR" sz="2000" dirty="0" err="1">
                <a:effectLst/>
              </a:rPr>
              <a:t>Ekstraselüler</a:t>
            </a:r>
            <a:r>
              <a:rPr lang="tr-TR" sz="2000" dirty="0">
                <a:effectLst/>
              </a:rPr>
              <a:t> </a:t>
            </a:r>
            <a:endParaRPr lang="tr-TR" sz="2000" b="1" dirty="0">
              <a:effectLst/>
            </a:endParaRPr>
          </a:p>
          <a:p>
            <a:pPr>
              <a:defRPr/>
            </a:pPr>
            <a:r>
              <a:rPr lang="tr-TR" sz="2000" dirty="0">
                <a:effectLst/>
              </a:rPr>
              <a:t>                           materyali içine alan  bir hücre  plazma </a:t>
            </a:r>
            <a:r>
              <a:rPr lang="tr-TR" sz="2000" dirty="0" err="1">
                <a:effectLst/>
              </a:rPr>
              <a:t>membranı</a:t>
            </a:r>
            <a:r>
              <a:rPr lang="tr-TR" sz="2000" dirty="0">
                <a:effectLst/>
              </a:rPr>
              <a:t>  </a:t>
            </a:r>
            <a:endParaRPr lang="tr-TR" sz="2000" b="1" dirty="0">
              <a:effectLst/>
            </a:endParaRPr>
          </a:p>
          <a:p>
            <a:pPr>
              <a:defRPr/>
            </a:pPr>
            <a:r>
              <a:rPr lang="tr-TR" sz="2000" dirty="0">
                <a:effectLst/>
              </a:rPr>
              <a:t>                           sitoplazmaya  doğru </a:t>
            </a:r>
            <a:r>
              <a:rPr lang="tr-TR" sz="2000" dirty="0" err="1">
                <a:effectLst/>
              </a:rPr>
              <a:t>membrana</a:t>
            </a:r>
            <a:r>
              <a:rPr lang="tr-TR" sz="2000" dirty="0">
                <a:effectLst/>
              </a:rPr>
              <a:t>  bağlı kesecikleri oluşturur.</a:t>
            </a:r>
            <a:endParaRPr lang="tr-TR" sz="2000" b="1" dirty="0">
              <a:effectLst/>
            </a:endParaRPr>
          </a:p>
          <a:p>
            <a:pPr>
              <a:defRPr/>
            </a:pPr>
            <a:r>
              <a:rPr lang="tr-TR" sz="2000" b="1" dirty="0" err="1">
                <a:effectLst/>
              </a:rPr>
              <a:t>Eksositoz</a:t>
            </a:r>
            <a:r>
              <a:rPr lang="tr-TR" sz="2000" b="1" dirty="0">
                <a:effectLst/>
              </a:rPr>
              <a:t>          :</a:t>
            </a:r>
            <a:r>
              <a:rPr lang="tr-TR" sz="2000" dirty="0">
                <a:effectLst/>
              </a:rPr>
              <a:t>Hücre yüzeyine hareket eden  bir materyali  </a:t>
            </a:r>
            <a:r>
              <a:rPr lang="tr-TR" sz="2000" dirty="0" err="1">
                <a:effectLst/>
              </a:rPr>
              <a:t>membran</a:t>
            </a:r>
            <a:r>
              <a:rPr lang="tr-TR" sz="2000" dirty="0">
                <a:effectLst/>
              </a:rPr>
              <a:t> ile </a:t>
            </a:r>
            <a:endParaRPr lang="tr-TR" sz="2000" b="1" dirty="0">
              <a:effectLst/>
            </a:endParaRPr>
          </a:p>
          <a:p>
            <a:pPr>
              <a:defRPr/>
            </a:pPr>
            <a:r>
              <a:rPr lang="tr-TR" sz="2000" dirty="0">
                <a:effectLst/>
              </a:rPr>
              <a:t>                           oluşturulan  </a:t>
            </a:r>
            <a:r>
              <a:rPr lang="tr-TR" sz="2000" dirty="0" err="1">
                <a:effectLst/>
              </a:rPr>
              <a:t>membrana</a:t>
            </a:r>
            <a:r>
              <a:rPr lang="tr-TR" sz="2000" dirty="0">
                <a:effectLst/>
              </a:rPr>
              <a:t> yapışık olan   kesecik  içine almak  ve </a:t>
            </a:r>
            <a:endParaRPr lang="tr-TR" sz="2000" b="1" dirty="0">
              <a:effectLst/>
            </a:endParaRPr>
          </a:p>
          <a:p>
            <a:pPr>
              <a:defRPr/>
            </a:pPr>
            <a:r>
              <a:rPr lang="tr-TR" sz="2000" dirty="0">
                <a:effectLst/>
              </a:rPr>
              <a:t>                           materyali  dışarı bırakmaktır. Sonra kesecik  dışarıya açılır ve </a:t>
            </a:r>
            <a:endParaRPr lang="tr-TR" sz="2000" b="1" dirty="0">
              <a:effectLst/>
            </a:endParaRPr>
          </a:p>
          <a:p>
            <a:pPr>
              <a:defRPr/>
            </a:pPr>
            <a:r>
              <a:rPr lang="tr-TR" sz="2000" b="1" dirty="0">
                <a:effectLst/>
              </a:rPr>
              <a:t>                           difüzyon ile dış ortama içeriğini bırakır </a:t>
            </a:r>
            <a:endParaRPr lang="tr-TR" sz="2000" dirty="0"/>
          </a:p>
        </p:txBody>
      </p:sp>
    </p:spTree>
  </p:cSld>
  <p:clrMapOvr>
    <a:masterClrMapping/>
  </p:clrMapOvr>
  <p:transition>
    <p:cover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47108" name="Picture 2" descr="FİGURE 4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8913"/>
            <a:ext cx="699770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125538"/>
            <a:ext cx="7178675" cy="4368800"/>
          </a:xfrm>
          <a:noFill/>
        </p:spPr>
      </p:pic>
    </p:spTree>
  </p:cSld>
  <p:clrMapOvr>
    <a:masterClrMapping/>
  </p:clrMapOvr>
  <p:transition>
    <p:cover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41438"/>
            <a:ext cx="7480300" cy="4586287"/>
          </a:xfrm>
          <a:noFill/>
        </p:spPr>
      </p:pic>
    </p:spTree>
  </p:cSld>
  <p:clrMapOvr>
    <a:masterClrMapping/>
  </p:clrMapOvr>
  <p:transition>
    <p:cover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268413"/>
            <a:ext cx="8448675" cy="4321175"/>
          </a:xfrm>
          <a:noFill/>
        </p:spPr>
      </p:pic>
    </p:spTree>
  </p:cSld>
  <p:clrMapOvr>
    <a:masterClrMapping/>
  </p:clrMapOvr>
  <p:transition>
    <p:cover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96938"/>
          </a:xfrm>
        </p:spPr>
        <p:txBody>
          <a:bodyPr/>
          <a:lstStyle/>
          <a:p>
            <a:pPr>
              <a:defRPr/>
            </a:pPr>
            <a:r>
              <a:rPr lang="tr-TR" sz="2400" b="1" dirty="0" smtClean="0"/>
              <a:t>HÜCRE YÜZEYLERİ  NASIL ÖZELLEŞİR</a:t>
            </a:r>
            <a:endParaRPr lang="tr-TR" sz="2400" b="1" dirty="0"/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981075"/>
            <a:ext cx="5689600" cy="2941638"/>
          </a:xfrm>
          <a:noFill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962400"/>
            <a:ext cx="5111750" cy="28956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79450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/>
              <a:t>HÜCRE YAPISI ve FONKSİYONU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</a:rPr>
              <a:t>Modern hücre teorisine göre;</a:t>
            </a:r>
            <a:endParaRPr lang="tr-TR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b="1" dirty="0" smtClean="0"/>
              <a:t>1.</a:t>
            </a:r>
            <a:r>
              <a:rPr lang="tr-TR" dirty="0" smtClean="0"/>
              <a:t> Her canlı organizma  bir veya daha çok  hücreden yapılmıştır.</a:t>
            </a:r>
            <a:endParaRPr lang="tr-TR" b="1" dirty="0" smtClean="0"/>
          </a:p>
          <a:p>
            <a:pPr>
              <a:defRPr/>
            </a:pPr>
            <a:r>
              <a:rPr lang="tr-TR" b="1" dirty="0" smtClean="0"/>
              <a:t>2.</a:t>
            </a:r>
            <a:r>
              <a:rPr lang="tr-TR" dirty="0" smtClean="0"/>
              <a:t> En küçük canlı organizma  tek hücrelidir ve hücreler  çok hücreli  organizmaların  fonksiyonel  birimleridir.</a:t>
            </a:r>
            <a:endParaRPr lang="tr-TR" b="1" dirty="0" smtClean="0"/>
          </a:p>
          <a:p>
            <a:pPr>
              <a:defRPr/>
            </a:pPr>
            <a:r>
              <a:rPr lang="tr-TR" dirty="0" smtClean="0"/>
              <a:t>3.</a:t>
            </a:r>
            <a:r>
              <a:rPr lang="tr-TR" b="1" dirty="0" smtClean="0"/>
              <a:t> Bütün hücreler  önceden  meydan gelmişlerdir</a:t>
            </a:r>
            <a:endParaRPr lang="tr-TR" dirty="0"/>
          </a:p>
        </p:txBody>
      </p:sp>
    </p:spTree>
  </p:cSld>
  <p:clrMapOvr>
    <a:masterClrMapping/>
  </p:clrMapOvr>
  <p:transition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Plazma </a:t>
            </a:r>
            <a:r>
              <a:rPr lang="tr-TR" dirty="0" err="1" smtClean="0"/>
              <a:t>membranı</a:t>
            </a:r>
            <a:r>
              <a:rPr lang="tr-TR" dirty="0" smtClean="0"/>
              <a:t>, hücre içeriğini dış çevreden ayırır.</a:t>
            </a:r>
            <a:endParaRPr lang="tr-TR" b="1" dirty="0" smtClean="0"/>
          </a:p>
          <a:p>
            <a:pPr>
              <a:defRPr/>
            </a:pPr>
            <a:r>
              <a:rPr lang="tr-TR" dirty="0" smtClean="0"/>
              <a:t>Plazma </a:t>
            </a:r>
            <a:r>
              <a:rPr lang="tr-TR" dirty="0" err="1" smtClean="0"/>
              <a:t>membranı</a:t>
            </a:r>
            <a:r>
              <a:rPr lang="tr-TR" dirty="0" smtClean="0"/>
              <a:t> hücre içine ve dışına </a:t>
            </a:r>
            <a:r>
              <a:rPr lang="tr-TR" dirty="0" err="1" smtClean="0"/>
              <a:t>meteryallerin</a:t>
            </a:r>
            <a:r>
              <a:rPr lang="tr-TR" dirty="0" smtClean="0"/>
              <a:t> akışını düzenler. Örneğin: Besin maddelerinin alınması, atık maddelerin atılması.</a:t>
            </a:r>
            <a:endParaRPr lang="tr-TR" b="1" dirty="0" smtClean="0"/>
          </a:p>
          <a:p>
            <a:pPr>
              <a:defRPr/>
            </a:pPr>
            <a:r>
              <a:rPr lang="tr-TR" dirty="0" smtClean="0"/>
              <a:t>Plazma </a:t>
            </a:r>
            <a:r>
              <a:rPr lang="tr-TR" dirty="0" err="1" smtClean="0"/>
              <a:t>membranı</a:t>
            </a:r>
            <a:r>
              <a:rPr lang="tr-TR" dirty="0" smtClean="0"/>
              <a:t> diğer hücrelerle ilişkiyi sağlar.</a:t>
            </a:r>
            <a:endParaRPr lang="tr-TR" b="1" dirty="0"/>
          </a:p>
        </p:txBody>
      </p:sp>
    </p:spTree>
  </p:cSld>
  <p:clrMapOvr>
    <a:masterClrMapping/>
  </p:clrMapOvr>
  <p:transition>
    <p:cover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8013"/>
          </a:xfrm>
        </p:spPr>
        <p:txBody>
          <a:bodyPr/>
          <a:lstStyle/>
          <a:p>
            <a:pPr>
              <a:defRPr/>
            </a:pPr>
            <a:r>
              <a:rPr lang="tr-TR" sz="2800" b="1" dirty="0" smtClean="0"/>
              <a:t>Hücre Fonksiyonu, Hücre Büyüklüğünü Sınırlar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54275" name="Picture 4" descr="FİGURE 5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2375" y="836613"/>
            <a:ext cx="4159250" cy="5259387"/>
          </a:xfrm>
          <a:noFill/>
        </p:spPr>
      </p:pic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550" y="228600"/>
            <a:ext cx="7486650" cy="1039813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/>
              <a:t>PROTEİNLER NELERDİR?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650" y="1484313"/>
            <a:ext cx="7702550" cy="4611687"/>
          </a:xfr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tr-TR" sz="1800" b="1" dirty="0">
                <a:effectLst/>
              </a:rPr>
              <a:t>Tablo  : </a:t>
            </a:r>
            <a:r>
              <a:rPr lang="tr-TR" sz="1800" dirty="0">
                <a:effectLst/>
              </a:rPr>
              <a:t>Bazı proteinlerin fonksiyonları</a:t>
            </a:r>
          </a:p>
          <a:p>
            <a:pPr>
              <a:defRPr/>
            </a:pPr>
            <a:r>
              <a:rPr lang="tr-TR" sz="1800" u="sng" dirty="0">
                <a:effectLst/>
              </a:rPr>
              <a:t>Fonksiyon   </a:t>
            </a:r>
            <a:r>
              <a:rPr lang="tr-TR" sz="1800" dirty="0">
                <a:effectLst/>
              </a:rPr>
              <a:t>                             </a:t>
            </a:r>
            <a:r>
              <a:rPr lang="tr-TR" sz="1800" u="sng" dirty="0">
                <a:effectLst/>
              </a:rPr>
              <a:t>Örnek</a:t>
            </a:r>
            <a:endParaRPr lang="tr-TR" sz="1800" dirty="0">
              <a:effectLst/>
            </a:endParaRPr>
          </a:p>
          <a:p>
            <a:pPr>
              <a:defRPr/>
            </a:pPr>
            <a:r>
              <a:rPr lang="tr-TR" sz="1800" dirty="0">
                <a:effectLst/>
              </a:rPr>
              <a:t>Yapı                                         Deride  </a:t>
            </a:r>
            <a:r>
              <a:rPr lang="tr-TR" sz="1800" dirty="0" err="1">
                <a:effectLst/>
              </a:rPr>
              <a:t>kollagen</a:t>
            </a:r>
            <a:r>
              <a:rPr lang="tr-TR" sz="1800" dirty="0">
                <a:effectLst/>
              </a:rPr>
              <a:t>; saçta, tırnakta, boynuzda  </a:t>
            </a:r>
          </a:p>
          <a:p>
            <a:pPr>
              <a:defRPr/>
            </a:pPr>
            <a:r>
              <a:rPr lang="tr-TR" sz="1800" dirty="0">
                <a:effectLst/>
              </a:rPr>
              <a:t>                                                 </a:t>
            </a:r>
            <a:r>
              <a:rPr lang="tr-TR" sz="1800" dirty="0" err="1">
                <a:effectLst/>
              </a:rPr>
              <a:t>keratin</a:t>
            </a:r>
            <a:endParaRPr lang="tr-TR" sz="1800" dirty="0">
              <a:effectLst/>
            </a:endParaRPr>
          </a:p>
          <a:p>
            <a:pPr>
              <a:defRPr/>
            </a:pPr>
            <a:r>
              <a:rPr lang="tr-TR" sz="1800" dirty="0">
                <a:effectLst/>
              </a:rPr>
              <a:t>Hareket                                    Kasta </a:t>
            </a:r>
            <a:r>
              <a:rPr lang="tr-TR" sz="1800" dirty="0" err="1">
                <a:effectLst/>
              </a:rPr>
              <a:t>aktin</a:t>
            </a:r>
            <a:r>
              <a:rPr lang="tr-TR" sz="1800" dirty="0">
                <a:effectLst/>
              </a:rPr>
              <a:t> ve </a:t>
            </a:r>
            <a:r>
              <a:rPr lang="tr-TR" sz="1800" dirty="0" err="1">
                <a:effectLst/>
              </a:rPr>
              <a:t>miyozin</a:t>
            </a:r>
            <a:endParaRPr lang="tr-TR" sz="1800" dirty="0">
              <a:effectLst/>
            </a:endParaRPr>
          </a:p>
          <a:p>
            <a:pPr>
              <a:defRPr/>
            </a:pPr>
            <a:r>
              <a:rPr lang="tr-TR" sz="1800" dirty="0">
                <a:effectLst/>
              </a:rPr>
              <a:t>Savunma                                  Kanda </a:t>
            </a:r>
            <a:r>
              <a:rPr lang="tr-TR" sz="1800" dirty="0" err="1">
                <a:effectLst/>
              </a:rPr>
              <a:t>antibadiler</a:t>
            </a:r>
            <a:endParaRPr lang="tr-TR" sz="1800" dirty="0">
              <a:effectLst/>
            </a:endParaRPr>
          </a:p>
          <a:p>
            <a:pPr>
              <a:defRPr/>
            </a:pPr>
            <a:r>
              <a:rPr lang="tr-TR" sz="1800" dirty="0">
                <a:effectLst/>
              </a:rPr>
              <a:t>Depo                                        Mısır tohumlarında </a:t>
            </a:r>
            <a:r>
              <a:rPr lang="tr-TR" sz="1800" dirty="0" err="1">
                <a:effectLst/>
              </a:rPr>
              <a:t>zeatin</a:t>
            </a:r>
            <a:endParaRPr lang="tr-TR" sz="1800" dirty="0">
              <a:effectLst/>
            </a:endParaRPr>
          </a:p>
          <a:p>
            <a:pPr>
              <a:defRPr/>
            </a:pPr>
            <a:r>
              <a:rPr lang="tr-TR" sz="1800" dirty="0">
                <a:effectLst/>
              </a:rPr>
              <a:t>Sinyaller                                  Kanda  büyüme hormonları </a:t>
            </a:r>
          </a:p>
          <a:p>
            <a:pPr>
              <a:defRPr/>
            </a:pPr>
            <a:r>
              <a:rPr lang="tr-TR" sz="1800" b="1" dirty="0">
                <a:effectLst/>
              </a:rPr>
              <a:t>Kataliz                                     Enzimler; hücrelerde  hemen hemen  her  </a:t>
            </a:r>
          </a:p>
          <a:p>
            <a:pPr>
              <a:defRPr/>
            </a:pPr>
            <a:r>
              <a:rPr lang="tr-TR" sz="1800" dirty="0">
                <a:effectLst/>
              </a:rPr>
              <a:t>                                                kimyasal reaksiyonu katalizler </a:t>
            </a:r>
          </a:p>
          <a:p>
            <a:pPr>
              <a:defRPr/>
            </a:pPr>
            <a:r>
              <a:rPr lang="tr-TR" sz="1800" dirty="0">
                <a:effectLst/>
              </a:rPr>
              <a:t>                                                DNA </a:t>
            </a:r>
            <a:r>
              <a:rPr lang="tr-TR" sz="1800" dirty="0" err="1">
                <a:effectLst/>
              </a:rPr>
              <a:t>polimeraz</a:t>
            </a:r>
            <a:r>
              <a:rPr lang="tr-TR" sz="1800" dirty="0">
                <a:effectLst/>
              </a:rPr>
              <a:t> (DNA yapar)</a:t>
            </a:r>
          </a:p>
          <a:p>
            <a:pPr>
              <a:defRPr/>
            </a:pPr>
            <a:r>
              <a:rPr lang="tr-TR" sz="1800" dirty="0">
                <a:effectLst/>
              </a:rPr>
              <a:t>                                                Pepsin (protein sindirir) </a:t>
            </a:r>
          </a:p>
          <a:p>
            <a:pPr>
              <a:defRPr/>
            </a:pPr>
            <a:r>
              <a:rPr lang="tr-TR" sz="1800" dirty="0">
                <a:effectLst/>
              </a:rPr>
              <a:t>                                                Amilaz (</a:t>
            </a:r>
            <a:r>
              <a:rPr lang="tr-TR" sz="1800" dirty="0" err="1">
                <a:effectLst/>
              </a:rPr>
              <a:t>karbohidratları</a:t>
            </a:r>
            <a:r>
              <a:rPr lang="tr-TR" sz="1800" dirty="0">
                <a:effectLst/>
              </a:rPr>
              <a:t> sindirir)</a:t>
            </a:r>
          </a:p>
          <a:p>
            <a:pPr>
              <a:defRPr/>
            </a:pPr>
            <a:r>
              <a:rPr lang="tr-TR" sz="1800" dirty="0">
                <a:effectLst/>
              </a:rPr>
              <a:t>                                                ATP </a:t>
            </a:r>
            <a:r>
              <a:rPr lang="tr-TR" sz="1800" dirty="0" err="1">
                <a:effectLst/>
              </a:rPr>
              <a:t>sentaz</a:t>
            </a:r>
            <a:r>
              <a:rPr lang="tr-TR" sz="1800" dirty="0">
                <a:effectLst/>
              </a:rPr>
              <a:t> (ATP yapar)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115888"/>
            <a:ext cx="4205287" cy="1584325"/>
          </a:xfrm>
          <a:noFill/>
        </p:spPr>
      </p:pic>
      <p:sp>
        <p:nvSpPr>
          <p:cNvPr id="4" name="Dikdörtgen 3"/>
          <p:cNvSpPr/>
          <p:nvPr/>
        </p:nvSpPr>
        <p:spPr>
          <a:xfrm>
            <a:off x="1979613" y="1847850"/>
            <a:ext cx="6048375" cy="316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chemeClr val="bg2"/>
                </a:solidFill>
              </a:rPr>
              <a:t>Proteinler Amino Asit Zincirlerinden Oluşur</a:t>
            </a:r>
          </a:p>
          <a:p>
            <a:pPr>
              <a:defRPr/>
            </a:pPr>
            <a:r>
              <a:rPr lang="tr-TR" sz="2000" b="1" dirty="0">
                <a:solidFill>
                  <a:schemeClr val="bg2"/>
                </a:solidFill>
              </a:rPr>
              <a:t>Proteinler, aminoasitlerin polimerleridir. Bütün aminoasitler  aynı temel yapıya  sahiptir. Bu temel yapı, bir C atomuna  bağlı dört farklı fonksiyonel gruptan  meydana gelmiştir.</a:t>
            </a:r>
          </a:p>
          <a:p>
            <a:pPr>
              <a:defRPr/>
            </a:pPr>
            <a:r>
              <a:rPr lang="tr-TR" sz="2000" i="1" dirty="0">
                <a:solidFill>
                  <a:schemeClr val="bg2"/>
                </a:solidFill>
              </a:rPr>
              <a:t>1. Bir azot (N) içeren amino grubu (-NH2)</a:t>
            </a:r>
          </a:p>
          <a:p>
            <a:pPr>
              <a:defRPr/>
            </a:pPr>
            <a:r>
              <a:rPr lang="tr-TR" sz="2000" i="1" dirty="0">
                <a:solidFill>
                  <a:schemeClr val="bg2"/>
                </a:solidFill>
              </a:rPr>
              <a:t>2. Bir karboksil  veya karboksilik asit grubu (-COOH) </a:t>
            </a:r>
          </a:p>
          <a:p>
            <a:pPr>
              <a:defRPr/>
            </a:pPr>
            <a:r>
              <a:rPr lang="tr-TR" sz="2000" i="1" dirty="0">
                <a:solidFill>
                  <a:schemeClr val="bg2"/>
                </a:solidFill>
              </a:rPr>
              <a:t>3. Bir hidrojen (H)</a:t>
            </a:r>
          </a:p>
          <a:p>
            <a:pPr>
              <a:defRPr/>
            </a:pPr>
            <a:r>
              <a:rPr lang="tr-TR" sz="2000" i="1" dirty="0">
                <a:solidFill>
                  <a:schemeClr val="bg2"/>
                </a:solidFill>
              </a:rPr>
              <a:t>4. R ile gösterilen  değişken grup</a:t>
            </a: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5229225"/>
            <a:ext cx="6064250" cy="11509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68375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/>
              <a:t>8) NÜKLEİK  ASİTLER NELERDİR?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3" y="1268413"/>
            <a:ext cx="7772400" cy="33845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tr-TR" sz="2400" dirty="0" smtClean="0">
                <a:solidFill>
                  <a:schemeClr val="bg2"/>
                </a:solidFill>
              </a:rPr>
              <a:t>Nükleik asitler benzer uzun zincirlerdir. fakat </a:t>
            </a:r>
            <a:r>
              <a:rPr lang="tr-TR" sz="2400" dirty="0" err="1" smtClean="0">
                <a:solidFill>
                  <a:schemeClr val="bg2"/>
                </a:solidFill>
              </a:rPr>
              <a:t>nukleotid</a:t>
            </a:r>
            <a:r>
              <a:rPr lang="tr-TR" sz="2400" dirty="0" smtClean="0">
                <a:solidFill>
                  <a:schemeClr val="bg2"/>
                </a:solidFill>
              </a:rPr>
              <a:t>  olarak isimlendirilen yapı  taşları (alt birimleri) aynı değildir.</a:t>
            </a:r>
          </a:p>
          <a:p>
            <a:pPr>
              <a:defRPr/>
            </a:pPr>
            <a:r>
              <a:rPr lang="tr-TR" sz="2400" dirty="0" smtClean="0">
                <a:solidFill>
                  <a:schemeClr val="bg2"/>
                </a:solidFill>
              </a:rPr>
              <a:t>Bütün  </a:t>
            </a:r>
            <a:r>
              <a:rPr lang="tr-TR" sz="2400" dirty="0" err="1" smtClean="0">
                <a:solidFill>
                  <a:schemeClr val="bg2"/>
                </a:solidFill>
              </a:rPr>
              <a:t>nukleotidler</a:t>
            </a:r>
            <a:r>
              <a:rPr lang="tr-TR" sz="2400" dirty="0" smtClean="0">
                <a:solidFill>
                  <a:schemeClr val="bg2"/>
                </a:solidFill>
              </a:rPr>
              <a:t> 3 kısımdan  oluşmuştur:</a:t>
            </a:r>
          </a:p>
          <a:p>
            <a:pPr>
              <a:defRPr/>
            </a:pPr>
            <a:r>
              <a:rPr lang="tr-TR" sz="2400" dirty="0" smtClean="0"/>
              <a:t>1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)	Bir 5C’lu şeker (</a:t>
            </a:r>
            <a:r>
              <a:rPr lang="tr-TR" sz="2400" dirty="0" err="1" smtClean="0">
                <a:solidFill>
                  <a:schemeClr val="tx2">
                    <a:lumMod val="50000"/>
                  </a:schemeClr>
                </a:solidFill>
              </a:rPr>
              <a:t>Riboz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 veya </a:t>
            </a:r>
            <a:r>
              <a:rPr lang="tr-TR" sz="2400" dirty="0" err="1" smtClean="0">
                <a:solidFill>
                  <a:schemeClr val="tx2">
                    <a:lumMod val="50000"/>
                  </a:schemeClr>
                </a:solidFill>
              </a:rPr>
              <a:t>Deoksiriboz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2)	Bir  fosfat grubu</a:t>
            </a:r>
          </a:p>
          <a:p>
            <a:pPr>
              <a:defRPr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3)	</a:t>
            </a:r>
            <a:r>
              <a:rPr lang="tr-TR" sz="2400" dirty="0" err="1" smtClean="0">
                <a:solidFill>
                  <a:schemeClr val="tx2">
                    <a:lumMod val="50000"/>
                  </a:schemeClr>
                </a:solidFill>
              </a:rPr>
              <a:t>Nukleotidler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 arasındaki farkı meydana getiren  azotlu baz( </a:t>
            </a:r>
            <a:r>
              <a:rPr lang="tr-TR" sz="2400" dirty="0" err="1" smtClean="0">
                <a:solidFill>
                  <a:schemeClr val="tx2">
                    <a:lumMod val="50000"/>
                  </a:schemeClr>
                </a:solidFill>
              </a:rPr>
              <a:t>Purin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 veya </a:t>
            </a:r>
            <a:r>
              <a:rPr lang="tr-TR" sz="2400" dirty="0" err="1" smtClean="0">
                <a:solidFill>
                  <a:schemeClr val="tx2">
                    <a:lumMod val="50000"/>
                  </a:schemeClr>
                </a:solidFill>
              </a:rPr>
              <a:t>Pirimidin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endParaRPr lang="tr-TR" sz="2400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663" y="4724400"/>
            <a:ext cx="2181225" cy="18764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63938" y="188913"/>
            <a:ext cx="1939925" cy="1874837"/>
          </a:xfrm>
          <a:noFill/>
        </p:spPr>
      </p:pic>
      <p:sp>
        <p:nvSpPr>
          <p:cNvPr id="4" name="Dikdörtgen 3"/>
          <p:cNvSpPr/>
          <p:nvPr/>
        </p:nvSpPr>
        <p:spPr>
          <a:xfrm>
            <a:off x="3348038" y="2133600"/>
            <a:ext cx="37449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2000" dirty="0"/>
              <a:t>Şekil   : Nükleotid zincir</a:t>
            </a: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9550" y="3284538"/>
            <a:ext cx="3692525" cy="16303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5" name="Dikdörtgen 4"/>
          <p:cNvSpPr/>
          <p:nvPr/>
        </p:nvSpPr>
        <p:spPr>
          <a:xfrm rot="10800000" flipV="1">
            <a:off x="1116013" y="5300663"/>
            <a:ext cx="7829550" cy="40005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chemeClr val="bg2"/>
                </a:solidFill>
              </a:rPr>
              <a:t>Şekil    : Hücre içi  Haberciler,  Enerji Taşıyıcılar  ve </a:t>
            </a:r>
            <a:r>
              <a:rPr lang="tr-TR" sz="2000" b="1" dirty="0" err="1">
                <a:solidFill>
                  <a:schemeClr val="bg2"/>
                </a:solidFill>
              </a:rPr>
              <a:t>Koenzimler</a:t>
            </a:r>
            <a:endParaRPr lang="tr-TR" sz="2000" b="1" dirty="0">
              <a:solidFill>
                <a:schemeClr val="bg2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27088" y="2644775"/>
            <a:ext cx="7058025" cy="40005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n-NO" sz="2000" b="1" dirty="0">
                <a:solidFill>
                  <a:schemeClr val="bg2"/>
                </a:solidFill>
              </a:rPr>
              <a:t>Kalıtım Molekülleri Olan  DNA  ve  RNA </a:t>
            </a:r>
            <a:r>
              <a:rPr lang="tr-TR" sz="2000" b="1" dirty="0">
                <a:solidFill>
                  <a:schemeClr val="bg2"/>
                </a:solidFill>
              </a:rPr>
              <a:t>.</a:t>
            </a:r>
            <a:r>
              <a:rPr lang="nn-NO" sz="2000" b="1" dirty="0">
                <a:solidFill>
                  <a:schemeClr val="bg2"/>
                </a:solidFill>
              </a:rPr>
              <a:t> Nukleik Asitlerdir</a:t>
            </a:r>
            <a:endParaRPr lang="tr-TR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96938"/>
          </a:xfrm>
        </p:spPr>
        <p:txBody>
          <a:bodyPr/>
          <a:lstStyle/>
          <a:p>
            <a:pPr>
              <a:defRPr/>
            </a:pPr>
            <a:r>
              <a:rPr lang="tr-TR" sz="2800" b="1" dirty="0">
                <a:effectLst/>
              </a:rPr>
              <a:t>HÜCRELERİN YAŞAMINDA  ENERJİ AKIŞI </a:t>
            </a:r>
            <a:r>
              <a:rPr lang="tr-TR" dirty="0">
                <a:effectLst/>
              </a:rPr>
              <a:t/>
            </a:r>
            <a:br>
              <a:rPr lang="tr-TR" dirty="0">
                <a:effectLst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908050"/>
            <a:ext cx="7772400" cy="5187950"/>
          </a:xfrm>
        </p:spPr>
        <p:txBody>
          <a:bodyPr/>
          <a:lstStyle/>
          <a:p>
            <a:pPr>
              <a:defRPr/>
            </a:pPr>
            <a:r>
              <a:rPr lang="tr-TR" sz="2400" dirty="0">
                <a:effectLst/>
              </a:rPr>
              <a:t>Moleküllerin sentezlenmesini, moleküllerin gelişi güzel  hareketini, ışık ve ısının meydana gelmesini  sağlayan </a:t>
            </a:r>
            <a:r>
              <a:rPr lang="tr-TR" sz="2400" b="1" dirty="0">
                <a:effectLst/>
              </a:rPr>
              <a:t>enerji</a:t>
            </a:r>
            <a:r>
              <a:rPr lang="tr-TR" sz="2400" dirty="0">
                <a:effectLst/>
              </a:rPr>
              <a:t>  basit bir şekilde  </a:t>
            </a:r>
            <a:r>
              <a:rPr lang="tr-TR" sz="2400" b="1" dirty="0">
                <a:effectLst/>
              </a:rPr>
              <a:t>iş yapmak kapasitesi </a:t>
            </a:r>
            <a:r>
              <a:rPr lang="tr-TR" sz="2400" dirty="0">
                <a:effectLst/>
              </a:rPr>
              <a:t> olarak </a:t>
            </a:r>
            <a:r>
              <a:rPr lang="tr-TR" sz="2400" dirty="0" smtClean="0">
                <a:effectLst/>
              </a:rPr>
              <a:t>tanımlanır</a:t>
            </a:r>
          </a:p>
          <a:p>
            <a:pPr>
              <a:defRPr/>
            </a:pPr>
            <a:endParaRPr lang="tr-TR" sz="2400" dirty="0">
              <a:effectLst/>
            </a:endParaRPr>
          </a:p>
          <a:p>
            <a:pPr>
              <a:defRPr/>
            </a:pPr>
            <a:r>
              <a:rPr lang="tr-TR" sz="2400" b="1" dirty="0">
                <a:effectLst/>
              </a:rPr>
              <a:t>Enerjinin iki tipi vardır</a:t>
            </a:r>
            <a:r>
              <a:rPr lang="tr-TR" sz="2400" dirty="0">
                <a:effectLst/>
              </a:rPr>
              <a:t>:</a:t>
            </a:r>
          </a:p>
          <a:p>
            <a:pPr>
              <a:defRPr/>
            </a:pPr>
            <a:r>
              <a:rPr lang="tr-TR" sz="2400" dirty="0">
                <a:effectLst/>
              </a:rPr>
              <a:t> 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Kinetik 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effectLst/>
              </a:rPr>
              <a:t>enerji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  </a:t>
            </a:r>
            <a:r>
              <a:rPr lang="tr-TR" sz="2400" dirty="0">
                <a:effectLst/>
              </a:rPr>
              <a:t>veya </a:t>
            </a:r>
            <a:r>
              <a:rPr lang="tr-TR" sz="2400" b="1" dirty="0">
                <a:effectLst/>
              </a:rPr>
              <a:t>hareket enerjisi</a:t>
            </a:r>
            <a:r>
              <a:rPr lang="tr-TR" sz="2400" dirty="0">
                <a:effectLst/>
              </a:rPr>
              <a:t>, ışık (fotonların hareketi), ısı(moleküllerin hareketi), elektrik (elektrik yüklü parçacıklar)  ve büyük objelerin hareketini kapsar.</a:t>
            </a:r>
          </a:p>
          <a:p>
            <a:pPr>
              <a:defRPr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effectLst/>
              </a:rPr>
              <a:t>Potansiyel enerji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  </a:t>
            </a:r>
            <a:r>
              <a:rPr lang="tr-TR" sz="2400" dirty="0">
                <a:effectLst/>
              </a:rPr>
              <a:t>veya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depolanmış enerji</a:t>
            </a:r>
            <a:r>
              <a:rPr lang="tr-TR" sz="2400" dirty="0">
                <a:effectLst/>
              </a:rPr>
              <a:t>, pilde  depolanan elektrik enerjisini, bir dalgıcın  dengeli atlamak için   depoladığı pozisyon enerjisini  ve moleküllerde atomları bir arada tutan   bağlarda  depolanmış  olan kimyasal enerjiyi kapsar.</a:t>
            </a:r>
          </a:p>
          <a:p>
            <a:pPr>
              <a:defRPr/>
            </a:pPr>
            <a:endParaRPr lang="tr-TR" sz="2400" dirty="0"/>
          </a:p>
        </p:txBody>
      </p:sp>
    </p:spTree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2800" b="1" dirty="0" smtClean="0"/>
              <a:t>2)KİMYASAL REAKSİYONLARDA ENERJİ AKIŞI NASILDIR?</a:t>
            </a:r>
            <a:br>
              <a:rPr lang="tr-TR" sz="2800" b="1" dirty="0" smtClean="0"/>
            </a:br>
            <a:endParaRPr lang="tr-TR" sz="2800" b="1" dirty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4563" y="1412875"/>
            <a:ext cx="2990850" cy="1266825"/>
          </a:xfrm>
          <a:noFill/>
        </p:spPr>
      </p:pic>
      <p:sp>
        <p:nvSpPr>
          <p:cNvPr id="5" name="Dikdörtgen 4"/>
          <p:cNvSpPr/>
          <p:nvPr/>
        </p:nvSpPr>
        <p:spPr>
          <a:xfrm>
            <a:off x="755650" y="2749550"/>
            <a:ext cx="36004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FF00"/>
              </a:buClr>
              <a:defRPr/>
            </a:pPr>
            <a:r>
              <a:rPr lang="tr-TR" sz="2000" b="1" dirty="0">
                <a:solidFill>
                  <a:schemeClr val="tx2"/>
                </a:solidFill>
              </a:rPr>
              <a:t>Şekil</a:t>
            </a:r>
            <a:r>
              <a:rPr lang="tr-TR" sz="2000" dirty="0">
                <a:solidFill>
                  <a:srgbClr val="FFFFFF"/>
                </a:solidFill>
              </a:rPr>
              <a:t>    : </a:t>
            </a:r>
            <a:r>
              <a:rPr lang="tr-TR" sz="2000" dirty="0" err="1">
                <a:solidFill>
                  <a:srgbClr val="FFFFFF"/>
                </a:solidFill>
              </a:rPr>
              <a:t>Ekzergonik</a:t>
            </a:r>
            <a:r>
              <a:rPr lang="tr-TR" sz="2000" dirty="0">
                <a:solidFill>
                  <a:srgbClr val="FFFFFF"/>
                </a:solidFill>
              </a:rPr>
              <a:t> reaksiyon</a:t>
            </a: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363663"/>
            <a:ext cx="29511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kdörtgen 5"/>
          <p:cNvSpPr/>
          <p:nvPr/>
        </p:nvSpPr>
        <p:spPr>
          <a:xfrm>
            <a:off x="4284663" y="2749550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tr-TR" sz="2000" b="1" dirty="0">
                <a:solidFill>
                  <a:schemeClr val="tx2"/>
                </a:solidFill>
              </a:rPr>
              <a:t>Şekil </a:t>
            </a:r>
            <a:r>
              <a:rPr lang="tr-TR" sz="2000" dirty="0"/>
              <a:t> </a:t>
            </a:r>
            <a:r>
              <a:rPr lang="tr-TR" sz="2400" dirty="0"/>
              <a:t>  : </a:t>
            </a:r>
            <a:r>
              <a:rPr lang="tr-TR" sz="2000" dirty="0" err="1"/>
              <a:t>Endergonik</a:t>
            </a:r>
            <a:r>
              <a:rPr lang="tr-TR" sz="2400" dirty="0"/>
              <a:t> reaksiyon</a:t>
            </a:r>
          </a:p>
        </p:txBody>
      </p:sp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500438"/>
            <a:ext cx="30289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ikdörtgen 6"/>
          <p:cNvSpPr/>
          <p:nvPr/>
        </p:nvSpPr>
        <p:spPr>
          <a:xfrm>
            <a:off x="1733550" y="4941888"/>
            <a:ext cx="6870700" cy="990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chemeClr val="tx2"/>
                </a:solidFill>
              </a:rPr>
              <a:t>Şekil</a:t>
            </a:r>
            <a:r>
              <a:rPr lang="tr-TR" sz="2000" dirty="0"/>
              <a:t>    : </a:t>
            </a:r>
            <a:r>
              <a:rPr lang="tr-TR" sz="2000" dirty="0" err="1"/>
              <a:t>Glukoz</a:t>
            </a:r>
            <a:r>
              <a:rPr lang="tr-TR" sz="2000" dirty="0"/>
              <a:t> (şeker)’un yanması: Bir </a:t>
            </a:r>
            <a:r>
              <a:rPr lang="tr-TR" sz="2000" dirty="0" err="1"/>
              <a:t>eksergonik</a:t>
            </a:r>
            <a:r>
              <a:rPr lang="tr-TR" sz="2000" dirty="0"/>
              <a:t>  reaksiyon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-171450"/>
            <a:ext cx="5762625" cy="1990725"/>
          </a:xfrm>
          <a:noFill/>
        </p:spPr>
      </p:pic>
      <p:sp>
        <p:nvSpPr>
          <p:cNvPr id="4" name="Dikdörtgen 3"/>
          <p:cNvSpPr/>
          <p:nvPr/>
        </p:nvSpPr>
        <p:spPr>
          <a:xfrm>
            <a:off x="1763713" y="1989138"/>
            <a:ext cx="70564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chemeClr val="tx2"/>
                </a:solidFill>
              </a:rPr>
              <a:t>Şekil        :</a:t>
            </a:r>
            <a:r>
              <a:rPr lang="tr-TR" sz="2000" dirty="0"/>
              <a:t> a. </a:t>
            </a:r>
            <a:r>
              <a:rPr lang="tr-TR" sz="2000" dirty="0" err="1"/>
              <a:t>Eksergonik</a:t>
            </a:r>
            <a:r>
              <a:rPr lang="tr-TR" sz="2000" dirty="0"/>
              <a:t> reaksiyonlarda enerji ilişkileri.  b. </a:t>
            </a:r>
            <a:r>
              <a:rPr lang="tr-TR" sz="2000" dirty="0" err="1"/>
              <a:t>Endergonik</a:t>
            </a:r>
            <a:r>
              <a:rPr lang="tr-TR" sz="2000" dirty="0"/>
              <a:t> reaksiyonlarda enerji ilişkileri</a:t>
            </a: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586163"/>
            <a:ext cx="30861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4"/>
          <p:cNvSpPr/>
          <p:nvPr/>
        </p:nvSpPr>
        <p:spPr>
          <a:xfrm>
            <a:off x="1547813" y="5084763"/>
            <a:ext cx="648017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chemeClr val="tx2"/>
                </a:solidFill>
              </a:rPr>
              <a:t>Şekil </a:t>
            </a:r>
            <a:r>
              <a:rPr lang="tr-TR" sz="2000" dirty="0"/>
              <a:t>     :</a:t>
            </a:r>
            <a:r>
              <a:rPr lang="tr-TR" sz="2000" dirty="0" err="1"/>
              <a:t>Endergonik</a:t>
            </a:r>
            <a:r>
              <a:rPr lang="tr-TR" sz="2000" dirty="0"/>
              <a:t> reaksiyonlarda  enerji ilişkileri.</a:t>
            </a:r>
          </a:p>
          <a:p>
            <a:pPr>
              <a:defRPr/>
            </a:pPr>
            <a:endParaRPr lang="tr-TR" sz="2000" dirty="0"/>
          </a:p>
        </p:txBody>
      </p:sp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Mavi Köşegen">
  <a:themeElements>
    <a:clrScheme name="Mavi Köşegen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Mavi Köşege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Mavi Köşegen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vi Köşegen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vi Köşege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vi Köşegen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2368</TotalTime>
  <Words>952</Words>
  <Application>Microsoft Office PowerPoint</Application>
  <PresentationFormat>Ekran Gösterisi (4:3)</PresentationFormat>
  <Paragraphs>148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Times New Roman</vt:lpstr>
      <vt:lpstr>Wingdings</vt:lpstr>
      <vt:lpstr>Arial</vt:lpstr>
      <vt:lpstr>Symbol</vt:lpstr>
      <vt:lpstr>Mavi Köşegen</vt:lpstr>
      <vt:lpstr>Slayt 1</vt:lpstr>
      <vt:lpstr>Slayt 2</vt:lpstr>
      <vt:lpstr>PROTEİNLER NELERDİR?</vt:lpstr>
      <vt:lpstr>Slayt 4</vt:lpstr>
      <vt:lpstr>8) NÜKLEİK  ASİTLER NELERDİR?</vt:lpstr>
      <vt:lpstr>Slayt 6</vt:lpstr>
      <vt:lpstr>HÜCRELERİN YAŞAMINDA  ENERJİ AKIŞI  </vt:lpstr>
      <vt:lpstr>2)KİMYASAL REAKSİYONLARDA ENERJİ AKIŞI NASILDIR? </vt:lpstr>
      <vt:lpstr>Slayt 9</vt:lpstr>
      <vt:lpstr>  3)HÜCRELER METABOLİK REAKSİYONLARI NASIL KONTROL EDERLER? </vt:lpstr>
      <vt:lpstr> </vt:lpstr>
      <vt:lpstr>Slayt 12</vt:lpstr>
      <vt:lpstr>Enzimlerin  Yapısı Özel Molekülleri  Bağlar ve Özel Reaksiyonları  Katalizler</vt:lpstr>
      <vt:lpstr>Slayt 14</vt:lpstr>
      <vt:lpstr>5)BİRLEŞMİŞ REAKSİYONLAR  ARASINDA  HÜCRE  ENERJİSİ NASIL TAŞINIR?</vt:lpstr>
      <vt:lpstr>Slayt 16</vt:lpstr>
      <vt:lpstr>HÜCRE MEMBRANININ YAPISI VE FONKSİYONU </vt:lpstr>
      <vt:lpstr>Slayt 18</vt:lpstr>
      <vt:lpstr>Slayt 19</vt:lpstr>
      <vt:lpstr>Tablo. Membranlarda Taşınma</vt:lpstr>
      <vt:lpstr>Slayt 21</vt:lpstr>
      <vt:lpstr>Slayt 22</vt:lpstr>
      <vt:lpstr>Slayt 23</vt:lpstr>
      <vt:lpstr>Slayt 24</vt:lpstr>
      <vt:lpstr>Slayt 25</vt:lpstr>
      <vt:lpstr>HÜCRE YÜZEYLERİ  NASIL ÖZELLEŞİR</vt:lpstr>
      <vt:lpstr>HÜCRE YAPISI ve FONKSİYONU </vt:lpstr>
      <vt:lpstr>Slayt 28</vt:lpstr>
      <vt:lpstr>Hücre Fonksiyonu, Hücre Büyüklüğünü Sınırlar </vt:lpstr>
    </vt:vector>
  </TitlesOfParts>
  <Manager>sulun</Manager>
  <Company>U of A - Plant Pathology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Abiotic diseases</dc:title>
  <dc:subject>dayanıklılık</dc:subject>
  <dc:creator>Craig Rothrock</dc:creator>
  <cp:keywords>host defenses</cp:keywords>
  <cp:lastModifiedBy>CASPER</cp:lastModifiedBy>
  <cp:revision>108</cp:revision>
  <dcterms:created xsi:type="dcterms:W3CDTF">2000-10-20T01:23:30Z</dcterms:created>
  <dcterms:modified xsi:type="dcterms:W3CDTF">2018-01-05T10:48:25Z</dcterms:modified>
  <cp:category>powerpoint</cp:category>
</cp:coreProperties>
</file>