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4" r:id="rId35"/>
    <p:sldId id="295" r:id="rId36"/>
    <p:sldId id="289" r:id="rId37"/>
    <p:sldId id="290" r:id="rId38"/>
    <p:sldId id="291" r:id="rId39"/>
    <p:sldId id="292" r:id="rId40"/>
    <p:sldId id="293" r:id="rId41"/>
    <p:sldId id="296" r:id="rId42"/>
    <p:sldId id="298" r:id="rId43"/>
    <p:sldId id="299" r:id="rId44"/>
    <p:sldId id="300" r:id="rId45"/>
    <p:sldId id="301" r:id="rId46"/>
    <p:sldId id="302" r:id="rId47"/>
    <p:sldId id="303" r:id="rId48"/>
    <p:sldId id="297" r:id="rId49"/>
    <p:sldId id="30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FACBDDE-528D-4680-BF33-B3FCC7B55378}" type="datetimeFigureOut">
              <a:rPr lang="tr-TR" smtClean="0"/>
              <a:t>09.03.2018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24018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ACBDDE-528D-4680-BF33-B3FCC7B55378}" type="datetimeFigureOut">
              <a:rPr lang="tr-TR" smtClean="0"/>
              <a:t>09.03.2018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6732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ACBDDE-528D-4680-BF33-B3FCC7B55378}" type="datetimeFigureOut">
              <a:rPr lang="tr-TR" smtClean="0"/>
              <a:t>09.03.2018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69949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ACBDDE-528D-4680-BF33-B3FCC7B55378}" type="datetimeFigureOut">
              <a:rPr lang="tr-TR" smtClean="0"/>
              <a:t>09.03.2018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27996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FACBDDE-528D-4680-BF33-B3FCC7B55378}" type="datetimeFigureOut">
              <a:rPr lang="tr-TR" smtClean="0"/>
              <a:t>09.03.2018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36316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FACBDDE-528D-4680-BF33-B3FCC7B55378}" type="datetimeFigureOut">
              <a:rPr lang="tr-TR" smtClean="0"/>
              <a:t>09.03.2018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7674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FACBDDE-528D-4680-BF33-B3FCC7B55378}" type="datetimeFigureOut">
              <a:rPr lang="tr-TR" smtClean="0"/>
              <a:t>09.03.2018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86921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FACBDDE-528D-4680-BF33-B3FCC7B55378}" type="datetimeFigureOut">
              <a:rPr lang="tr-TR" smtClean="0"/>
              <a:t>09.03.2018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41430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ACBDDE-528D-4680-BF33-B3FCC7B55378}" type="datetimeFigureOut">
              <a:rPr lang="tr-TR" smtClean="0"/>
              <a:t>09.03.2018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37604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ACBDDE-528D-4680-BF33-B3FCC7B55378}" type="datetimeFigureOut">
              <a:rPr lang="tr-TR" smtClean="0"/>
              <a:t>09.03.2018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94142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ACBDDE-528D-4680-BF33-B3FCC7B55378}" type="datetimeFigureOut">
              <a:rPr lang="tr-TR" smtClean="0"/>
              <a:t>09.03.2018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DCE1AEA-07B8-4AFD-8B70-C42B8FFD17DB}" type="slidenum">
              <a:rPr lang="tr-TR" smtClean="0"/>
              <a:t>‹#›</a:t>
            </a:fld>
            <a:endParaRPr lang="tr-TR"/>
          </a:p>
        </p:txBody>
      </p:sp>
    </p:spTree>
    <p:extLst>
      <p:ext uri="{BB962C8B-B14F-4D97-AF65-F5344CB8AC3E}">
        <p14:creationId xmlns:p14="http://schemas.microsoft.com/office/powerpoint/2010/main" val="35581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CBDDE-528D-4680-BF33-B3FCC7B55378}" type="datetimeFigureOut">
              <a:rPr lang="tr-TR" smtClean="0"/>
              <a:t>09.03.2018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E1AEA-07B8-4AFD-8B70-C42B8FFD17DB}" type="slidenum">
              <a:rPr lang="tr-TR" smtClean="0"/>
              <a:t>‹#›</a:t>
            </a:fld>
            <a:endParaRPr lang="tr-TR"/>
          </a:p>
        </p:txBody>
      </p:sp>
    </p:spTree>
    <p:extLst>
      <p:ext uri="{BB962C8B-B14F-4D97-AF65-F5344CB8AC3E}">
        <p14:creationId xmlns:p14="http://schemas.microsoft.com/office/powerpoint/2010/main" val="307893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rchives.mundaneum.org/en/universal-bibliographic-reperto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elgium.be/en/about_belgium/country/history/belgium_from_183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uia.org/histor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britannica.com/topic/history-of-museums-39882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94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690689"/>
          </a:xfrm>
          <a:solidFill>
            <a:schemeClr val="accent1"/>
          </a:solidFill>
        </p:spPr>
        <p:txBody>
          <a:bodyPr/>
          <a:lstStyle/>
          <a:p>
            <a:pPr algn="ctr"/>
            <a:r>
              <a:rPr lang="tr-TR" b="1" dirty="0" smtClean="0">
                <a:latin typeface="Arial" panose="020B0604020202020204" pitchFamily="34" charset="0"/>
                <a:cs typeface="Arial" panose="020B0604020202020204" pitchFamily="34" charset="0"/>
              </a:rPr>
              <a:t>Bibliyografik Düzenleme için Yöntem Arayışı</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690688"/>
            <a:ext cx="12192000" cy="5167311"/>
          </a:xfrm>
        </p:spPr>
        <p:txBody>
          <a:bodyPr>
            <a:normAutofit lnSpcReduction="10000"/>
          </a:bodyPr>
          <a:lstStyle/>
          <a:p>
            <a:r>
              <a:rPr lang="tr-TR" dirty="0" smtClean="0">
                <a:latin typeface="Arial" panose="020B0604020202020204" pitchFamily="34" charset="0"/>
                <a:cs typeface="Arial" panose="020B0604020202020204" pitchFamily="34" charset="0"/>
              </a:rPr>
              <a:t>Otlet 1894’te </a:t>
            </a:r>
            <a:r>
              <a:rPr lang="tr-TR" dirty="0" err="1" smtClean="0">
                <a:latin typeface="Arial" panose="020B0604020202020204" pitchFamily="34" charset="0"/>
                <a:cs typeface="Arial" panose="020B0604020202020204" pitchFamily="34" charset="0"/>
              </a:rPr>
              <a:t>Dewey’nin</a:t>
            </a:r>
            <a:r>
              <a:rPr lang="tr-TR" dirty="0" smtClean="0">
                <a:latin typeface="Arial" panose="020B0604020202020204" pitchFamily="34" charset="0"/>
                <a:cs typeface="Arial" panose="020B0604020202020204" pitchFamily="34" charset="0"/>
              </a:rPr>
              <a:t> onlu sınıflama sisteminden haberdar olur ve kendisine yazarak </a:t>
            </a:r>
            <a:r>
              <a:rPr lang="tr-TR" b="1" dirty="0" smtClean="0">
                <a:latin typeface="Arial" panose="020B0604020202020204" pitchFamily="34" charset="0"/>
                <a:cs typeface="Arial" panose="020B0604020202020204" pitchFamily="34" charset="0"/>
              </a:rPr>
              <a:t>DOS</a:t>
            </a:r>
            <a:r>
              <a:rPr lang="tr-TR" dirty="0" smtClean="0">
                <a:latin typeface="Arial" panose="020B0604020202020204" pitchFamily="34" charset="0"/>
                <a:cs typeface="Arial" panose="020B0604020202020204" pitchFamily="34" charset="0"/>
              </a:rPr>
              <a:t>’u ister.(</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41) </a:t>
            </a:r>
          </a:p>
          <a:p>
            <a:r>
              <a:rPr lang="tr-TR" dirty="0" smtClean="0">
                <a:latin typeface="Arial" panose="020B0604020202020204" pitchFamily="34" charset="0"/>
                <a:cs typeface="Arial" panose="020B0604020202020204" pitchFamily="34" charset="0"/>
              </a:rPr>
              <a:t>1895’in başında eline ulaşan kopya üzerinde çalışmaya başlar; La </a:t>
            </a:r>
            <a:r>
              <a:rPr lang="tr-TR" dirty="0" err="1" smtClean="0">
                <a:latin typeface="Arial" panose="020B0604020202020204" pitchFamily="34" charset="0"/>
                <a:cs typeface="Arial" panose="020B0604020202020204" pitchFamily="34" charset="0"/>
              </a:rPr>
              <a:t>Fontaine</a:t>
            </a:r>
            <a:r>
              <a:rPr lang="tr-TR" dirty="0" smtClean="0">
                <a:latin typeface="Arial" panose="020B0604020202020204" pitchFamily="34" charset="0"/>
                <a:cs typeface="Arial" panose="020B0604020202020204" pitchFamily="34" charset="0"/>
              </a:rPr>
              <a:t>, sosyoloji ile ilgili ana ve alt bölümlerin çevirisini yapar.</a:t>
            </a:r>
          </a:p>
          <a:p>
            <a:r>
              <a:rPr lang="tr-TR" dirty="0" smtClean="0">
                <a:latin typeface="Arial" panose="020B0604020202020204" pitchFamily="34" charset="0"/>
                <a:cs typeface="Arial" panose="020B0604020202020204" pitchFamily="34" charset="0"/>
              </a:rPr>
              <a:t>Onlara göre </a:t>
            </a:r>
            <a:r>
              <a:rPr lang="tr-TR" b="1" dirty="0" smtClean="0">
                <a:latin typeface="Arial" panose="020B0604020202020204" pitchFamily="34" charset="0"/>
                <a:cs typeface="Arial" panose="020B0604020202020204" pitchFamily="34" charset="0"/>
              </a:rPr>
              <a:t>DOS’un avantajları </a:t>
            </a:r>
            <a:r>
              <a:rPr lang="tr-TR" dirty="0" smtClean="0">
                <a:latin typeface="Arial" panose="020B0604020202020204" pitchFamily="34" charset="0"/>
                <a:cs typeface="Arial" panose="020B0604020202020204" pitchFamily="34" charset="0"/>
              </a:rPr>
              <a:t>şöyledir:</a:t>
            </a:r>
          </a:p>
          <a:p>
            <a:r>
              <a:rPr lang="tr-TR" dirty="0" smtClean="0">
                <a:latin typeface="Arial" panose="020B0604020202020204" pitchFamily="34" charset="0"/>
                <a:cs typeface="Arial" panose="020B0604020202020204" pitchFamily="34" charset="0"/>
              </a:rPr>
              <a:t>	“..her şeyden önce sayılar yoluyla insan bilgisi için sabit, evrensel ve uluslararası bir dille ifade edilebilen bir </a:t>
            </a:r>
            <a:r>
              <a:rPr lang="tr-TR" b="1" dirty="0" err="1" smtClean="0">
                <a:latin typeface="Arial" panose="020B0604020202020204" pitchFamily="34" charset="0"/>
                <a:cs typeface="Arial" panose="020B0604020202020204" pitchFamily="34" charset="0"/>
              </a:rPr>
              <a:t>terimleştirme</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nomenclature</a:t>
            </a:r>
            <a:r>
              <a:rPr lang="tr-TR" dirty="0" smtClean="0">
                <a:latin typeface="Arial" panose="020B0604020202020204" pitchFamily="34" charset="0"/>
                <a:cs typeface="Arial" panose="020B0604020202020204" pitchFamily="34" charset="0"/>
              </a:rPr>
              <a:t>) sağlaması; tüm bibliyografyaların sınıflandırılmasında yöntem birliği sağlaması ve bir bibliyografik repertuar ile kütüphane sınıflandırması arasında tam bir uyuma olanak vermesidir. Son olarak da konuların sınırsız biçimde bölüm ve altbölümlere ayrılabilmesini ve bütün bu bağlantılı kısımların birbirinin yanında gruplanmasını sağlamaktadır”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42)</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925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DOS onlara ilham verir. Yaptıkları inceleme onlu sınıflamanın sadece sosyoloji ve hukuk konuları ile sınırlı kalmayıp diğer </a:t>
            </a:r>
            <a:r>
              <a:rPr lang="tr-TR" b="1" dirty="0" smtClean="0">
                <a:solidFill>
                  <a:schemeClr val="accent1">
                    <a:lumMod val="50000"/>
                  </a:schemeClr>
                </a:solidFill>
                <a:latin typeface="Arial" panose="020B0604020202020204" pitchFamily="34" charset="0"/>
                <a:cs typeface="Arial" panose="020B0604020202020204" pitchFamily="34" charset="0"/>
              </a:rPr>
              <a:t>bütün konulara </a:t>
            </a:r>
            <a:r>
              <a:rPr lang="tr-TR" dirty="0" smtClean="0">
                <a:latin typeface="Arial" panose="020B0604020202020204" pitchFamily="34" charset="0"/>
                <a:cs typeface="Arial" panose="020B0604020202020204" pitchFamily="34" charset="0"/>
              </a:rPr>
              <a:t>genişletilebilir ve bir evrensel bibliyografik repertuvar(</a:t>
            </a:r>
            <a:r>
              <a:rPr lang="tr-TR" b="1" dirty="0" smtClean="0">
                <a:solidFill>
                  <a:schemeClr val="accent1">
                    <a:lumMod val="50000"/>
                  </a:schemeClr>
                </a:solidFill>
                <a:latin typeface="Arial" panose="020B0604020202020204" pitchFamily="34" charset="0"/>
                <a:cs typeface="Arial" panose="020B0604020202020204" pitchFamily="34" charset="0"/>
              </a:rPr>
              <a:t>EBR</a:t>
            </a:r>
            <a:r>
              <a:rPr lang="tr-TR" dirty="0" smtClean="0">
                <a:latin typeface="Arial" panose="020B0604020202020204" pitchFamily="34" charset="0"/>
                <a:cs typeface="Arial" panose="020B0604020202020204" pitchFamily="34" charset="0"/>
              </a:rPr>
              <a:t>) oluşturulabilir</a:t>
            </a:r>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DOS için yaptıkları çalışmayı ilgililere duyurmak, kartlar üzerinde oluşturdukları örnekleri sunmak, tartışmak ve </a:t>
            </a:r>
            <a:r>
              <a:rPr lang="tr-TR" b="1" dirty="0" smtClean="0">
                <a:solidFill>
                  <a:schemeClr val="accent5">
                    <a:lumMod val="75000"/>
                  </a:schemeClr>
                </a:solidFill>
                <a:latin typeface="Arial" panose="020B0604020202020204" pitchFamily="34" charset="0"/>
                <a:cs typeface="Arial" panose="020B0604020202020204" pitchFamily="34" charset="0"/>
              </a:rPr>
              <a:t>EBR için destek almak amacıyla bir</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uluslararası konferans düzenlemeye </a:t>
            </a:r>
            <a:r>
              <a:rPr lang="tr-TR" dirty="0" smtClean="0">
                <a:latin typeface="Arial" panose="020B0604020202020204" pitchFamily="34" charset="0"/>
                <a:cs typeface="Arial" panose="020B0604020202020204" pitchFamily="34" charset="0"/>
              </a:rPr>
              <a:t>karar verirler. Evrensel bir bibliyografik repertuvarın…geleceğin bir bibliyografik düzenleme biçimi olduğuna inanırlar</a:t>
            </a:r>
          </a:p>
          <a:p>
            <a:r>
              <a:rPr lang="tr-TR" dirty="0" smtClean="0">
                <a:latin typeface="Arial" panose="020B0604020202020204" pitchFamily="34" charset="0"/>
                <a:cs typeface="Arial" panose="020B0604020202020204" pitchFamily="34" charset="0"/>
              </a:rPr>
              <a:t>Konferans 2 Eylül 1895’te Belçika’da toplanır. Öneriler: 1-Amacı genelde bibliyografya ile ilgili tüm sorunları incelemek ve özelde evrensel bir repertuvar geliştirmek olan </a:t>
            </a:r>
            <a:r>
              <a:rPr lang="tr-TR" b="1" dirty="0" smtClean="0">
                <a:solidFill>
                  <a:schemeClr val="accent1">
                    <a:lumMod val="50000"/>
                  </a:schemeClr>
                </a:solidFill>
                <a:latin typeface="Arial" panose="020B0604020202020204" pitchFamily="34" charset="0"/>
                <a:cs typeface="Arial" panose="020B0604020202020204" pitchFamily="34" charset="0"/>
              </a:rPr>
              <a:t>uluslararası bir bibliyografya enstitüsü</a:t>
            </a:r>
            <a:r>
              <a:rPr lang="tr-TR" dirty="0" smtClean="0">
                <a:latin typeface="Arial" panose="020B0604020202020204" pitchFamily="34" charset="0"/>
                <a:cs typeface="Arial" panose="020B0604020202020204" pitchFamily="34" charset="0"/>
              </a:rPr>
              <a:t> kurulabilir; 2-</a:t>
            </a:r>
            <a:r>
              <a:rPr lang="tr-TR" b="1" dirty="0" smtClean="0">
                <a:solidFill>
                  <a:schemeClr val="accent1">
                    <a:lumMod val="50000"/>
                  </a:schemeClr>
                </a:solidFill>
                <a:latin typeface="Arial" panose="020B0604020202020204" pitchFamily="34" charset="0"/>
                <a:cs typeface="Arial" panose="020B0604020202020204" pitchFamily="34" charset="0"/>
              </a:rPr>
              <a:t>Uluslararası bibliyografya ofisi </a:t>
            </a:r>
            <a:r>
              <a:rPr lang="tr-TR" dirty="0" smtClean="0">
                <a:latin typeface="Arial" panose="020B0604020202020204" pitchFamily="34" charset="0"/>
                <a:cs typeface="Arial" panose="020B0604020202020204" pitchFamily="34" charset="0"/>
              </a:rPr>
              <a:t>ile çalışmalar büyük ölçüde genişleyecektir ve ofis, enstitünün karar almasını sağlayan </a:t>
            </a:r>
            <a:r>
              <a:rPr lang="tr-TR" b="1" dirty="0" smtClean="0">
                <a:solidFill>
                  <a:schemeClr val="accent1">
                    <a:lumMod val="50000"/>
                  </a:schemeClr>
                </a:solidFill>
                <a:latin typeface="Arial" panose="020B0604020202020204" pitchFamily="34" charset="0"/>
                <a:cs typeface="Arial" panose="020B0604020202020204" pitchFamily="34" charset="0"/>
              </a:rPr>
              <a:t>yürütücü bir organ</a:t>
            </a:r>
            <a:r>
              <a:rPr lang="tr-TR" dirty="0" smtClean="0">
                <a:latin typeface="Arial" panose="020B0604020202020204" pitchFamily="34" charset="0"/>
                <a:cs typeface="Arial" panose="020B0604020202020204" pitchFamily="34" charset="0"/>
              </a:rPr>
              <a:t> haline getirilebilir; 3-	Devletlerarasında bibliyografik bir birlik olmalı devletlerin kendi nüfusları ile orantılı biçimde kendi yıllık üretimleri kadar kopyaya abone olarak repertuvarın genişlemesini teşvik etmelidir(</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1976,45)</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68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7999"/>
          </a:xfrm>
          <a:solidFill>
            <a:schemeClr val="accent5">
              <a:lumMod val="40000"/>
              <a:lumOff val="60000"/>
            </a:schemeClr>
          </a:solidFill>
        </p:spPr>
        <p:txBody>
          <a:bodyPr/>
          <a:lstStyle/>
          <a:p>
            <a:endParaRPr lang="tr-TR" b="1" dirty="0" smtClean="0">
              <a:solidFill>
                <a:schemeClr val="accent1">
                  <a:lumMod val="50000"/>
                </a:schemeClr>
              </a:solidFill>
              <a:latin typeface="Arial" panose="020B0604020202020204" pitchFamily="34" charset="0"/>
              <a:cs typeface="Arial" panose="020B0604020202020204" pitchFamily="34" charset="0"/>
            </a:endParaRPr>
          </a:p>
          <a:p>
            <a:r>
              <a:rPr lang="tr-TR" b="1" dirty="0" smtClean="0">
                <a:solidFill>
                  <a:schemeClr val="accent1">
                    <a:lumMod val="50000"/>
                  </a:schemeClr>
                </a:solidFill>
                <a:latin typeface="Arial" panose="020B0604020202020204" pitchFamily="34" charset="0"/>
                <a:cs typeface="Arial" panose="020B0604020202020204" pitchFamily="34" charset="0"/>
              </a:rPr>
              <a:t>Uluslararası bibliyografya konferansının sonuçları </a:t>
            </a:r>
            <a:r>
              <a:rPr lang="tr-TR" dirty="0" smtClean="0">
                <a:latin typeface="Arial" panose="020B0604020202020204" pitchFamily="34" charset="0"/>
                <a:cs typeface="Arial" panose="020B0604020202020204" pitchFamily="34" charset="0"/>
              </a:rPr>
              <a:t>Otlet ve La </a:t>
            </a:r>
            <a:r>
              <a:rPr lang="tr-TR" dirty="0" err="1" smtClean="0">
                <a:latin typeface="Arial" panose="020B0604020202020204" pitchFamily="34" charset="0"/>
                <a:cs typeface="Arial" panose="020B0604020202020204" pitchFamily="34" charset="0"/>
              </a:rPr>
              <a:t>Fontaine</a:t>
            </a:r>
            <a:r>
              <a:rPr lang="tr-TR" dirty="0" smtClean="0">
                <a:latin typeface="Arial" panose="020B0604020202020204" pitchFamily="34" charset="0"/>
                <a:cs typeface="Arial" panose="020B0604020202020204" pitchFamily="34" charset="0"/>
              </a:rPr>
              <a:t> açısından sevindirici olur.  UBE kurulmuş, evrensel bibliyografik repertuvarın oluşturulması ve onlu sınıflama sisteminin uyarlanması ve geliştirilmesi onaylanmıştır. UBO Belçika hükümetinin kanatları altına alınmış ve içişleri bakanlığı (</a:t>
            </a:r>
            <a:r>
              <a:rPr lang="tr-TR" dirty="0" err="1" smtClean="0">
                <a:latin typeface="Arial" panose="020B0604020202020204" pitchFamily="34" charset="0"/>
                <a:cs typeface="Arial" panose="020B0604020202020204" pitchFamily="34" charset="0"/>
              </a:rPr>
              <a:t>Department</a:t>
            </a:r>
            <a:r>
              <a:rPr lang="tr-TR" dirty="0" smtClean="0">
                <a:latin typeface="Arial" panose="020B0604020202020204" pitchFamily="34" charset="0"/>
                <a:cs typeface="Arial" panose="020B0604020202020204" pitchFamily="34" charset="0"/>
              </a:rPr>
              <a:t> of the </a:t>
            </a:r>
            <a:r>
              <a:rPr lang="tr-TR" dirty="0" err="1" smtClean="0">
                <a:latin typeface="Arial" panose="020B0604020202020204" pitchFamily="34" charset="0"/>
                <a:cs typeface="Arial" panose="020B0604020202020204" pitchFamily="34" charset="0"/>
              </a:rPr>
              <a:t>Interior</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and</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Public</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Instruction</a:t>
            </a:r>
            <a:r>
              <a:rPr lang="tr-TR" dirty="0" smtClean="0">
                <a:latin typeface="Arial" panose="020B0604020202020204" pitchFamily="34" charset="0"/>
                <a:cs typeface="Arial" panose="020B0604020202020204" pitchFamily="34" charset="0"/>
              </a:rPr>
              <a:t>) tarafından desteklenmesi sağlanmıştır. UBE, 1895 yılı itibariyle bir bülten yayınlamaya başlar.(</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1976,133)</a:t>
            </a:r>
          </a:p>
          <a:p>
            <a:r>
              <a:rPr lang="tr-TR" dirty="0" smtClean="0">
                <a:latin typeface="Arial" panose="020B0604020202020204" pitchFamily="34" charset="0"/>
                <a:cs typeface="Arial" panose="020B0604020202020204" pitchFamily="34" charset="0"/>
              </a:rPr>
              <a:t>Konferans sonrasında işbirliğine dayalı çalışmalar iki biçimde yürütülür: </a:t>
            </a:r>
          </a:p>
          <a:p>
            <a:pPr marL="0" indent="0">
              <a:buNone/>
            </a:pPr>
            <a:r>
              <a:rPr lang="tr-TR" dirty="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İlki</a:t>
            </a:r>
            <a:r>
              <a:rPr lang="tr-TR" dirty="0" smtClean="0">
                <a:latin typeface="Arial" panose="020B0604020202020204" pitchFamily="34" charset="0"/>
                <a:cs typeface="Arial" panose="020B0604020202020204" pitchFamily="34" charset="0"/>
              </a:rPr>
              <a:t> DOS’un konu bağlamında geliştirilmesi için özel kuruluşları temsilen veya kendi inisiyatifleri ile katılanlardan oluşan işbirliği çalışmalarıdır. </a:t>
            </a:r>
          </a:p>
          <a:p>
            <a:pPr marL="0" indent="0">
              <a:buNone/>
            </a:pPr>
            <a:r>
              <a:rPr lang="tr-TR" dirty="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İkincisi</a:t>
            </a:r>
            <a:r>
              <a:rPr lang="tr-TR" dirty="0" smtClean="0">
                <a:latin typeface="Arial" panose="020B0604020202020204" pitchFamily="34" charset="0"/>
                <a:cs typeface="Arial" panose="020B0604020202020204" pitchFamily="34" charset="0"/>
              </a:rPr>
              <a:t> ise hem periyodik bibliyografyalarındaki girişlere hem de dergi makalelerine onlu sınıflamanın uygulanmasıdır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7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2397511"/>
          </a:xfrm>
          <a:solidFill>
            <a:schemeClr val="accent1">
              <a:lumMod val="20000"/>
              <a:lumOff val="80000"/>
            </a:schemeClr>
          </a:solidFill>
        </p:spPr>
        <p:txBody>
          <a:bodyPr>
            <a:normAutofit fontScale="90000"/>
          </a:bodyPr>
          <a:lstStyle/>
          <a:p>
            <a:r>
              <a:rPr lang="tr-TR" sz="2700" b="1" dirty="0" smtClean="0"/>
              <a:t>EBR Amerikan halk kütüphanelerinde bulunan türden basit bir repertuvar veya sözlük katalog değildir. Bölünmüştür: Yazar veya isim dosyası, N harfi ile tanımlanmıştır. Konu dosyası  A harfiyle tanımlanmıştır ve belirli bir konudaki yayınlara ilişkin bilgi sağlar. Bu ana dosyaların yanı sıra </a:t>
            </a:r>
            <a:r>
              <a:rPr lang="tr-TR" sz="2400" b="1" dirty="0" smtClean="0"/>
              <a:t>periyodik isimleri dosyası vardır ki bu dosyayı tanımlamak için NR harfleri kullanılmıştır, kitap başlıkları dosyası için NT, idari dosya için K harfi kullanılmıştır.  Sonuncusu şimdi </a:t>
            </a:r>
            <a:r>
              <a:rPr lang="tr-TR" sz="2400" b="1" dirty="0" err="1" smtClean="0"/>
              <a:t>UBE’nün</a:t>
            </a:r>
            <a:r>
              <a:rPr lang="tr-TR" sz="2400" b="1" dirty="0" smtClean="0"/>
              <a:t> faaliyetleri hakkında temel bir bilgi kaynağıdır. Bu dosyada </a:t>
            </a:r>
            <a:r>
              <a:rPr lang="tr-TR" sz="2400" b="1" dirty="0" err="1" smtClean="0"/>
              <a:t>herşey</a:t>
            </a:r>
            <a:r>
              <a:rPr lang="tr-TR" sz="2400" b="1" dirty="0" smtClean="0"/>
              <a:t> kartlar üzerinde listelenmiştir: Harfler personel, derme ve yayınların yönetimi hakkında bilgi verir</a:t>
            </a:r>
            <a:r>
              <a:rPr lang="tr-TR" sz="2400" dirty="0" smtClean="0"/>
              <a:t>.. </a:t>
            </a:r>
            <a:r>
              <a:rPr lang="tr-TR" sz="2400" dirty="0" smtClean="0">
                <a:hlinkClick r:id="rId2"/>
              </a:rPr>
              <a:t>http://archives.mundaneum.org/en/universal-bibliographic-repertory</a:t>
            </a:r>
            <a:r>
              <a:rPr lang="tr-TR" sz="2400" dirty="0" smtClean="0"/>
              <a:t> </a:t>
            </a:r>
            <a:endParaRPr lang="tr-TR" sz="2400" dirty="0"/>
          </a:p>
        </p:txBody>
      </p:sp>
      <p:sp>
        <p:nvSpPr>
          <p:cNvPr id="3" name="İçerik Yer Tutucusu 2"/>
          <p:cNvSpPr>
            <a:spLocks noGrp="1"/>
          </p:cNvSpPr>
          <p:nvPr>
            <p:ph idx="1"/>
          </p:nvPr>
        </p:nvSpPr>
        <p:spPr>
          <a:xfrm>
            <a:off x="-1" y="2397511"/>
            <a:ext cx="12192001" cy="4460489"/>
          </a:xfrm>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1897’de enstitü, 2. uluslararası bibliyografya kongresi düzenler; burada Otlet </a:t>
            </a:r>
            <a:r>
              <a:rPr lang="tr-TR" b="1" dirty="0" smtClean="0">
                <a:solidFill>
                  <a:schemeClr val="accent1">
                    <a:lumMod val="50000"/>
                  </a:schemeClr>
                </a:solidFill>
                <a:latin typeface="Arial" panose="020B0604020202020204" pitchFamily="34" charset="0"/>
                <a:cs typeface="Arial" panose="020B0604020202020204" pitchFamily="34" charset="0"/>
              </a:rPr>
              <a:t>EBR </a:t>
            </a:r>
            <a:r>
              <a:rPr lang="tr-TR" dirty="0" smtClean="0">
                <a:latin typeface="Arial" panose="020B0604020202020204" pitchFamily="34" charset="0"/>
                <a:cs typeface="Arial" panose="020B0604020202020204" pitchFamily="34" charset="0"/>
              </a:rPr>
              <a:t>için şu açıklamayı yapar. Bu çalışma şu iki soruya yanıt verir: 	</a:t>
            </a:r>
            <a:r>
              <a:rPr lang="tr-TR" b="1" dirty="0" smtClean="0">
                <a:solidFill>
                  <a:schemeClr val="accent1">
                    <a:lumMod val="50000"/>
                  </a:schemeClr>
                </a:solidFill>
                <a:latin typeface="Arial" panose="020B0604020202020204" pitchFamily="34" charset="0"/>
                <a:cs typeface="Arial" panose="020B0604020202020204" pitchFamily="34" charset="0"/>
              </a:rPr>
              <a:t>bir konuda bugüne kadar neler yazılmıştır? ve </a:t>
            </a:r>
          </a:p>
          <a:p>
            <a:pPr marL="0" indent="0">
              <a:buNone/>
            </a:pPr>
            <a:r>
              <a:rPr lang="tr-TR" b="1" dirty="0">
                <a:solidFill>
                  <a:schemeClr val="accent1">
                    <a:lumMod val="50000"/>
                  </a:schemeClr>
                </a:solidFill>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bir yazarın bütün eserleri nelerdir? </a:t>
            </a:r>
            <a:r>
              <a:rPr lang="tr-TR" dirty="0" smtClean="0">
                <a:latin typeface="Arial" panose="020B0604020202020204" pitchFamily="34" charset="0"/>
                <a:cs typeface="Arial" panose="020B0604020202020204" pitchFamily="34" charset="0"/>
              </a:rPr>
              <a:t>…</a:t>
            </a:r>
          </a:p>
          <a:p>
            <a:pPr marL="0" indent="0">
              <a:buNone/>
            </a:pPr>
            <a:r>
              <a:rPr lang="tr-TR" dirty="0" smtClean="0">
                <a:latin typeface="Arial" panose="020B0604020202020204" pitchFamily="34" charset="0"/>
                <a:cs typeface="Arial" panose="020B0604020202020204" pitchFamily="34" charset="0"/>
              </a:rPr>
              <a:t>Ofis aynı zamanda </a:t>
            </a:r>
            <a:r>
              <a:rPr lang="tr-TR" b="1" dirty="0" smtClean="0">
                <a:solidFill>
                  <a:schemeClr val="accent1">
                    <a:lumMod val="50000"/>
                  </a:schemeClr>
                </a:solidFill>
                <a:latin typeface="Arial" panose="020B0604020202020204" pitchFamily="34" charset="0"/>
                <a:cs typeface="Arial" panose="020B0604020202020204" pitchFamily="34" charset="0"/>
              </a:rPr>
              <a:t>mektupla enformasyon isteğinde </a:t>
            </a:r>
            <a:r>
              <a:rPr lang="tr-TR" dirty="0" smtClean="0">
                <a:latin typeface="Arial" panose="020B0604020202020204" pitchFamily="34" charset="0"/>
                <a:cs typeface="Arial" panose="020B0604020202020204" pitchFamily="34" charset="0"/>
              </a:rPr>
              <a:t>bulunanlara yanıt vermek üzere eserin şu ya da bu kısmını kopyalayarak ücret karşılığı kullanıcıların hizmetine sunar</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1898’de 3.uluslararası bibliyografya kongresi düzenlenir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65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690689"/>
          </a:xfrm>
          <a:solidFill>
            <a:schemeClr val="accent1"/>
          </a:solidFill>
        </p:spPr>
        <p:txBody>
          <a:bodyPr/>
          <a:lstStyle/>
          <a:p>
            <a:pPr algn="ctr"/>
            <a:r>
              <a:rPr lang="tr-TR" dirty="0" err="1" smtClean="0">
                <a:latin typeface="Arial" panose="020B0604020202020204" pitchFamily="34" charset="0"/>
                <a:cs typeface="Arial" panose="020B0604020202020204" pitchFamily="34" charset="0"/>
              </a:rPr>
              <a:t>ERB’ın</a:t>
            </a:r>
            <a:r>
              <a:rPr lang="tr-TR" dirty="0" smtClean="0">
                <a:latin typeface="Arial" panose="020B0604020202020204" pitchFamily="34" charset="0"/>
                <a:cs typeface="Arial" panose="020B0604020202020204" pitchFamily="34" charset="0"/>
              </a:rPr>
              <a:t> Kurumsallaşması</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773043"/>
            <a:ext cx="12192000" cy="5084957"/>
          </a:xfrm>
        </p:spPr>
        <p:txBody>
          <a:bodyPr/>
          <a:lstStyle/>
          <a:p>
            <a:r>
              <a:rPr lang="tr-TR" dirty="0">
                <a:latin typeface="Arial" panose="020B0604020202020204" pitchFamily="34" charset="0"/>
                <a:cs typeface="Arial" panose="020B0604020202020204" pitchFamily="34" charset="0"/>
              </a:rPr>
              <a:t>1901 yılında UBE Bülteninde </a:t>
            </a:r>
            <a:r>
              <a:rPr lang="tr-TR" b="1" dirty="0">
                <a:latin typeface="Arial" panose="020B0604020202020204" pitchFamily="34" charset="0"/>
                <a:cs typeface="Arial" panose="020B0604020202020204" pitchFamily="34" charset="0"/>
              </a:rPr>
              <a:t>Ulusal Bibliyografya Enstitülerinin </a:t>
            </a:r>
            <a:r>
              <a:rPr lang="tr-TR" dirty="0">
                <a:latin typeface="Arial" panose="020B0604020202020204" pitchFamily="34" charset="0"/>
                <a:cs typeface="Arial" panose="020B0604020202020204" pitchFamily="34" charset="0"/>
              </a:rPr>
              <a:t>Örgütlenmesi başlıklı </a:t>
            </a:r>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haber </a:t>
            </a:r>
            <a:r>
              <a:rPr lang="tr-TR" dirty="0" smtClean="0">
                <a:latin typeface="Arial" panose="020B0604020202020204" pitchFamily="34" charset="0"/>
                <a:cs typeface="Arial" panose="020B0604020202020204" pitchFamily="34" charset="0"/>
              </a:rPr>
              <a:t>çıkar. Buna göre bu </a:t>
            </a:r>
            <a:r>
              <a:rPr lang="tr-TR" dirty="0">
                <a:latin typeface="Arial" panose="020B0604020202020204" pitchFamily="34" charset="0"/>
                <a:cs typeface="Arial" panose="020B0604020202020204" pitchFamily="34" charset="0"/>
              </a:rPr>
              <a:t>kurumların işlevleri şöyle ifade </a:t>
            </a:r>
            <a:r>
              <a:rPr lang="tr-TR" dirty="0" smtClean="0">
                <a:latin typeface="Arial" panose="020B0604020202020204" pitchFamily="34" charset="0"/>
                <a:cs typeface="Arial" panose="020B0604020202020204" pitchFamily="34" charset="0"/>
              </a:rPr>
              <a:t>edilmiştir: </a:t>
            </a:r>
          </a:p>
          <a:p>
            <a:r>
              <a:rPr lang="tr-TR" dirty="0" smtClean="0">
                <a:latin typeface="Arial" panose="020B0604020202020204" pitchFamily="34" charset="0"/>
                <a:cs typeface="Arial" panose="020B0604020202020204" pitchFamily="34" charset="0"/>
              </a:rPr>
              <a:t>Güncel/geriye </a:t>
            </a:r>
            <a:r>
              <a:rPr lang="tr-TR" dirty="0">
                <a:latin typeface="Arial" panose="020B0604020202020204" pitchFamily="34" charset="0"/>
                <a:cs typeface="Arial" panose="020B0604020202020204" pitchFamily="34" charset="0"/>
              </a:rPr>
              <a:t>dönük olmak üzere bir ülkede yayınlanmış bütün materyalin kartlar üzerinde, güncel tutulan ve çeşitli türlerde resmi bibliyografyaların yayınlanmasına temel oluşturacak bütünleşik bir repertuvarını </a:t>
            </a:r>
            <a:r>
              <a:rPr lang="tr-TR" dirty="0" smtClean="0">
                <a:latin typeface="Arial" panose="020B0604020202020204" pitchFamily="34" charset="0"/>
                <a:cs typeface="Arial" panose="020B0604020202020204" pitchFamily="34" charset="0"/>
              </a:rPr>
              <a:t>hazırlamak</a:t>
            </a:r>
          </a:p>
          <a:p>
            <a:r>
              <a:rPr lang="tr-TR" dirty="0" smtClean="0">
                <a:latin typeface="Arial" panose="020B0604020202020204" pitchFamily="34" charset="0"/>
                <a:cs typeface="Arial" panose="020B0604020202020204" pitchFamily="34" charset="0"/>
              </a:rPr>
              <a:t>Bununla </a:t>
            </a:r>
            <a:r>
              <a:rPr lang="tr-TR" dirty="0">
                <a:latin typeface="Arial" panose="020B0604020202020204" pitchFamily="34" charset="0"/>
                <a:cs typeface="Arial" panose="020B0604020202020204" pitchFamily="34" charset="0"/>
              </a:rPr>
              <a:t>bağlantılı bir </a:t>
            </a:r>
            <a:r>
              <a:rPr lang="tr-TR" b="1" dirty="0">
                <a:latin typeface="Arial" panose="020B0604020202020204" pitchFamily="34" charset="0"/>
                <a:cs typeface="Arial" panose="020B0604020202020204" pitchFamily="34" charset="0"/>
              </a:rPr>
              <a:t>enformasyon hizmetinin </a:t>
            </a:r>
            <a:r>
              <a:rPr lang="tr-TR" dirty="0" smtClean="0">
                <a:latin typeface="Arial" panose="020B0604020202020204" pitchFamily="34" charset="0"/>
                <a:cs typeface="Arial" panose="020B0604020202020204" pitchFamily="34" charset="0"/>
              </a:rPr>
              <a:t>düzenlenmesi</a:t>
            </a:r>
          </a:p>
          <a:p>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ülkede bulunan kütüphanelerin toplu kataloğunun </a:t>
            </a:r>
            <a:r>
              <a:rPr lang="tr-TR" dirty="0" smtClean="0">
                <a:latin typeface="Arial" panose="020B0604020202020204" pitchFamily="34" charset="0"/>
                <a:cs typeface="Arial" panose="020B0604020202020204" pitchFamily="34" charset="0"/>
              </a:rPr>
              <a:t>hazırlanması</a:t>
            </a:r>
          </a:p>
          <a:p>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bülten </a:t>
            </a:r>
            <a:r>
              <a:rPr lang="tr-TR" dirty="0" smtClean="0">
                <a:latin typeface="Arial" panose="020B0604020202020204" pitchFamily="34" charset="0"/>
                <a:cs typeface="Arial" panose="020B0604020202020204" pitchFamily="34" charset="0"/>
              </a:rPr>
              <a:t>yayınlama</a:t>
            </a:r>
          </a:p>
          <a:p>
            <a:pPr marL="0" indent="0">
              <a:buNone/>
            </a:pPr>
            <a:r>
              <a:rPr lang="tr-TR" b="1" dirty="0">
                <a:latin typeface="Arial" panose="020B0604020202020204" pitchFamily="34" charset="0"/>
                <a:cs typeface="Arial" panose="020B0604020202020204" pitchFamily="34" charset="0"/>
              </a:rPr>
              <a:t>Ulusal Bibliyografya Enstitüleri </a:t>
            </a:r>
            <a:r>
              <a:rPr lang="tr-TR" dirty="0">
                <a:latin typeface="Arial" panose="020B0604020202020204" pitchFamily="34" charset="0"/>
                <a:cs typeface="Arial" panose="020B0604020202020204" pitchFamily="34" charset="0"/>
              </a:rPr>
              <a:t>aynı zamanda </a:t>
            </a:r>
            <a:r>
              <a:rPr lang="tr-TR" dirty="0" err="1" smtClean="0">
                <a:latin typeface="Arial" panose="020B0604020202020204" pitchFamily="34" charset="0"/>
                <a:cs typeface="Arial" panose="020B0604020202020204" pitchFamily="34" charset="0"/>
              </a:rPr>
              <a:t>UBE’nün</a:t>
            </a:r>
            <a:r>
              <a:rPr lang="tr-TR" dirty="0" smtClean="0">
                <a:latin typeface="Arial" panose="020B0604020202020204" pitchFamily="34" charset="0"/>
                <a:cs typeface="Arial" panose="020B0604020202020204" pitchFamily="34" charset="0"/>
              </a:rPr>
              <a:t> bir </a:t>
            </a:r>
            <a:r>
              <a:rPr lang="tr-TR" dirty="0">
                <a:latin typeface="Arial" panose="020B0604020202020204" pitchFamily="34" charset="0"/>
                <a:cs typeface="Arial" panose="020B0604020202020204" pitchFamily="34" charset="0"/>
              </a:rPr>
              <a:t>irtibat organı ve </a:t>
            </a:r>
            <a:r>
              <a:rPr lang="tr-TR" dirty="0" smtClean="0">
                <a:latin typeface="Arial" panose="020B0604020202020204" pitchFamily="34" charset="0"/>
                <a:cs typeface="Arial" panose="020B0604020202020204" pitchFamily="34" charset="0"/>
              </a:rPr>
              <a:t>bir danışma organı </a:t>
            </a:r>
            <a:r>
              <a:rPr lang="tr-TR" dirty="0">
                <a:latin typeface="Arial" panose="020B0604020202020204" pitchFamily="34" charset="0"/>
                <a:cs typeface="Arial" panose="020B0604020202020204" pitchFamily="34" charset="0"/>
              </a:rPr>
              <a:t>olarak hizmet edecekti (</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1976,135).</a:t>
            </a:r>
          </a:p>
        </p:txBody>
      </p:sp>
    </p:spTree>
    <p:extLst>
      <p:ext uri="{BB962C8B-B14F-4D97-AF65-F5344CB8AC3E}">
        <p14:creationId xmlns:p14="http://schemas.microsoft.com/office/powerpoint/2010/main" val="270101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 </a:t>
            </a:r>
            <a:r>
              <a:rPr lang="tr-TR" dirty="0">
                <a:latin typeface="Arial" panose="020B0604020202020204" pitchFamily="34" charset="0"/>
                <a:cs typeface="Arial" panose="020B0604020202020204" pitchFamily="34" charset="0"/>
              </a:rPr>
              <a:t>bağlamda 1906’da hükümetten alınan destekle UBO, ulusal bibliyografyanın kart edisyonundan sorumlu </a:t>
            </a:r>
            <a:r>
              <a:rPr lang="tr-TR" dirty="0" smtClean="0">
                <a:latin typeface="Arial" panose="020B0604020202020204" pitchFamily="34" charset="0"/>
                <a:cs typeface="Arial" panose="020B0604020202020204" pitchFamily="34" charset="0"/>
              </a:rPr>
              <a:t>olur</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UBO, yılında </a:t>
            </a:r>
            <a:r>
              <a:rPr lang="tr-TR" dirty="0">
                <a:latin typeface="Arial" panose="020B0604020202020204" pitchFamily="34" charset="0"/>
                <a:cs typeface="Arial" panose="020B0604020202020204" pitchFamily="34" charset="0"/>
              </a:rPr>
              <a:t>Belçika’nın </a:t>
            </a:r>
            <a:r>
              <a:rPr lang="tr-TR" b="1" dirty="0" err="1">
                <a:solidFill>
                  <a:schemeClr val="accent5">
                    <a:lumMod val="75000"/>
                  </a:schemeClr>
                </a:solidFill>
                <a:latin typeface="Arial" panose="020B0604020202020204" pitchFamily="34" charset="0"/>
                <a:cs typeface="Arial" panose="020B0604020202020204" pitchFamily="34" charset="0"/>
              </a:rPr>
              <a:t>Liege</a:t>
            </a:r>
            <a:r>
              <a:rPr lang="tr-TR" dirty="0">
                <a:latin typeface="Arial" panose="020B0604020202020204" pitchFamily="34" charset="0"/>
                <a:cs typeface="Arial" panose="020B0604020202020204" pitchFamily="34" charset="0"/>
              </a:rPr>
              <a:t> kentinde düzenlenen </a:t>
            </a:r>
            <a:r>
              <a:rPr lang="tr-TR" b="1" dirty="0">
                <a:solidFill>
                  <a:schemeClr val="accent5">
                    <a:lumMod val="75000"/>
                  </a:schemeClr>
                </a:solidFill>
                <a:latin typeface="Arial" panose="020B0604020202020204" pitchFamily="34" charset="0"/>
                <a:cs typeface="Arial" panose="020B0604020202020204" pitchFamily="34" charset="0"/>
              </a:rPr>
              <a:t>uluslararası </a:t>
            </a:r>
            <a:r>
              <a:rPr lang="tr-TR" b="1" dirty="0" smtClean="0">
                <a:solidFill>
                  <a:schemeClr val="accent5">
                    <a:lumMod val="75000"/>
                  </a:schemeClr>
                </a:solidFill>
                <a:latin typeface="Arial" panose="020B0604020202020204" pitchFamily="34" charset="0"/>
                <a:cs typeface="Arial" panose="020B0604020202020204" pitchFamily="34" charset="0"/>
              </a:rPr>
              <a:t>fuara </a:t>
            </a:r>
            <a:r>
              <a:rPr lang="tr-TR" dirty="0">
                <a:latin typeface="Arial" panose="020B0604020202020204" pitchFamily="34" charset="0"/>
                <a:cs typeface="Arial" panose="020B0604020202020204" pitchFamily="34" charset="0"/>
              </a:rPr>
              <a:t>katılır UBO bu fuarda kendi repertuvarından seçtiği bibliyografik gereçlerden örnekler sergiler</a:t>
            </a:r>
            <a:r>
              <a:rPr lang="tr-TR" dirty="0" smtClean="0">
                <a:latin typeface="Arial" panose="020B0604020202020204" pitchFamily="34" charset="0"/>
                <a:cs typeface="Arial" panose="020B0604020202020204" pitchFamily="34" charset="0"/>
              </a:rPr>
              <a:t>. Fuarda düzenlenen kongrelere katılırlar: </a:t>
            </a:r>
            <a:r>
              <a:rPr lang="tr-TR" dirty="0">
                <a:latin typeface="Arial" panose="020B0604020202020204" pitchFamily="34" charset="0"/>
                <a:cs typeface="Arial" panose="020B0604020202020204" pitchFamily="34" charset="0"/>
              </a:rPr>
              <a:t>Fotoğrafçılar Birliği Kongresi, Fransız Dili ve Kültürünü Yayma Kongresi,  Uluslararası Basın </a:t>
            </a:r>
            <a:r>
              <a:rPr lang="tr-TR" dirty="0" smtClean="0">
                <a:latin typeface="Arial" panose="020B0604020202020204" pitchFamily="34" charset="0"/>
                <a:cs typeface="Arial" panose="020B0604020202020204" pitchFamily="34" charset="0"/>
              </a:rPr>
              <a:t>Kongresi gibi</a:t>
            </a:r>
          </a:p>
          <a:p>
            <a:pPr marL="0" indent="0">
              <a:buNone/>
            </a:pP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Bir başka önemli olay, </a:t>
            </a:r>
            <a:r>
              <a:rPr lang="tr-TR" b="1" dirty="0" err="1">
                <a:solidFill>
                  <a:schemeClr val="accent5">
                    <a:lumMod val="75000"/>
                  </a:schemeClr>
                </a:solidFill>
                <a:latin typeface="Arial" panose="020B0604020202020204" pitchFamily="34" charset="0"/>
                <a:cs typeface="Arial" panose="020B0604020202020204" pitchFamily="34" charset="0"/>
              </a:rPr>
              <a:t>Mons</a:t>
            </a:r>
            <a:r>
              <a:rPr lang="tr-TR" dirty="0" err="1">
                <a:latin typeface="Arial" panose="020B0604020202020204" pitchFamily="34" charset="0"/>
                <a:cs typeface="Arial" panose="020B0604020202020204" pitchFamily="34" charset="0"/>
              </a:rPr>
              <a:t>’da</a:t>
            </a:r>
            <a:r>
              <a:rPr lang="tr-TR" dirty="0">
                <a:latin typeface="Arial" panose="020B0604020202020204" pitchFamily="34" charset="0"/>
                <a:cs typeface="Arial" panose="020B0604020202020204" pitchFamily="34" charset="0"/>
              </a:rPr>
              <a:t>, kralın başkanlığında “</a:t>
            </a:r>
            <a:r>
              <a:rPr lang="tr-TR" b="1" dirty="0">
                <a:solidFill>
                  <a:schemeClr val="accent5">
                    <a:lumMod val="75000"/>
                  </a:schemeClr>
                </a:solidFill>
                <a:latin typeface="Arial" panose="020B0604020202020204" pitchFamily="34" charset="0"/>
                <a:cs typeface="Arial" panose="020B0604020202020204" pitchFamily="34" charset="0"/>
              </a:rPr>
              <a:t>dünya ekonomik genişleme uluslararası </a:t>
            </a:r>
            <a:r>
              <a:rPr lang="tr-TR" b="1" dirty="0" err="1">
                <a:solidFill>
                  <a:schemeClr val="accent5">
                    <a:lumMod val="75000"/>
                  </a:schemeClr>
                </a:solidFill>
                <a:latin typeface="Arial" panose="020B0604020202020204" pitchFamily="34" charset="0"/>
                <a:cs typeface="Arial" panose="020B0604020202020204" pitchFamily="34" charset="0"/>
              </a:rPr>
              <a:t>kongresi</a:t>
            </a:r>
            <a:r>
              <a:rPr lang="tr-TR" dirty="0" err="1">
                <a:latin typeface="Arial" panose="020B0604020202020204" pitchFamily="34" charset="0"/>
                <a:cs typeface="Arial" panose="020B0604020202020204" pitchFamily="34" charset="0"/>
              </a:rPr>
              <a:t>”nin</a:t>
            </a:r>
            <a:r>
              <a:rPr lang="tr-TR" dirty="0">
                <a:latin typeface="Arial" panose="020B0604020202020204" pitchFamily="34" charset="0"/>
                <a:cs typeface="Arial" panose="020B0604020202020204" pitchFamily="34" charset="0"/>
              </a:rPr>
              <a:t> düzenlenmesidir. </a:t>
            </a: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burada </a:t>
            </a:r>
            <a:r>
              <a:rPr lang="tr-TR" dirty="0" err="1">
                <a:latin typeface="Arial" panose="020B0604020202020204" pitchFamily="34" charset="0"/>
                <a:cs typeface="Arial" panose="020B0604020202020204" pitchFamily="34" charset="0"/>
              </a:rPr>
              <a:t>UBO’nin</a:t>
            </a:r>
            <a:r>
              <a:rPr lang="tr-TR" dirty="0">
                <a:latin typeface="Arial" panose="020B0604020202020204" pitchFamily="34" charset="0"/>
                <a:cs typeface="Arial" panose="020B0604020202020204" pitchFamily="34" charset="0"/>
              </a:rPr>
              <a:t> gelişmesi yönünde öneriler içeren geniş bir rapor sunar. Bu raporda </a:t>
            </a:r>
            <a:r>
              <a:rPr lang="tr-TR" b="1" dirty="0" smtClean="0">
                <a:solidFill>
                  <a:schemeClr val="accent5">
                    <a:lumMod val="75000"/>
                  </a:schemeClr>
                </a:solidFill>
                <a:latin typeface="Arial" panose="020B0604020202020204" pitchFamily="34" charset="0"/>
                <a:cs typeface="Arial" panose="020B0604020202020204" pitchFamily="34" charset="0"/>
              </a:rPr>
              <a:t>devletlerin </a:t>
            </a:r>
            <a:r>
              <a:rPr lang="tr-TR" b="1" dirty="0">
                <a:solidFill>
                  <a:schemeClr val="accent5">
                    <a:lumMod val="75000"/>
                  </a:schemeClr>
                </a:solidFill>
                <a:latin typeface="Arial" panose="020B0604020202020204" pitchFamily="34" charset="0"/>
                <a:cs typeface="Arial" panose="020B0604020202020204" pitchFamily="34" charset="0"/>
              </a:rPr>
              <a:t>dokümanter birliği </a:t>
            </a:r>
            <a:r>
              <a:rPr lang="tr-TR" dirty="0">
                <a:latin typeface="Arial" panose="020B0604020202020204" pitchFamily="34" charset="0"/>
                <a:cs typeface="Arial" panose="020B0604020202020204" pitchFamily="34" charset="0"/>
              </a:rPr>
              <a:t>yoluyla </a:t>
            </a:r>
            <a:r>
              <a:rPr lang="tr-TR" dirty="0" err="1">
                <a:latin typeface="Arial" panose="020B0604020202020204" pitchFamily="34" charset="0"/>
                <a:cs typeface="Arial" panose="020B0604020202020204" pitchFamily="34" charset="0"/>
              </a:rPr>
              <a:t>UBO’nin</a:t>
            </a:r>
            <a:r>
              <a:rPr lang="tr-TR" dirty="0">
                <a:latin typeface="Arial" panose="020B0604020202020204" pitchFamily="34" charset="0"/>
                <a:cs typeface="Arial" panose="020B0604020202020204" pitchFamily="34" charset="0"/>
              </a:rPr>
              <a:t> geliştirilerek bir dünya dokümantasyon merkezine dönüştürülmesi önerisinde bulunur</a:t>
            </a:r>
          </a:p>
        </p:txBody>
      </p:sp>
    </p:spTree>
    <p:extLst>
      <p:ext uri="{BB962C8B-B14F-4D97-AF65-F5344CB8AC3E}">
        <p14:creationId xmlns:p14="http://schemas.microsoft.com/office/powerpoint/2010/main" val="110901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Konferansın </a:t>
            </a:r>
            <a:r>
              <a:rPr lang="tr-TR" dirty="0">
                <a:latin typeface="Arial" panose="020B0604020202020204" pitchFamily="34" charset="0"/>
                <a:cs typeface="Arial" panose="020B0604020202020204" pitchFamily="34" charset="0"/>
              </a:rPr>
              <a:t>sonunda alınan kararlardan biri UBO için oldukça önemlidir(</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1976,147)</a:t>
            </a:r>
          </a:p>
          <a:p>
            <a:r>
              <a:rPr lang="tr-TR" dirty="0">
                <a:latin typeface="Arial" panose="020B0604020202020204" pitchFamily="34" charset="0"/>
                <a:cs typeface="Arial" panose="020B0604020202020204" pitchFamily="34" charset="0"/>
              </a:rPr>
              <a:t>1-	</a:t>
            </a:r>
            <a:r>
              <a:rPr lang="tr-TR" b="1" dirty="0">
                <a:solidFill>
                  <a:schemeClr val="accent5">
                    <a:lumMod val="75000"/>
                  </a:schemeClr>
                </a:solidFill>
                <a:latin typeface="Arial" panose="020B0604020202020204" pitchFamily="34" charset="0"/>
                <a:cs typeface="Arial" panose="020B0604020202020204" pitchFamily="34" charset="0"/>
              </a:rPr>
              <a:t>Ekonomik ve coğrafi konularda </a:t>
            </a:r>
            <a:r>
              <a:rPr lang="tr-TR" dirty="0">
                <a:latin typeface="Arial" panose="020B0604020202020204" pitchFamily="34" charset="0"/>
                <a:cs typeface="Arial" panose="020B0604020202020204" pitchFamily="34" charset="0"/>
              </a:rPr>
              <a:t>özel bilgi arayanların  veya ilgilenenlerin yazılı veya sözlü olarak başvurması üzerine gelişen ve kamu/halk ile dokümanlar arasında ara unsur olan </a:t>
            </a:r>
            <a:r>
              <a:rPr lang="tr-TR" sz="3200" b="1" dirty="0">
                <a:solidFill>
                  <a:schemeClr val="accent5">
                    <a:lumMod val="75000"/>
                  </a:schemeClr>
                </a:solidFill>
                <a:latin typeface="Arial" panose="020B0604020202020204" pitchFamily="34" charset="0"/>
                <a:cs typeface="Arial" panose="020B0604020202020204" pitchFamily="34" charset="0"/>
              </a:rPr>
              <a:t>enformasyon hizmetleri,</a:t>
            </a:r>
            <a:r>
              <a:rPr lang="tr-TR" dirty="0">
                <a:latin typeface="Arial" panose="020B0604020202020204" pitchFamily="34" charset="0"/>
                <a:cs typeface="Arial" panose="020B0604020202020204" pitchFamily="34" charset="0"/>
              </a:rPr>
              <a:t> kütüphanelerde yayın dermeleri, müzelerde ise müze nesneleri aracılığı ile ders ve bilgilendirmeyle eş zamanlı olarak </a:t>
            </a:r>
            <a:r>
              <a:rPr lang="tr-TR" dirty="0" smtClean="0">
                <a:latin typeface="Arial" panose="020B0604020202020204" pitchFamily="34" charset="0"/>
                <a:cs typeface="Arial" panose="020B0604020202020204" pitchFamily="34" charset="0"/>
              </a:rPr>
              <a:t>düzenlenmelidir</a:t>
            </a:r>
          </a:p>
          <a:p>
            <a:r>
              <a:rPr lang="tr-TR" dirty="0">
                <a:latin typeface="Arial" panose="020B0604020202020204" pitchFamily="34" charset="0"/>
                <a:cs typeface="Arial" panose="020B0604020202020204" pitchFamily="34" charset="0"/>
              </a:rPr>
              <a:t>2-	Çok sayıda materyal, sistematik olarak toplanıp, kullanıma hazır hale getirilip kamunun/halkın isteklerinin karşılanmasıyla görevlendirilmiş -</a:t>
            </a:r>
            <a:r>
              <a:rPr lang="tr-TR" b="1" dirty="0">
                <a:solidFill>
                  <a:schemeClr val="accent5">
                    <a:lumMod val="75000"/>
                  </a:schemeClr>
                </a:solidFill>
                <a:latin typeface="Arial" panose="020B0604020202020204" pitchFamily="34" charset="0"/>
                <a:cs typeface="Arial" panose="020B0604020202020204" pitchFamily="34" charset="0"/>
              </a:rPr>
              <a:t>bu hizmeti sunacak olan- personelin emrine </a:t>
            </a:r>
            <a:r>
              <a:rPr lang="tr-TR" b="1" dirty="0" smtClean="0">
                <a:solidFill>
                  <a:schemeClr val="accent5">
                    <a:lumMod val="75000"/>
                  </a:schemeClr>
                </a:solidFill>
                <a:latin typeface="Arial" panose="020B0604020202020204" pitchFamily="34" charset="0"/>
                <a:cs typeface="Arial" panose="020B0604020202020204" pitchFamily="34" charset="0"/>
              </a:rPr>
              <a:t>verilmelidir</a:t>
            </a:r>
          </a:p>
          <a:p>
            <a:r>
              <a:rPr lang="tr-TR" dirty="0">
                <a:latin typeface="Arial" panose="020B0604020202020204" pitchFamily="34" charset="0"/>
                <a:cs typeface="Arial" panose="020B0604020202020204" pitchFamily="34" charset="0"/>
              </a:rPr>
              <a:t>3-	</a:t>
            </a:r>
            <a:r>
              <a:rPr lang="tr-TR" b="1" dirty="0">
                <a:solidFill>
                  <a:schemeClr val="accent5">
                    <a:lumMod val="75000"/>
                  </a:schemeClr>
                </a:solidFill>
                <a:latin typeface="Arial" panose="020B0604020202020204" pitchFamily="34" charset="0"/>
                <a:cs typeface="Arial" panose="020B0604020202020204" pitchFamily="34" charset="0"/>
              </a:rPr>
              <a:t>Her ülkede merkezi bir dokümantasyon ve enformasyon ofisi kurulmalıdır.</a:t>
            </a:r>
            <a:r>
              <a:rPr lang="tr-TR" dirty="0">
                <a:latin typeface="Arial" panose="020B0604020202020204" pitchFamily="34" charset="0"/>
                <a:cs typeface="Arial" panose="020B0604020202020204" pitchFamily="34" charset="0"/>
              </a:rPr>
              <a:t> Bu ofis, resmi olmayan derneklerle uzlaşı içinde kamu otoritesi tarafından örgütlenmelidir; İlgililerce geniş çapta ulaşılabilir olmalıdır; merkez ofis şubelerle iletişim halinde olmalı ve aynı şekilde ulaşılabilir olmalıdır</a:t>
            </a:r>
          </a:p>
        </p:txBody>
      </p:sp>
    </p:spTree>
    <p:extLst>
      <p:ext uri="{BB962C8B-B14F-4D97-AF65-F5344CB8AC3E}">
        <p14:creationId xmlns:p14="http://schemas.microsoft.com/office/powerpoint/2010/main" val="327348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4-</a:t>
            </a:r>
            <a:r>
              <a:rPr lang="tr-TR" dirty="0">
                <a:latin typeface="Arial" panose="020B0604020202020204" pitchFamily="34" charset="0"/>
                <a:cs typeface="Arial" panose="020B0604020202020204" pitchFamily="34" charset="0"/>
              </a:rPr>
              <a:t>	Belçika hükümeti tarafından 1895’te kurulan UBO, uluslararası bir enformasyon hizmeti oluşturmalı, bu </a:t>
            </a:r>
            <a:r>
              <a:rPr lang="tr-TR" b="1" dirty="0">
                <a:solidFill>
                  <a:schemeClr val="accent5">
                    <a:lumMod val="75000"/>
                  </a:schemeClr>
                </a:solidFill>
                <a:latin typeface="Arial" panose="020B0604020202020204" pitchFamily="34" charset="0"/>
                <a:cs typeface="Arial" panose="020B0604020202020204" pitchFamily="34" charset="0"/>
              </a:rPr>
              <a:t>hizmetin amacı </a:t>
            </a:r>
            <a:r>
              <a:rPr lang="tr-TR" dirty="0">
                <a:latin typeface="Arial" panose="020B0604020202020204" pitchFamily="34" charset="0"/>
                <a:cs typeface="Arial" panose="020B0604020202020204" pitchFamily="34" charset="0"/>
              </a:rPr>
              <a:t>ekonomik, endüstriyel, ticari, yasal ve sosyal meseleler ile bağlantılı konularda </a:t>
            </a:r>
            <a:r>
              <a:rPr lang="tr-TR" b="1" dirty="0">
                <a:solidFill>
                  <a:schemeClr val="accent5">
                    <a:lumMod val="75000"/>
                  </a:schemeClr>
                </a:solidFill>
                <a:latin typeface="Arial" panose="020B0604020202020204" pitchFamily="34" charset="0"/>
                <a:cs typeface="Arial" panose="020B0604020202020204" pitchFamily="34" charset="0"/>
              </a:rPr>
              <a:t>dünya dokümantasyonunu organize etmek </a:t>
            </a:r>
            <a:r>
              <a:rPr lang="tr-TR" b="1" dirty="0" smtClean="0">
                <a:solidFill>
                  <a:schemeClr val="accent5">
                    <a:lumMod val="75000"/>
                  </a:schemeClr>
                </a:solidFill>
                <a:latin typeface="Arial" panose="020B0604020202020204" pitchFamily="34" charset="0"/>
                <a:cs typeface="Arial" panose="020B0604020202020204" pitchFamily="34" charset="0"/>
              </a:rPr>
              <a:t>olmalıdır</a:t>
            </a:r>
          </a:p>
          <a:p>
            <a:pPr marL="0" indent="0" algn="ctr">
              <a:buNone/>
            </a:pPr>
            <a:r>
              <a:rPr lang="tr-TR" sz="4000" b="1" dirty="0">
                <a:solidFill>
                  <a:schemeClr val="accent5">
                    <a:lumMod val="75000"/>
                  </a:schemeClr>
                </a:solidFill>
                <a:latin typeface="Arial" panose="020B0604020202020204" pitchFamily="34" charset="0"/>
                <a:cs typeface="Arial" panose="020B0604020202020204" pitchFamily="34" charset="0"/>
              </a:rPr>
              <a:t>Mont </a:t>
            </a:r>
            <a:r>
              <a:rPr lang="tr-TR" sz="4000" b="1" dirty="0" err="1">
                <a:solidFill>
                  <a:schemeClr val="accent5">
                    <a:lumMod val="75000"/>
                  </a:schemeClr>
                </a:solidFill>
                <a:latin typeface="Arial" panose="020B0604020202020204" pitchFamily="34" charset="0"/>
                <a:cs typeface="Arial" panose="020B0604020202020204" pitchFamily="34" charset="0"/>
              </a:rPr>
              <a:t>des</a:t>
            </a:r>
            <a:r>
              <a:rPr lang="tr-TR" sz="4000" b="1" dirty="0">
                <a:solidFill>
                  <a:schemeClr val="accent5">
                    <a:lumMod val="75000"/>
                  </a:schemeClr>
                </a:solidFill>
                <a:latin typeface="Arial" panose="020B0604020202020204" pitchFamily="34" charset="0"/>
                <a:cs typeface="Arial" panose="020B0604020202020204" pitchFamily="34" charset="0"/>
              </a:rPr>
              <a:t> </a:t>
            </a:r>
            <a:r>
              <a:rPr lang="tr-TR" sz="4000" b="1" dirty="0" err="1">
                <a:solidFill>
                  <a:schemeClr val="accent5">
                    <a:lumMod val="75000"/>
                  </a:schemeClr>
                </a:solidFill>
                <a:latin typeface="Arial" panose="020B0604020202020204" pitchFamily="34" charset="0"/>
                <a:cs typeface="Arial" panose="020B0604020202020204" pitchFamily="34" charset="0"/>
              </a:rPr>
              <a:t>Arts</a:t>
            </a:r>
            <a:r>
              <a:rPr lang="tr-TR" sz="4000" b="1" dirty="0">
                <a:solidFill>
                  <a:schemeClr val="accent5">
                    <a:lumMod val="75000"/>
                  </a:schemeClr>
                </a:solidFill>
                <a:latin typeface="Arial" panose="020B0604020202020204" pitchFamily="34" charset="0"/>
                <a:cs typeface="Arial" panose="020B0604020202020204" pitchFamily="34" charset="0"/>
              </a:rPr>
              <a:t> </a:t>
            </a:r>
            <a:r>
              <a:rPr lang="tr-TR" sz="4000" b="1" dirty="0" smtClean="0">
                <a:solidFill>
                  <a:schemeClr val="accent5">
                    <a:lumMod val="75000"/>
                  </a:schemeClr>
                </a:solidFill>
                <a:latin typeface="Arial" panose="020B0604020202020204" pitchFamily="34" charset="0"/>
                <a:cs typeface="Arial" panose="020B0604020202020204" pitchFamily="34" charset="0"/>
              </a:rPr>
              <a:t>Projesi</a:t>
            </a:r>
          </a:p>
          <a:p>
            <a:pPr marL="0" indent="0">
              <a:buNone/>
            </a:pPr>
            <a:r>
              <a:rPr lang="tr-TR" b="1" dirty="0">
                <a:latin typeface="Arial" panose="020B0604020202020204" pitchFamily="34" charset="0"/>
                <a:cs typeface="Arial" panose="020B0604020202020204" pitchFamily="34" charset="0"/>
              </a:rPr>
              <a:t>Kraliyet kütüphanesi, arşivler ve müzeler ile diğer eğitimsel, kültürel kuruluşların bakanlığın</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Minister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Interior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Public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Instruction</a:t>
            </a:r>
            <a:r>
              <a:rPr lang="tr-TR" b="1" dirty="0">
                <a:latin typeface="Arial" panose="020B0604020202020204" pitchFamily="34" charset="0"/>
                <a:cs typeface="Arial" panose="020B0604020202020204" pitchFamily="34" charset="0"/>
              </a:rPr>
              <a:t>) himayesinde merkezileştirilmesi </a:t>
            </a:r>
            <a:r>
              <a:rPr lang="tr-TR" b="1" dirty="0" smtClean="0">
                <a:latin typeface="Arial" panose="020B0604020202020204" pitchFamily="34" charset="0"/>
                <a:cs typeface="Arial" panose="020B0604020202020204" pitchFamily="34" charset="0"/>
              </a:rPr>
              <a:t>projesi</a:t>
            </a:r>
          </a:p>
          <a:p>
            <a:pPr marL="0" indent="0">
              <a:buNone/>
            </a:pPr>
            <a:endParaRPr lang="tr-TR"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5527"/>
            <a:ext cx="12191999" cy="281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2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96736417"/>
              </p:ext>
            </p:extLst>
          </p:nvPr>
        </p:nvGraphicFramePr>
        <p:xfrm>
          <a:off x="0" y="0"/>
          <a:ext cx="6373091" cy="6802120"/>
        </p:xfrm>
        <a:graphic>
          <a:graphicData uri="http://schemas.openxmlformats.org/drawingml/2006/table">
            <a:tbl>
              <a:tblPr firstRow="1" bandRow="1">
                <a:tableStyleId>{5C22544A-7EE6-4342-B048-85BDC9FD1C3A}</a:tableStyleId>
              </a:tblPr>
              <a:tblGrid>
                <a:gridCol w="6373091">
                  <a:extLst>
                    <a:ext uri="{9D8B030D-6E8A-4147-A177-3AD203B41FA5}">
                      <a16:colId xmlns="" xmlns:a16="http://schemas.microsoft.com/office/drawing/2014/main" val="20000"/>
                    </a:ext>
                  </a:extLst>
                </a:gridCol>
              </a:tblGrid>
              <a:tr h="370840">
                <a:tc>
                  <a:txBody>
                    <a:bodyPr/>
                    <a:lstStyle/>
                    <a:p>
                      <a:endParaRPr lang="tr-TR" dirty="0"/>
                    </a:p>
                  </a:txBody>
                  <a:tcPr/>
                </a:tc>
                <a:extLst>
                  <a:ext uri="{0D108BD9-81ED-4DB2-BD59-A6C34878D82A}">
                    <a16:rowId xmlns="" xmlns:a16="http://schemas.microsoft.com/office/drawing/2014/main" val="10000"/>
                  </a:ext>
                </a:extLst>
              </a:tr>
              <a:tr h="6417887">
                <a:tc>
                  <a:txBody>
                    <a:bodyPr/>
                    <a:lstStyle/>
                    <a:p>
                      <a:r>
                        <a:rPr lang="tr-TR" sz="2000" dirty="0" smtClean="0"/>
                        <a:t>1815 Viyana kongresinde, Belçika (Güney Hollanda) ve Hollanda (Kuzey Hollanda) birleşerek tek bir devlet oldular. Katolikler ve liberaller yönetimden daha fazla talepte bulundular ve aralarında ittifak kurdular. 1830’da K. Hollanda’dan ayrılan Belçika, bağımsızlığını ilan etti. 1831-1909 arası baba ve oğul </a:t>
                      </a:r>
                      <a:r>
                        <a:rPr lang="tr-TR" sz="2000" dirty="0" err="1" smtClean="0"/>
                        <a:t>Leopoldlar</a:t>
                      </a:r>
                      <a:r>
                        <a:rPr lang="tr-TR" sz="2000" dirty="0" smtClean="0"/>
                        <a:t> tarafından yönetilen Belçika kısa sürede ikinci büyük endüstriyel güç haline geldi. Her iki kral da sömürge politikalarını teşvik ederek, Belçika'nın ekonomik bağımsızlığını güvence altına almak istedi. 1908’de Belçika Kongo’nun kontrolünü ele geçirdi. Büyük güçler Belçika’ya bağımsızlık sonrasında </a:t>
                      </a:r>
                      <a:r>
                        <a:rPr lang="tr-TR" sz="2000" b="1" dirty="0" smtClean="0"/>
                        <a:t>tarafsız kalmas</a:t>
                      </a:r>
                      <a:r>
                        <a:rPr lang="tr-TR" sz="2000" dirty="0" smtClean="0"/>
                        <a:t>ı için baskı yapmışlardır. </a:t>
                      </a:r>
                      <a:r>
                        <a:rPr lang="tr-TR" sz="2000" dirty="0" err="1" smtClean="0"/>
                        <a:t>I.Dünya</a:t>
                      </a:r>
                      <a:r>
                        <a:rPr lang="tr-TR" sz="2000" dirty="0" smtClean="0"/>
                        <a:t> savaşı sonrasında uluslararası ekonomik kriz bu ülkeyi de sarsar. </a:t>
                      </a:r>
                      <a:r>
                        <a:rPr lang="tr-TR" sz="2000" b="1" dirty="0" smtClean="0"/>
                        <a:t>Toplumlar arasındaki ilişkiler sorunu </a:t>
                      </a:r>
                      <a:r>
                        <a:rPr lang="tr-TR" sz="2000" dirty="0" smtClean="0"/>
                        <a:t>Belçika tarihinde son derece önemli bir rol oynamıştır. Dört devlet reformu ile Belçika federatif bir yönetime geçmiştir. Siyaset sahnesinde ekonomik sorunlar ve artan </a:t>
                      </a:r>
                      <a:r>
                        <a:rPr lang="tr-TR" sz="2000" dirty="0" err="1" smtClean="0"/>
                        <a:t>uluslararasılaşma</a:t>
                      </a:r>
                      <a:r>
                        <a:rPr lang="tr-TR" sz="2000" dirty="0" smtClean="0"/>
                        <a:t>  hakimdir. Belçika Belçika-Lüksemburg Ekonomik Birliği, </a:t>
                      </a:r>
                      <a:r>
                        <a:rPr lang="tr-TR" sz="2000" dirty="0" err="1" smtClean="0"/>
                        <a:t>Benelüks</a:t>
                      </a:r>
                      <a:r>
                        <a:rPr lang="tr-TR" sz="2000" dirty="0" smtClean="0"/>
                        <a:t> ve AB’nin oluşturulmasında önemli bir rol oynamıştır</a:t>
                      </a:r>
                      <a:r>
                        <a:rPr lang="tr-TR" dirty="0" smtClean="0"/>
                        <a:t>. </a:t>
                      </a:r>
                      <a:r>
                        <a:rPr lang="tr-TR" dirty="0" smtClean="0">
                          <a:hlinkClick r:id="rId2"/>
                        </a:rPr>
                        <a:t>https://www.belgium.be/en/about_belgium/country/history/belgium_from_1830</a:t>
                      </a:r>
                      <a:r>
                        <a:rPr lang="tr-TR" dirty="0" smtClean="0"/>
                        <a:t> </a:t>
                      </a:r>
                      <a:endParaRPr lang="tr-TR" dirty="0"/>
                    </a:p>
                  </a:txBody>
                  <a:tcPr/>
                </a:tc>
                <a:extLst>
                  <a:ext uri="{0D108BD9-81ED-4DB2-BD59-A6C34878D82A}">
                    <a16:rowId xmlns="" xmlns:a16="http://schemas.microsoft.com/office/drawing/2014/main" val="10001"/>
                  </a:ext>
                </a:extLst>
              </a:tr>
            </a:tbl>
          </a:graphicData>
        </a:graphic>
      </p:graphicFrame>
      <p:sp>
        <p:nvSpPr>
          <p:cNvPr id="5" name="Metin kutusu 4"/>
          <p:cNvSpPr txBox="1"/>
          <p:nvPr/>
        </p:nvSpPr>
        <p:spPr>
          <a:xfrm>
            <a:off x="6414655" y="609600"/>
            <a:ext cx="5777345" cy="6124754"/>
          </a:xfrm>
          <a:prstGeom prst="rect">
            <a:avLst/>
          </a:prstGeom>
          <a:solidFill>
            <a:schemeClr val="accent4">
              <a:lumMod val="20000"/>
              <a:lumOff val="80000"/>
            </a:schemeClr>
          </a:solidFill>
        </p:spPr>
        <p:txBody>
          <a:bodyPr wrap="square" rtlCol="0">
            <a:spAutoFit/>
          </a:bodyPr>
          <a:lstStyle/>
          <a:p>
            <a:r>
              <a:rPr lang="tr-TR" sz="2800" dirty="0" err="1">
                <a:latin typeface="Arial" panose="020B0604020202020204" pitchFamily="34" charset="0"/>
                <a:cs typeface="Arial" panose="020B0604020202020204" pitchFamily="34" charset="0"/>
              </a:rPr>
              <a:t>Otlet</a:t>
            </a:r>
            <a:r>
              <a:rPr lang="tr-TR" sz="28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öğrenim topluluklarının kolektif bir kütüphanesini </a:t>
            </a:r>
            <a:r>
              <a:rPr lang="tr-TR" sz="2800" dirty="0">
                <a:latin typeface="Arial" panose="020B0604020202020204" pitchFamily="34" charset="0"/>
                <a:cs typeface="Arial" panose="020B0604020202020204" pitchFamily="34" charset="0"/>
              </a:rPr>
              <a:t>oluşturmaya çalışır. 1906’da derneklerle </a:t>
            </a:r>
            <a:r>
              <a:rPr lang="tr-TR" sz="2800" b="1" dirty="0">
                <a:latin typeface="Arial" panose="020B0604020202020204" pitchFamily="34" charset="0"/>
                <a:cs typeface="Arial" panose="020B0604020202020204" pitchFamily="34" charset="0"/>
              </a:rPr>
              <a:t>projeye</a:t>
            </a: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katılmaları </a:t>
            </a:r>
            <a:r>
              <a:rPr lang="tr-TR" sz="2800" dirty="0">
                <a:latin typeface="Arial" panose="020B0604020202020204" pitchFamily="34" charset="0"/>
                <a:cs typeface="Arial" panose="020B0604020202020204" pitchFamily="34" charset="0"/>
              </a:rPr>
              <a:t>hususunda </a:t>
            </a:r>
            <a:r>
              <a:rPr lang="tr-TR" sz="2800" dirty="0" smtClean="0">
                <a:latin typeface="Arial" panose="020B0604020202020204" pitchFamily="34" charset="0"/>
                <a:cs typeface="Arial" panose="020B0604020202020204" pitchFamily="34" charset="0"/>
              </a:rPr>
              <a:t>anlaşırlar </a:t>
            </a:r>
            <a:r>
              <a:rPr lang="tr-TR" sz="2800" dirty="0">
                <a:latin typeface="Arial" panose="020B0604020202020204" pitchFamily="34" charset="0"/>
                <a:cs typeface="Arial" panose="020B0604020202020204" pitchFamily="34" charset="0"/>
              </a:rPr>
              <a:t>ve kütüphane </a:t>
            </a:r>
            <a:r>
              <a:rPr lang="tr-TR" sz="2800" dirty="0" smtClean="0">
                <a:latin typeface="Arial" panose="020B0604020202020204" pitchFamily="34" charset="0"/>
                <a:cs typeface="Arial" panose="020B0604020202020204" pitchFamily="34" charset="0"/>
              </a:rPr>
              <a:t>açılır</a:t>
            </a:r>
          </a:p>
          <a:p>
            <a:r>
              <a:rPr lang="tr-TR" sz="2800" dirty="0">
                <a:latin typeface="Arial" panose="020B0604020202020204" pitchFamily="34" charset="0"/>
                <a:cs typeface="Arial" panose="020B0604020202020204" pitchFamily="34" charset="0"/>
              </a:rPr>
              <a:t> Proje kapsamında bir de </a:t>
            </a:r>
            <a:r>
              <a:rPr lang="tr-TR" sz="2800" b="1" dirty="0">
                <a:latin typeface="Arial" panose="020B0604020202020204" pitchFamily="34" charset="0"/>
                <a:cs typeface="Arial" panose="020B0604020202020204" pitchFamily="34" charset="0"/>
              </a:rPr>
              <a:t>dünya müzesi</a:t>
            </a:r>
            <a:r>
              <a:rPr lang="tr-TR" sz="2800" dirty="0">
                <a:latin typeface="Arial" panose="020B0604020202020204" pitchFamily="34" charset="0"/>
                <a:cs typeface="Arial" panose="020B0604020202020204" pitchFamily="34" charset="0"/>
              </a:rPr>
              <a:t> kurulması planlanır. </a:t>
            </a:r>
            <a:r>
              <a:rPr lang="tr-TR" sz="2800" dirty="0" err="1">
                <a:latin typeface="Arial" panose="020B0604020202020204" pitchFamily="34" charset="0"/>
                <a:cs typeface="Arial" panose="020B0604020202020204" pitchFamily="34" charset="0"/>
              </a:rPr>
              <a:t>Otlet</a:t>
            </a:r>
            <a:r>
              <a:rPr lang="tr-TR" sz="2800" dirty="0">
                <a:latin typeface="Arial" panose="020B0604020202020204" pitchFamily="34" charset="0"/>
                <a:cs typeface="Arial" panose="020B0604020202020204" pitchFamily="34" charset="0"/>
              </a:rPr>
              <a:t> için dünya müzesi (World </a:t>
            </a:r>
            <a:r>
              <a:rPr lang="tr-TR" sz="2800" dirty="0" err="1">
                <a:latin typeface="Arial" panose="020B0604020202020204" pitchFamily="34" charset="0"/>
                <a:cs typeface="Arial" panose="020B0604020202020204" pitchFamily="34" charset="0"/>
              </a:rPr>
              <a:t>Museum</a:t>
            </a:r>
            <a:r>
              <a:rPr lang="tr-TR" sz="2800" dirty="0">
                <a:latin typeface="Arial" panose="020B0604020202020204" pitchFamily="34" charset="0"/>
                <a:cs typeface="Arial" panose="020B0604020202020204" pitchFamily="34" charset="0"/>
              </a:rPr>
              <a:t>) kavramı onu bir yanda sentezle ilgili düşüncelerine diğer yanda tanımlamaya başladığı geniş anlamdaki dokümantasyona döndürür</a:t>
            </a:r>
          </a:p>
        </p:txBody>
      </p:sp>
    </p:spTree>
    <p:extLst>
      <p:ext uri="{BB962C8B-B14F-4D97-AF65-F5344CB8AC3E}">
        <p14:creationId xmlns:p14="http://schemas.microsoft.com/office/powerpoint/2010/main" val="332045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209648885"/>
              </p:ext>
            </p:extLst>
          </p:nvPr>
        </p:nvGraphicFramePr>
        <p:xfrm>
          <a:off x="0" y="0"/>
          <a:ext cx="5749636" cy="6774873"/>
        </p:xfrm>
        <a:graphic>
          <a:graphicData uri="http://schemas.openxmlformats.org/drawingml/2006/table">
            <a:tbl>
              <a:tblPr firstRow="1" bandRow="1">
                <a:tableStyleId>{93296810-A885-4BE3-A3E7-6D5BEEA58F35}</a:tableStyleId>
              </a:tblPr>
              <a:tblGrid>
                <a:gridCol w="5749636">
                  <a:extLst>
                    <a:ext uri="{9D8B030D-6E8A-4147-A177-3AD203B41FA5}">
                      <a16:colId xmlns="" xmlns:a16="http://schemas.microsoft.com/office/drawing/2014/main" val="20000"/>
                    </a:ext>
                  </a:extLst>
                </a:gridCol>
              </a:tblGrid>
              <a:tr h="6774873">
                <a:tc>
                  <a:txBody>
                    <a:bodyPr/>
                    <a:lstStyle/>
                    <a:p>
                      <a:endParaRPr lang="tr-TR" sz="2400" dirty="0" smtClean="0">
                        <a:solidFill>
                          <a:schemeClr val="tx1"/>
                        </a:solidFill>
                      </a:endParaRPr>
                    </a:p>
                    <a:p>
                      <a:r>
                        <a:rPr lang="tr-TR" sz="2400" dirty="0" smtClean="0">
                          <a:solidFill>
                            <a:schemeClr val="tx1"/>
                          </a:solidFill>
                        </a:rPr>
                        <a:t>Öğrenim Topluluğu: Bir veya bir grup ilişkili akademik disiplinin veya bir uzmanlık alanının/mesleğin ilerlemesi için var olan bir örgütlenme. Üyeliği herkese açık olabilir, bir mesleki nitelik gerektirebilir veya seçimle verilen bir </a:t>
                      </a:r>
                      <a:r>
                        <a:rPr lang="tr-TR" sz="2400" dirty="0" err="1" smtClean="0">
                          <a:solidFill>
                            <a:schemeClr val="tx1"/>
                          </a:solidFill>
                        </a:rPr>
                        <a:t>onursallık</a:t>
                      </a:r>
                      <a:r>
                        <a:rPr lang="tr-TR" sz="2400" dirty="0" smtClean="0">
                          <a:solidFill>
                            <a:schemeClr val="tx1"/>
                          </a:solidFill>
                        </a:rPr>
                        <a:t> olabilir</a:t>
                      </a:r>
                    </a:p>
                    <a:p>
                      <a:r>
                        <a:rPr lang="tr-TR" sz="2400" dirty="0" smtClean="0">
                          <a:solidFill>
                            <a:schemeClr val="tx1"/>
                          </a:solidFill>
                        </a:rPr>
                        <a:t>Bunların çoğu kar amacı gütmez. Faaliyetleri tipik olarak: yeni araştırma sonuçlarını sunmak ve tartışmak üzere düzenli konferanslar düzenlemek ve kendi disiplinlerinde akademik dergiler yayınlamak veya onlara sponsorluk yapmaktır; Bazıları aynı zamanda üyelerinin kamusal ilgilere göre faaliyetlerini düzenleyerek mesleki organ olarak hareket eder. </a:t>
                      </a:r>
                      <a:endParaRPr lang="tr-TR" sz="2400" dirty="0">
                        <a:solidFill>
                          <a:schemeClr val="tx1"/>
                        </a:solidFill>
                      </a:endParaRPr>
                    </a:p>
                  </a:txBody>
                  <a:tcPr>
                    <a:solidFill>
                      <a:schemeClr val="accent6">
                        <a:lumMod val="40000"/>
                        <a:lumOff val="60000"/>
                      </a:schemeClr>
                    </a:solidFill>
                  </a:tcPr>
                </a:tc>
                <a:extLst>
                  <a:ext uri="{0D108BD9-81ED-4DB2-BD59-A6C34878D82A}">
                    <a16:rowId xmlns="" xmlns:a16="http://schemas.microsoft.com/office/drawing/2014/main" val="10000"/>
                  </a:ext>
                </a:extLst>
              </a:tr>
            </a:tbl>
          </a:graphicData>
        </a:graphic>
      </p:graphicFrame>
      <p:sp>
        <p:nvSpPr>
          <p:cNvPr id="5" name="Metin kutusu 4"/>
          <p:cNvSpPr txBox="1"/>
          <p:nvPr/>
        </p:nvSpPr>
        <p:spPr>
          <a:xfrm>
            <a:off x="5749637" y="0"/>
            <a:ext cx="6442363" cy="6740307"/>
          </a:xfrm>
          <a:prstGeom prst="rect">
            <a:avLst/>
          </a:prstGeom>
          <a:solidFill>
            <a:schemeClr val="accent4">
              <a:lumMod val="60000"/>
              <a:lumOff val="40000"/>
            </a:schemeClr>
          </a:solidFill>
        </p:spPr>
        <p:txBody>
          <a:bodyPr wrap="square" rtlCol="0">
            <a:spAutoFit/>
          </a:bodyPr>
          <a:lstStyle/>
          <a:p>
            <a:endParaRPr lang="tr-TR" sz="2400"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Kolektif </a:t>
            </a:r>
            <a:r>
              <a:rPr lang="tr-TR" sz="2400" b="1" dirty="0">
                <a:latin typeface="Arial" panose="020B0604020202020204" pitchFamily="34" charset="0"/>
                <a:cs typeface="Arial" panose="020B0604020202020204" pitchFamily="34" charset="0"/>
              </a:rPr>
              <a:t>Kütüphanenin amacı</a:t>
            </a:r>
            <a:r>
              <a:rPr lang="tr-TR" sz="2400" dirty="0">
                <a:latin typeface="Arial" panose="020B0604020202020204" pitchFamily="34" charset="0"/>
                <a:cs typeface="Arial" panose="020B0604020202020204" pitchFamily="34" charset="0"/>
              </a:rPr>
              <a:t>: Bilimsel kurumların şirketlerin ve derneklerin dağınık halde bulunan kütüphanelerini bir araya getirmek ve yanı sıra periyodiklerin </a:t>
            </a:r>
            <a:r>
              <a:rPr lang="tr-TR" sz="2400" dirty="0" err="1">
                <a:latin typeface="Arial" panose="020B0604020202020204" pitchFamily="34" charset="0"/>
                <a:cs typeface="Arial" panose="020B0604020202020204" pitchFamily="34" charset="0"/>
              </a:rPr>
              <a:t>editöryel</a:t>
            </a:r>
            <a:r>
              <a:rPr lang="tr-TR" sz="2400" dirty="0">
                <a:latin typeface="Arial" panose="020B0604020202020204" pitchFamily="34" charset="0"/>
                <a:cs typeface="Arial" panose="020B0604020202020204" pitchFamily="34" charset="0"/>
              </a:rPr>
              <a:t> ofislerini </a:t>
            </a:r>
            <a:r>
              <a:rPr lang="tr-TR" sz="2400" dirty="0" smtClean="0">
                <a:latin typeface="Arial" panose="020B0604020202020204" pitchFamily="34" charset="0"/>
                <a:cs typeface="Arial" panose="020B0604020202020204" pitchFamily="34" charset="0"/>
              </a:rPr>
              <a:t>gruplamaktır;…. </a:t>
            </a:r>
            <a:r>
              <a:rPr lang="tr-TR" sz="2400" dirty="0">
                <a:latin typeface="Arial" panose="020B0604020202020204" pitchFamily="34" charset="0"/>
                <a:cs typeface="Arial" panose="020B0604020202020204" pitchFamily="34" charset="0"/>
              </a:rPr>
              <a:t>farklı özel kütüphaneleri </a:t>
            </a:r>
            <a:r>
              <a:rPr lang="tr-TR" sz="2400" dirty="0" err="1" smtClean="0">
                <a:latin typeface="Arial" panose="020B0604020202020204" pitchFamily="34" charset="0"/>
                <a:cs typeface="Arial" panose="020B0604020202020204" pitchFamily="34" charset="0"/>
              </a:rPr>
              <a:t>biraraya</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getirmekle oluşturulan kolektif bir kütüphane ansiklopedik bilginin farklı dallarını giderek </a:t>
            </a:r>
            <a:r>
              <a:rPr lang="tr-TR" sz="2400" dirty="0" smtClean="0">
                <a:latin typeface="Arial" panose="020B0604020202020204" pitchFamily="34" charset="0"/>
                <a:cs typeface="Arial" panose="020B0604020202020204" pitchFamily="34" charset="0"/>
              </a:rPr>
              <a:t>kucaklayacaktır </a:t>
            </a:r>
            <a:r>
              <a:rPr lang="tr-TR" sz="2400" dirty="0">
                <a:latin typeface="Arial" panose="020B0604020202020204" pitchFamily="34" charset="0"/>
                <a:cs typeface="Arial" panose="020B0604020202020204" pitchFamily="34" charset="0"/>
              </a:rPr>
              <a:t>ve genel nitelikli kurumlar olan halk kütüphanelerine yardımcı </a:t>
            </a:r>
            <a:r>
              <a:rPr lang="tr-TR" sz="2400" dirty="0" smtClean="0">
                <a:latin typeface="Arial" panose="020B0604020202020204" pitchFamily="34" charset="0"/>
                <a:cs typeface="Arial" panose="020B0604020202020204" pitchFamily="34" charset="0"/>
              </a:rPr>
              <a:t>olacaktır; </a:t>
            </a:r>
            <a:r>
              <a:rPr lang="tr-TR" sz="2400" dirty="0">
                <a:latin typeface="Arial" panose="020B0604020202020204" pitchFamily="34" charset="0"/>
                <a:cs typeface="Arial" panose="020B0604020202020204" pitchFamily="34" charset="0"/>
              </a:rPr>
              <a:t>bu yolla geniş </a:t>
            </a:r>
            <a:r>
              <a:rPr lang="tr-TR" sz="2400" dirty="0" smtClean="0">
                <a:latin typeface="Arial" panose="020B0604020202020204" pitchFamily="34" charset="0"/>
                <a:cs typeface="Arial" panose="020B0604020202020204" pitchFamily="34" charset="0"/>
              </a:rPr>
              <a:t>dermeler </a:t>
            </a:r>
            <a:r>
              <a:rPr lang="tr-TR" sz="2400" dirty="0">
                <a:latin typeface="Arial" panose="020B0604020202020204" pitchFamily="34" charset="0"/>
                <a:cs typeface="Arial" panose="020B0604020202020204" pitchFamily="34" charset="0"/>
              </a:rPr>
              <a:t>dokümantasyon </a:t>
            </a:r>
            <a:r>
              <a:rPr lang="tr-TR" sz="2400" dirty="0" smtClean="0">
                <a:latin typeface="Arial" panose="020B0604020202020204" pitchFamily="34" charset="0"/>
                <a:cs typeface="Arial" panose="020B0604020202020204" pitchFamily="34" charset="0"/>
              </a:rPr>
              <a:t>dokümantasyonla </a:t>
            </a:r>
            <a:r>
              <a:rPr lang="tr-TR" sz="2400" dirty="0" err="1">
                <a:latin typeface="Arial" panose="020B0604020202020204" pitchFamily="34" charset="0"/>
                <a:cs typeface="Arial" panose="020B0604020202020204" pitchFamily="34" charset="0"/>
              </a:rPr>
              <a:t>UBE’nün</a:t>
            </a:r>
            <a:r>
              <a:rPr lang="tr-TR" sz="2400" dirty="0">
                <a:latin typeface="Arial" panose="020B0604020202020204" pitchFamily="34" charset="0"/>
                <a:cs typeface="Arial" panose="020B0604020202020204" pitchFamily="34" charset="0"/>
              </a:rPr>
              <a:t> emrinde kullanıma </a:t>
            </a:r>
            <a:r>
              <a:rPr lang="tr-TR" sz="2400" dirty="0" smtClean="0">
                <a:latin typeface="Arial" panose="020B0604020202020204" pitchFamily="34" charset="0"/>
                <a:cs typeface="Arial" panose="020B0604020202020204" pitchFamily="34" charset="0"/>
              </a:rPr>
              <a:t>açılacaktır; </a:t>
            </a:r>
            <a:r>
              <a:rPr lang="tr-TR" sz="2400" dirty="0">
                <a:latin typeface="Arial" panose="020B0604020202020204" pitchFamily="34" charset="0"/>
                <a:cs typeface="Arial" panose="020B0604020202020204" pitchFamily="34" charset="0"/>
              </a:rPr>
              <a:t>aynı zamanda bilimsel derneklerin üyelerine enformasyona ve enstitünün dokümantasyon kaynaklarına ulaşma izni </a:t>
            </a:r>
            <a:r>
              <a:rPr lang="tr-TR" sz="2400" dirty="0" smtClean="0">
                <a:latin typeface="Arial" panose="020B0604020202020204" pitchFamily="34" charset="0"/>
                <a:cs typeface="Arial" panose="020B0604020202020204" pitchFamily="34" charset="0"/>
              </a:rPr>
              <a:t>verilecektir</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54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1690688"/>
          </a:xfrm>
          <a:solidFill>
            <a:schemeClr val="accent1">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a:lstStyle/>
          <a:p>
            <a:pPr algn="ctr"/>
            <a:r>
              <a:rPr lang="tr-TR" dirty="0" smtClean="0">
                <a:latin typeface="Arial" panose="020B0604020202020204" pitchFamily="34" charset="0"/>
                <a:cs typeface="Arial" panose="020B0604020202020204" pitchFamily="34" charset="0"/>
              </a:rPr>
              <a:t>Paul Otlet (1868-1944) Yaşamöyküsü ve Fikirleri</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690688"/>
            <a:ext cx="12192000" cy="5167311"/>
          </a:xfrm>
        </p:spPr>
        <p:txBody>
          <a:bodyPr/>
          <a:lstStyle/>
          <a:p>
            <a:r>
              <a:rPr lang="tr-TR" dirty="0" smtClean="0">
                <a:latin typeface="Arial" panose="020B0604020202020204" pitchFamily="34" charset="0"/>
                <a:cs typeface="Arial" panose="020B0604020202020204" pitchFamily="34" charset="0"/>
              </a:rPr>
              <a:t>Otlet yirmili yaşlarındayken dünyada endüstrileşme ve kolonileşme hakimdir.</a:t>
            </a:r>
          </a:p>
          <a:p>
            <a:r>
              <a:rPr lang="tr-TR" dirty="0" smtClean="0">
                <a:latin typeface="Arial" panose="020B0604020202020204" pitchFamily="34" charset="0"/>
                <a:cs typeface="Arial" panose="020B0604020202020204" pitchFamily="34" charset="0"/>
              </a:rPr>
              <a:t>Yaşadığı döneme egemen olan felsefi görüşler şöyledir:</a:t>
            </a:r>
            <a:endParaRPr lang="tr-TR" dirty="0">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986903852"/>
              </p:ext>
            </p:extLst>
          </p:nvPr>
        </p:nvGraphicFramePr>
        <p:xfrm>
          <a:off x="0" y="3345365"/>
          <a:ext cx="12192000" cy="3512633"/>
        </p:xfrm>
        <a:graphic>
          <a:graphicData uri="http://schemas.openxmlformats.org/drawingml/2006/table">
            <a:tbl>
              <a:tblPr firstRow="1" firstCol="1" bandRow="1">
                <a:tableStyleId>{69012ECD-51FC-41F1-AA8D-1B2483CD663E}</a:tableStyleId>
              </a:tblPr>
              <a:tblGrid>
                <a:gridCol w="4064000">
                  <a:extLst>
                    <a:ext uri="{9D8B030D-6E8A-4147-A177-3AD203B41FA5}">
                      <a16:colId xmlns="" xmlns:a16="http://schemas.microsoft.com/office/drawing/2014/main" val="3058725676"/>
                    </a:ext>
                  </a:extLst>
                </a:gridCol>
                <a:gridCol w="4064000">
                  <a:extLst>
                    <a:ext uri="{9D8B030D-6E8A-4147-A177-3AD203B41FA5}">
                      <a16:colId xmlns="" xmlns:a16="http://schemas.microsoft.com/office/drawing/2014/main" val="3260304633"/>
                    </a:ext>
                  </a:extLst>
                </a:gridCol>
                <a:gridCol w="4064000">
                  <a:extLst>
                    <a:ext uri="{9D8B030D-6E8A-4147-A177-3AD203B41FA5}">
                      <a16:colId xmlns="" xmlns:a16="http://schemas.microsoft.com/office/drawing/2014/main" val="2211742307"/>
                    </a:ext>
                  </a:extLst>
                </a:gridCol>
              </a:tblGrid>
              <a:tr h="585438">
                <a:tc>
                  <a:txBody>
                    <a:bodyPr/>
                    <a:lstStyle/>
                    <a:p>
                      <a:pPr>
                        <a:lnSpc>
                          <a:spcPct val="115000"/>
                        </a:lnSpc>
                        <a:spcAft>
                          <a:spcPts val="0"/>
                        </a:spcAft>
                      </a:pPr>
                      <a:r>
                        <a:rPr lang="tr-TR" sz="2800" dirty="0" err="1">
                          <a:effectLst/>
                        </a:rPr>
                        <a:t>Skolastizm</a:t>
                      </a:r>
                      <a:endParaRPr lang="tr-TR" sz="2800" dirty="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2800">
                          <a:effectLst/>
                        </a:rPr>
                        <a:t>Pozitivizm</a:t>
                      </a:r>
                      <a:endParaRPr lang="tr-TR" sz="280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2800">
                          <a:effectLst/>
                        </a:rPr>
                        <a:t>Evrimcilik</a:t>
                      </a:r>
                      <a:endParaRPr lang="tr-TR" sz="280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5561389"/>
                  </a:ext>
                </a:extLst>
              </a:tr>
              <a:tr h="2927195">
                <a:tc>
                  <a:txBody>
                    <a:bodyPr/>
                    <a:lstStyle/>
                    <a:p>
                      <a:pPr>
                        <a:lnSpc>
                          <a:spcPct val="115000"/>
                        </a:lnSpc>
                        <a:spcAft>
                          <a:spcPts val="0"/>
                        </a:spcAft>
                      </a:pPr>
                      <a:r>
                        <a:rPr lang="tr-TR" sz="2800" b="0" dirty="0">
                          <a:effectLst/>
                        </a:rPr>
                        <a:t>Ortaçağ boyunca Katolik</a:t>
                      </a:r>
                    </a:p>
                    <a:p>
                      <a:pPr>
                        <a:lnSpc>
                          <a:spcPct val="115000"/>
                        </a:lnSpc>
                        <a:spcAft>
                          <a:spcPts val="0"/>
                        </a:spcAft>
                      </a:pPr>
                      <a:r>
                        <a:rPr lang="tr-TR" sz="2800" b="0" dirty="0">
                          <a:effectLst/>
                        </a:rPr>
                        <a:t>Kilisesinin egemenliği</a:t>
                      </a:r>
                    </a:p>
                    <a:p>
                      <a:pPr>
                        <a:lnSpc>
                          <a:spcPct val="115000"/>
                        </a:lnSpc>
                        <a:spcAft>
                          <a:spcPts val="0"/>
                        </a:spcAft>
                      </a:pPr>
                      <a:r>
                        <a:rPr lang="tr-TR" sz="2800" b="0" dirty="0">
                          <a:effectLst/>
                        </a:rPr>
                        <a:t>altında olan –bilime kapalı,</a:t>
                      </a:r>
                    </a:p>
                    <a:p>
                      <a:pPr>
                        <a:lnSpc>
                          <a:spcPct val="115000"/>
                        </a:lnSpc>
                        <a:spcAft>
                          <a:spcPts val="0"/>
                        </a:spcAft>
                      </a:pPr>
                      <a:r>
                        <a:rPr lang="tr-TR" sz="2800" b="0" dirty="0">
                          <a:effectLst/>
                        </a:rPr>
                        <a:t>dine dayalı olan düşünce </a:t>
                      </a:r>
                    </a:p>
                    <a:p>
                      <a:pPr>
                        <a:lnSpc>
                          <a:spcPct val="115000"/>
                        </a:lnSpc>
                        <a:spcAft>
                          <a:spcPts val="0"/>
                        </a:spcAft>
                      </a:pPr>
                      <a:r>
                        <a:rPr lang="tr-TR" sz="2800" dirty="0">
                          <a:effectLst/>
                        </a:rPr>
                        <a:t> </a:t>
                      </a:r>
                      <a:endParaRPr lang="tr-TR" sz="2800" dirty="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2800" dirty="0">
                          <a:effectLst/>
                        </a:rPr>
                        <a:t>Olgularla ilgili verilere </a:t>
                      </a:r>
                    </a:p>
                    <a:p>
                      <a:pPr>
                        <a:lnSpc>
                          <a:spcPct val="115000"/>
                        </a:lnSpc>
                        <a:spcAft>
                          <a:spcPts val="0"/>
                        </a:spcAft>
                      </a:pPr>
                      <a:r>
                        <a:rPr lang="tr-TR" sz="2800" dirty="0">
                          <a:effectLst/>
                        </a:rPr>
                        <a:t>dayanan bilimsel bilgiyi </a:t>
                      </a:r>
                    </a:p>
                    <a:p>
                      <a:pPr>
                        <a:lnSpc>
                          <a:spcPct val="115000"/>
                        </a:lnSpc>
                        <a:spcAft>
                          <a:spcPts val="0"/>
                        </a:spcAft>
                      </a:pPr>
                      <a:r>
                        <a:rPr lang="tr-TR" sz="2800" dirty="0">
                          <a:effectLst/>
                        </a:rPr>
                        <a:t>tek sağlam bilgi türü olarak</a:t>
                      </a:r>
                    </a:p>
                    <a:p>
                      <a:pPr>
                        <a:lnSpc>
                          <a:spcPct val="115000"/>
                        </a:lnSpc>
                        <a:spcAft>
                          <a:spcPts val="0"/>
                        </a:spcAft>
                      </a:pPr>
                      <a:r>
                        <a:rPr lang="tr-TR" sz="2800" dirty="0">
                          <a:effectLst/>
                        </a:rPr>
                        <a:t>kabul eden düşünce </a:t>
                      </a:r>
                      <a:endParaRPr lang="tr-TR" sz="2800" dirty="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2800" dirty="0">
                          <a:effectLst/>
                        </a:rPr>
                        <a:t>Canlı varlıkların çevreye </a:t>
                      </a:r>
                    </a:p>
                    <a:p>
                      <a:pPr>
                        <a:lnSpc>
                          <a:spcPct val="115000"/>
                        </a:lnSpc>
                        <a:spcAft>
                          <a:spcPts val="0"/>
                        </a:spcAft>
                      </a:pPr>
                      <a:r>
                        <a:rPr lang="tr-TR" sz="2800" dirty="0">
                          <a:effectLst/>
                        </a:rPr>
                        <a:t>uymayla değiştiğini ve </a:t>
                      </a:r>
                    </a:p>
                    <a:p>
                      <a:pPr>
                        <a:lnSpc>
                          <a:spcPct val="115000"/>
                        </a:lnSpc>
                        <a:spcAft>
                          <a:spcPts val="0"/>
                        </a:spcAft>
                      </a:pPr>
                      <a:r>
                        <a:rPr lang="tr-TR" sz="2800" dirty="0">
                          <a:effectLst/>
                        </a:rPr>
                        <a:t>değişimin kalıtsal olarak sonraki kuşaklara geçtiğini ileri </a:t>
                      </a:r>
                      <a:r>
                        <a:rPr lang="tr-TR" sz="2800" dirty="0" smtClean="0">
                          <a:effectLst/>
                        </a:rPr>
                        <a:t>süren</a:t>
                      </a:r>
                      <a:r>
                        <a:rPr lang="tr-TR" sz="2800" baseline="0" dirty="0" smtClean="0">
                          <a:effectLst/>
                        </a:rPr>
                        <a:t> </a:t>
                      </a:r>
                      <a:r>
                        <a:rPr lang="tr-TR" sz="2800" dirty="0" smtClean="0">
                          <a:effectLst/>
                        </a:rPr>
                        <a:t>düşünce</a:t>
                      </a:r>
                      <a:endParaRPr lang="tr-TR" sz="2800" dirty="0">
                        <a:solidFill>
                          <a:srgbClr val="5F497A"/>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67988103"/>
                  </a:ext>
                </a:extLst>
              </a:tr>
            </a:tbl>
          </a:graphicData>
        </a:graphic>
      </p:graphicFrame>
    </p:spTree>
    <p:extLst>
      <p:ext uri="{BB962C8B-B14F-4D97-AF65-F5344CB8AC3E}">
        <p14:creationId xmlns:p14="http://schemas.microsoft.com/office/powerpoint/2010/main" val="196756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Kütüphanede </a:t>
            </a:r>
            <a:r>
              <a:rPr lang="tr-TR" b="1" dirty="0">
                <a:latin typeface="Arial" panose="020B0604020202020204" pitchFamily="34" charset="0"/>
                <a:cs typeface="Arial" panose="020B0604020202020204" pitchFamily="34" charset="0"/>
              </a:rPr>
              <a:t>doküman ofisleri </a:t>
            </a:r>
            <a:r>
              <a:rPr lang="tr-TR" dirty="0" smtClean="0">
                <a:latin typeface="Arial" panose="020B0604020202020204" pitchFamily="34" charset="0"/>
                <a:cs typeface="Arial" panose="020B0604020202020204" pitchFamily="34" charset="0"/>
              </a:rPr>
              <a:t>oluşturulacaktı</a:t>
            </a:r>
          </a:p>
          <a:p>
            <a:r>
              <a:rPr lang="tr-TR" dirty="0">
                <a:latin typeface="Arial" panose="020B0604020202020204" pitchFamily="34" charset="0"/>
                <a:cs typeface="Arial" panose="020B0604020202020204" pitchFamily="34" charset="0"/>
              </a:rPr>
              <a:t> Kütüphanede </a:t>
            </a:r>
            <a:r>
              <a:rPr lang="tr-TR" dirty="0" smtClean="0">
                <a:latin typeface="Arial" panose="020B0604020202020204" pitchFamily="34" charset="0"/>
                <a:cs typeface="Arial" panose="020B0604020202020204" pitchFamily="34" charset="0"/>
              </a:rPr>
              <a:t>diğer </a:t>
            </a:r>
            <a:r>
              <a:rPr lang="tr-TR" dirty="0">
                <a:latin typeface="Arial" panose="020B0604020202020204" pitchFamily="34" charset="0"/>
                <a:cs typeface="Arial" panose="020B0604020202020204" pitchFamily="34" charset="0"/>
              </a:rPr>
              <a:t>repertuvarlardan ve dermelerden türetilen </a:t>
            </a:r>
            <a:r>
              <a:rPr lang="tr-TR" b="1" dirty="0">
                <a:latin typeface="Arial" panose="020B0604020202020204" pitchFamily="34" charset="0"/>
                <a:cs typeface="Arial" panose="020B0604020202020204" pitchFamily="34" charset="0"/>
              </a:rPr>
              <a:t>dokümanter kanıt </a:t>
            </a:r>
            <a:r>
              <a:rPr lang="tr-TR" b="1" dirty="0" smtClean="0">
                <a:latin typeface="Arial" panose="020B0604020202020204" pitchFamily="34" charset="0"/>
                <a:cs typeface="Arial" panose="020B0604020202020204" pitchFamily="34" charset="0"/>
              </a:rPr>
              <a:t>repertuvarı</a:t>
            </a:r>
            <a:r>
              <a:rPr lang="tr-TR" dirty="0" smtClean="0">
                <a:latin typeface="Arial" panose="020B0604020202020204" pitchFamily="34" charset="0"/>
                <a:cs typeface="Arial" panose="020B0604020202020204" pitchFamily="34" charset="0"/>
              </a:rPr>
              <a:t> oluşturulacaktı</a:t>
            </a:r>
          </a:p>
          <a:p>
            <a:r>
              <a:rPr lang="tr-TR" dirty="0">
                <a:latin typeface="Arial" panose="020B0604020202020204" pitchFamily="34" charset="0"/>
                <a:cs typeface="Arial" panose="020B0604020202020204" pitchFamily="34" charset="0"/>
              </a:rPr>
              <a:t>La </a:t>
            </a:r>
            <a:r>
              <a:rPr lang="tr-TR" dirty="0" err="1">
                <a:latin typeface="Arial" panose="020B0604020202020204" pitchFamily="34" charset="0"/>
                <a:cs typeface="Arial" panose="020B0604020202020204" pitchFamily="34" charset="0"/>
              </a:rPr>
              <a:t>Chronique</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gazetesinde çıkan bir </a:t>
            </a:r>
            <a:r>
              <a:rPr lang="tr-TR" dirty="0">
                <a:latin typeface="Arial" panose="020B0604020202020204" pitchFamily="34" charset="0"/>
                <a:cs typeface="Arial" panose="020B0604020202020204" pitchFamily="34" charset="0"/>
              </a:rPr>
              <a:t>habere göre: </a:t>
            </a:r>
            <a:r>
              <a:rPr lang="tr-TR" b="1" dirty="0">
                <a:latin typeface="Arial" panose="020B0604020202020204" pitchFamily="34" charset="0"/>
                <a:cs typeface="Arial" panose="020B0604020202020204" pitchFamily="34" charset="0"/>
              </a:rPr>
              <a:t>Dünya Genişleme Kongresinin kararları </a:t>
            </a:r>
            <a:r>
              <a:rPr lang="tr-TR" dirty="0">
                <a:latin typeface="Arial" panose="020B0604020202020204" pitchFamily="34" charset="0"/>
                <a:cs typeface="Arial" panose="020B0604020202020204" pitchFamily="34" charset="0"/>
              </a:rPr>
              <a:t>bir </a:t>
            </a:r>
            <a:r>
              <a:rPr lang="tr-TR" dirty="0" err="1">
                <a:latin typeface="Arial" panose="020B0604020202020204" pitchFamily="34" charset="0"/>
                <a:cs typeface="Arial" panose="020B0604020202020204" pitchFamily="34" charset="0"/>
              </a:rPr>
              <a:t>bir</a:t>
            </a:r>
            <a:r>
              <a:rPr lang="tr-TR" dirty="0">
                <a:latin typeface="Arial" panose="020B0604020202020204" pitchFamily="34" charset="0"/>
                <a:cs typeface="Arial" panose="020B0604020202020204" pitchFamily="34" charset="0"/>
              </a:rPr>
              <a:t> hayata geçiriliyordu. Acil uygulanacak olanlardan biri </a:t>
            </a:r>
            <a:r>
              <a:rPr lang="tr-TR" b="1" dirty="0">
                <a:latin typeface="Arial" panose="020B0604020202020204" pitchFamily="34" charset="0"/>
                <a:cs typeface="Arial" panose="020B0604020202020204" pitchFamily="34" charset="0"/>
              </a:rPr>
              <a:t>Brüksel’de ekonomik, teknik ve sosyal konulardaki bütün enformasyonu merkezileştirecek olan uluslararası bir Dokümantasyon Enstitüsü’nün </a:t>
            </a:r>
            <a:r>
              <a:rPr lang="tr-TR" b="1" dirty="0" smtClean="0">
                <a:latin typeface="Arial" panose="020B0604020202020204" pitchFamily="34" charset="0"/>
                <a:cs typeface="Arial" panose="020B0604020202020204" pitchFamily="34" charset="0"/>
              </a:rPr>
              <a:t>örgütlenmesiydi</a:t>
            </a:r>
          </a:p>
          <a:p>
            <a:pPr marL="0" indent="0">
              <a:buNone/>
            </a:pPr>
            <a:endParaRPr lang="tr-TR" b="1"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Otlet</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için UBO ve </a:t>
            </a:r>
            <a:r>
              <a:rPr lang="tr-TR" dirty="0" err="1">
                <a:latin typeface="Arial" panose="020B0604020202020204" pitchFamily="34" charset="0"/>
                <a:cs typeface="Arial" panose="020B0604020202020204" pitchFamily="34" charset="0"/>
              </a:rPr>
              <a:t>UBE’nün</a:t>
            </a:r>
            <a:r>
              <a:rPr lang="tr-TR" dirty="0">
                <a:latin typeface="Arial" panose="020B0604020202020204" pitchFamily="34" charset="0"/>
                <a:cs typeface="Arial" panose="020B0604020202020204" pitchFamily="34" charset="0"/>
              </a:rPr>
              <a:t> Mont </a:t>
            </a:r>
            <a:r>
              <a:rPr lang="tr-TR" dirty="0" err="1">
                <a:latin typeface="Arial" panose="020B0604020202020204" pitchFamily="34" charset="0"/>
                <a:cs typeface="Arial" panose="020B0604020202020204" pitchFamily="34" charset="0"/>
              </a:rPr>
              <a:t>des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Arts</a:t>
            </a:r>
            <a:r>
              <a:rPr lang="tr-TR" dirty="0">
                <a:latin typeface="Arial" panose="020B0604020202020204" pitchFamily="34" charset="0"/>
                <a:cs typeface="Arial" panose="020B0604020202020204" pitchFamily="34" charset="0"/>
              </a:rPr>
              <a:t> aracılığı ile genişletilmesi umudu doğmuştu, Ona </a:t>
            </a:r>
            <a:r>
              <a:rPr lang="tr-TR" dirty="0" smtClean="0">
                <a:latin typeface="Arial" panose="020B0604020202020204" pitchFamily="34" charset="0"/>
                <a:cs typeface="Arial" panose="020B0604020202020204" pitchFamily="34" charset="0"/>
              </a:rPr>
              <a:t>göre </a:t>
            </a:r>
            <a:r>
              <a:rPr lang="tr-TR" b="1" dirty="0" smtClean="0">
                <a:latin typeface="Arial" panose="020B0604020202020204" pitchFamily="34" charset="0"/>
                <a:cs typeface="Arial" panose="020B0604020202020204" pitchFamily="34" charset="0"/>
              </a:rPr>
              <a:t>devletlerin </a:t>
            </a:r>
            <a:r>
              <a:rPr lang="tr-TR" b="1" dirty="0">
                <a:latin typeface="Arial" panose="020B0604020202020204" pitchFamily="34" charset="0"/>
                <a:cs typeface="Arial" panose="020B0604020202020204" pitchFamily="34" charset="0"/>
              </a:rPr>
              <a:t>dokümanter birliğinin </a:t>
            </a:r>
            <a:r>
              <a:rPr lang="tr-TR" dirty="0">
                <a:latin typeface="Arial" panose="020B0604020202020204" pitchFamily="34" charset="0"/>
                <a:cs typeface="Arial" panose="020B0604020202020204" pitchFamily="34" charset="0"/>
              </a:rPr>
              <a:t>yaratılması suretiyle UBO uluslararası niteliğine uygun tam bir resmiyet kazanacak ve kapsamlı </a:t>
            </a:r>
            <a:r>
              <a:rPr lang="tr-TR" b="1" dirty="0">
                <a:latin typeface="Arial" panose="020B0604020202020204" pitchFamily="34" charset="0"/>
                <a:cs typeface="Arial" panose="020B0604020202020204" pitchFamily="34" charset="0"/>
              </a:rPr>
              <a:t>ekonomik ve teknik enformasyon hizmeti </a:t>
            </a:r>
            <a:r>
              <a:rPr lang="tr-TR" dirty="0">
                <a:latin typeface="Arial" panose="020B0604020202020204" pitchFamily="34" charset="0"/>
                <a:cs typeface="Arial" panose="020B0604020202020204" pitchFamily="34" charset="0"/>
              </a:rPr>
              <a:t>sunabilmesi mümkün olacaktı</a:t>
            </a:r>
          </a:p>
        </p:txBody>
      </p:sp>
    </p:spTree>
    <p:extLst>
      <p:ext uri="{BB962C8B-B14F-4D97-AF65-F5344CB8AC3E}">
        <p14:creationId xmlns:p14="http://schemas.microsoft.com/office/powerpoint/2010/main" val="233474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UBO’nin</a:t>
            </a:r>
            <a:r>
              <a:rPr lang="tr-TR"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teknik ve endüstriyel enformasyon </a:t>
            </a:r>
            <a:r>
              <a:rPr lang="tr-TR" dirty="0">
                <a:latin typeface="Arial" panose="020B0604020202020204" pitchFamily="34" charset="0"/>
                <a:cs typeface="Arial" panose="020B0604020202020204" pitchFamily="34" charset="0"/>
              </a:rPr>
              <a:t>alanında bu ihtiyacı karşılaması teklif edildi. Sunacağı teknik enformasyon hizmeti, Belçika kütüphanelerinde bulunan teknik çalışmaların bir toplu kataloğuna, bir bibliyografik repertuvara, bir patent repertuvarına, endüstri ve üretime ilişkin özel ve kalıcı bir Belçika repertuvarına, fotoğraf ve diğer görsel materyal dermesine ve dokümanter bir süreli </a:t>
            </a:r>
            <a:r>
              <a:rPr lang="tr-TR" dirty="0" smtClean="0">
                <a:latin typeface="Arial" panose="020B0604020202020204" pitchFamily="34" charset="0"/>
                <a:cs typeface="Arial" panose="020B0604020202020204" pitchFamily="34" charset="0"/>
              </a:rPr>
              <a:t>yayına dayanacaktı</a:t>
            </a:r>
          </a:p>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İlki 1905’te Belçika’nın </a:t>
            </a:r>
            <a:r>
              <a:rPr lang="tr-TR" dirty="0" err="1">
                <a:latin typeface="Arial" panose="020B0604020202020204" pitchFamily="34" charset="0"/>
                <a:cs typeface="Arial" panose="020B0604020202020204" pitchFamily="34" charset="0"/>
              </a:rPr>
              <a:t>Liege</a:t>
            </a:r>
            <a:r>
              <a:rPr lang="tr-TR" dirty="0">
                <a:latin typeface="Arial" panose="020B0604020202020204" pitchFamily="34" charset="0"/>
                <a:cs typeface="Arial" panose="020B0604020202020204" pitchFamily="34" charset="0"/>
              </a:rPr>
              <a:t> kentinde yapılan </a:t>
            </a:r>
            <a:r>
              <a:rPr lang="tr-TR" b="1" dirty="0">
                <a:latin typeface="Arial" panose="020B0604020202020204" pitchFamily="34" charset="0"/>
                <a:cs typeface="Arial" panose="020B0604020202020204" pitchFamily="34" charset="0"/>
              </a:rPr>
              <a:t>uluslararası fuarın ikincisi 1910’da Brüksel’de </a:t>
            </a:r>
            <a:r>
              <a:rPr lang="tr-TR" dirty="0" smtClean="0">
                <a:latin typeface="Arial" panose="020B0604020202020204" pitchFamily="34" charset="0"/>
                <a:cs typeface="Arial" panose="020B0604020202020204" pitchFamily="34" charset="0"/>
              </a:rPr>
              <a:t>düzenlendi</a:t>
            </a:r>
          </a:p>
          <a:p>
            <a:pPr marL="0" indent="0">
              <a:buNone/>
            </a:pP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Fuar </a:t>
            </a:r>
            <a:r>
              <a:rPr lang="tr-TR" dirty="0">
                <a:latin typeface="Arial" panose="020B0604020202020204" pitchFamily="34" charset="0"/>
                <a:cs typeface="Arial" panose="020B0604020202020204" pitchFamily="34" charset="0"/>
              </a:rPr>
              <a:t>kapsamında düzenlenecek </a:t>
            </a:r>
            <a:r>
              <a:rPr lang="tr-TR" b="1" dirty="0">
                <a:latin typeface="Arial" panose="020B0604020202020204" pitchFamily="34" charset="0"/>
                <a:cs typeface="Arial" panose="020B0604020202020204" pitchFamily="34" charset="0"/>
              </a:rPr>
              <a:t>Kongrede</a:t>
            </a:r>
            <a:r>
              <a:rPr lang="tr-TR" dirty="0">
                <a:latin typeface="Arial" panose="020B0604020202020204" pitchFamily="34" charset="0"/>
                <a:cs typeface="Arial" panose="020B0604020202020204" pitchFamily="34" charset="0"/>
              </a:rPr>
              <a:t> sunulmak üzere hazırladıkları raporda: </a:t>
            </a:r>
            <a:r>
              <a:rPr lang="tr-TR" b="1" dirty="0">
                <a:latin typeface="Arial" panose="020B0604020202020204" pitchFamily="34" charset="0"/>
                <a:cs typeface="Arial" panose="020B0604020202020204" pitchFamily="34" charset="0"/>
              </a:rPr>
              <a:t>Report on the IIB </a:t>
            </a:r>
            <a:r>
              <a:rPr lang="tr-TR" b="1" dirty="0" err="1">
                <a:latin typeface="Arial" panose="020B0604020202020204" pitchFamily="34" charset="0"/>
                <a:cs typeface="Arial" panose="020B0604020202020204" pitchFamily="34" charset="0"/>
              </a:rPr>
              <a:t>and</a:t>
            </a:r>
            <a:r>
              <a:rPr lang="tr-TR" b="1" dirty="0">
                <a:latin typeface="Arial" panose="020B0604020202020204" pitchFamily="34" charset="0"/>
                <a:cs typeface="Arial" panose="020B0604020202020204" pitchFamily="34" charset="0"/>
              </a:rPr>
              <a:t> the </a:t>
            </a:r>
            <a:r>
              <a:rPr lang="tr-TR" b="1" dirty="0" err="1">
                <a:latin typeface="Arial" panose="020B0604020202020204" pitchFamily="34" charset="0"/>
                <a:cs typeface="Arial" panose="020B0604020202020204" pitchFamily="34" charset="0"/>
              </a:rPr>
              <a:t>Systematic</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Organisation</a:t>
            </a:r>
            <a:r>
              <a:rPr lang="tr-TR" b="1" dirty="0">
                <a:latin typeface="Arial" panose="020B0604020202020204" pitchFamily="34" charset="0"/>
                <a:cs typeface="Arial" panose="020B0604020202020204" pitchFamily="34" charset="0"/>
              </a:rPr>
              <a:t> of </a:t>
            </a:r>
            <a:r>
              <a:rPr lang="tr-TR" b="1" dirty="0" err="1">
                <a:latin typeface="Arial" panose="020B0604020202020204" pitchFamily="34" charset="0"/>
                <a:cs typeface="Arial" panose="020B0604020202020204" pitchFamily="34" charset="0"/>
              </a:rPr>
              <a:t>Documentation</a:t>
            </a:r>
            <a:r>
              <a:rPr lang="tr-TR" dirty="0">
                <a:latin typeface="Arial" panose="020B0604020202020204" pitchFamily="34" charset="0"/>
                <a:cs typeface="Arial" panose="020B0604020202020204" pitchFamily="34" charset="0"/>
              </a:rPr>
              <a:t> dokümantasyon ve dokümanter yöntem ve ilişkili tanımlamalar </a:t>
            </a:r>
            <a:r>
              <a:rPr lang="tr-TR" dirty="0" smtClean="0">
                <a:latin typeface="Arial" panose="020B0604020202020204" pitchFamily="34" charset="0"/>
                <a:cs typeface="Arial" panose="020B0604020202020204" pitchFamily="34" charset="0"/>
              </a:rPr>
              <a:t>yapmışlardır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39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a:bodyPr>
          <a:lstStyle/>
          <a:p>
            <a:endParaRPr lang="tr-TR" b="1" dirty="0" smtClean="0">
              <a:solidFill>
                <a:schemeClr val="accent5">
                  <a:lumMod val="75000"/>
                </a:schemeClr>
              </a:solidFill>
              <a:latin typeface="Arial" panose="020B0604020202020204" pitchFamily="34" charset="0"/>
              <a:cs typeface="Arial" panose="020B0604020202020204" pitchFamily="34" charset="0"/>
            </a:endParaRPr>
          </a:p>
          <a:p>
            <a:r>
              <a:rPr lang="tr-TR" b="1" dirty="0" smtClean="0">
                <a:solidFill>
                  <a:schemeClr val="accent5">
                    <a:lumMod val="75000"/>
                  </a:schemeClr>
                </a:solidFill>
                <a:latin typeface="Arial" panose="020B0604020202020204" pitchFamily="34" charset="0"/>
                <a:cs typeface="Arial" panose="020B0604020202020204" pitchFamily="34" charset="0"/>
              </a:rPr>
              <a:t>Doküman</a:t>
            </a:r>
            <a:r>
              <a:rPr lang="tr-TR" b="1" dirty="0">
                <a:solidFill>
                  <a:schemeClr val="accent5">
                    <a:lumMod val="75000"/>
                  </a:schemeClr>
                </a:solidFill>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Her türlü grafik işaret (yazı, resim, şema, sayı, sembol) yoluyla ifade ya da temsil edilen nesne, olgu, fikir veya izlenimdir. Basılı metinler (kitap, periyodik, gazete) </a:t>
            </a:r>
            <a:r>
              <a:rPr lang="tr-TR" dirty="0" smtClean="0">
                <a:latin typeface="Arial" panose="020B0604020202020204" pitchFamily="34" charset="0"/>
                <a:cs typeface="Arial" panose="020B0604020202020204" pitchFamily="34" charset="0"/>
              </a:rPr>
              <a:t>bugün(o gün için) </a:t>
            </a:r>
            <a:r>
              <a:rPr lang="tr-TR" dirty="0">
                <a:latin typeface="Arial" panose="020B0604020202020204" pitchFamily="34" charset="0"/>
                <a:cs typeface="Arial" panose="020B0604020202020204" pitchFamily="34" charset="0"/>
              </a:rPr>
              <a:t>en geçerli </a:t>
            </a:r>
            <a:r>
              <a:rPr lang="tr-TR" dirty="0" smtClean="0">
                <a:latin typeface="Arial" panose="020B0604020202020204" pitchFamily="34" charset="0"/>
                <a:cs typeface="Arial" panose="020B0604020202020204" pitchFamily="34" charset="0"/>
              </a:rPr>
              <a:t>kategoridir</a:t>
            </a:r>
          </a:p>
          <a:p>
            <a:r>
              <a:rPr lang="tr-TR" b="1" dirty="0">
                <a:solidFill>
                  <a:schemeClr val="accent5">
                    <a:lumMod val="75000"/>
                  </a:schemeClr>
                </a:solidFill>
                <a:latin typeface="Arial" panose="020B0604020202020204" pitchFamily="34" charset="0"/>
                <a:cs typeface="Arial" panose="020B0604020202020204" pitchFamily="34" charset="0"/>
              </a:rPr>
              <a:t>Dokümanter yöntem</a:t>
            </a:r>
            <a:r>
              <a:rPr lang="tr-TR" dirty="0">
                <a:latin typeface="Arial" panose="020B0604020202020204" pitchFamily="34" charset="0"/>
                <a:cs typeface="Arial" panose="020B0604020202020204" pitchFamily="34" charset="0"/>
              </a:rPr>
              <a:t>, içerdikleri enformasyonu en kolay biçimde açığa vuracak ve gözlem ve deneycilik gibi diğer yöntemlerin tamamlayıcısı olarak kabul edilecek şekilde dokümanları </a:t>
            </a:r>
            <a:r>
              <a:rPr lang="tr-TR" dirty="0" err="1">
                <a:latin typeface="Arial" panose="020B0604020202020204" pitchFamily="34" charset="0"/>
                <a:cs typeface="Arial" panose="020B0604020202020204" pitchFamily="34" charset="0"/>
              </a:rPr>
              <a:t>biraraya</a:t>
            </a:r>
            <a:r>
              <a:rPr lang="tr-TR" dirty="0">
                <a:latin typeface="Arial" panose="020B0604020202020204" pitchFamily="34" charset="0"/>
                <a:cs typeface="Arial" panose="020B0604020202020204" pitchFamily="34" charset="0"/>
              </a:rPr>
              <a:t> getirme </a:t>
            </a:r>
            <a:r>
              <a:rPr lang="tr-TR" dirty="0" smtClean="0">
                <a:latin typeface="Arial" panose="020B0604020202020204" pitchFamily="34" charset="0"/>
                <a:cs typeface="Arial" panose="020B0604020202020204" pitchFamily="34" charset="0"/>
              </a:rPr>
              <a:t>yollarıdır</a:t>
            </a:r>
          </a:p>
          <a:p>
            <a:r>
              <a:rPr lang="tr-TR" b="1" dirty="0">
                <a:solidFill>
                  <a:schemeClr val="accent5">
                    <a:lumMod val="75000"/>
                  </a:schemeClr>
                </a:solidFill>
                <a:latin typeface="Arial" panose="020B0604020202020204" pitchFamily="34" charset="0"/>
                <a:cs typeface="Arial" panose="020B0604020202020204" pitchFamily="34" charset="0"/>
              </a:rPr>
              <a:t>Dokümantasyon</a:t>
            </a:r>
            <a:r>
              <a:rPr lang="tr-TR" dirty="0">
                <a:latin typeface="Arial" panose="020B0604020202020204" pitchFamily="34" charset="0"/>
                <a:cs typeface="Arial" panose="020B0604020202020204" pitchFamily="34" charset="0"/>
              </a:rPr>
              <a:t> ise entegre bütünler yaratacak şekilde izole dokümanların </a:t>
            </a:r>
            <a:r>
              <a:rPr lang="tr-TR" dirty="0" smtClean="0">
                <a:latin typeface="Arial" panose="020B0604020202020204" pitchFamily="34" charset="0"/>
                <a:cs typeface="Arial" panose="020B0604020202020204" pitchFamily="34" charset="0"/>
              </a:rPr>
              <a:t>koordinasyonu </a:t>
            </a:r>
            <a:r>
              <a:rPr lang="tr-TR" dirty="0">
                <a:latin typeface="Arial" panose="020B0604020202020204" pitchFamily="34" charset="0"/>
                <a:cs typeface="Arial" panose="020B0604020202020204" pitchFamily="34" charset="0"/>
              </a:rPr>
              <a:t>ve </a:t>
            </a:r>
            <a:r>
              <a:rPr lang="tr-TR" dirty="0" err="1">
                <a:latin typeface="Arial" panose="020B0604020202020204" pitchFamily="34" charset="0"/>
                <a:cs typeface="Arial" panose="020B0604020202020204" pitchFamily="34" charset="0"/>
              </a:rPr>
              <a:t>biraraya</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getirilmesidir</a:t>
            </a:r>
          </a:p>
          <a:p>
            <a:r>
              <a:rPr lang="tr-TR" b="1" dirty="0">
                <a:solidFill>
                  <a:schemeClr val="accent5">
                    <a:lumMod val="75000"/>
                  </a:schemeClr>
                </a:solidFill>
                <a:latin typeface="Arial" panose="020B0604020202020204" pitchFamily="34" charset="0"/>
                <a:cs typeface="Arial" panose="020B0604020202020204" pitchFamily="34" charset="0"/>
              </a:rPr>
              <a:t>Bibliyografya</a:t>
            </a:r>
            <a:r>
              <a:rPr lang="tr-TR" dirty="0">
                <a:latin typeface="Arial" panose="020B0604020202020204" pitchFamily="34" charset="0"/>
                <a:cs typeface="Arial" panose="020B0604020202020204" pitchFamily="34" charset="0"/>
              </a:rPr>
              <a:t>: Liste veya var olan yayınların </a:t>
            </a:r>
            <a:r>
              <a:rPr lang="tr-TR" dirty="0" smtClean="0">
                <a:latin typeface="Arial" panose="020B0604020202020204" pitchFamily="34" charset="0"/>
                <a:cs typeface="Arial" panose="020B0604020202020204" pitchFamily="34" charset="0"/>
              </a:rPr>
              <a:t>envanteri</a:t>
            </a:r>
          </a:p>
          <a:p>
            <a:r>
              <a:rPr lang="tr-TR" b="1" dirty="0">
                <a:solidFill>
                  <a:schemeClr val="accent5">
                    <a:lumMod val="75000"/>
                  </a:schemeClr>
                </a:solidFill>
                <a:latin typeface="Arial" panose="020B0604020202020204" pitchFamily="34" charset="0"/>
                <a:cs typeface="Arial" panose="020B0604020202020204" pitchFamily="34" charset="0"/>
              </a:rPr>
              <a:t>Dokümantasyonun sistematik düzenlenmesi</a:t>
            </a:r>
            <a:r>
              <a:rPr lang="tr-TR" dirty="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EBR’ın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geliştirilmesi ve kapsamındakilerin analizi / entegre edilmiş enformasyon. Dokümantasyonla ilgili her kuruluşun </a:t>
            </a:r>
            <a:r>
              <a:rPr lang="tr-TR" b="1" dirty="0">
                <a:solidFill>
                  <a:schemeClr val="accent5">
                    <a:lumMod val="75000"/>
                  </a:schemeClr>
                </a:solidFill>
                <a:latin typeface="Arial" panose="020B0604020202020204" pitchFamily="34" charset="0"/>
                <a:cs typeface="Arial" panose="020B0604020202020204" pitchFamily="34" charset="0"/>
              </a:rPr>
              <a:t>dokümanları listelerken </a:t>
            </a:r>
            <a:r>
              <a:rPr lang="tr-TR" dirty="0">
                <a:latin typeface="Arial" panose="020B0604020202020204" pitchFamily="34" charset="0"/>
                <a:cs typeface="Arial" panose="020B0604020202020204" pitchFamily="34" charset="0"/>
              </a:rPr>
              <a:t>(EBR) ve </a:t>
            </a:r>
            <a:r>
              <a:rPr lang="tr-TR" b="1" dirty="0">
                <a:solidFill>
                  <a:schemeClr val="accent5">
                    <a:lumMod val="75000"/>
                  </a:schemeClr>
                </a:solidFill>
                <a:latin typeface="Arial" panose="020B0604020202020204" pitchFamily="34" charset="0"/>
                <a:cs typeface="Arial" panose="020B0604020202020204" pitchFamily="34" charset="0"/>
              </a:rPr>
              <a:t>dosyaların ansiklopedik repertuvarını hazırlarken</a:t>
            </a:r>
            <a:r>
              <a:rPr lang="tr-TR" dirty="0">
                <a:latin typeface="Arial" panose="020B0604020202020204" pitchFamily="34" charset="0"/>
                <a:cs typeface="Arial" panose="020B0604020202020204" pitchFamily="34" charset="0"/>
              </a:rPr>
              <a:t>(dokümanların analizi ve özetleri) evrensel bir yaklaşım izlemesi gerekir  (</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1976,159)</a:t>
            </a:r>
          </a:p>
        </p:txBody>
      </p:sp>
    </p:spTree>
    <p:extLst>
      <p:ext uri="{BB962C8B-B14F-4D97-AF65-F5344CB8AC3E}">
        <p14:creationId xmlns:p14="http://schemas.microsoft.com/office/powerpoint/2010/main" val="2465349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lstStyle/>
          <a:p>
            <a:endParaRPr lang="tr-TR" b="1" dirty="0" smtClean="0">
              <a:solidFill>
                <a:schemeClr val="accent5">
                  <a:lumMod val="75000"/>
                </a:schemeClr>
              </a:solidFill>
              <a:latin typeface="Arial" panose="020B0604020202020204" pitchFamily="34" charset="0"/>
              <a:cs typeface="Arial" panose="020B0604020202020204" pitchFamily="34" charset="0"/>
            </a:endParaRPr>
          </a:p>
          <a:p>
            <a:endParaRPr lang="tr-TR" b="1" dirty="0">
              <a:solidFill>
                <a:schemeClr val="accent5">
                  <a:lumMod val="75000"/>
                </a:schemeClr>
              </a:solidFill>
              <a:latin typeface="Arial" panose="020B0604020202020204" pitchFamily="34" charset="0"/>
              <a:cs typeface="Arial" panose="020B0604020202020204" pitchFamily="34" charset="0"/>
            </a:endParaRPr>
          </a:p>
          <a:p>
            <a:r>
              <a:rPr lang="tr-TR" b="1" dirty="0" smtClean="0">
                <a:solidFill>
                  <a:schemeClr val="accent5">
                    <a:lumMod val="75000"/>
                  </a:schemeClr>
                </a:solidFill>
                <a:latin typeface="Arial" panose="020B0604020202020204" pitchFamily="34" charset="0"/>
                <a:cs typeface="Arial" panose="020B0604020202020204" pitchFamily="34" charset="0"/>
              </a:rPr>
              <a:t>Devletlerin dokümanter birliği</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Bütün </a:t>
            </a:r>
            <a:r>
              <a:rPr lang="tr-TR" dirty="0">
                <a:latin typeface="Arial" panose="020B0604020202020204" pitchFamily="34" charset="0"/>
                <a:cs typeface="Arial" panose="020B0604020202020204" pitchFamily="34" charset="0"/>
              </a:rPr>
              <a:t>ülkeleri </a:t>
            </a:r>
            <a:r>
              <a:rPr lang="tr-TR" dirty="0" smtClean="0">
                <a:latin typeface="Arial" panose="020B0604020202020204" pitchFamily="34" charset="0"/>
                <a:cs typeface="Arial" panose="020B0604020202020204" pitchFamily="34" charset="0"/>
              </a:rPr>
              <a:t>kapsamalıydı; özerk </a:t>
            </a:r>
            <a:r>
              <a:rPr lang="tr-TR" dirty="0">
                <a:latin typeface="Arial" panose="020B0604020202020204" pitchFamily="34" charset="0"/>
                <a:cs typeface="Arial" panose="020B0604020202020204" pitchFamily="34" charset="0"/>
              </a:rPr>
              <a:t>grupların büyük bir merkezde bir araya </a:t>
            </a:r>
            <a:r>
              <a:rPr lang="tr-TR" dirty="0" smtClean="0">
                <a:latin typeface="Arial" panose="020B0604020202020204" pitchFamily="34" charset="0"/>
                <a:cs typeface="Arial" panose="020B0604020202020204" pitchFamily="34" charset="0"/>
              </a:rPr>
              <a:t>gelmeli, </a:t>
            </a:r>
            <a:r>
              <a:rPr lang="tr-TR" dirty="0">
                <a:latin typeface="Arial" panose="020B0604020202020204" pitchFamily="34" charset="0"/>
                <a:cs typeface="Arial" panose="020B0604020202020204" pitchFamily="34" charset="0"/>
              </a:rPr>
              <a:t>oluşturdukları geniş bir dokümantasyon hizmetleri ağında işler, ortak bir plan izlenerek ve ortak yöntemlerle gerçekleştirilmeliydi </a:t>
            </a:r>
            <a:endParaRPr lang="tr-TR" dirty="0" smtClean="0">
              <a:latin typeface="Arial" panose="020B0604020202020204" pitchFamily="34" charset="0"/>
              <a:cs typeface="Arial" panose="020B0604020202020204" pitchFamily="34" charset="0"/>
            </a:endParaRPr>
          </a:p>
          <a:p>
            <a:pPr marL="0" indent="0">
              <a:buNone/>
            </a:pP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ağın başında özerk grupları temsilen güçlü, </a:t>
            </a:r>
            <a:r>
              <a:rPr lang="tr-TR" b="1" dirty="0">
                <a:solidFill>
                  <a:schemeClr val="accent5">
                    <a:lumMod val="75000"/>
                  </a:schemeClr>
                </a:solidFill>
                <a:latin typeface="Arial" panose="020B0604020202020204" pitchFamily="34" charset="0"/>
                <a:cs typeface="Arial" panose="020B0604020202020204" pitchFamily="34" charset="0"/>
              </a:rPr>
              <a:t>uluslararası bir merkezin </a:t>
            </a:r>
            <a:r>
              <a:rPr lang="tr-TR" dirty="0">
                <a:latin typeface="Arial" panose="020B0604020202020204" pitchFamily="34" charset="0"/>
                <a:cs typeface="Arial" panose="020B0604020202020204" pitchFamily="34" charset="0"/>
              </a:rPr>
              <a:t>bulunmasına ihtiyaç vardı. </a:t>
            </a:r>
            <a:r>
              <a:rPr lang="tr-TR" b="1" dirty="0">
                <a:solidFill>
                  <a:schemeClr val="accent5">
                    <a:lumMod val="75000"/>
                  </a:schemeClr>
                </a:solidFill>
                <a:latin typeface="Arial" panose="020B0604020202020204" pitchFamily="34" charset="0"/>
                <a:cs typeface="Arial" panose="020B0604020202020204" pitchFamily="34" charset="0"/>
              </a:rPr>
              <a:t>Bu merkez UBE olmalıydı</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Enstitü</a:t>
            </a:r>
            <a:r>
              <a:rPr lang="tr-TR" dirty="0">
                <a:latin typeface="Arial" panose="020B0604020202020204" pitchFamily="34" charset="0"/>
                <a:cs typeface="Arial" panose="020B0604020202020204" pitchFamily="34" charset="0"/>
              </a:rPr>
              <a:t>, ücra yerlerdeki merkezleri düzenleyecek ve koordine edecekti. Onlara danışarak, onlar için programlara karar verecekti; kabul edilen yöntemleri koruyup geliştirecekti ve her şeyden çok merkezi prototip repertuvarları sürdürecekti. Bu, </a:t>
            </a:r>
            <a:r>
              <a:rPr lang="tr-TR" dirty="0" err="1">
                <a:latin typeface="Arial" panose="020B0604020202020204" pitchFamily="34" charset="0"/>
                <a:cs typeface="Arial" panose="020B0604020202020204" pitchFamily="34" charset="0"/>
              </a:rPr>
              <a:t>UBE’nün</a:t>
            </a:r>
            <a:r>
              <a:rPr lang="tr-TR" dirty="0">
                <a:latin typeface="Arial" panose="020B0604020202020204" pitchFamily="34" charset="0"/>
                <a:cs typeface="Arial" panose="020B0604020202020204" pitchFamily="34" charset="0"/>
              </a:rPr>
              <a:t> gelecekteki rolü </a:t>
            </a:r>
            <a:r>
              <a:rPr lang="tr-TR" dirty="0" smtClean="0">
                <a:latin typeface="Arial" panose="020B0604020202020204" pitchFamily="34" charset="0"/>
                <a:cs typeface="Arial" panose="020B0604020202020204" pitchFamily="34" charset="0"/>
              </a:rPr>
              <a:t>olacaktı</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1976,159</a:t>
            </a:r>
            <a:r>
              <a:rPr lang="tr-TR" dirty="0" smtClean="0">
                <a:latin typeface="Arial" panose="020B0604020202020204" pitchFamily="34" charset="0"/>
                <a:cs typeface="Arial" panose="020B0604020202020204" pitchFamily="34" charset="0"/>
              </a:rPr>
              <a:t>)</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77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a:bodyPr>
          <a:lstStyle/>
          <a:p>
            <a:endParaRPr lang="tr-TR" dirty="0" smtClean="0">
              <a:latin typeface="Arial" panose="020B0604020202020204" pitchFamily="34" charset="0"/>
              <a:cs typeface="Arial" panose="020B0604020202020204" pitchFamily="34" charset="0"/>
            </a:endParaRPr>
          </a:p>
          <a:p>
            <a:r>
              <a:rPr lang="tr-TR" b="1" dirty="0">
                <a:solidFill>
                  <a:schemeClr val="accent5">
                    <a:lumMod val="75000"/>
                  </a:schemeClr>
                </a:solidFill>
                <a:latin typeface="Arial" panose="020B0604020202020204" pitchFamily="34" charset="0"/>
                <a:cs typeface="Arial" panose="020B0604020202020204" pitchFamily="34" charset="0"/>
              </a:rPr>
              <a:t>İ</a:t>
            </a:r>
            <a:r>
              <a:rPr lang="tr-TR" b="1" dirty="0" smtClean="0">
                <a:solidFill>
                  <a:schemeClr val="accent5">
                    <a:lumMod val="75000"/>
                  </a:schemeClr>
                </a:solidFill>
                <a:latin typeface="Arial" panose="020B0604020202020204" pitchFamily="34" charset="0"/>
                <a:cs typeface="Arial" panose="020B0604020202020204" pitchFamily="34" charset="0"/>
              </a:rPr>
              <a:t>dari dokümantasyon: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İdarelerde dokümantasyon kullanımında artış eğilimi </a:t>
            </a:r>
            <a:r>
              <a:rPr lang="tr-TR" dirty="0" smtClean="0">
                <a:latin typeface="Arial" panose="020B0604020202020204" pitchFamily="34" charset="0"/>
                <a:cs typeface="Arial" panose="020B0604020202020204" pitchFamily="34" charset="0"/>
              </a:rPr>
              <a:t>vardı </a:t>
            </a:r>
            <a:r>
              <a:rPr lang="tr-TR" dirty="0">
                <a:latin typeface="Arial" panose="020B0604020202020204" pitchFamily="34" charset="0"/>
                <a:cs typeface="Arial" panose="020B0604020202020204" pitchFamily="34" charset="0"/>
              </a:rPr>
              <a:t>ve devlet birimleri tarafından daha çok enformasyon sağlama eğilimi </a:t>
            </a:r>
            <a:r>
              <a:rPr lang="tr-TR" dirty="0" smtClean="0">
                <a:latin typeface="Arial" panose="020B0604020202020204" pitchFamily="34" charset="0"/>
                <a:cs typeface="Arial" panose="020B0604020202020204" pitchFamily="34" charset="0"/>
              </a:rPr>
              <a:t>görülüyordu. </a:t>
            </a:r>
            <a:r>
              <a:rPr lang="tr-TR" dirty="0" err="1">
                <a:latin typeface="Arial" panose="020B0604020202020204" pitchFamily="34" charset="0"/>
                <a:cs typeface="Arial" panose="020B0604020202020204" pitchFamily="34" charset="0"/>
              </a:rPr>
              <a:t>UBE’nün</a:t>
            </a:r>
            <a:r>
              <a:rPr lang="tr-TR" dirty="0">
                <a:latin typeface="Arial" panose="020B0604020202020204" pitchFamily="34" charset="0"/>
                <a:cs typeface="Arial" panose="020B0604020202020204" pitchFamily="34" charset="0"/>
              </a:rPr>
              <a:t> yöntemleri bu dokümanların düzenlenmesi ve kontrolü için son derece uygundu. Gözlemine göre devlette bilimsel enformasyonun kullanımı artmaktaydı.(</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 160) </a:t>
            </a:r>
            <a:endParaRPr lang="tr-TR" dirty="0" smtClean="0">
              <a:latin typeface="Arial" panose="020B0604020202020204" pitchFamily="34" charset="0"/>
              <a:cs typeface="Arial" panose="020B0604020202020204" pitchFamily="34" charset="0"/>
            </a:endParaRPr>
          </a:p>
          <a:p>
            <a:r>
              <a:rPr lang="tr-TR" b="1" dirty="0" err="1" smtClean="0">
                <a:solidFill>
                  <a:schemeClr val="accent5">
                    <a:lumMod val="75000"/>
                  </a:schemeClr>
                </a:solidFill>
                <a:latin typeface="Arial" panose="020B0604020202020204" pitchFamily="34" charset="0"/>
                <a:cs typeface="Arial" panose="020B0604020202020204" pitchFamily="34" charset="0"/>
              </a:rPr>
              <a:t>UBE’nün</a:t>
            </a:r>
            <a:r>
              <a:rPr lang="tr-TR" b="1" dirty="0" smtClean="0">
                <a:solidFill>
                  <a:schemeClr val="accent5">
                    <a:lumMod val="75000"/>
                  </a:schemeClr>
                </a:solidFill>
                <a:latin typeface="Arial" panose="020B0604020202020204" pitchFamily="34" charset="0"/>
                <a:cs typeface="Arial" panose="020B0604020202020204" pitchFamily="34" charset="0"/>
              </a:rPr>
              <a:t> </a:t>
            </a:r>
            <a:r>
              <a:rPr lang="tr-TR" b="1" dirty="0">
                <a:solidFill>
                  <a:schemeClr val="accent5">
                    <a:lumMod val="75000"/>
                  </a:schemeClr>
                </a:solidFill>
                <a:latin typeface="Arial" panose="020B0604020202020204" pitchFamily="34" charset="0"/>
                <a:cs typeface="Arial" panose="020B0604020202020204" pitchFamily="34" charset="0"/>
              </a:rPr>
              <a:t>yöntemleri idari amaçlar için bütünleşik dokümantasyon hizmetlerinin geliştirilmesine olanak veriyordu </a:t>
            </a:r>
            <a:r>
              <a:rPr lang="tr-TR" dirty="0">
                <a:latin typeface="Arial" panose="020B0604020202020204" pitchFamily="34" charset="0"/>
                <a:cs typeface="Arial" panose="020B0604020202020204" pitchFamily="34" charset="0"/>
              </a:rPr>
              <a:t>ve idari dokümantasyon, bilimsel ve teknik enformasyon dokümantasyon alanı kadar önemli bir çalışma alanıydı.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Eylül </a:t>
            </a:r>
            <a:r>
              <a:rPr lang="tr-TR" dirty="0">
                <a:latin typeface="Arial" panose="020B0604020202020204" pitchFamily="34" charset="0"/>
                <a:cs typeface="Arial" panose="020B0604020202020204" pitchFamily="34" charset="0"/>
              </a:rPr>
              <a:t>1906’da Amsterdam’da UBE, bir idari sergi(</a:t>
            </a:r>
            <a:r>
              <a:rPr lang="tr-TR" dirty="0" err="1">
                <a:latin typeface="Arial" panose="020B0604020202020204" pitchFamily="34" charset="0"/>
                <a:cs typeface="Arial" panose="020B0604020202020204" pitchFamily="34" charset="0"/>
              </a:rPr>
              <a:t>administration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exposition</a:t>
            </a:r>
            <a:r>
              <a:rPr lang="tr-TR" dirty="0">
                <a:latin typeface="Arial" panose="020B0604020202020204" pitchFamily="34" charset="0"/>
                <a:cs typeface="Arial" panose="020B0604020202020204" pitchFamily="34" charset="0"/>
              </a:rPr>
              <a:t>) düzenledi.  Burada idari dokümanların ve genel devlet kuruluşlarının arşivlerinin idari </a:t>
            </a:r>
            <a:r>
              <a:rPr lang="tr-TR" dirty="0" smtClean="0">
                <a:latin typeface="Arial" panose="020B0604020202020204" pitchFamily="34" charset="0"/>
                <a:cs typeface="Arial" panose="020B0604020202020204" pitchFamily="34" charset="0"/>
              </a:rPr>
              <a:t>dokümanlarının </a:t>
            </a:r>
            <a:r>
              <a:rPr lang="tr-TR" dirty="0">
                <a:latin typeface="Arial" panose="020B0604020202020204" pitchFamily="34" charset="0"/>
                <a:cs typeface="Arial" panose="020B0604020202020204" pitchFamily="34" charset="0"/>
              </a:rPr>
              <a:t>düzenlenmesi ve sınıflanmasındaki problemlere vurgu yapıldı. (</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 160)</a:t>
            </a:r>
          </a:p>
        </p:txBody>
      </p:sp>
    </p:spTree>
    <p:extLst>
      <p:ext uri="{BB962C8B-B14F-4D97-AF65-F5344CB8AC3E}">
        <p14:creationId xmlns:p14="http://schemas.microsoft.com/office/powerpoint/2010/main" val="3227041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a:bodyPr>
          <a:lstStyle/>
          <a:p>
            <a:endParaRPr lang="tr-TR" b="1" dirty="0" smtClean="0">
              <a:solidFill>
                <a:schemeClr val="accent5">
                  <a:lumMod val="75000"/>
                </a:schemeClr>
              </a:solidFill>
              <a:latin typeface="Arial" panose="020B0604020202020204" pitchFamily="34" charset="0"/>
              <a:cs typeface="Arial" panose="020B0604020202020204" pitchFamily="34" charset="0"/>
            </a:endParaRPr>
          </a:p>
          <a:p>
            <a:r>
              <a:rPr lang="tr-TR" b="1" dirty="0" smtClean="0">
                <a:solidFill>
                  <a:schemeClr val="accent5">
                    <a:lumMod val="75000"/>
                  </a:schemeClr>
                </a:solidFill>
                <a:latin typeface="Arial" panose="020B0604020202020204" pitchFamily="34" charset="0"/>
                <a:cs typeface="Arial" panose="020B0604020202020204" pitchFamily="34" charset="0"/>
              </a:rPr>
              <a:t>Bilimsel </a:t>
            </a:r>
            <a:r>
              <a:rPr lang="tr-TR" b="1" dirty="0">
                <a:solidFill>
                  <a:schemeClr val="accent5">
                    <a:lumMod val="75000"/>
                  </a:schemeClr>
                </a:solidFill>
                <a:latin typeface="Arial" panose="020B0604020202020204" pitchFamily="34" charset="0"/>
                <a:cs typeface="Arial" panose="020B0604020202020204" pitchFamily="34" charset="0"/>
              </a:rPr>
              <a:t>ve Teknik </a:t>
            </a:r>
            <a:r>
              <a:rPr lang="tr-TR" b="1" dirty="0" smtClean="0">
                <a:solidFill>
                  <a:schemeClr val="accent5">
                    <a:lumMod val="75000"/>
                  </a:schemeClr>
                </a:solidFill>
                <a:latin typeface="Arial" panose="020B0604020202020204" pitchFamily="34" charset="0"/>
                <a:cs typeface="Arial" panose="020B0604020202020204" pitchFamily="34" charset="0"/>
              </a:rPr>
              <a:t>Ofis: </a:t>
            </a:r>
            <a:r>
              <a:rPr lang="tr-TR" dirty="0" smtClean="0">
                <a:latin typeface="Arial" panose="020B0604020202020204" pitchFamily="34" charset="0"/>
                <a:cs typeface="Arial" panose="020B0604020202020204" pitchFamily="34" charset="0"/>
              </a:rPr>
              <a:t>Kütüphaneye dayalı olarak enformasyon bağlamında dosyalar oluşturan(repertuvar), enformasyon sağlayan ofis</a:t>
            </a:r>
          </a:p>
          <a:p>
            <a:pPr marL="0" indent="0">
              <a:buNone/>
            </a:pPr>
            <a:endParaRPr lang="tr-TR" dirty="0" smtClean="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danışmanlık </a:t>
            </a:r>
            <a:r>
              <a:rPr lang="tr-TR" dirty="0">
                <a:latin typeface="Arial" panose="020B0604020202020204" pitchFamily="34" charset="0"/>
                <a:cs typeface="Arial" panose="020B0604020202020204" pitchFamily="34" charset="0"/>
              </a:rPr>
              <a:t>fikrinin </a:t>
            </a:r>
            <a:r>
              <a:rPr lang="tr-TR" dirty="0" smtClean="0">
                <a:latin typeface="Arial" panose="020B0604020202020204" pitchFamily="34" charset="0"/>
                <a:cs typeface="Arial" panose="020B0604020202020204" pitchFamily="34" charset="0"/>
              </a:rPr>
              <a:t>giderek okuma </a:t>
            </a:r>
            <a:r>
              <a:rPr lang="tr-TR" dirty="0">
                <a:latin typeface="Arial" panose="020B0604020202020204" pitchFamily="34" charset="0"/>
                <a:cs typeface="Arial" panose="020B0604020202020204" pitchFamily="34" charset="0"/>
              </a:rPr>
              <a:t>yerine geçeceğini söyler. </a:t>
            </a:r>
            <a:r>
              <a:rPr lang="tr-TR" b="1" dirty="0">
                <a:solidFill>
                  <a:schemeClr val="accent5">
                    <a:lumMod val="75000"/>
                  </a:schemeClr>
                </a:solidFill>
                <a:latin typeface="Arial" panose="020B0604020202020204" pitchFamily="34" charset="0"/>
                <a:cs typeface="Arial" panose="020B0604020202020204" pitchFamily="34" charset="0"/>
              </a:rPr>
              <a:t>Repertuvar</a:t>
            </a:r>
            <a:r>
              <a:rPr lang="tr-TR" dirty="0">
                <a:latin typeface="Arial" panose="020B0604020202020204" pitchFamily="34" charset="0"/>
                <a:cs typeface="Arial" panose="020B0604020202020204" pitchFamily="34" charset="0"/>
              </a:rPr>
              <a:t> kütüphanenin yerini alacak ve her soruya özgü dosyalar, ayrı kartlar ya da sayfalar üzerindeki analitik unsurlardan oluşacak; bunlar bir konu üzerine yazılmış bütün yazılardan seçilmişleri içeren ve güncel tutulan dosyalar olacaktır. Bu, </a:t>
            </a: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için önemli bir </a:t>
            </a:r>
            <a:r>
              <a:rPr lang="tr-TR" dirty="0" smtClean="0">
                <a:latin typeface="Arial" panose="020B0604020202020204" pitchFamily="34" charset="0"/>
                <a:cs typeface="Arial" panose="020B0604020202020204" pitchFamily="34" charset="0"/>
              </a:rPr>
              <a:t>nosyondur </a:t>
            </a:r>
            <a:r>
              <a:rPr lang="tr-TR" dirty="0">
                <a:latin typeface="Arial" panose="020B0604020202020204" pitchFamily="34" charset="0"/>
                <a:cs typeface="Arial" panose="020B0604020202020204" pitchFamily="34" charset="0"/>
              </a:rPr>
              <a:t>ve uzun vadede 2 önemli sonucu </a:t>
            </a:r>
            <a:r>
              <a:rPr lang="tr-TR" dirty="0" smtClean="0">
                <a:latin typeface="Arial" panose="020B0604020202020204" pitchFamily="34" charset="0"/>
                <a:cs typeface="Arial" panose="020B0604020202020204" pitchFamily="34" charset="0"/>
              </a:rPr>
              <a:t>olacaktır: </a:t>
            </a:r>
          </a:p>
          <a:p>
            <a:pPr marL="0" indent="0">
              <a:buNone/>
            </a:pP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1- </a:t>
            </a:r>
            <a:r>
              <a:rPr lang="tr-TR" dirty="0" smtClean="0">
                <a:latin typeface="Arial" panose="020B0604020202020204" pitchFamily="34" charset="0"/>
                <a:cs typeface="Arial" panose="020B0604020202020204" pitchFamily="34" charset="0"/>
              </a:rPr>
              <a:t>Genelde </a:t>
            </a:r>
            <a:r>
              <a:rPr lang="tr-TR" dirty="0">
                <a:latin typeface="Arial" panose="020B0604020202020204" pitchFamily="34" charset="0"/>
                <a:cs typeface="Arial" panose="020B0604020202020204" pitchFamily="34" charset="0"/>
              </a:rPr>
              <a:t>az talep edilen fakat şimdiye kadar alternatif erişim yolu bulunmayan çeşitli türdeki önemli materyalin yayımı denetim altına </a:t>
            </a:r>
            <a:r>
              <a:rPr lang="tr-TR" dirty="0" smtClean="0">
                <a:latin typeface="Arial" panose="020B0604020202020204" pitchFamily="34" charset="0"/>
                <a:cs typeface="Arial" panose="020B0604020202020204" pitchFamily="34" charset="0"/>
              </a:rPr>
              <a:t>alınabilecekti</a:t>
            </a:r>
          </a:p>
        </p:txBody>
      </p:sp>
    </p:spTree>
    <p:extLst>
      <p:ext uri="{BB962C8B-B14F-4D97-AF65-F5344CB8AC3E}">
        <p14:creationId xmlns:p14="http://schemas.microsoft.com/office/powerpoint/2010/main" val="78317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40000"/>
              <a:lumOff val="60000"/>
            </a:schemeClr>
          </a:solidFill>
        </p:spPr>
        <p:txBody>
          <a:bodyPr>
            <a:normAutofit/>
          </a:bodyPr>
          <a:lstStyle/>
          <a:p>
            <a:endParaRPr lang="tr-TR" dirty="0" smtClean="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sz="3200" dirty="0" smtClean="0">
                <a:latin typeface="Arial" panose="020B0604020202020204" pitchFamily="34" charset="0"/>
                <a:cs typeface="Arial" panose="020B0604020202020204" pitchFamily="34" charset="0"/>
              </a:rPr>
              <a:t>2.Otlet’e </a:t>
            </a:r>
            <a:r>
              <a:rPr lang="tr-TR" sz="3200" dirty="0">
                <a:latin typeface="Arial" panose="020B0604020202020204" pitchFamily="34" charset="0"/>
                <a:cs typeface="Arial" panose="020B0604020202020204" pitchFamily="34" charset="0"/>
              </a:rPr>
              <a:t>göre ofisler yaygın biçimde kurulmaya başladıktan sonra o zamanki yayın biçimlerini kendi ihtiyaçlarına göre adapte etmeye başlayacaklardır. Örneğin: </a:t>
            </a:r>
            <a:r>
              <a:rPr lang="tr-TR" sz="3200" b="1" dirty="0">
                <a:solidFill>
                  <a:schemeClr val="accent5">
                    <a:lumMod val="75000"/>
                  </a:schemeClr>
                </a:solidFill>
                <a:latin typeface="Arial" panose="020B0604020202020204" pitchFamily="34" charset="0"/>
                <a:cs typeface="Arial" panose="020B0604020202020204" pitchFamily="34" charset="0"/>
              </a:rPr>
              <a:t>Dergiler ve kitaplar, parçalara ayrılıp kartlar üzerinde</a:t>
            </a:r>
            <a:r>
              <a:rPr lang="tr-TR" sz="3200" dirty="0">
                <a:latin typeface="Arial" panose="020B0604020202020204" pitchFamily="34" charset="0"/>
                <a:cs typeface="Arial" panose="020B0604020202020204" pitchFamily="34" charset="0"/>
              </a:rPr>
              <a:t> veya takılabilir sayfalar üzerinde ve kolaylıkla araya ekleme yapmaya izin veren “</a:t>
            </a:r>
            <a:r>
              <a:rPr lang="tr-TR" sz="3200" b="1" dirty="0">
                <a:solidFill>
                  <a:schemeClr val="accent5">
                    <a:lumMod val="75000"/>
                  </a:schemeClr>
                </a:solidFill>
                <a:latin typeface="Arial" panose="020B0604020202020204" pitchFamily="34" charset="0"/>
                <a:cs typeface="Arial" panose="020B0604020202020204" pitchFamily="34" charset="0"/>
              </a:rPr>
              <a:t>otonom unsurlar</a:t>
            </a:r>
            <a:r>
              <a:rPr lang="tr-TR" sz="3200" dirty="0">
                <a:latin typeface="Arial" panose="020B0604020202020204" pitchFamily="34" charset="0"/>
                <a:cs typeface="Arial" panose="020B0604020202020204" pitchFamily="34" charset="0"/>
              </a:rPr>
              <a:t>” olarak uygun bir dosyada, tutulabileceklerdir. </a:t>
            </a:r>
            <a:endParaRPr lang="tr-TR" sz="3200" dirty="0" smtClean="0">
              <a:latin typeface="Arial" panose="020B0604020202020204" pitchFamily="34" charset="0"/>
              <a:cs typeface="Arial" panose="020B0604020202020204" pitchFamily="34" charset="0"/>
            </a:endParaRPr>
          </a:p>
          <a:p>
            <a:r>
              <a:rPr lang="tr-TR" sz="3200" dirty="0" err="1" smtClean="0">
                <a:latin typeface="Arial" panose="020B0604020202020204" pitchFamily="34" charset="0"/>
                <a:cs typeface="Arial" panose="020B0604020202020204" pitchFamily="34" charset="0"/>
              </a:rPr>
              <a:t>Otlet</a:t>
            </a:r>
            <a:r>
              <a:rPr lang="tr-TR" sz="3200" dirty="0">
                <a:latin typeface="Arial" panose="020B0604020202020204" pitchFamily="34" charset="0"/>
                <a:cs typeface="Arial" panose="020B0604020202020204" pitchFamily="34" charset="0"/>
              </a:rPr>
              <a:t> </a:t>
            </a:r>
            <a:r>
              <a:rPr lang="tr-TR" sz="3200" dirty="0" smtClean="0">
                <a:latin typeface="Arial" panose="020B0604020202020204" pitchFamily="34" charset="0"/>
                <a:cs typeface="Arial" panose="020B0604020202020204" pitchFamily="34" charset="0"/>
              </a:rPr>
              <a:t>gerçekte </a:t>
            </a:r>
            <a:r>
              <a:rPr lang="tr-TR" sz="3200" dirty="0">
                <a:latin typeface="Arial" panose="020B0604020202020204" pitchFamily="34" charset="0"/>
                <a:cs typeface="Arial" panose="020B0604020202020204" pitchFamily="34" charset="0"/>
              </a:rPr>
              <a:t>bu </a:t>
            </a:r>
            <a:r>
              <a:rPr lang="tr-TR" sz="3200" dirty="0" smtClean="0">
                <a:latin typeface="Arial" panose="020B0604020202020204" pitchFamily="34" charset="0"/>
                <a:cs typeface="Arial" panose="020B0604020202020204" pitchFamily="34" charset="0"/>
              </a:rPr>
              <a:t>fikri daha önceki “</a:t>
            </a:r>
            <a:r>
              <a:rPr lang="tr-TR" sz="3200" b="1" dirty="0">
                <a:solidFill>
                  <a:schemeClr val="accent5">
                    <a:lumMod val="75000"/>
                  </a:schemeClr>
                </a:solidFill>
                <a:latin typeface="Arial" panose="020B0604020202020204" pitchFamily="34" charset="0"/>
                <a:cs typeface="Arial" panose="020B0604020202020204" pitchFamily="34" charset="0"/>
              </a:rPr>
              <a:t>bibliyografik yayın nasıl olmalı</a:t>
            </a:r>
            <a:r>
              <a:rPr lang="tr-TR" sz="3200" dirty="0">
                <a:latin typeface="Arial" panose="020B0604020202020204" pitchFamily="34" charset="0"/>
                <a:cs typeface="Arial" panose="020B0604020202020204" pitchFamily="34" charset="0"/>
              </a:rPr>
              <a:t>” görüşünden </a:t>
            </a:r>
            <a:r>
              <a:rPr lang="tr-TR" sz="3200" dirty="0" smtClean="0">
                <a:latin typeface="Arial" panose="020B0604020202020204" pitchFamily="34" charset="0"/>
                <a:cs typeface="Arial" panose="020B0604020202020204" pitchFamily="34" charset="0"/>
              </a:rPr>
              <a:t>geliştirmişti (</a:t>
            </a:r>
            <a:r>
              <a:rPr lang="tr-TR" sz="3200" dirty="0" err="1">
                <a:latin typeface="Arial" panose="020B0604020202020204" pitchFamily="34" charset="0"/>
                <a:cs typeface="Arial" panose="020B0604020202020204" pitchFamily="34" charset="0"/>
              </a:rPr>
              <a:t>Rayward</a:t>
            </a:r>
            <a:r>
              <a:rPr lang="tr-TR" sz="3200" dirty="0">
                <a:latin typeface="Arial" panose="020B0604020202020204" pitchFamily="34" charset="0"/>
                <a:cs typeface="Arial" panose="020B0604020202020204" pitchFamily="34" charset="0"/>
              </a:rPr>
              <a:t>, 1976,162)</a:t>
            </a:r>
          </a:p>
        </p:txBody>
      </p:sp>
    </p:spTree>
    <p:extLst>
      <p:ext uri="{BB962C8B-B14F-4D97-AF65-F5344CB8AC3E}">
        <p14:creationId xmlns:p14="http://schemas.microsoft.com/office/powerpoint/2010/main" val="3311176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325563"/>
          </a:xfrm>
          <a:solidFill>
            <a:schemeClr val="accent1"/>
          </a:solidFill>
        </p:spPr>
        <p:txBody>
          <a:bodyPr/>
          <a:lstStyle/>
          <a:p>
            <a:pPr algn="ctr"/>
            <a:r>
              <a:rPr lang="tr-TR" b="1" dirty="0" smtClean="0">
                <a:latin typeface="Arial" panose="020B0604020202020204" pitchFamily="34" charset="0"/>
                <a:cs typeface="Arial" panose="020B0604020202020204" pitchFamily="34" charset="0"/>
              </a:rPr>
              <a:t>Dünya Barışı ve Uluslararası Dernekler Birliği</a:t>
            </a:r>
            <a:endParaRPr lang="tr-TR"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42924589"/>
              </p:ext>
            </p:extLst>
          </p:nvPr>
        </p:nvGraphicFramePr>
        <p:xfrm>
          <a:off x="0" y="1325563"/>
          <a:ext cx="4917688" cy="5532437"/>
        </p:xfrm>
        <a:graphic>
          <a:graphicData uri="http://schemas.openxmlformats.org/drawingml/2006/table">
            <a:tbl>
              <a:tblPr firstRow="1" firstCol="1" bandRow="1">
                <a:tableStyleId>{5FD0F851-EC5A-4D38-B0AD-8093EC10F338}</a:tableStyleId>
              </a:tblPr>
              <a:tblGrid>
                <a:gridCol w="4917688">
                  <a:extLst>
                    <a:ext uri="{9D8B030D-6E8A-4147-A177-3AD203B41FA5}">
                      <a16:colId xmlns="" xmlns:a16="http://schemas.microsoft.com/office/drawing/2014/main" val="2554058820"/>
                    </a:ext>
                  </a:extLst>
                </a:gridCol>
              </a:tblGrid>
              <a:tr h="5532437">
                <a:tc>
                  <a:txBody>
                    <a:bodyPr/>
                    <a:lstStyle/>
                    <a:p>
                      <a:pPr algn="l">
                        <a:lnSpc>
                          <a:spcPct val="115000"/>
                        </a:lnSpc>
                        <a:spcAft>
                          <a:spcPts val="0"/>
                        </a:spcAft>
                      </a:pPr>
                      <a:r>
                        <a:rPr lang="tr-TR" sz="1400" dirty="0">
                          <a:effectLst/>
                          <a:latin typeface="Arial" panose="020B0604020202020204" pitchFamily="34" charset="0"/>
                          <a:cs typeface="Arial" panose="020B0604020202020204" pitchFamily="34" charset="0"/>
                        </a:rPr>
                        <a:t>Uluslararası Dernekler Birliği/UDB (The </a:t>
                      </a:r>
                      <a:r>
                        <a:rPr lang="tr-TR" sz="1400" dirty="0" err="1">
                          <a:effectLst/>
                          <a:latin typeface="Arial" panose="020B0604020202020204" pitchFamily="34" charset="0"/>
                          <a:cs typeface="Arial" panose="020B0604020202020204" pitchFamily="34" charset="0"/>
                        </a:rPr>
                        <a:t>Union</a:t>
                      </a:r>
                      <a:r>
                        <a:rPr lang="tr-TR" sz="1400" dirty="0">
                          <a:effectLst/>
                          <a:latin typeface="Arial" panose="020B0604020202020204" pitchFamily="34" charset="0"/>
                          <a:cs typeface="Arial" panose="020B0604020202020204" pitchFamily="34" charset="0"/>
                        </a:rPr>
                        <a:t> of International </a:t>
                      </a:r>
                      <a:r>
                        <a:rPr lang="tr-TR" sz="1400" dirty="0" err="1">
                          <a:effectLst/>
                          <a:latin typeface="Arial" panose="020B0604020202020204" pitchFamily="34" charset="0"/>
                          <a:cs typeface="Arial" panose="020B0604020202020204" pitchFamily="34" charset="0"/>
                        </a:rPr>
                        <a:t>Associations</a:t>
                      </a:r>
                      <a:r>
                        <a:rPr lang="tr-TR" sz="1400" dirty="0">
                          <a:effectLst/>
                          <a:latin typeface="Arial" panose="020B0604020202020204" pitchFamily="34" charset="0"/>
                          <a:cs typeface="Arial" panose="020B0604020202020204" pitchFamily="34" charset="0"/>
                        </a:rPr>
                        <a:t> /UIA): Brüksel’de bulunan bir araştırma kurumu ve dokümantasyon merkezidir. 1907’de, </a:t>
                      </a:r>
                      <a:r>
                        <a:rPr lang="tr-TR" sz="1400" dirty="0" err="1">
                          <a:effectLst/>
                          <a:latin typeface="Arial" panose="020B0604020202020204" pitchFamily="34" charset="0"/>
                          <a:cs typeface="Arial" panose="020B0604020202020204" pitchFamily="34" charset="0"/>
                        </a:rPr>
                        <a:t>Henri</a:t>
                      </a:r>
                      <a:r>
                        <a:rPr lang="tr-TR" sz="1400" dirty="0">
                          <a:effectLst/>
                          <a:latin typeface="Arial" panose="020B0604020202020204" pitchFamily="34" charset="0"/>
                          <a:cs typeface="Arial" panose="020B0604020202020204" pitchFamily="34" charset="0"/>
                        </a:rPr>
                        <a:t> La </a:t>
                      </a:r>
                      <a:r>
                        <a:rPr lang="tr-TR" sz="1400" dirty="0" err="1">
                          <a:effectLst/>
                          <a:latin typeface="Arial" panose="020B0604020202020204" pitchFamily="34" charset="0"/>
                          <a:cs typeface="Arial" panose="020B0604020202020204" pitchFamily="34" charset="0"/>
                        </a:rPr>
                        <a:t>Fontaine</a:t>
                      </a:r>
                      <a:r>
                        <a:rPr lang="tr-TR" sz="1400" dirty="0">
                          <a:effectLst/>
                          <a:latin typeface="Arial" panose="020B0604020202020204" pitchFamily="34" charset="0"/>
                          <a:cs typeface="Arial" panose="020B0604020202020204" pitchFamily="34" charset="0"/>
                        </a:rPr>
                        <a:t> ve Paul </a:t>
                      </a:r>
                      <a:r>
                        <a:rPr lang="tr-TR" sz="1400" dirty="0" err="1">
                          <a:effectLst/>
                          <a:latin typeface="Arial" panose="020B0604020202020204" pitchFamily="34" charset="0"/>
                          <a:cs typeface="Arial" panose="020B0604020202020204" pitchFamily="34" charset="0"/>
                        </a:rPr>
                        <a:t>Otlet</a:t>
                      </a:r>
                      <a:r>
                        <a:rPr lang="tr-TR" sz="1400" dirty="0">
                          <a:effectLst/>
                          <a:latin typeface="Arial" panose="020B0604020202020204" pitchFamily="34" charset="0"/>
                          <a:cs typeface="Arial" panose="020B0604020202020204" pitchFamily="34" charset="0"/>
                        </a:rPr>
                        <a:t> tarafından kurulmuştur. Kar amacı gütmeyen, apolitik, bağımsız bir sivil toplum kuruluşudur UDB 1907’den beri uluslararası kuruluşlar ve uluslararası derneklerin karşılaştıkları küresel zorluklar hakkında bilgi sağlama, izleme ve araştırmada öncülük eder.. </a:t>
                      </a:r>
                    </a:p>
                    <a:p>
                      <a:pPr algn="l">
                        <a:lnSpc>
                          <a:spcPct val="115000"/>
                        </a:lnSpc>
                        <a:spcAft>
                          <a:spcPts val="0"/>
                        </a:spcAft>
                      </a:pPr>
                      <a:r>
                        <a:rPr lang="tr-TR" sz="1400" dirty="0">
                          <a:effectLst/>
                          <a:latin typeface="Arial" panose="020B0604020202020204" pitchFamily="34" charset="0"/>
                          <a:cs typeface="Arial" panose="020B0604020202020204" pitchFamily="34" charset="0"/>
                        </a:rPr>
                        <a:t>O dönemde bu tür yaklaşık 350 sivil toplum kuruluşu vardı ve bunların üçte ikisinin merkezi Brüksel’deydi. Danışmanlık yaptığı kuruluşlar:</a:t>
                      </a:r>
                    </a:p>
                    <a:p>
                      <a:pPr algn="l">
                        <a:lnSpc>
                          <a:spcPct val="115000"/>
                        </a:lnSpc>
                        <a:spcAft>
                          <a:spcPts val="0"/>
                        </a:spcAft>
                      </a:pPr>
                      <a:r>
                        <a:rPr lang="tr-TR" sz="1400" dirty="0">
                          <a:effectLst/>
                          <a:latin typeface="Arial" panose="020B0604020202020204" pitchFamily="34" charset="0"/>
                          <a:cs typeface="Arial" panose="020B0604020202020204" pitchFamily="34" charset="0"/>
                        </a:rPr>
                        <a:t>BM Ekonomik ve Toplumsal Konseyi (ECOSOC); BM Eğitim, Bilim ve Kültür Kuruluşu (UNESCO); Uluslar arası Çalışma Örgütü (ILO). BM </a:t>
                      </a:r>
                      <a:r>
                        <a:rPr lang="tr-TR" sz="1400" dirty="0" err="1">
                          <a:effectLst/>
                          <a:latin typeface="Arial" panose="020B0604020202020204" pitchFamily="34" charset="0"/>
                          <a:cs typeface="Arial" panose="020B0604020202020204" pitchFamily="34" charset="0"/>
                        </a:rPr>
                        <a:t>ECOSOC’nin</a:t>
                      </a:r>
                      <a:r>
                        <a:rPr lang="tr-TR" sz="1400" dirty="0">
                          <a:effectLst/>
                          <a:latin typeface="Arial" panose="020B0604020202020204" pitchFamily="34" charset="0"/>
                          <a:cs typeface="Arial" panose="020B0604020202020204" pitchFamily="34" charset="0"/>
                        </a:rPr>
                        <a:t> özel kararıyla  20 </a:t>
                      </a:r>
                      <a:r>
                        <a:rPr lang="tr-TR" sz="1400" dirty="0" err="1">
                          <a:effectLst/>
                          <a:latin typeface="Arial" panose="020B0604020202020204" pitchFamily="34" charset="0"/>
                          <a:cs typeface="Arial" panose="020B0604020202020204" pitchFamily="34" charset="0"/>
                        </a:rPr>
                        <a:t>July</a:t>
                      </a:r>
                      <a:r>
                        <a:rPr lang="tr-TR" sz="1400" dirty="0">
                          <a:effectLst/>
                          <a:latin typeface="Arial" panose="020B0604020202020204" pitchFamily="34" charset="0"/>
                          <a:cs typeface="Arial" panose="020B0604020202020204" pitchFamily="34" charset="0"/>
                        </a:rPr>
                        <a:t> 1950’de BM ile UDB arasında uluslar arası kuruluşların yıllığını yayınlamak üzere işbirliği yapıldı (Yearbook of International </a:t>
                      </a:r>
                      <a:r>
                        <a:rPr lang="tr-TR" sz="1400" dirty="0" err="1">
                          <a:effectLst/>
                          <a:latin typeface="Arial" panose="020B0604020202020204" pitchFamily="34" charset="0"/>
                          <a:cs typeface="Arial" panose="020B0604020202020204" pitchFamily="34" charset="0"/>
                        </a:rPr>
                        <a:t>Organizations</a:t>
                      </a:r>
                      <a:r>
                        <a:rPr lang="tr-TR" sz="1400" dirty="0">
                          <a:effectLst/>
                          <a:latin typeface="Arial" panose="020B0604020202020204" pitchFamily="34" charset="0"/>
                          <a:cs typeface="Arial" panose="020B0604020202020204" pitchFamily="34" charset="0"/>
                        </a:rPr>
                        <a:t>).</a:t>
                      </a:r>
                    </a:p>
                    <a:p>
                      <a:pPr algn="l">
                        <a:lnSpc>
                          <a:spcPct val="115000"/>
                        </a:lnSpc>
                        <a:spcAft>
                          <a:spcPts val="0"/>
                        </a:spcAft>
                      </a:pPr>
                      <a:r>
                        <a:rPr lang="tr-TR" sz="1400" dirty="0">
                          <a:effectLst/>
                          <a:latin typeface="Arial" panose="020B0604020202020204" pitchFamily="34" charset="0"/>
                          <a:cs typeface="Arial" panose="020B0604020202020204" pitchFamily="34" charset="0"/>
                        </a:rPr>
                        <a:t>https://uia.org/ ; </a:t>
                      </a:r>
                      <a:r>
                        <a:rPr lang="tr-TR" sz="1400" dirty="0">
                          <a:effectLst/>
                          <a:latin typeface="Arial" panose="020B0604020202020204" pitchFamily="34" charset="0"/>
                          <a:cs typeface="Arial" panose="020B0604020202020204" pitchFamily="34" charset="0"/>
                          <a:hlinkClick r:id="rId2"/>
                        </a:rPr>
                        <a:t>https://</a:t>
                      </a:r>
                      <a:r>
                        <a:rPr lang="tr-TR" sz="1400" dirty="0" smtClean="0">
                          <a:effectLst/>
                          <a:latin typeface="Arial" panose="020B0604020202020204" pitchFamily="34" charset="0"/>
                          <a:cs typeface="Arial" panose="020B0604020202020204" pitchFamily="34" charset="0"/>
                          <a:hlinkClick r:id="rId2"/>
                        </a:rPr>
                        <a:t>uia.org/history</a:t>
                      </a:r>
                      <a:r>
                        <a:rPr lang="tr-TR" sz="1400" dirty="0" smtClean="0">
                          <a:effectLst/>
                          <a:latin typeface="Arial" panose="020B0604020202020204" pitchFamily="34" charset="0"/>
                          <a:cs typeface="Arial" panose="020B0604020202020204" pitchFamily="34" charset="0"/>
                        </a:rPr>
                        <a:t> </a:t>
                      </a:r>
                      <a:endParaRPr lang="tr-TR" sz="1400" dirty="0">
                        <a:solidFill>
                          <a:srgbClr val="365F9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extLst>
                  <a:ext uri="{0D108BD9-81ED-4DB2-BD59-A6C34878D82A}">
                    <a16:rowId xmlns="" xmlns:a16="http://schemas.microsoft.com/office/drawing/2014/main" val="2236619310"/>
                  </a:ext>
                </a:extLst>
              </a:tr>
            </a:tbl>
          </a:graphicData>
        </a:graphic>
      </p:graphicFrame>
      <p:sp>
        <p:nvSpPr>
          <p:cNvPr id="6" name="Metin kutusu 5"/>
          <p:cNvSpPr txBox="1"/>
          <p:nvPr/>
        </p:nvSpPr>
        <p:spPr>
          <a:xfrm>
            <a:off x="6408234" y="2092712"/>
            <a:ext cx="3847171" cy="2397512"/>
          </a:xfrm>
          <a:prstGeom prst="rect">
            <a:avLst/>
          </a:prstGeom>
          <a:noFill/>
        </p:spPr>
        <p:txBody>
          <a:bodyPr wrap="square" rtlCol="0">
            <a:spAutoFit/>
          </a:bodyPr>
          <a:lstStyle/>
          <a:p>
            <a:endParaRPr lang="tr-TR" dirty="0"/>
          </a:p>
        </p:txBody>
      </p:sp>
      <p:sp>
        <p:nvSpPr>
          <p:cNvPr id="7" name="Metin kutusu 6"/>
          <p:cNvSpPr txBox="1"/>
          <p:nvPr/>
        </p:nvSpPr>
        <p:spPr>
          <a:xfrm>
            <a:off x="4917688" y="1325563"/>
            <a:ext cx="5490117" cy="3317061"/>
          </a:xfrm>
          <a:prstGeom prst="rect">
            <a:avLst/>
          </a:prstGeom>
          <a:noFill/>
        </p:spPr>
        <p:txBody>
          <a:bodyPr wrap="square" rtlCol="0">
            <a:spAutoFit/>
          </a:bodyPr>
          <a:lstStyle/>
          <a:p>
            <a:endParaRPr lang="tr-TR" dirty="0"/>
          </a:p>
        </p:txBody>
      </p:sp>
      <p:sp>
        <p:nvSpPr>
          <p:cNvPr id="9" name="Dikdörtgen 8"/>
          <p:cNvSpPr/>
          <p:nvPr/>
        </p:nvSpPr>
        <p:spPr>
          <a:xfrm>
            <a:off x="4917688" y="1325563"/>
            <a:ext cx="7274312" cy="5632311"/>
          </a:xfrm>
          <a:prstGeom prst="rect">
            <a:avLst/>
          </a:prstGeom>
          <a:solidFill>
            <a:schemeClr val="accent6">
              <a:lumMod val="40000"/>
              <a:lumOff val="60000"/>
            </a:schemeClr>
          </a:solidFill>
        </p:spPr>
        <p:txBody>
          <a:bodyPr wrap="square">
            <a:spAutoFit/>
          </a:bodyPr>
          <a:lstStyle/>
          <a:p>
            <a:r>
              <a:rPr lang="tr-TR" sz="2400" dirty="0" err="1">
                <a:latin typeface="Arial" panose="020B0604020202020204" pitchFamily="34" charset="0"/>
                <a:cs typeface="Arial" panose="020B0604020202020204" pitchFamily="34" charset="0"/>
              </a:rPr>
              <a:t>Otlet</a:t>
            </a:r>
            <a:r>
              <a:rPr lang="tr-TR" sz="2400" dirty="0">
                <a:latin typeface="Arial" panose="020B0604020202020204" pitchFamily="34" charset="0"/>
                <a:cs typeface="Arial" panose="020B0604020202020204" pitchFamily="34" charset="0"/>
              </a:rPr>
              <a:t> ve La </a:t>
            </a:r>
            <a:r>
              <a:rPr lang="tr-TR" sz="2400" dirty="0" err="1">
                <a:latin typeface="Arial" panose="020B0604020202020204" pitchFamily="34" charset="0"/>
                <a:cs typeface="Arial" panose="020B0604020202020204" pitchFamily="34" charset="0"/>
              </a:rPr>
              <a:t>Fontaine</a:t>
            </a:r>
            <a:r>
              <a:rPr lang="tr-TR" sz="2400" dirty="0">
                <a:latin typeface="Arial" panose="020B0604020202020204" pitchFamily="34" charset="0"/>
                <a:cs typeface="Arial" panose="020B0604020202020204" pitchFamily="34" charset="0"/>
              </a:rPr>
              <a:t>, her ikisi de dünya barışı ile yakından ilgilenmekte ve barış konferanslarını (1899, 1904, 1907) izlemektedirler. Barışı tüm insanlığı ilgilendiren ve </a:t>
            </a:r>
            <a:r>
              <a:rPr lang="tr-TR" sz="2400" b="1" dirty="0">
                <a:latin typeface="Arial" panose="020B0604020202020204" pitchFamily="34" charset="0"/>
                <a:cs typeface="Arial" panose="020B0604020202020204" pitchFamily="34" charset="0"/>
              </a:rPr>
              <a:t>işbirliği çerçevesinde </a:t>
            </a:r>
            <a:r>
              <a:rPr lang="tr-TR" sz="2400" dirty="0">
                <a:latin typeface="Arial" panose="020B0604020202020204" pitchFamily="34" charset="0"/>
                <a:cs typeface="Arial" panose="020B0604020202020204" pitchFamily="34" charset="0"/>
              </a:rPr>
              <a:t>yürütülmesi gereken bir mesele olarak gördüklerinden dünya barışının sürekliliği için iki yaklaşım geliştirirler. Bunlardan biri işbirliği temelinde ve dünya genelinde </a:t>
            </a:r>
            <a:r>
              <a:rPr lang="tr-TR" sz="2400" b="1" dirty="0">
                <a:latin typeface="Arial" panose="020B0604020202020204" pitchFamily="34" charset="0"/>
                <a:cs typeface="Arial" panose="020B0604020202020204" pitchFamily="34" charset="0"/>
              </a:rPr>
              <a:t>sivil toplum kuruluşlarının örgütlenmesini sağlamak</a:t>
            </a:r>
            <a:r>
              <a:rPr lang="tr-TR" sz="2400" dirty="0">
                <a:latin typeface="Arial" panose="020B0604020202020204" pitchFamily="34" charset="0"/>
                <a:cs typeface="Arial" panose="020B0604020202020204" pitchFamily="34" charset="0"/>
              </a:rPr>
              <a:t>, bir diğeri de </a:t>
            </a:r>
            <a:r>
              <a:rPr lang="tr-TR" sz="2400" b="1" dirty="0">
                <a:latin typeface="Arial" panose="020B0604020202020204" pitchFamily="34" charset="0"/>
                <a:cs typeface="Arial" panose="020B0604020202020204" pitchFamily="34" charset="0"/>
              </a:rPr>
              <a:t>milletlerin federatif bir yapı doğrultusunda </a:t>
            </a:r>
            <a:r>
              <a:rPr lang="tr-TR" sz="2400" dirty="0">
                <a:latin typeface="Arial" panose="020B0604020202020204" pitchFamily="34" charset="0"/>
                <a:cs typeface="Arial" panose="020B0604020202020204" pitchFamily="34" charset="0"/>
              </a:rPr>
              <a:t>temsil edildiği ve uzlaşmazlıkların yine bu yapı içinde çözüme kavuşturulacağı </a:t>
            </a:r>
            <a:r>
              <a:rPr lang="tr-TR" sz="2400" b="1" dirty="0">
                <a:latin typeface="Arial" panose="020B0604020202020204" pitchFamily="34" charset="0"/>
                <a:cs typeface="Arial" panose="020B0604020202020204" pitchFamily="34" charset="0"/>
              </a:rPr>
              <a:t>merkezi bir organın </a:t>
            </a:r>
            <a:r>
              <a:rPr lang="tr-TR" sz="2400" b="1" dirty="0" smtClean="0">
                <a:latin typeface="Arial" panose="020B0604020202020204" pitchFamily="34" charset="0"/>
                <a:cs typeface="Arial" panose="020B0604020202020204" pitchFamily="34" charset="0"/>
              </a:rPr>
              <a:t>oluşturulmasıdır</a:t>
            </a:r>
          </a:p>
          <a:p>
            <a:endParaRPr lang="tr-TR" sz="2400" b="1" dirty="0">
              <a:latin typeface="Arial" panose="020B0604020202020204" pitchFamily="34" charset="0"/>
              <a:cs typeface="Arial" panose="020B0604020202020204" pitchFamily="34" charset="0"/>
            </a:endParaRPr>
          </a:p>
          <a:p>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031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lstStyle/>
          <a:p>
            <a:r>
              <a:rPr lang="tr-TR" dirty="0" err="1">
                <a:latin typeface="Arial" panose="020B0604020202020204" pitchFamily="34" charset="0"/>
                <a:cs typeface="Arial" panose="020B0604020202020204" pitchFamily="34" charset="0"/>
              </a:rPr>
              <a:t>Otlet’in</a:t>
            </a:r>
            <a:r>
              <a:rPr lang="tr-TR" dirty="0">
                <a:latin typeface="Arial" panose="020B0604020202020204" pitchFamily="34" charset="0"/>
                <a:cs typeface="Arial" panose="020B0604020202020204" pitchFamily="34" charset="0"/>
              </a:rPr>
              <a:t> gözlemine göre uluslararası barış konferansında temsil edilen 5 ayrı grup vardı. Bu gruplar, </a:t>
            </a:r>
            <a:r>
              <a:rPr lang="tr-TR" b="1" dirty="0">
                <a:latin typeface="Arial" panose="020B0604020202020204" pitchFamily="34" charset="0"/>
                <a:cs typeface="Arial" panose="020B0604020202020204" pitchFamily="34" charset="0"/>
              </a:rPr>
              <a:t>hukukçular, milletvekilleri, sosyalistler, barışseverler ve uluslararası derneklerdi.</a:t>
            </a:r>
            <a:r>
              <a:rPr lang="tr-TR" dirty="0">
                <a:latin typeface="Arial" panose="020B0604020202020204" pitchFamily="34" charset="0"/>
                <a:cs typeface="Arial" panose="020B0604020202020204" pitchFamily="34" charset="0"/>
              </a:rPr>
              <a:t> Uluslararası dernekler dışında bütün gruplar güçlü bir şekilde temsil ediliyordu. Her grup kendi çözümlerini delegelere kabul ettirmeye </a:t>
            </a:r>
            <a:r>
              <a:rPr lang="tr-TR" dirty="0" smtClean="0">
                <a:latin typeface="Arial" panose="020B0604020202020204" pitchFamily="34" charset="0"/>
                <a:cs typeface="Arial" panose="020B0604020202020204" pitchFamily="34" charset="0"/>
              </a:rPr>
              <a:t>çalışıyordu</a:t>
            </a:r>
          </a:p>
          <a:p>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bu grupların hepsini </a:t>
            </a:r>
            <a:r>
              <a:rPr lang="tr-TR" b="1" dirty="0">
                <a:latin typeface="Arial" panose="020B0604020202020204" pitchFamily="34" charset="0"/>
                <a:cs typeface="Arial" panose="020B0604020202020204" pitchFamily="34" charset="0"/>
              </a:rPr>
              <a:t>enternasyonalizmin kuvvetlerinin temsilcisi </a:t>
            </a:r>
            <a:r>
              <a:rPr lang="tr-TR" dirty="0">
                <a:latin typeface="Arial" panose="020B0604020202020204" pitchFamily="34" charset="0"/>
                <a:cs typeface="Arial" panose="020B0604020202020204" pitchFamily="34" charset="0"/>
              </a:rPr>
              <a:t>ve </a:t>
            </a:r>
            <a:r>
              <a:rPr lang="tr-TR" b="1" dirty="0">
                <a:latin typeface="Arial" panose="020B0604020202020204" pitchFamily="34" charset="0"/>
                <a:cs typeface="Arial" panose="020B0604020202020204" pitchFamily="34" charset="0"/>
              </a:rPr>
              <a:t>genişleme yasasının kanıtı </a:t>
            </a:r>
            <a:r>
              <a:rPr lang="tr-TR" dirty="0">
                <a:latin typeface="Arial" panose="020B0604020202020204" pitchFamily="34" charset="0"/>
                <a:cs typeface="Arial" panose="020B0604020202020204" pitchFamily="34" charset="0"/>
              </a:rPr>
              <a:t>olarak gördü (</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1976,174). Bu hareket, genişleme için kaçınılmaz olarak sistematik bir program gerektirecekti. Böyle bir program </a:t>
            </a:r>
            <a:r>
              <a:rPr lang="tr-TR" b="1" dirty="0">
                <a:latin typeface="Arial" panose="020B0604020202020204" pitchFamily="34" charset="0"/>
                <a:cs typeface="Arial" panose="020B0604020202020204" pitchFamily="34" charset="0"/>
              </a:rPr>
              <a:t>bilim ve sanatın gelişmesini etkileyen problemleri </a:t>
            </a:r>
            <a:r>
              <a:rPr lang="tr-TR" dirty="0">
                <a:latin typeface="Arial" panose="020B0604020202020204" pitchFamily="34" charset="0"/>
                <a:cs typeface="Arial" panose="020B0604020202020204" pitchFamily="34" charset="0"/>
              </a:rPr>
              <a:t>de dikkate almalıydı. </a:t>
            </a:r>
            <a:endParaRPr lang="tr-TR"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Uluslararası </a:t>
            </a:r>
            <a:r>
              <a:rPr lang="tr-TR" b="1" dirty="0">
                <a:latin typeface="Arial" panose="020B0604020202020204" pitchFamily="34" charset="0"/>
                <a:cs typeface="Arial" panose="020B0604020202020204" pitchFamily="34" charset="0"/>
              </a:rPr>
              <a:t>üniversite, uluslararası bir dokümantasyon kuruluşu, uluslararası dernekler için merkezi bir düzenleyici organı </a:t>
            </a:r>
            <a:r>
              <a:rPr lang="tr-TR" b="1" dirty="0" err="1">
                <a:latin typeface="Arial" panose="020B0604020202020204" pitchFamily="34" charset="0"/>
                <a:cs typeface="Arial" panose="020B0604020202020204" pitchFamily="34" charset="0"/>
              </a:rPr>
              <a:t>biraraya</a:t>
            </a:r>
            <a:r>
              <a:rPr lang="tr-TR" b="1" dirty="0">
                <a:latin typeface="Arial" panose="020B0604020202020204" pitchFamily="34" charset="0"/>
                <a:cs typeface="Arial" panose="020B0604020202020204" pitchFamily="34" charset="0"/>
              </a:rPr>
              <a:t> getirmeli ve koordine etmelidir</a:t>
            </a:r>
            <a:r>
              <a:rPr lang="tr-TR" dirty="0">
                <a:latin typeface="Arial" panose="020B0604020202020204" pitchFamily="34" charset="0"/>
                <a:cs typeface="Arial" panose="020B0604020202020204" pitchFamily="34" charset="0"/>
              </a:rPr>
              <a:t>. Burada uluslararası bir dil geliştirmek için de çaba harcanması gerektiği ve uluslararası bir ölçü ve ağırlık sisteminin de kabul edilmesi gerektiği söylenmelidir. Bu tür bir programın aynı zamanda politik dünyayı izlemesi de gerekirdi. </a:t>
            </a:r>
          </a:p>
        </p:txBody>
      </p:sp>
    </p:spTree>
    <p:extLst>
      <p:ext uri="{BB962C8B-B14F-4D97-AF65-F5344CB8AC3E}">
        <p14:creationId xmlns:p14="http://schemas.microsoft.com/office/powerpoint/2010/main" val="53460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normAutofit/>
          </a:bodyPr>
          <a:lstStyle/>
          <a:p>
            <a:r>
              <a:rPr lang="tr-TR" dirty="0">
                <a:latin typeface="Arial" panose="020B0604020202020204" pitchFamily="34" charset="0"/>
                <a:cs typeface="Arial" panose="020B0604020202020204" pitchFamily="34" charset="0"/>
              </a:rPr>
              <a:t>1910’da Brüksel’de yapılacak olan fuarda gerçekleştirilmesi düşünülen </a:t>
            </a:r>
            <a:r>
              <a:rPr lang="tr-TR" b="1" dirty="0">
                <a:latin typeface="Arial" panose="020B0604020202020204" pitchFamily="34" charset="0"/>
                <a:cs typeface="Arial" panose="020B0604020202020204" pitchFamily="34" charset="0"/>
              </a:rPr>
              <a:t>Bibliyografya ve </a:t>
            </a:r>
            <a:r>
              <a:rPr lang="tr-TR" b="1" dirty="0" smtClean="0">
                <a:latin typeface="Arial" panose="020B0604020202020204" pitchFamily="34" charset="0"/>
                <a:cs typeface="Arial" panose="020B0604020202020204" pitchFamily="34" charset="0"/>
              </a:rPr>
              <a:t>Dokümantasyon Kongresi</a:t>
            </a:r>
            <a:r>
              <a:rPr lang="tr-TR" dirty="0" smtClean="0">
                <a:latin typeface="Arial" panose="020B0604020202020204" pitchFamily="34" charset="0"/>
                <a:cs typeface="Arial" panose="020B0604020202020204" pitchFamily="34" charset="0"/>
              </a:rPr>
              <a:t>’nde  tartışılmak üzere 6 başlık belirlenir:</a:t>
            </a:r>
          </a:p>
          <a:p>
            <a:r>
              <a:rPr lang="tr-TR" dirty="0">
                <a:latin typeface="Arial" panose="020B0604020202020204" pitchFamily="34" charset="0"/>
                <a:cs typeface="Arial" panose="020B0604020202020204" pitchFamily="34" charset="0"/>
              </a:rPr>
              <a:t>1. Uluslararası dernekler arasında işbirliği; </a:t>
            </a:r>
          </a:p>
          <a:p>
            <a:r>
              <a:rPr lang="tr-TR" dirty="0">
                <a:latin typeface="Arial" panose="020B0604020202020204" pitchFamily="34" charset="0"/>
                <a:cs typeface="Arial" panose="020B0604020202020204" pitchFamily="34" charset="0"/>
              </a:rPr>
              <a:t>2. Uluslararası derneklerin hukuki statüsü (yasal tanınma, tüzel kişilik, </a:t>
            </a:r>
            <a:r>
              <a:rPr lang="tr-TR" dirty="0" err="1">
                <a:latin typeface="Arial" panose="020B0604020202020204" pitchFamily="34" charset="0"/>
                <a:cs typeface="Arial" panose="020B0604020202020204" pitchFamily="34" charset="0"/>
              </a:rPr>
              <a:t>etc</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3. Bilimsel ve teknik hizmetlerde uluslararası bir ölçü sistemi benimsenmesi (sistemler arasında koordinasyon ve tek biçimlilik; metrik sistem, CGS sistemi(santimetre, gram, saniye) vb. </a:t>
            </a:r>
          </a:p>
          <a:p>
            <a:r>
              <a:rPr lang="tr-TR" dirty="0">
                <a:latin typeface="Arial" panose="020B0604020202020204" pitchFamily="34" charset="0"/>
                <a:cs typeface="Arial" panose="020B0604020202020204" pitchFamily="34" charset="0"/>
              </a:rPr>
              <a:t>4. Uluslararası organizmaların türleri (karşılaştırmalı inceleme, şimdiki sistemin avantajları ve yetersizlikleri); </a:t>
            </a:r>
          </a:p>
          <a:p>
            <a:r>
              <a:rPr lang="tr-TR" dirty="0">
                <a:latin typeface="Arial" panose="020B0604020202020204" pitchFamily="34" charset="0"/>
                <a:cs typeface="Arial" panose="020B0604020202020204" pitchFamily="34" charset="0"/>
              </a:rPr>
              <a:t>5. Uluslararası dernekler ve dokümantasyon ile bibliyografyanın düzenlenmesi; </a:t>
            </a:r>
          </a:p>
          <a:p>
            <a:r>
              <a:rPr lang="tr-TR" dirty="0">
                <a:latin typeface="Arial" panose="020B0604020202020204" pitchFamily="34" charset="0"/>
                <a:cs typeface="Arial" panose="020B0604020202020204" pitchFamily="34" charset="0"/>
              </a:rPr>
              <a:t>6. Bilimsel terminoloji ve uluslararası diller (bilimlerin sistematik terminolojisi, </a:t>
            </a:r>
            <a:r>
              <a:rPr lang="tr-TR" dirty="0" err="1">
                <a:latin typeface="Arial" panose="020B0604020202020204" pitchFamily="34" charset="0"/>
                <a:cs typeface="Arial" panose="020B0604020202020204" pitchFamily="34" charset="0"/>
              </a:rPr>
              <a:t>notasyon</a:t>
            </a:r>
            <a:r>
              <a:rPr lang="tr-TR" dirty="0">
                <a:latin typeface="Arial" panose="020B0604020202020204" pitchFamily="34" charset="0"/>
                <a:cs typeface="Arial" panose="020B0604020202020204" pitchFamily="34" charset="0"/>
              </a:rPr>
              <a:t>, işaretler, uluslararası diller, bilimsel çeviriler).(</a:t>
            </a:r>
          </a:p>
        </p:txBody>
      </p:sp>
    </p:spTree>
    <p:extLst>
      <p:ext uri="{BB962C8B-B14F-4D97-AF65-F5344CB8AC3E}">
        <p14:creationId xmlns:p14="http://schemas.microsoft.com/office/powerpoint/2010/main" val="100526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12192000" cy="6858000"/>
          </a:xfrm>
          <a:solidFill>
            <a:schemeClr val="accent1">
              <a:lumMod val="40000"/>
              <a:lumOff val="60000"/>
            </a:schemeClr>
          </a:solidFill>
        </p:spPr>
        <p:txBody>
          <a:bodyPr/>
          <a:lstStyle/>
          <a:p>
            <a:r>
              <a:rPr lang="tr-TR" dirty="0" smtClean="0">
                <a:latin typeface="Arial" panose="020B0604020202020204" pitchFamily="34" charset="0"/>
                <a:cs typeface="Arial" panose="020B0604020202020204" pitchFamily="34" charset="0"/>
              </a:rPr>
              <a:t>Kendi özel becerilerine uygun, sevgiyle yapacağı bir kariyeri olmasını arzular</a:t>
            </a:r>
          </a:p>
          <a:p>
            <a:r>
              <a:rPr lang="tr-TR" dirty="0" err="1" smtClean="0">
                <a:latin typeface="Arial" panose="020B0604020202020204" pitchFamily="34" charset="0"/>
                <a:cs typeface="Arial" panose="020B0604020202020204" pitchFamily="34" charset="0"/>
              </a:rPr>
              <a:t>Otlet’e</a:t>
            </a:r>
            <a:r>
              <a:rPr lang="tr-TR" dirty="0" smtClean="0">
                <a:latin typeface="Arial" panose="020B0604020202020204" pitchFamily="34" charset="0"/>
                <a:cs typeface="Arial" panose="020B0604020202020204" pitchFamily="34" charset="0"/>
              </a:rPr>
              <a:t> göre, yapıcı ve yıkıcı </a:t>
            </a:r>
            <a:r>
              <a:rPr lang="tr-TR" b="1" dirty="0" smtClean="0">
                <a:solidFill>
                  <a:schemeClr val="accent5">
                    <a:lumMod val="75000"/>
                  </a:schemeClr>
                </a:solidFill>
                <a:latin typeface="Arial" panose="020B0604020202020204" pitchFamily="34" charset="0"/>
                <a:cs typeface="Arial" panose="020B0604020202020204" pitchFamily="34" charset="0"/>
              </a:rPr>
              <a:t>kuvvetler</a:t>
            </a:r>
            <a:r>
              <a:rPr lang="tr-TR" dirty="0" smtClean="0">
                <a:latin typeface="Arial" panose="020B0604020202020204" pitchFamily="34" charset="0"/>
                <a:cs typeface="Arial" panose="020B0604020202020204" pitchFamily="34" charset="0"/>
              </a:rPr>
              <a:t> kendi içlerinde </a:t>
            </a:r>
            <a:r>
              <a:rPr lang="tr-TR" b="1" dirty="0" smtClean="0">
                <a:solidFill>
                  <a:schemeClr val="accent5">
                    <a:lumMod val="75000"/>
                  </a:schemeClr>
                </a:solidFill>
                <a:latin typeface="Arial" panose="020B0604020202020204" pitchFamily="34" charset="0"/>
                <a:cs typeface="Arial" panose="020B0604020202020204" pitchFamily="34" charset="0"/>
              </a:rPr>
              <a:t>fikirler</a:t>
            </a:r>
            <a:r>
              <a:rPr lang="tr-TR" dirty="0" smtClean="0">
                <a:latin typeface="Arial" panose="020B0604020202020204" pitchFamily="34" charset="0"/>
                <a:cs typeface="Arial" panose="020B0604020202020204" pitchFamily="34" charset="0"/>
              </a:rPr>
              <a:t> barındırmaktadır ve bu fikirler </a:t>
            </a:r>
            <a:r>
              <a:rPr lang="tr-TR" b="1" dirty="0" smtClean="0">
                <a:solidFill>
                  <a:schemeClr val="accent5">
                    <a:lumMod val="75000"/>
                  </a:schemeClr>
                </a:solidFill>
                <a:latin typeface="Arial" panose="020B0604020202020204" pitchFamily="34" charset="0"/>
                <a:cs typeface="Arial" panose="020B0604020202020204" pitchFamily="34" charset="0"/>
              </a:rPr>
              <a:t>bireyin eylemlerini </a:t>
            </a:r>
            <a:r>
              <a:rPr lang="tr-TR" dirty="0" smtClean="0">
                <a:latin typeface="Arial" panose="020B0604020202020204" pitchFamily="34" charset="0"/>
                <a:cs typeface="Arial" panose="020B0604020202020204" pitchFamily="34" charset="0"/>
              </a:rPr>
              <a:t>yönlendirir</a:t>
            </a:r>
          </a:p>
          <a:p>
            <a:r>
              <a:rPr lang="tr-TR" b="1" dirty="0" smtClean="0">
                <a:solidFill>
                  <a:schemeClr val="accent1">
                    <a:lumMod val="50000"/>
                  </a:schemeClr>
                </a:solidFill>
                <a:latin typeface="Arial" panose="020B0604020202020204" pitchFamily="34" charset="0"/>
                <a:cs typeface="Arial" panose="020B0604020202020204" pitchFamily="34" charset="0"/>
              </a:rPr>
              <a:t>Hukuk</a:t>
            </a:r>
            <a:r>
              <a:rPr lang="tr-TR" dirty="0" smtClean="0">
                <a:latin typeface="Arial" panose="020B0604020202020204" pitchFamily="34" charset="0"/>
                <a:cs typeface="Arial" panose="020B0604020202020204" pitchFamily="34" charset="0"/>
              </a:rPr>
              <a:t> da bu kuvvetlerin toplumsal düzeydeki düzenleyici mekanizmasıdır. Evrende düzensizliğe doğru bir eğilim vardır; bu negatif kuvvete üstün gelebilen pozitif kuvvet, yaşamın devamlılığını ve </a:t>
            </a:r>
            <a:r>
              <a:rPr lang="tr-TR" b="1" dirty="0" smtClean="0">
                <a:solidFill>
                  <a:schemeClr val="accent1">
                    <a:lumMod val="50000"/>
                  </a:schemeClr>
                </a:solidFill>
                <a:latin typeface="Arial" panose="020B0604020202020204" pitchFamily="34" charset="0"/>
                <a:cs typeface="Arial" panose="020B0604020202020204" pitchFamily="34" charset="0"/>
              </a:rPr>
              <a:t>ilerlemeyi</a:t>
            </a:r>
            <a:r>
              <a:rPr lang="tr-TR" dirty="0" smtClean="0">
                <a:latin typeface="Arial" panose="020B0604020202020204" pitchFamily="34" charset="0"/>
                <a:cs typeface="Arial" panose="020B0604020202020204" pitchFamily="34" charset="0"/>
              </a:rPr>
              <a:t> sağlar; </a:t>
            </a:r>
            <a:r>
              <a:rPr lang="tr-TR" b="1" dirty="0" smtClean="0">
                <a:solidFill>
                  <a:schemeClr val="accent1">
                    <a:lumMod val="50000"/>
                  </a:schemeClr>
                </a:solidFill>
                <a:latin typeface="Arial" panose="020B0604020202020204" pitchFamily="34" charset="0"/>
                <a:cs typeface="Arial" panose="020B0604020202020204" pitchFamily="34" charset="0"/>
              </a:rPr>
              <a:t>evrim</a:t>
            </a:r>
            <a:r>
              <a:rPr lang="tr-TR" dirty="0" smtClean="0">
                <a:latin typeface="Arial" panose="020B0604020202020204" pitchFamily="34" charset="0"/>
                <a:cs typeface="Arial" panose="020B0604020202020204" pitchFamily="34" charset="0"/>
              </a:rPr>
              <a:t> de bu yönde ilerler.</a:t>
            </a:r>
          </a:p>
          <a:p>
            <a:r>
              <a:rPr lang="tr-TR" dirty="0" smtClean="0">
                <a:latin typeface="Arial" panose="020B0604020202020204" pitchFamily="34" charset="0"/>
                <a:cs typeface="Arial" panose="020B0604020202020204" pitchFamily="34" charset="0"/>
              </a:rPr>
              <a:t>“</a:t>
            </a:r>
            <a:r>
              <a:rPr lang="tr-TR" b="1" dirty="0" smtClean="0">
                <a:solidFill>
                  <a:schemeClr val="accent1">
                    <a:lumMod val="50000"/>
                  </a:schemeClr>
                </a:solidFill>
                <a:latin typeface="Arial" panose="020B0604020202020204" pitchFamily="34" charset="0"/>
                <a:cs typeface="Arial" panose="020B0604020202020204" pitchFamily="34" charset="0"/>
              </a:rPr>
              <a:t>hukukun toplumun gerçek görüntüsünü yansıttığını</a:t>
            </a:r>
            <a:r>
              <a:rPr lang="tr-TR" dirty="0" smtClean="0">
                <a:latin typeface="Arial" panose="020B0604020202020204" pitchFamily="34" charset="0"/>
                <a:cs typeface="Arial" panose="020B0604020202020204" pitchFamily="34" charset="0"/>
              </a:rPr>
              <a:t>” düşünmektedir. Hukuk toplumsal uzlaşmazlıkları adalet ilkesi temelinde çözmeye çalışan bir araçtır; hukukta </a:t>
            </a:r>
            <a:r>
              <a:rPr lang="tr-TR" b="1" dirty="0" smtClean="0">
                <a:solidFill>
                  <a:schemeClr val="accent1">
                    <a:lumMod val="50000"/>
                  </a:schemeClr>
                </a:solidFill>
                <a:latin typeface="Arial" panose="020B0604020202020204" pitchFamily="34" charset="0"/>
                <a:cs typeface="Arial" panose="020B0604020202020204" pitchFamily="34" charset="0"/>
              </a:rPr>
              <a:t>olay gerçeğin görünen kısmıdır</a:t>
            </a:r>
            <a:r>
              <a:rPr lang="tr-TR" dirty="0" smtClean="0">
                <a:latin typeface="Arial" panose="020B0604020202020204" pitchFamily="34" charset="0"/>
                <a:cs typeface="Arial" panose="020B0604020202020204" pitchFamily="34" charset="0"/>
              </a:rPr>
              <a:t>; tümdengelim yoluyla verilere inilir, verilerden sentez yapılarak bütüne ulaşılır.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1976,16)     </a:t>
            </a:r>
          </a:p>
          <a:p>
            <a:pPr marL="0" indent="0" algn="ctr">
              <a:buNone/>
            </a:pPr>
            <a:r>
              <a:rPr lang="tr-TR" dirty="0" smtClean="0">
                <a:latin typeface="Arial" panose="020B0604020202020204" pitchFamily="34" charset="0"/>
                <a:cs typeface="Arial" panose="020B0604020202020204" pitchFamily="34" charset="0"/>
              </a:rPr>
              <a:t>Hukuk öğrenimi görmeye karar verir.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88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936059"/>
          </a:xfrm>
          <a:solidFill>
            <a:schemeClr val="accent5">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1910’da </a:t>
            </a:r>
            <a:r>
              <a:rPr lang="tr-TR" dirty="0">
                <a:latin typeface="Arial" panose="020B0604020202020204" pitchFamily="34" charset="0"/>
                <a:cs typeface="Arial" panose="020B0604020202020204" pitchFamily="34" charset="0"/>
              </a:rPr>
              <a:t>UBE, yeni statüsüne kavuştu,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Kataloglama </a:t>
            </a:r>
            <a:r>
              <a:rPr lang="tr-TR" dirty="0">
                <a:latin typeface="Arial" panose="020B0604020202020204" pitchFamily="34" charset="0"/>
                <a:cs typeface="Arial" panose="020B0604020202020204" pitchFamily="34" charset="0"/>
              </a:rPr>
              <a:t>ve onlu sınıflama komisyonları </a:t>
            </a:r>
            <a:r>
              <a:rPr lang="tr-TR" dirty="0" smtClean="0">
                <a:latin typeface="Arial" panose="020B0604020202020204" pitchFamily="34" charset="0"/>
                <a:cs typeface="Arial" panose="020B0604020202020204" pitchFamily="34" charset="0"/>
              </a:rPr>
              <a:t>oluşturuldu; </a:t>
            </a:r>
            <a:r>
              <a:rPr lang="tr-TR" dirty="0">
                <a:latin typeface="Arial" panose="020B0604020202020204" pitchFamily="34" charset="0"/>
                <a:cs typeface="Arial" panose="020B0604020202020204" pitchFamily="34" charset="0"/>
              </a:rPr>
              <a:t>bu komisyonlar daha sonra </a:t>
            </a:r>
            <a:r>
              <a:rPr lang="tr-TR" b="1" dirty="0">
                <a:latin typeface="Arial" panose="020B0604020202020204" pitchFamily="34" charset="0"/>
                <a:cs typeface="Arial" panose="020B0604020202020204" pitchFamily="34" charset="0"/>
              </a:rPr>
              <a:t>International </a:t>
            </a:r>
            <a:r>
              <a:rPr lang="tr-TR" b="1" dirty="0" err="1">
                <a:latin typeface="Arial" panose="020B0604020202020204" pitchFamily="34" charset="0"/>
                <a:cs typeface="Arial" panose="020B0604020202020204" pitchFamily="34" charset="0"/>
              </a:rPr>
              <a:t>Federation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for</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Documentation</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(1937’de Uluslararası Dokümantasyon Enstitüsünün adı Uluslararası Dokümantasyon Federasyonu/ </a:t>
            </a:r>
            <a:r>
              <a:rPr lang="tr-TR" b="1" dirty="0">
                <a:latin typeface="Arial" panose="020B0604020202020204" pitchFamily="34" charset="0"/>
                <a:cs typeface="Arial" panose="020B0604020202020204" pitchFamily="34" charset="0"/>
              </a:rPr>
              <a:t>FID</a:t>
            </a:r>
            <a:r>
              <a:rPr lang="tr-TR" dirty="0">
                <a:latin typeface="Arial" panose="020B0604020202020204" pitchFamily="34" charset="0"/>
                <a:cs typeface="Arial" panose="020B0604020202020204" pitchFamily="34" charset="0"/>
              </a:rPr>
              <a:t> olarak </a:t>
            </a:r>
            <a:r>
              <a:rPr lang="tr-TR" dirty="0" smtClean="0">
                <a:latin typeface="Arial" panose="020B0604020202020204" pitchFamily="34" charset="0"/>
                <a:cs typeface="Arial" panose="020B0604020202020204" pitchFamily="34" charset="0"/>
              </a:rPr>
              <a:t>değişmişti</a:t>
            </a:r>
            <a:r>
              <a:rPr lang="tr-TR" dirty="0">
                <a:latin typeface="Arial" panose="020B0604020202020204" pitchFamily="34" charset="0"/>
                <a:cs typeface="Arial" panose="020B0604020202020204" pitchFamily="34" charset="0"/>
              </a:rPr>
              <a:t>) haline gelecekti(</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1976,338</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
        <p:nvSpPr>
          <p:cNvPr id="4" name="İçerik Yer Tutucusu 2"/>
          <p:cNvSpPr txBox="1">
            <a:spLocks/>
          </p:cNvSpPr>
          <p:nvPr/>
        </p:nvSpPr>
        <p:spPr>
          <a:xfrm>
            <a:off x="0" y="0"/>
            <a:ext cx="12344400" cy="7088459"/>
          </a:xfrm>
          <a:prstGeom prst="rect">
            <a:avLst/>
          </a:prstGeom>
          <a:solidFill>
            <a:schemeClr val="accent5">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1910’da UBE, yeni statüsüne kavuştu, </a:t>
            </a:r>
          </a:p>
          <a:p>
            <a:r>
              <a:rPr lang="tr-TR" dirty="0" smtClean="0">
                <a:latin typeface="Arial" panose="020B0604020202020204" pitchFamily="34" charset="0"/>
                <a:cs typeface="Arial" panose="020B0604020202020204" pitchFamily="34" charset="0"/>
              </a:rPr>
              <a:t>Kataloglama ve onlu sınıflama komisyonları oluşturuldu; bu komisyonlar daha sonra </a:t>
            </a:r>
            <a:r>
              <a:rPr lang="tr-TR" b="1" dirty="0" smtClean="0">
                <a:latin typeface="Arial" panose="020B0604020202020204" pitchFamily="34" charset="0"/>
                <a:cs typeface="Arial" panose="020B0604020202020204" pitchFamily="34" charset="0"/>
              </a:rPr>
              <a:t>International </a:t>
            </a:r>
            <a:r>
              <a:rPr lang="tr-TR" b="1" dirty="0" err="1" smtClean="0">
                <a:latin typeface="Arial" panose="020B0604020202020204" pitchFamily="34" charset="0"/>
                <a:cs typeface="Arial" panose="020B0604020202020204" pitchFamily="34" charset="0"/>
              </a:rPr>
              <a:t>Federation</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for</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Documentation</a:t>
            </a:r>
            <a:r>
              <a:rPr lang="tr-TR" b="1"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(1937’de Uluslararası Dokümantasyon Enstitüsünün adı Uluslararası Dokümantasyon Federasyonu/ </a:t>
            </a:r>
            <a:r>
              <a:rPr lang="tr-TR" b="1" dirty="0" smtClean="0">
                <a:latin typeface="Arial" panose="020B0604020202020204" pitchFamily="34" charset="0"/>
                <a:cs typeface="Arial" panose="020B0604020202020204" pitchFamily="34" charset="0"/>
              </a:rPr>
              <a:t>FID</a:t>
            </a:r>
            <a:r>
              <a:rPr lang="tr-TR" dirty="0" smtClean="0">
                <a:latin typeface="Arial" panose="020B0604020202020204" pitchFamily="34" charset="0"/>
                <a:cs typeface="Arial" panose="020B0604020202020204" pitchFamily="34" charset="0"/>
              </a:rPr>
              <a:t> olarak değişmişti) haline gelecekti(</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1976,338)</a:t>
            </a:r>
          </a:p>
          <a:p>
            <a:pPr marL="0" indent="0" algn="ctr">
              <a:buNone/>
            </a:pPr>
            <a:r>
              <a:rPr lang="tr-TR" b="1" dirty="0">
                <a:latin typeface="Arial" panose="020B0604020202020204" pitchFamily="34" charset="0"/>
                <a:cs typeface="Arial" panose="020B0604020202020204" pitchFamily="34" charset="0"/>
              </a:rPr>
              <a:t>1914-1918 I. Dünya Savaşı </a:t>
            </a:r>
            <a:endParaRPr lang="tr-TR" b="1" dirty="0" smtClean="0">
              <a:latin typeface="Arial" panose="020B0604020202020204" pitchFamily="34" charset="0"/>
              <a:cs typeface="Arial" panose="020B0604020202020204" pitchFamily="34" charset="0"/>
            </a:endParaRPr>
          </a:p>
          <a:p>
            <a:pPr marL="0" indent="0" algn="ctr">
              <a:buNone/>
            </a:pPr>
            <a:r>
              <a:rPr lang="tr-TR" b="1" dirty="0">
                <a:latin typeface="Arial" panose="020B0604020202020204" pitchFamily="34" charset="0"/>
                <a:cs typeface="Arial" panose="020B0604020202020204" pitchFamily="34" charset="0"/>
              </a:rPr>
              <a:t>Milletler Ligi (Birleşmiş Milletler</a:t>
            </a:r>
            <a:r>
              <a:rPr lang="tr-TR" b="1" dirty="0" smtClean="0">
                <a:latin typeface="Arial" panose="020B0604020202020204" pitchFamily="34" charset="0"/>
                <a:cs typeface="Arial" panose="020B0604020202020204" pitchFamily="34" charset="0"/>
              </a:rPr>
              <a:t>)</a:t>
            </a:r>
          </a:p>
          <a:p>
            <a:pPr marL="0" indent="0" algn="ctr">
              <a:buNone/>
            </a:pPr>
            <a:r>
              <a:rPr lang="tr-TR" dirty="0">
                <a:latin typeface="Arial" panose="020B0604020202020204" pitchFamily="34" charset="0"/>
                <a:cs typeface="Arial" panose="020B0604020202020204" pitchFamily="34" charset="0"/>
              </a:rPr>
              <a:t>15 Kasım 1920’de Cenevre’de milletler liginin ilk genel toplantısı </a:t>
            </a:r>
            <a:r>
              <a:rPr lang="tr-TR" dirty="0" smtClean="0">
                <a:latin typeface="Arial" panose="020B0604020202020204" pitchFamily="34" charset="0"/>
                <a:cs typeface="Arial" panose="020B0604020202020204" pitchFamily="34" charset="0"/>
              </a:rPr>
              <a:t>yapılır </a:t>
            </a:r>
            <a:r>
              <a:rPr lang="tr-TR" dirty="0">
                <a:latin typeface="Arial" panose="020B0604020202020204" pitchFamily="34" charset="0"/>
                <a:cs typeface="Arial" panose="020B0604020202020204" pitchFamily="34" charset="0"/>
              </a:rPr>
              <a:t>ve La </a:t>
            </a:r>
            <a:r>
              <a:rPr lang="tr-TR" dirty="0" err="1">
                <a:latin typeface="Arial" panose="020B0604020202020204" pitchFamily="34" charset="0"/>
                <a:cs typeface="Arial" panose="020B0604020202020204" pitchFamily="34" charset="0"/>
              </a:rPr>
              <a:t>Fontaine</a:t>
            </a:r>
            <a:r>
              <a:rPr lang="tr-TR" dirty="0">
                <a:latin typeface="Arial" panose="020B0604020202020204" pitchFamily="34" charset="0"/>
                <a:cs typeface="Arial" panose="020B0604020202020204" pitchFamily="34" charset="0"/>
              </a:rPr>
              <a:t> Belçika temsilcilerinden biri olarak bu toplantıya </a:t>
            </a:r>
            <a:r>
              <a:rPr lang="tr-TR" dirty="0" smtClean="0">
                <a:latin typeface="Arial" panose="020B0604020202020204" pitchFamily="34" charset="0"/>
                <a:cs typeface="Arial" panose="020B0604020202020204" pitchFamily="34" charset="0"/>
              </a:rPr>
              <a:t>katılır</a:t>
            </a:r>
          </a:p>
          <a:p>
            <a:pPr marL="0" indent="0" algn="ctr">
              <a:buNone/>
            </a:pPr>
            <a:r>
              <a:rPr lang="tr-TR" dirty="0" smtClean="0">
                <a:latin typeface="Arial" panose="020B0604020202020204" pitchFamily="34" charset="0"/>
                <a:cs typeface="Arial" panose="020B0604020202020204" pitchFamily="34" charset="0"/>
              </a:rPr>
              <a:t>Mayıs </a:t>
            </a:r>
            <a:r>
              <a:rPr lang="tr-TR" dirty="0">
                <a:latin typeface="Arial" panose="020B0604020202020204" pitchFamily="34" charset="0"/>
                <a:cs typeface="Arial" panose="020B0604020202020204" pitchFamily="34" charset="0"/>
              </a:rPr>
              <a:t>1922’de Milletler Ligi Konseyi, </a:t>
            </a:r>
            <a:r>
              <a:rPr lang="tr-TR" b="1" dirty="0" smtClean="0">
                <a:latin typeface="Arial" panose="020B0604020202020204" pitchFamily="34" charset="0"/>
                <a:cs typeface="Arial" panose="020B0604020202020204" pitchFamily="34" charset="0"/>
              </a:rPr>
              <a:t>Uluslararası </a:t>
            </a:r>
            <a:r>
              <a:rPr lang="tr-TR" b="1" dirty="0">
                <a:latin typeface="Arial" panose="020B0604020202020204" pitchFamily="34" charset="0"/>
                <a:cs typeface="Arial" panose="020B0604020202020204" pitchFamily="34" charset="0"/>
              </a:rPr>
              <a:t>Entelektüel İşbirliği Komitesinin</a:t>
            </a:r>
            <a:r>
              <a:rPr lang="tr-TR" dirty="0">
                <a:latin typeface="Arial" panose="020B0604020202020204" pitchFamily="34" charset="0"/>
                <a:cs typeface="Arial" panose="020B0604020202020204" pitchFamily="34" charset="0"/>
              </a:rPr>
              <a:t> üyelerini </a:t>
            </a:r>
            <a:r>
              <a:rPr lang="tr-TR" dirty="0" smtClean="0">
                <a:latin typeface="Arial" panose="020B0604020202020204" pitchFamily="34" charset="0"/>
                <a:cs typeface="Arial" panose="020B0604020202020204" pitchFamily="34" charset="0"/>
              </a:rPr>
              <a:t>atar. </a:t>
            </a:r>
            <a:r>
              <a:rPr lang="tr-TR" dirty="0">
                <a:latin typeface="Arial" panose="020B0604020202020204" pitchFamily="34" charset="0"/>
                <a:cs typeface="Arial" panose="020B0604020202020204" pitchFamily="34" charset="0"/>
              </a:rPr>
              <a:t>Üyeler arasında Einstein, </a:t>
            </a:r>
            <a:r>
              <a:rPr lang="tr-TR" dirty="0" err="1">
                <a:latin typeface="Arial" panose="020B0604020202020204" pitchFamily="34" charset="0"/>
                <a:cs typeface="Arial" panose="020B0604020202020204" pitchFamily="34" charset="0"/>
              </a:rPr>
              <a:t>Madame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Curie</a:t>
            </a:r>
            <a:r>
              <a:rPr lang="tr-TR" dirty="0">
                <a:latin typeface="Arial" panose="020B0604020202020204" pitchFamily="34" charset="0"/>
                <a:cs typeface="Arial" panose="020B0604020202020204" pitchFamily="34" charset="0"/>
              </a:rPr>
              <a:t>, Henry </a:t>
            </a:r>
            <a:r>
              <a:rPr lang="tr-TR" dirty="0" err="1">
                <a:latin typeface="Arial" panose="020B0604020202020204" pitchFamily="34" charset="0"/>
                <a:cs typeface="Arial" panose="020B0604020202020204" pitchFamily="34" charset="0"/>
              </a:rPr>
              <a:t>Bergson</a:t>
            </a:r>
            <a:r>
              <a:rPr lang="tr-TR" dirty="0">
                <a:latin typeface="Arial" panose="020B0604020202020204" pitchFamily="34" charset="0"/>
                <a:cs typeface="Arial" panose="020B0604020202020204" pitchFamily="34" charset="0"/>
              </a:rPr>
              <a:t> gibi kişiler </a:t>
            </a:r>
            <a:r>
              <a:rPr lang="tr-TR" dirty="0" smtClean="0">
                <a:latin typeface="Arial" panose="020B0604020202020204" pitchFamily="34" charset="0"/>
                <a:cs typeface="Arial" panose="020B0604020202020204" pitchFamily="34" charset="0"/>
              </a:rPr>
              <a:t>vardır. </a:t>
            </a:r>
            <a:r>
              <a:rPr lang="tr-TR" dirty="0">
                <a:latin typeface="Arial" panose="020B0604020202020204" pitchFamily="34" charset="0"/>
                <a:cs typeface="Arial" panose="020B0604020202020204" pitchFamily="34" charset="0"/>
              </a:rPr>
              <a:t>Ama ne </a:t>
            </a: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ne La </a:t>
            </a:r>
            <a:r>
              <a:rPr lang="tr-TR" dirty="0" err="1">
                <a:latin typeface="Arial" panose="020B0604020202020204" pitchFamily="34" charset="0"/>
                <a:cs typeface="Arial" panose="020B0604020202020204" pitchFamily="34" charset="0"/>
              </a:rPr>
              <a:t>Fontaine</a:t>
            </a:r>
            <a:r>
              <a:rPr lang="tr-TR" dirty="0">
                <a:latin typeface="Arial" panose="020B0604020202020204" pitchFamily="34" charset="0"/>
                <a:cs typeface="Arial" panose="020B0604020202020204" pitchFamily="34" charset="0"/>
              </a:rPr>
              <a:t> üye olarak </a:t>
            </a:r>
            <a:r>
              <a:rPr lang="tr-TR" dirty="0" smtClean="0">
                <a:latin typeface="Arial" panose="020B0604020202020204" pitchFamily="34" charset="0"/>
                <a:cs typeface="Arial" panose="020B0604020202020204" pitchFamily="34" charset="0"/>
              </a:rPr>
              <a:t>atanmaz.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 255)</a:t>
            </a:r>
            <a:endParaRPr lang="tr-TR" dirty="0" smtClean="0">
              <a:latin typeface="Arial" panose="020B0604020202020204" pitchFamily="34" charset="0"/>
              <a:cs typeface="Arial" panose="020B0604020202020204" pitchFamily="34" charset="0"/>
            </a:endParaRPr>
          </a:p>
          <a:p>
            <a:pPr marL="0" indent="0">
              <a:buNone/>
            </a:pP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34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690689"/>
          </a:xfrm>
          <a:solidFill>
            <a:schemeClr val="accent1"/>
          </a:solidFill>
        </p:spPr>
        <p:txBody>
          <a:bodyPr/>
          <a:lstStyle/>
          <a:p>
            <a:r>
              <a:rPr lang="tr-TR" b="1" dirty="0" err="1">
                <a:latin typeface="Arial" panose="020B0604020202020204" pitchFamily="34" charset="0"/>
                <a:cs typeface="Arial" panose="020B0604020202020204" pitchFamily="34" charset="0"/>
              </a:rPr>
              <a:t>Palais</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Mondial’den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Mundeneaum’a</a:t>
            </a:r>
            <a:r>
              <a:rPr lang="tr-TR" b="1" dirty="0">
                <a:latin typeface="Arial" panose="020B0604020202020204" pitchFamily="34" charset="0"/>
                <a:cs typeface="Arial" panose="020B0604020202020204" pitchFamily="34" charset="0"/>
              </a:rPr>
              <a:t> (M)</a:t>
            </a:r>
          </a:p>
        </p:txBody>
      </p:sp>
      <p:sp>
        <p:nvSpPr>
          <p:cNvPr id="3" name="İçerik Yer Tutucusu 2"/>
          <p:cNvSpPr>
            <a:spLocks noGrp="1"/>
          </p:cNvSpPr>
          <p:nvPr>
            <p:ph idx="1"/>
          </p:nvPr>
        </p:nvSpPr>
        <p:spPr>
          <a:xfrm>
            <a:off x="0" y="1690688"/>
            <a:ext cx="12192000" cy="5167311"/>
          </a:xfrm>
        </p:spPr>
        <p:txBody>
          <a:bodyPr>
            <a:normAutofit/>
          </a:bodyPr>
          <a:lstStyle/>
          <a:p>
            <a:r>
              <a:rPr lang="tr-TR" dirty="0" err="1" smtClean="0">
                <a:latin typeface="Arial" panose="020B0604020202020204" pitchFamily="34" charset="0"/>
                <a:cs typeface="Arial" panose="020B0604020202020204" pitchFamily="34" charset="0"/>
              </a:rPr>
              <a:t>Otlet</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Palais</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Mondial</a:t>
            </a:r>
            <a:r>
              <a:rPr lang="tr-TR" dirty="0" smtClean="0">
                <a:latin typeface="Arial" panose="020B0604020202020204" pitchFamily="34" charset="0"/>
                <a:cs typeface="Arial" panose="020B0604020202020204" pitchFamily="34" charset="0"/>
              </a:rPr>
              <a:t>(dünya sarayı) </a:t>
            </a:r>
            <a:r>
              <a:rPr lang="tr-TR" dirty="0">
                <a:latin typeface="Arial" panose="020B0604020202020204" pitchFamily="34" charset="0"/>
                <a:cs typeface="Arial" panose="020B0604020202020204" pitchFamily="34" charset="0"/>
              </a:rPr>
              <a:t>ve şimdiki adıyla </a:t>
            </a:r>
            <a:r>
              <a:rPr lang="tr-TR" dirty="0" err="1">
                <a:latin typeface="Arial" panose="020B0604020202020204" pitchFamily="34" charset="0"/>
                <a:cs typeface="Arial" panose="020B0604020202020204" pitchFamily="34" charset="0"/>
              </a:rPr>
              <a:t>Mundeneaum</a:t>
            </a:r>
            <a:r>
              <a:rPr lang="tr-TR" dirty="0">
                <a:latin typeface="Arial" panose="020B0604020202020204" pitchFamily="34" charset="0"/>
                <a:cs typeface="Arial" panose="020B0604020202020204" pitchFamily="34" charset="0"/>
              </a:rPr>
              <a:t>(M) </a:t>
            </a:r>
            <a:r>
              <a:rPr lang="tr-TR" dirty="0" smtClean="0">
                <a:latin typeface="Arial" panose="020B0604020202020204" pitchFamily="34" charset="0"/>
                <a:cs typeface="Arial" panose="020B0604020202020204" pitchFamily="34" charset="0"/>
              </a:rPr>
              <a:t>çalışmasının eğitim açısından çok önemli olduğunu düşünüyordu.</a:t>
            </a:r>
          </a:p>
          <a:p>
            <a:r>
              <a:rPr lang="tr-TR" dirty="0" smtClean="0">
                <a:latin typeface="Arial" panose="020B0604020202020204" pitchFamily="34" charset="0"/>
                <a:cs typeface="Arial" panose="020B0604020202020204" pitchFamily="34" charset="0"/>
              </a:rPr>
              <a:t> </a:t>
            </a:r>
          </a:p>
          <a:p>
            <a:pPr marL="0" indent="0">
              <a:buNone/>
            </a:pPr>
            <a:r>
              <a:rPr lang="tr-TR"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Palais</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du</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Cinquantenaire</a:t>
            </a:r>
            <a:r>
              <a:rPr lang="tr-TR" sz="2000" dirty="0">
                <a:latin typeface="Arial" panose="020B0604020202020204" pitchFamily="34" charset="0"/>
                <a:cs typeface="Arial" panose="020B0604020202020204" pitchFamily="34" charset="0"/>
              </a:rPr>
              <a:t> : Brüksel'in  temsili yapılarından biridir; Berlin'de </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Brandenburg</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Kapısı’nı anımsatan bir zafer takı bulunmaktadır. Belçika’nın </a:t>
            </a:r>
            <a:r>
              <a:rPr lang="tr-TR" sz="2000" dirty="0" smtClean="0">
                <a:latin typeface="Arial" panose="020B0604020202020204" pitchFamily="34" charset="0"/>
                <a:cs typeface="Arial" panose="020B0604020202020204" pitchFamily="34" charset="0"/>
              </a:rPr>
              <a:t>				bağımsızlığının </a:t>
            </a:r>
            <a:r>
              <a:rPr lang="tr-TR" sz="2000" dirty="0">
                <a:latin typeface="Arial" panose="020B0604020202020204" pitchFamily="34" charset="0"/>
                <a:cs typeface="Arial" panose="020B0604020202020204" pitchFamily="34" charset="0"/>
              </a:rPr>
              <a:t>50. Yıl dönümü anısına yapılmıştır. Şu anda içinde 3 müze </a:t>
            </a:r>
            <a:r>
              <a:rPr lang="tr-TR" sz="2000" dirty="0" smtClean="0">
                <a:latin typeface="Arial" panose="020B0604020202020204" pitchFamily="34" charset="0"/>
                <a:cs typeface="Arial" panose="020B0604020202020204" pitchFamily="34" charset="0"/>
              </a:rPr>
              <a:t>				bulunmaktadır. </a:t>
            </a:r>
            <a:r>
              <a:rPr lang="tr-TR" sz="2000" dirty="0" err="1" smtClean="0">
                <a:latin typeface="Arial" panose="020B0604020202020204" pitchFamily="34" charset="0"/>
                <a:cs typeface="Arial" panose="020B0604020202020204" pitchFamily="34" charset="0"/>
              </a:rPr>
              <a:t>Palais</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Mondial</a:t>
            </a:r>
            <a:r>
              <a:rPr lang="tr-TR" sz="2000" dirty="0" smtClean="0">
                <a:latin typeface="Arial" panose="020B0604020202020204" pitchFamily="34" charset="0"/>
                <a:cs typeface="Arial" panose="020B0604020202020204" pitchFamily="34" charset="0"/>
              </a:rPr>
              <a:t> bir dönem bu yapının sol kanadında yer 					almıştır.</a:t>
            </a:r>
          </a:p>
          <a:p>
            <a:pPr marL="0" indent="0">
              <a:buNone/>
            </a:pP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Parc</a:t>
            </a:r>
            <a:r>
              <a:rPr lang="tr-TR" sz="2000" dirty="0" smtClean="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du</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Cinquantenaire</a:t>
            </a:r>
            <a:r>
              <a:rPr lang="tr-TR" sz="2000" dirty="0">
                <a:latin typeface="Arial" panose="020B0604020202020204" pitchFamily="34" charset="0"/>
                <a:cs typeface="Arial" panose="020B0604020202020204" pitchFamily="34" charset="0"/>
              </a:rPr>
              <a:t>: Brüksel’in en önemli ikinci parkıdır ve AB </a:t>
            </a:r>
            <a:r>
              <a:rPr lang="tr-TR" sz="2000" dirty="0" smtClean="0">
                <a:latin typeface="Arial" panose="020B0604020202020204" pitchFamily="34" charset="0"/>
                <a:cs typeface="Arial" panose="020B0604020202020204" pitchFamily="34" charset="0"/>
              </a:rPr>
              <a:t>					binalarına </a:t>
            </a:r>
            <a:r>
              <a:rPr lang="tr-TR" sz="2000" dirty="0">
                <a:latin typeface="Arial" panose="020B0604020202020204" pitchFamily="34" charset="0"/>
                <a:cs typeface="Arial" panose="020B0604020202020204" pitchFamily="34" charset="0"/>
              </a:rPr>
              <a:t>çok yakındır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26" y="2767590"/>
            <a:ext cx="3045547" cy="263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11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Senteze </a:t>
            </a:r>
            <a:r>
              <a:rPr lang="tr-TR" dirty="0">
                <a:latin typeface="Arial" panose="020B0604020202020204" pitchFamily="34" charset="0"/>
                <a:cs typeface="Arial" panose="020B0604020202020204" pitchFamily="34" charset="0"/>
              </a:rPr>
              <a:t>yönelik bir eğitim </a:t>
            </a:r>
            <a:r>
              <a:rPr lang="tr-TR" dirty="0" smtClean="0">
                <a:latin typeface="Arial" panose="020B0604020202020204" pitchFamily="34" charset="0"/>
                <a:cs typeface="Arial" panose="020B0604020202020204" pitchFamily="34" charset="0"/>
              </a:rPr>
              <a:t>tarzında </a:t>
            </a:r>
            <a:r>
              <a:rPr lang="tr-TR" dirty="0">
                <a:latin typeface="Arial" panose="020B0604020202020204" pitchFamily="34" charset="0"/>
                <a:cs typeface="Arial" panose="020B0604020202020204" pitchFamily="34" charset="0"/>
              </a:rPr>
              <a:t>öğretim medyasına/ortamlarına önem verilmesi gerekirdi. Öğretici çizimler, </a:t>
            </a:r>
            <a:r>
              <a:rPr lang="tr-TR" dirty="0" smtClean="0">
                <a:latin typeface="Arial" panose="020B0604020202020204" pitchFamily="34" charset="0"/>
                <a:cs typeface="Arial" panose="020B0604020202020204" pitchFamily="34" charset="0"/>
              </a:rPr>
              <a:t>tablolar, </a:t>
            </a:r>
            <a:r>
              <a:rPr lang="tr-TR" dirty="0" err="1" smtClean="0">
                <a:latin typeface="Arial" panose="020B0604020202020204" pitchFamily="34" charset="0"/>
                <a:cs typeface="Arial" panose="020B0604020202020204" pitchFamily="34" charset="0"/>
              </a:rPr>
              <a:t>diagramlar</a:t>
            </a:r>
            <a:r>
              <a:rPr lang="tr-TR" dirty="0">
                <a:latin typeface="Arial" panose="020B0604020202020204" pitchFamily="34" charset="0"/>
                <a:cs typeface="Arial" panose="020B0604020202020204" pitchFamily="34" charset="0"/>
              </a:rPr>
              <a:t> gibi şematik gösterimler olmalıydı. </a:t>
            </a:r>
            <a:r>
              <a:rPr lang="tr-TR" dirty="0" smtClean="0">
                <a:latin typeface="Arial" panose="020B0604020202020204" pitchFamily="34" charset="0"/>
                <a:cs typeface="Arial" panose="020B0604020202020204" pitchFamily="34" charset="0"/>
              </a:rPr>
              <a:t>Film de öğretimde oldukça önemliydi. </a:t>
            </a:r>
            <a:r>
              <a:rPr lang="tr-TR" b="1" dirty="0">
                <a:solidFill>
                  <a:schemeClr val="accent5">
                    <a:lumMod val="75000"/>
                  </a:schemeClr>
                </a:solidFill>
                <a:latin typeface="Arial" panose="020B0604020202020204" pitchFamily="34" charset="0"/>
                <a:cs typeface="Arial" panose="020B0604020202020204" pitchFamily="34" charset="0"/>
              </a:rPr>
              <a:t>Ekranda görselleştirmenin temel bir öğretim yöntemi olacağını </a:t>
            </a:r>
            <a:r>
              <a:rPr lang="tr-TR" b="1" dirty="0" smtClean="0">
                <a:solidFill>
                  <a:schemeClr val="accent5">
                    <a:lumMod val="75000"/>
                  </a:schemeClr>
                </a:solidFill>
                <a:latin typeface="Arial" panose="020B0604020202020204" pitchFamily="34" charset="0"/>
                <a:cs typeface="Arial" panose="020B0604020202020204" pitchFamily="34" charset="0"/>
              </a:rPr>
              <a:t>söylüyordu </a:t>
            </a:r>
            <a:r>
              <a:rPr lang="tr-TR" dirty="0" smtClean="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 295). </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1926’da </a:t>
            </a: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Paris’teki bir </a:t>
            </a:r>
            <a:r>
              <a:rPr lang="tr-TR" b="1" dirty="0">
                <a:latin typeface="Arial" panose="020B0604020202020204" pitchFamily="34" charset="0"/>
                <a:cs typeface="Arial" panose="020B0604020202020204" pitchFamily="34" charset="0"/>
              </a:rPr>
              <a:t>kimya endüstrisi kongresinde </a:t>
            </a:r>
            <a:r>
              <a:rPr lang="tr-TR" dirty="0">
                <a:latin typeface="Arial" panose="020B0604020202020204" pitchFamily="34" charset="0"/>
                <a:cs typeface="Arial" panose="020B0604020202020204" pitchFamily="34" charset="0"/>
              </a:rPr>
              <a:t>güncel bibliyografyanın durumunu grafik yöntemle gösteren bir sunum yaptı. Metinle çok az </a:t>
            </a:r>
            <a:r>
              <a:rPr lang="tr-TR" dirty="0" err="1">
                <a:latin typeface="Arial" panose="020B0604020202020204" pitchFamily="34" charset="0"/>
                <a:cs typeface="Arial" panose="020B0604020202020204" pitchFamily="34" charset="0"/>
              </a:rPr>
              <a:t>bağlantılandırdığı</a:t>
            </a:r>
            <a:r>
              <a:rPr lang="tr-TR" dirty="0">
                <a:latin typeface="Arial" panose="020B0604020202020204" pitchFamily="34" charset="0"/>
                <a:cs typeface="Arial" panose="020B0604020202020204" pitchFamily="34" charset="0"/>
              </a:rPr>
              <a:t> tablolar evren, akıl, bilim ve kitabın ilişkisini gösteriyordu. Kitabın dünyayı nasıl tarif ettiği ve değişik iletişim türlerinin nasıl yer aldığını, entelektüel çalışmanın evrensel bibliyografik düzenlemesinin ilkeleri, dokümantasyonun kısımları ve yönleri, onlu sınıflama ve dokümantasyonun </a:t>
            </a:r>
            <a:r>
              <a:rPr lang="tr-TR" dirty="0" smtClean="0">
                <a:latin typeface="Arial" panose="020B0604020202020204" pitchFamily="34" charset="0"/>
                <a:cs typeface="Arial" panose="020B0604020202020204" pitchFamily="34" charset="0"/>
              </a:rPr>
              <a:t>evrensel </a:t>
            </a:r>
            <a:r>
              <a:rPr lang="tr-TR" dirty="0">
                <a:latin typeface="Arial" panose="020B0604020202020204" pitchFamily="34" charset="0"/>
                <a:cs typeface="Arial" panose="020B0604020202020204" pitchFamily="34" charset="0"/>
              </a:rPr>
              <a:t>olarak </a:t>
            </a:r>
            <a:r>
              <a:rPr lang="tr-TR" dirty="0" smtClean="0">
                <a:latin typeface="Arial" panose="020B0604020202020204" pitchFamily="34" charset="0"/>
                <a:cs typeface="Arial" panose="020B0604020202020204" pitchFamily="34" charset="0"/>
              </a:rPr>
              <a:t>düzenlenmesi</a:t>
            </a:r>
          </a:p>
          <a:p>
            <a:r>
              <a:rPr lang="tr-TR" dirty="0" err="1">
                <a:latin typeface="Arial" panose="020B0604020202020204" pitchFamily="34" charset="0"/>
                <a:cs typeface="Arial" panose="020B0604020202020204" pitchFamily="34" charset="0"/>
              </a:rPr>
              <a:t>Otlet’in</a:t>
            </a:r>
            <a:r>
              <a:rPr lang="tr-TR" dirty="0">
                <a:latin typeface="Arial" panose="020B0604020202020204" pitchFamily="34" charset="0"/>
                <a:cs typeface="Arial" panose="020B0604020202020204" pitchFamily="34" charset="0"/>
              </a:rPr>
              <a:t> amacı </a:t>
            </a:r>
            <a:r>
              <a:rPr lang="tr-TR" dirty="0" err="1">
                <a:latin typeface="Arial" panose="020B0604020202020204" pitchFamily="34" charset="0"/>
                <a:cs typeface="Arial" panose="020B0604020202020204" pitchFamily="34" charset="0"/>
              </a:rPr>
              <a:t>M’un</a:t>
            </a:r>
            <a:r>
              <a:rPr lang="tr-TR" dirty="0">
                <a:latin typeface="Arial" panose="020B0604020202020204" pitchFamily="34" charset="0"/>
                <a:cs typeface="Arial" panose="020B0604020202020204" pitchFamily="34" charset="0"/>
              </a:rPr>
              <a:t> dermelerini </a:t>
            </a:r>
            <a:r>
              <a:rPr lang="tr-TR" b="1" dirty="0">
                <a:solidFill>
                  <a:schemeClr val="accent5">
                    <a:lumMod val="75000"/>
                  </a:schemeClr>
                </a:solidFill>
                <a:latin typeface="Arial" panose="020B0604020202020204" pitchFamily="34" charset="0"/>
                <a:cs typeface="Arial" panose="020B0604020202020204" pitchFamily="34" charset="0"/>
              </a:rPr>
              <a:t>eğitimsel amaçla uygulamaya koymaktı</a:t>
            </a:r>
            <a:r>
              <a:rPr lang="tr-TR" dirty="0">
                <a:latin typeface="Arial" panose="020B0604020202020204" pitchFamily="34" charset="0"/>
                <a:cs typeface="Arial" panose="020B0604020202020204" pitchFamily="34" charset="0"/>
              </a:rPr>
              <a:t>.1926’da şöyle diyordu:  derslerde okutulan konu yelpazesine eşlik eden slaytlar ve diğer ilkel biçimdeki materyal var; bunlara bugünlerde </a:t>
            </a:r>
            <a:r>
              <a:rPr lang="tr-TR" b="1" dirty="0">
                <a:solidFill>
                  <a:schemeClr val="accent5">
                    <a:lumMod val="75000"/>
                  </a:schemeClr>
                </a:solidFill>
                <a:latin typeface="Arial" panose="020B0604020202020204" pitchFamily="34" charset="0"/>
                <a:cs typeface="Arial" panose="020B0604020202020204" pitchFamily="34" charset="0"/>
              </a:rPr>
              <a:t>görsel işitsel materyal </a:t>
            </a:r>
            <a:r>
              <a:rPr lang="tr-TR" dirty="0">
                <a:latin typeface="Arial" panose="020B0604020202020204" pitchFamily="34" charset="0"/>
                <a:cs typeface="Arial" panose="020B0604020202020204" pitchFamily="34" charset="0"/>
              </a:rPr>
              <a:t>diyorlar.(</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 345)</a:t>
            </a:r>
          </a:p>
        </p:txBody>
      </p:sp>
    </p:spTree>
    <p:extLst>
      <p:ext uri="{BB962C8B-B14F-4D97-AF65-F5344CB8AC3E}">
        <p14:creationId xmlns:p14="http://schemas.microsoft.com/office/powerpoint/2010/main" val="940342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1926’da </a:t>
            </a:r>
            <a:r>
              <a:rPr lang="tr-TR" dirty="0">
                <a:latin typeface="Arial" panose="020B0604020202020204" pitchFamily="34" charset="0"/>
                <a:cs typeface="Arial" panose="020B0604020202020204" pitchFamily="34" charset="0"/>
              </a:rPr>
              <a:t>M içinde uluslararası bir </a:t>
            </a:r>
            <a:r>
              <a:rPr lang="tr-TR" dirty="0" smtClean="0">
                <a:latin typeface="Arial" panose="020B0604020202020204" pitchFamily="34" charset="0"/>
                <a:cs typeface="Arial" panose="020B0604020202020204" pitchFamily="34" charset="0"/>
              </a:rPr>
              <a:t>müze </a:t>
            </a:r>
            <a:r>
              <a:rPr lang="tr-TR" dirty="0">
                <a:latin typeface="Arial" panose="020B0604020202020204" pitchFamily="34" charset="0"/>
                <a:cs typeface="Arial" panose="020B0604020202020204" pitchFamily="34" charset="0"/>
              </a:rPr>
              <a:t>kurulmasını </a:t>
            </a:r>
            <a:r>
              <a:rPr lang="tr-TR" dirty="0" smtClean="0">
                <a:latin typeface="Arial" panose="020B0604020202020204" pitchFamily="34" charset="0"/>
                <a:cs typeface="Arial" panose="020B0604020202020204" pitchFamily="34" charset="0"/>
              </a:rPr>
              <a:t>önerdi.</a:t>
            </a:r>
          </a:p>
          <a:p>
            <a:r>
              <a:rPr lang="tr-TR" dirty="0" smtClean="0">
                <a:latin typeface="Arial" panose="020B0604020202020204" pitchFamily="34" charset="0"/>
                <a:cs typeface="Arial" panose="020B0604020202020204" pitchFamily="34" charset="0"/>
              </a:rPr>
              <a:t>Müzenin </a:t>
            </a:r>
            <a:r>
              <a:rPr lang="tr-TR" dirty="0">
                <a:latin typeface="Arial" panose="020B0604020202020204" pitchFamily="34" charset="0"/>
                <a:cs typeface="Arial" panose="020B0604020202020204" pitchFamily="34" charset="0"/>
              </a:rPr>
              <a:t>dokümantasyonu özellikle kişilerin </a:t>
            </a:r>
            <a:r>
              <a:rPr lang="tr-TR" b="1" dirty="0">
                <a:latin typeface="Arial" panose="020B0604020202020204" pitchFamily="34" charset="0"/>
                <a:cs typeface="Arial" panose="020B0604020202020204" pitchFamily="34" charset="0"/>
              </a:rPr>
              <a:t>şeylerin kendilerini </a:t>
            </a:r>
            <a:r>
              <a:rPr lang="tr-TR" dirty="0">
                <a:latin typeface="Arial" panose="020B0604020202020204" pitchFamily="34" charset="0"/>
                <a:cs typeface="Arial" panose="020B0604020202020204" pitchFamily="34" charset="0"/>
              </a:rPr>
              <a:t>veya </a:t>
            </a:r>
            <a:r>
              <a:rPr lang="tr-TR" b="1" dirty="0" err="1">
                <a:latin typeface="Arial" panose="020B0604020202020204" pitchFamily="34" charset="0"/>
                <a:cs typeface="Arial" panose="020B0604020202020204" pitchFamily="34" charset="0"/>
              </a:rPr>
              <a:t>repredüksiyonların</a:t>
            </a:r>
            <a:r>
              <a:rPr lang="tr-TR" dirty="0" err="1">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 görme ve dokunma imkanı verir: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Silent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University</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Sight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Touch</a:t>
            </a:r>
            <a:r>
              <a:rPr lang="tr-TR" dirty="0">
                <a:latin typeface="Arial" panose="020B0604020202020204" pitchFamily="34" charset="0"/>
                <a:cs typeface="Arial" panose="020B0604020202020204" pitchFamily="34" charset="0"/>
              </a:rPr>
              <a:t>».(görme ve dokunmanın sessiz </a:t>
            </a:r>
            <a:r>
              <a:rPr lang="tr-TR" dirty="0" smtClean="0">
                <a:latin typeface="Arial" panose="020B0604020202020204" pitchFamily="34" charset="0"/>
                <a:cs typeface="Arial" panose="020B0604020202020204" pitchFamily="34" charset="0"/>
              </a:rPr>
              <a:t>üniversitesi)</a:t>
            </a:r>
          </a:p>
          <a:p>
            <a:r>
              <a:rPr lang="tr-TR" dirty="0" smtClean="0">
                <a:latin typeface="Arial" panose="020B0604020202020204" pitchFamily="34" charset="0"/>
                <a:cs typeface="Arial" panose="020B0604020202020204" pitchFamily="34" charset="0"/>
              </a:rPr>
              <a:t>1927 </a:t>
            </a:r>
            <a:r>
              <a:rPr lang="tr-TR" dirty="0">
                <a:latin typeface="Arial" panose="020B0604020202020204" pitchFamily="34" charset="0"/>
                <a:cs typeface="Arial" panose="020B0604020202020204" pitchFamily="34" charset="0"/>
              </a:rPr>
              <a:t>- 1930 arası dönemde dersler verildi ve etkinlikler </a:t>
            </a:r>
            <a:r>
              <a:rPr lang="tr-TR" dirty="0" smtClean="0">
                <a:latin typeface="Arial" panose="020B0604020202020204" pitchFamily="34" charset="0"/>
                <a:cs typeface="Arial" panose="020B0604020202020204" pitchFamily="34" charset="0"/>
              </a:rPr>
              <a:t>düzenlendi;</a:t>
            </a:r>
          </a:p>
          <a:p>
            <a:pPr marL="0" indent="0" algn="ctr">
              <a:buNone/>
            </a:pP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«Sen </a:t>
            </a:r>
            <a:r>
              <a:rPr lang="tr-TR" dirty="0">
                <a:latin typeface="Arial" panose="020B0604020202020204" pitchFamily="34" charset="0"/>
                <a:cs typeface="Arial" panose="020B0604020202020204" pitchFamily="34" charset="0"/>
              </a:rPr>
              <a:t>bir insansın ve insani olmayan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hiçbir şey </a:t>
            </a:r>
            <a:r>
              <a:rPr lang="tr-TR" dirty="0">
                <a:latin typeface="Arial" panose="020B0604020202020204" pitchFamily="34" charset="0"/>
                <a:cs typeface="Arial" panose="020B0604020202020204" pitchFamily="34" charset="0"/>
              </a:rPr>
              <a:t>sana yabancı olmamalı;  sen bir dünya vatandaşı oldun ve dünyanın hiçbir yeri senin bilginin dışında kalmamalı; sen 20.yy çocuğusun ve </a:t>
            </a:r>
            <a:r>
              <a:rPr lang="tr-TR" dirty="0" smtClean="0">
                <a:latin typeface="Arial" panose="020B0604020202020204" pitchFamily="34" charset="0"/>
                <a:cs typeface="Arial" panose="020B0604020202020204" pitchFamily="34" charset="0"/>
              </a:rPr>
              <a:t>şimdi </a:t>
            </a:r>
            <a:r>
              <a:rPr lang="tr-TR" dirty="0">
                <a:latin typeface="Arial" panose="020B0604020202020204" pitchFamily="34" charset="0"/>
                <a:cs typeface="Arial" panose="020B0604020202020204" pitchFamily="34" charset="0"/>
              </a:rPr>
              <a:t>uygulanan ya da önerilen, büyük ortak görevlerin </a:t>
            </a:r>
            <a:r>
              <a:rPr lang="tr-TR" dirty="0" smtClean="0">
                <a:latin typeface="Arial" panose="020B0604020202020204" pitchFamily="34" charset="0"/>
                <a:cs typeface="Arial" panose="020B0604020202020204" pitchFamily="34" charset="0"/>
              </a:rPr>
              <a:t>hiçbirine kayıtsız kalmamalısın»</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39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normAutofit lnSpcReduction="10000"/>
          </a:bodyPr>
          <a:lstStyle/>
          <a:p>
            <a:pPr marL="0" indent="0" algn="ctr">
              <a:buNone/>
            </a:pPr>
            <a:endParaRPr lang="tr-TR" sz="3200" b="1" dirty="0" smtClean="0">
              <a:solidFill>
                <a:schemeClr val="accent4">
                  <a:lumMod val="50000"/>
                </a:schemeClr>
              </a:solidFill>
              <a:latin typeface="Arial" panose="020B0604020202020204" pitchFamily="34" charset="0"/>
              <a:cs typeface="Arial" panose="020B0604020202020204" pitchFamily="34" charset="0"/>
            </a:endParaRPr>
          </a:p>
          <a:p>
            <a:pPr marL="0" indent="0" algn="ctr">
              <a:buNone/>
            </a:pPr>
            <a:r>
              <a:rPr lang="tr-TR" sz="3200" b="1" dirty="0" smtClean="0">
                <a:solidFill>
                  <a:schemeClr val="accent4">
                    <a:lumMod val="50000"/>
                  </a:schemeClr>
                </a:solidFill>
                <a:latin typeface="Arial" panose="020B0604020202020204" pitchFamily="34" charset="0"/>
                <a:cs typeface="Arial" panose="020B0604020202020204" pitchFamily="34" charset="0"/>
              </a:rPr>
              <a:t>Müze</a:t>
            </a:r>
          </a:p>
          <a:p>
            <a:r>
              <a:rPr lang="tr-TR" dirty="0" smtClean="0">
                <a:latin typeface="Arial" panose="020B0604020202020204" pitchFamily="34" charset="0"/>
                <a:cs typeface="Arial" panose="020B0604020202020204" pitchFamily="34" charset="0"/>
              </a:rPr>
              <a:t>Müze</a:t>
            </a:r>
            <a:r>
              <a:rPr lang="tr-TR" dirty="0">
                <a:latin typeface="Arial" panose="020B0604020202020204" pitchFamily="34" charset="0"/>
                <a:cs typeface="Arial" panose="020B0604020202020204" pitchFamily="34" charset="0"/>
              </a:rPr>
              <a:t>, İnsanlığın ve çevrenin birincil somut delillerini korumak ve yorumlamak için oluşturulmuş </a:t>
            </a:r>
            <a:r>
              <a:rPr lang="tr-TR" dirty="0" smtClean="0">
                <a:latin typeface="Arial" panose="020B0604020202020204" pitchFamily="34" charset="0"/>
                <a:cs typeface="Arial" panose="020B0604020202020204" pitchFamily="34" charset="0"/>
              </a:rPr>
              <a:t>özel, kültürel </a:t>
            </a:r>
            <a:r>
              <a:rPr lang="tr-TR" dirty="0">
                <a:latin typeface="Arial" panose="020B0604020202020204" pitchFamily="34" charset="0"/>
                <a:cs typeface="Arial" panose="020B0604020202020204" pitchFamily="34" charset="0"/>
              </a:rPr>
              <a:t>bir </a:t>
            </a:r>
            <a:r>
              <a:rPr lang="tr-TR" dirty="0" smtClean="0">
                <a:latin typeface="Arial" panose="020B0604020202020204" pitchFamily="34" charset="0"/>
                <a:cs typeface="Arial" panose="020B0604020202020204" pitchFamily="34" charset="0"/>
              </a:rPr>
              <a:t>kurumdur</a:t>
            </a:r>
          </a:p>
          <a:p>
            <a:r>
              <a:rPr lang="tr-TR" dirty="0" smtClean="0">
                <a:latin typeface="Arial" panose="020B0604020202020204" pitchFamily="34" charset="0"/>
                <a:cs typeface="Arial" panose="020B0604020202020204" pitchFamily="34" charset="0"/>
              </a:rPr>
              <a:t>Çeşitli </a:t>
            </a:r>
            <a:r>
              <a:rPr lang="tr-TR" dirty="0">
                <a:latin typeface="Arial" panose="020B0604020202020204" pitchFamily="34" charset="0"/>
                <a:cs typeface="Arial" panose="020B0604020202020204" pitchFamily="34" charset="0"/>
              </a:rPr>
              <a:t>amaçlar doğrultusunda kurulan müzeler, doğal olarak </a:t>
            </a:r>
            <a:r>
              <a:rPr lang="tr-TR" b="1" dirty="0">
                <a:solidFill>
                  <a:schemeClr val="accent2">
                    <a:lumMod val="50000"/>
                  </a:schemeClr>
                </a:solidFill>
                <a:latin typeface="Arial" panose="020B0604020202020204" pitchFamily="34" charset="0"/>
                <a:cs typeface="Arial" panose="020B0604020202020204" pitchFamily="34" charset="0"/>
              </a:rPr>
              <a:t>biçim, içerik ve işlev</a:t>
            </a:r>
            <a:r>
              <a:rPr lang="tr-TR" dirty="0">
                <a:latin typeface="Arial" panose="020B0604020202020204" pitchFamily="34" charset="0"/>
                <a:cs typeface="Arial" panose="020B0604020202020204" pitchFamily="34" charset="0"/>
              </a:rPr>
              <a:t> bakımından da çok çeşitlilik gösterir. Çeşitliliğe karşın hepsinin tek bir hedefi vardır: Toplumun kültürel bilincinin, materyal yönüyle korunması ve </a:t>
            </a:r>
            <a:r>
              <a:rPr lang="tr-TR" dirty="0" smtClean="0">
                <a:latin typeface="Arial" panose="020B0604020202020204" pitchFamily="34" charset="0"/>
                <a:cs typeface="Arial" panose="020B0604020202020204" pitchFamily="34" charset="0"/>
              </a:rPr>
              <a:t>yorumlanmasıdır</a:t>
            </a:r>
          </a:p>
          <a:p>
            <a:r>
              <a:rPr lang="tr-TR" dirty="0">
                <a:latin typeface="Arial" panose="020B0604020202020204" pitchFamily="34" charset="0"/>
                <a:cs typeface="Arial" panose="020B0604020202020204" pitchFamily="34" charset="0"/>
              </a:rPr>
              <a:t>Müze sözcüğünün </a:t>
            </a:r>
            <a:r>
              <a:rPr lang="tr-TR" b="1" dirty="0">
                <a:solidFill>
                  <a:schemeClr val="accent2">
                    <a:lumMod val="50000"/>
                  </a:schemeClr>
                </a:solidFill>
                <a:latin typeface="Arial" panose="020B0604020202020204" pitchFamily="34" charset="0"/>
                <a:cs typeface="Arial" panose="020B0604020202020204" pitchFamily="34" charset="0"/>
              </a:rPr>
              <a:t>klasik Yunan</a:t>
            </a:r>
            <a:r>
              <a:rPr lang="tr-TR" dirty="0">
                <a:latin typeface="Arial" panose="020B0604020202020204" pitchFamily="34" charset="0"/>
                <a:cs typeface="Arial" panose="020B0604020202020204" pitchFamily="34" charset="0"/>
              </a:rPr>
              <a:t>’daki kökeni </a:t>
            </a:r>
            <a:r>
              <a:rPr lang="tr-TR" dirty="0" err="1">
                <a:latin typeface="Arial" panose="020B0604020202020204" pitchFamily="34" charset="0"/>
                <a:cs typeface="Arial" panose="020B0604020202020204" pitchFamily="34" charset="0"/>
              </a:rPr>
              <a:t>mouseion</a:t>
            </a:r>
            <a:r>
              <a:rPr lang="tr-TR" dirty="0">
                <a:latin typeface="Arial" panose="020B0604020202020204" pitchFamily="34" charset="0"/>
                <a:cs typeface="Arial" panose="020B0604020202020204" pitchFamily="34" charset="0"/>
              </a:rPr>
              <a:t> olup anlamı, “</a:t>
            </a:r>
            <a:r>
              <a:rPr lang="tr-TR" b="1" dirty="0">
                <a:solidFill>
                  <a:schemeClr val="accent2">
                    <a:lumMod val="50000"/>
                  </a:schemeClr>
                </a:solidFill>
                <a:latin typeface="Arial" panose="020B0604020202020204" pitchFamily="34" charset="0"/>
                <a:cs typeface="Arial" panose="020B0604020202020204" pitchFamily="34" charset="0"/>
              </a:rPr>
              <a:t>ilham perilerinin yuvası</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seat</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Muses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dır</a:t>
            </a:r>
            <a:r>
              <a:rPr lang="tr-TR" dirty="0">
                <a:latin typeface="Arial" panose="020B0604020202020204" pitchFamily="34" charset="0"/>
                <a:cs typeface="Arial" panose="020B0604020202020204" pitchFamily="34" charset="0"/>
              </a:rPr>
              <a:t> ve  felsefi bir kuruma veya bir düşünce yerine verilmiş bir addır</a:t>
            </a:r>
            <a:r>
              <a:rPr lang="tr-TR" dirty="0" smtClean="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 </a:t>
            </a:r>
            <a:r>
              <a:rPr lang="tr-TR" b="1" dirty="0" smtClean="0">
                <a:solidFill>
                  <a:schemeClr val="accent2">
                    <a:lumMod val="50000"/>
                  </a:schemeClr>
                </a:solidFill>
                <a:latin typeface="Arial" panose="020B0604020202020204" pitchFamily="34" charset="0"/>
                <a:cs typeface="Arial" panose="020B0604020202020204" pitchFamily="34" charset="0"/>
              </a:rPr>
              <a:t>Latincede felsefi </a:t>
            </a:r>
            <a:r>
              <a:rPr lang="tr-TR" b="1" dirty="0">
                <a:solidFill>
                  <a:schemeClr val="accent2">
                    <a:lumMod val="50000"/>
                  </a:schemeClr>
                </a:solidFill>
                <a:latin typeface="Arial" panose="020B0604020202020204" pitchFamily="34" charset="0"/>
                <a:cs typeface="Arial" panose="020B0604020202020204" pitchFamily="34" charset="0"/>
              </a:rPr>
              <a:t>tartışma </a:t>
            </a:r>
            <a:r>
              <a:rPr lang="tr-TR" b="1" dirty="0" smtClean="0">
                <a:solidFill>
                  <a:schemeClr val="accent2">
                    <a:lumMod val="50000"/>
                  </a:schemeClr>
                </a:solidFill>
                <a:latin typeface="Arial" panose="020B0604020202020204" pitchFamily="34" charset="0"/>
                <a:cs typeface="Arial" panose="020B0604020202020204" pitchFamily="34" charset="0"/>
              </a:rPr>
              <a:t>yeri</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anlamında </a:t>
            </a:r>
            <a:r>
              <a:rPr lang="tr-TR" dirty="0" smtClean="0">
                <a:latin typeface="Arial" panose="020B0604020202020204" pitchFamily="34" charset="0"/>
                <a:cs typeface="Arial" panose="020B0604020202020204" pitchFamily="34" charset="0"/>
              </a:rPr>
              <a:t>kullanılmıştır. Bu </a:t>
            </a:r>
            <a:r>
              <a:rPr lang="tr-TR" dirty="0">
                <a:latin typeface="Arial" panose="020B0604020202020204" pitchFamily="34" charset="0"/>
                <a:cs typeface="Arial" panose="020B0604020202020204" pitchFamily="34" charset="0"/>
              </a:rPr>
              <a:t>nedenle </a:t>
            </a:r>
            <a:r>
              <a:rPr lang="tr-TR" dirty="0" err="1">
                <a:latin typeface="Arial" panose="020B0604020202020204" pitchFamily="34" charset="0"/>
                <a:cs typeface="Arial" panose="020B0604020202020204" pitchFamily="34" charset="0"/>
              </a:rPr>
              <a:t>Ptolemy</a:t>
            </a:r>
            <a:r>
              <a:rPr lang="tr-TR" dirty="0">
                <a:latin typeface="Arial" panose="020B0604020202020204" pitchFamily="34" charset="0"/>
                <a:cs typeface="Arial" panose="020B0604020202020204" pitchFamily="34" charset="0"/>
              </a:rPr>
              <a:t> I </a:t>
            </a:r>
            <a:r>
              <a:rPr lang="tr-TR" dirty="0" err="1">
                <a:latin typeface="Arial" panose="020B0604020202020204" pitchFamily="34" charset="0"/>
                <a:cs typeface="Arial" panose="020B0604020202020204" pitchFamily="34" charset="0"/>
              </a:rPr>
              <a:t>Soter</a:t>
            </a:r>
            <a:r>
              <a:rPr lang="tr-TR" dirty="0">
                <a:latin typeface="Arial" panose="020B0604020202020204" pitchFamily="34" charset="0"/>
                <a:cs typeface="Arial" panose="020B0604020202020204" pitchFamily="34" charset="0"/>
              </a:rPr>
              <a:t> tarafından MÖ 3.yy’da kurulan İskenderiye’deki büyük </a:t>
            </a:r>
            <a:r>
              <a:rPr lang="tr-TR" b="1" dirty="0">
                <a:solidFill>
                  <a:schemeClr val="accent2">
                    <a:lumMod val="50000"/>
                  </a:schemeClr>
                </a:solidFill>
                <a:latin typeface="Arial" panose="020B0604020202020204" pitchFamily="34" charset="0"/>
                <a:cs typeface="Arial" panose="020B0604020202020204" pitchFamily="34" charset="0"/>
              </a:rPr>
              <a:t>müze, bilim okulu ve kütüphanesi </a:t>
            </a:r>
            <a:r>
              <a:rPr lang="tr-TR" dirty="0">
                <a:latin typeface="Arial" panose="020B0604020202020204" pitchFamily="34" charset="0"/>
                <a:cs typeface="Arial" panose="020B0604020202020204" pitchFamily="34" charset="0"/>
              </a:rPr>
              <a:t>ile birlikte mirasın materyal yönünün korunması ve yorumlanmasını amaçlayan bir kurumdan ziyade bir </a:t>
            </a:r>
            <a:r>
              <a:rPr lang="tr-TR" b="1" dirty="0">
                <a:solidFill>
                  <a:schemeClr val="accent2">
                    <a:lumMod val="50000"/>
                  </a:schemeClr>
                </a:solidFill>
                <a:latin typeface="Arial" panose="020B0604020202020204" pitchFamily="34" charset="0"/>
                <a:cs typeface="Arial" panose="020B0604020202020204" pitchFamily="34" charset="0"/>
              </a:rPr>
              <a:t>üniversite </a:t>
            </a:r>
            <a:r>
              <a:rPr lang="tr-TR" b="1" dirty="0" smtClean="0">
                <a:solidFill>
                  <a:schemeClr val="accent2">
                    <a:lumMod val="50000"/>
                  </a:schemeClr>
                </a:solidFill>
                <a:latin typeface="Arial" panose="020B0604020202020204" pitchFamily="34" charset="0"/>
                <a:cs typeface="Arial" panose="020B0604020202020204" pitchFamily="34" charset="0"/>
              </a:rPr>
              <a:t>(bütün, evren, </a:t>
            </a:r>
            <a:r>
              <a:rPr lang="tr-TR" b="1" dirty="0" err="1" smtClean="0">
                <a:solidFill>
                  <a:schemeClr val="accent2">
                    <a:lumMod val="50000"/>
                  </a:schemeClr>
                </a:solidFill>
                <a:latin typeface="Arial" panose="020B0604020202020204" pitchFamily="34" charset="0"/>
                <a:cs typeface="Arial" panose="020B0604020202020204" pitchFamily="34" charset="0"/>
              </a:rPr>
              <a:t>kosmos</a:t>
            </a:r>
            <a:r>
              <a:rPr lang="tr-TR" b="1" dirty="0" smtClean="0">
                <a:solidFill>
                  <a:schemeClr val="accent2">
                    <a:lumMod val="50000"/>
                  </a:schemeClr>
                </a:solidFill>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prototipidir</a:t>
            </a:r>
            <a:r>
              <a:rPr lang="tr-T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9922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normAutofit fontScale="92500"/>
          </a:bodyPr>
          <a:lstStyle/>
          <a:p>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İnsan ve doğa tarihine olan ilginin artmasıyla </a:t>
            </a:r>
            <a:r>
              <a:rPr lang="tr-TR" b="1" dirty="0">
                <a:solidFill>
                  <a:schemeClr val="accent2">
                    <a:lumMod val="50000"/>
                  </a:schemeClr>
                </a:solidFill>
                <a:latin typeface="Arial" panose="020B0604020202020204" pitchFamily="34" charset="0"/>
                <a:cs typeface="Arial" panose="020B0604020202020204" pitchFamily="34" charset="0"/>
              </a:rPr>
              <a:t>16.yy’da özel konulu </a:t>
            </a:r>
            <a:r>
              <a:rPr lang="tr-TR" dirty="0">
                <a:latin typeface="Arial" panose="020B0604020202020204" pitchFamily="34" charset="0"/>
                <a:cs typeface="Arial" panose="020B0604020202020204" pitchFamily="34" charset="0"/>
              </a:rPr>
              <a:t>koleksiyonlar </a:t>
            </a:r>
            <a:r>
              <a:rPr lang="tr-TR" dirty="0" smtClean="0">
                <a:latin typeface="Arial" panose="020B0604020202020204" pitchFamily="34" charset="0"/>
                <a:cs typeface="Arial" panose="020B0604020202020204" pitchFamily="34" charset="0"/>
              </a:rPr>
              <a:t>oluşturulmuştur</a:t>
            </a:r>
          </a:p>
          <a:p>
            <a:r>
              <a:rPr lang="tr-TR" dirty="0" smtClean="0">
                <a:latin typeface="Arial" panose="020B0604020202020204" pitchFamily="34" charset="0"/>
                <a:cs typeface="Arial" panose="020B0604020202020204" pitchFamily="34" charset="0"/>
              </a:rPr>
              <a:t>Müze </a:t>
            </a:r>
            <a:r>
              <a:rPr lang="tr-TR" dirty="0">
                <a:latin typeface="Arial" panose="020B0604020202020204" pitchFamily="34" charset="0"/>
                <a:cs typeface="Arial" panose="020B0604020202020204" pitchFamily="34" charset="0"/>
              </a:rPr>
              <a:t>sözcüğü </a:t>
            </a:r>
            <a:r>
              <a:rPr lang="tr-TR" b="1" dirty="0">
                <a:solidFill>
                  <a:schemeClr val="accent2">
                    <a:lumMod val="50000"/>
                  </a:schemeClr>
                </a:solidFill>
                <a:latin typeface="Arial" panose="020B0604020202020204" pitchFamily="34" charset="0"/>
                <a:cs typeface="Arial" panose="020B0604020202020204" pitchFamily="34" charset="0"/>
              </a:rPr>
              <a:t>17.yy’da Avrupa’da meraklıların koleksiyonlarını </a:t>
            </a:r>
            <a:r>
              <a:rPr lang="tr-TR" dirty="0">
                <a:latin typeface="Arial" panose="020B0604020202020204" pitchFamily="34" charset="0"/>
                <a:cs typeface="Arial" panose="020B0604020202020204" pitchFamily="34" charset="0"/>
              </a:rPr>
              <a:t>ifade etmek için kullanılmıştır.  </a:t>
            </a:r>
            <a:endParaRPr lang="tr-TR" dirty="0" smtClean="0">
              <a:latin typeface="Arial" panose="020B0604020202020204" pitchFamily="34" charset="0"/>
              <a:cs typeface="Arial" panose="020B0604020202020204" pitchFamily="34" charset="0"/>
            </a:endParaRPr>
          </a:p>
          <a:p>
            <a:r>
              <a:rPr lang="tr-TR" b="1" dirty="0" smtClean="0">
                <a:solidFill>
                  <a:schemeClr val="accent2">
                    <a:lumMod val="50000"/>
                  </a:schemeClr>
                </a:solidFill>
                <a:latin typeface="Arial" panose="020B0604020202020204" pitchFamily="34" charset="0"/>
                <a:cs typeface="Arial" panose="020B0604020202020204" pitchFamily="34" charset="0"/>
              </a:rPr>
              <a:t>18.yy’da</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British </a:t>
            </a:r>
            <a:r>
              <a:rPr lang="tr-TR" dirty="0" err="1">
                <a:latin typeface="Arial" panose="020B0604020202020204" pitchFamily="34" charset="0"/>
                <a:cs typeface="Arial" panose="020B0604020202020204" pitchFamily="34" charset="0"/>
              </a:rPr>
              <a:t>Museum’un</a:t>
            </a:r>
            <a:r>
              <a:rPr lang="tr-TR" dirty="0">
                <a:latin typeface="Arial" panose="020B0604020202020204" pitchFamily="34" charset="0"/>
                <a:cs typeface="Arial" panose="020B0604020202020204" pitchFamily="34" charset="0"/>
              </a:rPr>
              <a:t> kurulmasını sağlayan fikir,  kamunun/halkın koleksiyonlarını korumak ve sergilemek için </a:t>
            </a:r>
            <a:r>
              <a:rPr lang="tr-TR" dirty="0" smtClean="0">
                <a:latin typeface="Arial" panose="020B0604020202020204" pitchFamily="34" charset="0"/>
                <a:cs typeface="Arial" panose="020B0604020202020204" pitchFamily="34" charset="0"/>
              </a:rPr>
              <a:t>bir müzenin oluşturulması </a:t>
            </a:r>
            <a:r>
              <a:rPr lang="tr-TR" dirty="0">
                <a:latin typeface="Arial" panose="020B0604020202020204" pitchFamily="34" charset="0"/>
                <a:cs typeface="Arial" panose="020B0604020202020204" pitchFamily="34" charset="0"/>
              </a:rPr>
              <a:t>arzusundan </a:t>
            </a:r>
            <a:r>
              <a:rPr lang="tr-TR" dirty="0" smtClean="0">
                <a:latin typeface="Arial" panose="020B0604020202020204" pitchFamily="34" charset="0"/>
                <a:cs typeface="Arial" panose="020B0604020202020204" pitchFamily="34" charset="0"/>
              </a:rPr>
              <a:t>çıkmıştır; müze</a:t>
            </a:r>
            <a:r>
              <a:rPr lang="tr-TR" dirty="0">
                <a:latin typeface="Arial" panose="020B0604020202020204" pitchFamily="34" charset="0"/>
                <a:cs typeface="Arial" panose="020B0604020202020204" pitchFamily="34" charset="0"/>
              </a:rPr>
              <a:t>, </a:t>
            </a:r>
            <a:r>
              <a:rPr lang="tr-TR" b="1" dirty="0">
                <a:solidFill>
                  <a:schemeClr val="accent2">
                    <a:lumMod val="50000"/>
                  </a:schemeClr>
                </a:solidFill>
                <a:latin typeface="Arial" panose="020B0604020202020204" pitchFamily="34" charset="0"/>
                <a:cs typeface="Arial" panose="020B0604020202020204" pitchFamily="34" charset="0"/>
              </a:rPr>
              <a:t>halkın eğitimi ve zevki için </a:t>
            </a:r>
            <a:r>
              <a:rPr lang="tr-TR" dirty="0" smtClean="0">
                <a:latin typeface="Arial" panose="020B0604020202020204" pitchFamily="34" charset="0"/>
                <a:cs typeface="Arial" panose="020B0604020202020204" pitchFamily="34" charset="0"/>
              </a:rPr>
              <a:t>oluşturulmuştu.</a:t>
            </a:r>
          </a:p>
          <a:p>
            <a:r>
              <a:rPr lang="tr-TR" dirty="0" smtClean="0">
                <a:latin typeface="Arial" panose="020B0604020202020204" pitchFamily="34" charset="0"/>
                <a:cs typeface="Arial" panose="020B0604020202020204" pitchFamily="34" charset="0"/>
              </a:rPr>
              <a:t>Müze </a:t>
            </a:r>
            <a:r>
              <a:rPr lang="tr-TR" dirty="0">
                <a:latin typeface="Arial" panose="020B0604020202020204" pitchFamily="34" charset="0"/>
                <a:cs typeface="Arial" panose="020B0604020202020204" pitchFamily="34" charset="0"/>
              </a:rPr>
              <a:t>sözcüğünün </a:t>
            </a:r>
            <a:r>
              <a:rPr lang="tr-TR" b="1" dirty="0">
                <a:solidFill>
                  <a:schemeClr val="accent2">
                    <a:lumMod val="50000"/>
                  </a:schemeClr>
                </a:solidFill>
                <a:latin typeface="Arial" panose="020B0604020202020204" pitchFamily="34" charset="0"/>
                <a:cs typeface="Arial" panose="020B0604020202020204" pitchFamily="34" charset="0"/>
              </a:rPr>
              <a:t>19.yy 20.yy’ın </a:t>
            </a:r>
            <a:r>
              <a:rPr lang="tr-TR" dirty="0">
                <a:latin typeface="Arial" panose="020B0604020202020204" pitchFamily="34" charset="0"/>
                <a:cs typeface="Arial" panose="020B0604020202020204" pitchFamily="34" charset="0"/>
              </a:rPr>
              <a:t>genelindeki kullanımı daha çok kamunun ulaşımına açık kültürel materyale ev sahipliği eden </a:t>
            </a:r>
            <a:r>
              <a:rPr lang="tr-TR" b="1" dirty="0">
                <a:solidFill>
                  <a:schemeClr val="accent2">
                    <a:lumMod val="50000"/>
                  </a:schemeClr>
                </a:solidFill>
                <a:latin typeface="Arial" panose="020B0604020202020204" pitchFamily="34" charset="0"/>
                <a:cs typeface="Arial" panose="020B0604020202020204" pitchFamily="34" charset="0"/>
              </a:rPr>
              <a:t>binaya</a:t>
            </a:r>
            <a:r>
              <a:rPr lang="tr-TR" dirty="0">
                <a:latin typeface="Arial" panose="020B0604020202020204" pitchFamily="34" charset="0"/>
                <a:cs typeface="Arial" panose="020B0604020202020204" pitchFamily="34" charset="0"/>
              </a:rPr>
              <a:t> işaret </a:t>
            </a:r>
            <a:r>
              <a:rPr lang="tr-TR" dirty="0" smtClean="0">
                <a:latin typeface="Arial" panose="020B0604020202020204" pitchFamily="34" charset="0"/>
                <a:cs typeface="Arial" panose="020B0604020202020204" pitchFamily="34" charset="0"/>
              </a:rPr>
              <a:t>eder</a:t>
            </a:r>
          </a:p>
          <a:p>
            <a:r>
              <a:rPr lang="tr-TR" dirty="0">
                <a:latin typeface="Arial" panose="020B0604020202020204" pitchFamily="34" charset="0"/>
                <a:cs typeface="Arial" panose="020B0604020202020204" pitchFamily="34" charset="0"/>
              </a:rPr>
              <a:t>Britanya’da, </a:t>
            </a:r>
            <a:r>
              <a:rPr lang="tr-TR" b="1" dirty="0">
                <a:solidFill>
                  <a:schemeClr val="accent2">
                    <a:lumMod val="50000"/>
                  </a:schemeClr>
                </a:solidFill>
                <a:latin typeface="Arial" panose="020B0604020202020204" pitchFamily="34" charset="0"/>
                <a:cs typeface="Arial" panose="020B0604020202020204" pitchFamily="34" charset="0"/>
              </a:rPr>
              <a:t>endüstrileşmede</a:t>
            </a:r>
            <a:r>
              <a:rPr lang="tr-TR" dirty="0">
                <a:latin typeface="Arial" panose="020B0604020202020204" pitchFamily="34" charset="0"/>
                <a:cs typeface="Arial" panose="020B0604020202020204" pitchFamily="34" charset="0"/>
              </a:rPr>
              <a:t>n kaynaklanan problemlerin üstesinden gelmek için yapılan </a:t>
            </a:r>
            <a:r>
              <a:rPr lang="tr-TR" b="1" dirty="0">
                <a:solidFill>
                  <a:schemeClr val="accent2">
                    <a:lumMod val="50000"/>
                  </a:schemeClr>
                </a:solidFill>
                <a:latin typeface="Arial" panose="020B0604020202020204" pitchFamily="34" charset="0"/>
                <a:cs typeface="Arial" panose="020B0604020202020204" pitchFamily="34" charset="0"/>
              </a:rPr>
              <a:t>sosyal reformlar </a:t>
            </a:r>
            <a:r>
              <a:rPr lang="tr-TR" dirty="0">
                <a:latin typeface="Arial" panose="020B0604020202020204" pitchFamily="34" charset="0"/>
                <a:cs typeface="Arial" panose="020B0604020202020204" pitchFamily="34" charset="0"/>
              </a:rPr>
              <a:t>da </a:t>
            </a:r>
            <a:r>
              <a:rPr lang="tr-TR" b="1" dirty="0">
                <a:solidFill>
                  <a:schemeClr val="accent2">
                    <a:lumMod val="50000"/>
                  </a:schemeClr>
                </a:solidFill>
                <a:latin typeface="Arial" panose="020B0604020202020204" pitchFamily="34" charset="0"/>
                <a:cs typeface="Arial" panose="020B0604020202020204" pitchFamily="34" charset="0"/>
              </a:rPr>
              <a:t>belediye müzelerinin </a:t>
            </a:r>
            <a:r>
              <a:rPr lang="tr-TR" dirty="0">
                <a:latin typeface="Arial" panose="020B0604020202020204" pitchFamily="34" charset="0"/>
                <a:cs typeface="Arial" panose="020B0604020202020204" pitchFamily="34" charset="0"/>
              </a:rPr>
              <a:t>gelişimine katkı sağladı. Yerel otoriteler artan kent nüfusu için eğitim ve eğlence sağlayacağını düşündükleri için müzeleri desteklediler.  Müzeler aynı zamanda </a:t>
            </a:r>
            <a:r>
              <a:rPr lang="tr-TR" b="1" dirty="0">
                <a:solidFill>
                  <a:schemeClr val="accent2">
                    <a:lumMod val="50000"/>
                  </a:schemeClr>
                </a:solidFill>
                <a:latin typeface="Arial" panose="020B0604020202020204" pitchFamily="34" charset="0"/>
                <a:cs typeface="Arial" panose="020B0604020202020204" pitchFamily="34" charset="0"/>
              </a:rPr>
              <a:t>endüstriyel tasarım ve teknik</a:t>
            </a:r>
            <a:r>
              <a:rPr lang="tr-TR" dirty="0">
                <a:latin typeface="Arial" panose="020B0604020202020204" pitchFamily="34" charset="0"/>
                <a:cs typeface="Arial" panose="020B0604020202020204" pitchFamily="34" charset="0"/>
              </a:rPr>
              <a:t> başarıda ilerleme sağlamanın aracı olarak görüldüler.  Uluslar arası sergiler ve dünya fuarları da bu konuda katkı </a:t>
            </a:r>
            <a:r>
              <a:rPr lang="tr-TR" dirty="0" smtClean="0">
                <a:latin typeface="Arial" panose="020B0604020202020204" pitchFamily="34" charset="0"/>
                <a:cs typeface="Arial" panose="020B0604020202020204" pitchFamily="34" charset="0"/>
              </a:rPr>
              <a:t>sağladılar </a:t>
            </a:r>
            <a:r>
              <a:rPr lang="tr-TR" dirty="0" smtClean="0">
                <a:latin typeface="Arial" panose="020B0604020202020204" pitchFamily="34" charset="0"/>
                <a:cs typeface="Arial" panose="020B0604020202020204" pitchFamily="34" charset="0"/>
                <a:hlinkClick r:id="rId2"/>
              </a:rPr>
              <a:t>https</a:t>
            </a:r>
            <a:r>
              <a:rPr lang="tr-TR" dirty="0">
                <a:latin typeface="Arial" panose="020B0604020202020204" pitchFamily="34" charset="0"/>
                <a:cs typeface="Arial" panose="020B0604020202020204" pitchFamily="34" charset="0"/>
                <a:hlinkClick r:id="rId2"/>
              </a:rPr>
              <a:t>://</a:t>
            </a:r>
            <a:r>
              <a:rPr lang="tr-TR" dirty="0" smtClean="0">
                <a:latin typeface="Arial" panose="020B0604020202020204" pitchFamily="34" charset="0"/>
                <a:cs typeface="Arial" panose="020B0604020202020204" pitchFamily="34" charset="0"/>
                <a:hlinkClick r:id="rId2"/>
              </a:rPr>
              <a:t>www.britannica.com/topic/history-of-museums-398827</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41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err="1" smtClean="0">
                <a:latin typeface="Arial" panose="020B0604020202020204" pitchFamily="34" charset="0"/>
                <a:cs typeface="Arial" panose="020B0604020202020204" pitchFamily="34" charset="0"/>
              </a:rPr>
              <a:t>Otlet’in</a:t>
            </a:r>
            <a:r>
              <a:rPr lang="tr-TR" dirty="0" smtClean="0">
                <a:latin typeface="Arial" panose="020B0604020202020204" pitchFamily="34" charset="0"/>
                <a:cs typeface="Arial" panose="020B0604020202020204" pitchFamily="34" charset="0"/>
              </a:rPr>
              <a:t> bu </a:t>
            </a:r>
            <a:r>
              <a:rPr lang="tr-TR" dirty="0">
                <a:latin typeface="Arial" panose="020B0604020202020204" pitchFamily="34" charset="0"/>
                <a:cs typeface="Arial" panose="020B0604020202020204" pitchFamily="34" charset="0"/>
              </a:rPr>
              <a:t>dönemde bir diğer çabası da M çalışmalarında çocukların ilgisini çekmekti. 1930’da </a:t>
            </a:r>
            <a:r>
              <a:rPr lang="tr-TR" dirty="0" err="1">
                <a:latin typeface="Arial" panose="020B0604020202020204" pitchFamily="34" charset="0"/>
                <a:cs typeface="Arial" panose="020B0604020202020204" pitchFamily="34" charset="0"/>
              </a:rPr>
              <a:t>M’da</a:t>
            </a:r>
            <a:r>
              <a:rPr lang="tr-TR" dirty="0">
                <a:latin typeface="Arial" panose="020B0604020202020204" pitchFamily="34" charset="0"/>
                <a:cs typeface="Arial" panose="020B0604020202020204" pitchFamily="34" charset="0"/>
              </a:rPr>
              <a:t>, bir </a:t>
            </a:r>
            <a:r>
              <a:rPr lang="tr-TR" b="1" dirty="0">
                <a:latin typeface="Arial" panose="020B0604020202020204" pitchFamily="34" charset="0"/>
                <a:cs typeface="Arial" panose="020B0604020202020204" pitchFamily="34" charset="0"/>
              </a:rPr>
              <a:t>çocuk kütüphanesi </a:t>
            </a:r>
            <a:r>
              <a:rPr lang="tr-TR" dirty="0">
                <a:latin typeface="Arial" panose="020B0604020202020204" pitchFamily="34" charset="0"/>
                <a:cs typeface="Arial" panose="020B0604020202020204" pitchFamily="34" charset="0"/>
              </a:rPr>
              <a:t>düzenlediler. </a:t>
            </a: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M için bir </a:t>
            </a:r>
            <a:r>
              <a:rPr lang="tr-TR" b="1" dirty="0">
                <a:latin typeface="Arial" panose="020B0604020202020204" pitchFamily="34" charset="0"/>
                <a:cs typeface="Arial" panose="020B0604020202020204" pitchFamily="34" charset="0"/>
              </a:rPr>
              <a:t>gençlik birliği </a:t>
            </a:r>
            <a:r>
              <a:rPr lang="tr-TR" dirty="0">
                <a:latin typeface="Arial" panose="020B0604020202020204" pitchFamily="34" charset="0"/>
                <a:cs typeface="Arial" panose="020B0604020202020204" pitchFamily="34" charset="0"/>
              </a:rPr>
              <a:t>yaratılmalı </a:t>
            </a:r>
            <a:r>
              <a:rPr lang="tr-TR" dirty="0" smtClean="0">
                <a:latin typeface="Arial" panose="020B0604020202020204" pitchFamily="34" charset="0"/>
                <a:cs typeface="Arial" panose="020B0604020202020204" pitchFamily="34" charset="0"/>
              </a:rPr>
              <a:t>diyordu; dünya çapındaki bu birlik sosyal</a:t>
            </a:r>
            <a:r>
              <a:rPr lang="tr-TR" dirty="0">
                <a:latin typeface="Arial" panose="020B0604020202020204" pitchFamily="34" charset="0"/>
                <a:cs typeface="Arial" panose="020B0604020202020204" pitchFamily="34" charset="0"/>
              </a:rPr>
              <a:t>, entelektüel konularla ilgilenmeliydi.( </a:t>
            </a:r>
            <a:r>
              <a:rPr lang="tr-TR" dirty="0" err="1">
                <a:latin typeface="Arial" panose="020B0604020202020204" pitchFamily="34" charset="0"/>
                <a:cs typeface="Arial" panose="020B0604020202020204" pitchFamily="34" charset="0"/>
              </a:rPr>
              <a:t>Rayward</a:t>
            </a:r>
            <a:r>
              <a:rPr lang="tr-TR" dirty="0">
                <a:latin typeface="Arial" panose="020B0604020202020204" pitchFamily="34" charset="0"/>
                <a:cs typeface="Arial" panose="020B0604020202020204" pitchFamily="34" charset="0"/>
              </a:rPr>
              <a:t>, 1976,346-347</a:t>
            </a:r>
            <a:r>
              <a:rPr lang="tr-TR" dirty="0" smtClean="0"/>
              <a:t>)</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de-DE" dirty="0"/>
              <a:t>http://www.mundaneum.org/en  </a:t>
            </a:r>
            <a:r>
              <a:rPr lang="de-DE" dirty="0" err="1"/>
              <a:t>Ayr.Bkz</a:t>
            </a:r>
            <a:r>
              <a:rPr lang="de-DE" dirty="0"/>
              <a:t>. http://lieu.mundaneum.org/fr/historique-lieu</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4" y="2105892"/>
            <a:ext cx="4752109" cy="35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09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pPr marL="0" indent="0" algn="ctr">
              <a:buNone/>
            </a:pPr>
            <a:r>
              <a:rPr lang="tr-TR" b="1" dirty="0" smtClean="0">
                <a:latin typeface="Arial" panose="020B0604020202020204" pitchFamily="34" charset="0"/>
                <a:cs typeface="Arial" panose="020B0604020202020204" pitchFamily="34" charset="0"/>
              </a:rPr>
              <a:t>Uluslararası Kamuoyu</a:t>
            </a:r>
            <a:r>
              <a:rPr lang="tr-TR" dirty="0" smtClean="0">
                <a:latin typeface="Arial" panose="020B0604020202020204" pitchFamily="34" charset="0"/>
                <a:cs typeface="Arial" panose="020B0604020202020204" pitchFamily="34" charset="0"/>
              </a:rPr>
              <a:t>: </a:t>
            </a:r>
          </a:p>
          <a:p>
            <a:pPr marL="0" indent="0">
              <a:buNone/>
            </a:pPr>
            <a:r>
              <a:rPr lang="tr-TR" dirty="0">
                <a:latin typeface="Arial" panose="020B0604020202020204" pitchFamily="34" charset="0"/>
                <a:cs typeface="Arial" panose="020B0604020202020204" pitchFamily="34" charset="0"/>
              </a:rPr>
              <a:t>	Birinci Dünya Savaşından sonra bağımsızlığını ilan eden ülkelerin sayısı </a:t>
            </a:r>
            <a:r>
              <a:rPr lang="tr-TR" dirty="0" smtClean="0">
                <a:latin typeface="Arial" panose="020B0604020202020204" pitchFamily="34" charset="0"/>
                <a:cs typeface="Arial" panose="020B0604020202020204" pitchFamily="34" charset="0"/>
              </a:rPr>
              <a:t>arttı, </a:t>
            </a:r>
            <a:r>
              <a:rPr lang="tr-TR" dirty="0">
                <a:latin typeface="Arial" panose="020B0604020202020204" pitchFamily="34" charset="0"/>
                <a:cs typeface="Arial" panose="020B0604020202020204" pitchFamily="34" charset="0"/>
              </a:rPr>
              <a:t>dünya düzeni değişiyor, ülkelerin karşılıklı ekonomik bağımlılıklarının artması sosyal yaşamın her alanını etkiliyor. Eğer bağımsızlık dayanışmaya dönüşmezse kargaşa çıkar….. UA bağlar, yalnız politik ve ekonomik değil, </a:t>
            </a:r>
            <a:r>
              <a:rPr lang="tr-TR" b="1" dirty="0">
                <a:latin typeface="Arial" panose="020B0604020202020204" pitchFamily="34" charset="0"/>
                <a:cs typeface="Arial" panose="020B0604020202020204" pitchFamily="34" charset="0"/>
              </a:rPr>
              <a:t>sivil toplum aracılığı </a:t>
            </a:r>
            <a:r>
              <a:rPr lang="tr-TR" dirty="0">
                <a:latin typeface="Arial" panose="020B0604020202020204" pitchFamily="34" charset="0"/>
                <a:cs typeface="Arial" panose="020B0604020202020204" pitchFamily="34" charset="0"/>
              </a:rPr>
              <a:t>ile de kurulmalıdır. </a:t>
            </a:r>
            <a:r>
              <a:rPr lang="tr-TR" dirty="0" smtClean="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 301; O, 1928</a:t>
            </a:r>
            <a:r>
              <a:rPr lang="tr-TR" dirty="0" smtClean="0">
                <a:latin typeface="Arial" panose="020B0604020202020204" pitchFamily="34" charset="0"/>
                <a:cs typeface="Arial" panose="020B0604020202020204" pitchFamily="34" charset="0"/>
              </a:rPr>
              <a:t>)</a:t>
            </a:r>
          </a:p>
          <a:p>
            <a:pPr marL="0" indent="0">
              <a:buNone/>
            </a:pPr>
            <a:r>
              <a:rPr lang="tr-TR" dirty="0" smtClean="0">
                <a:latin typeface="Arial" panose="020B0604020202020204" pitchFamily="34" charset="0"/>
                <a:cs typeface="Arial" panose="020B0604020202020204" pitchFamily="34" charset="0"/>
              </a:rPr>
              <a:t>	Barışın </a:t>
            </a:r>
            <a:r>
              <a:rPr lang="tr-TR" dirty="0">
                <a:latin typeface="Arial" panose="020B0604020202020204" pitchFamily="34" charset="0"/>
                <a:cs typeface="Arial" panose="020B0604020202020204" pitchFamily="34" charset="0"/>
              </a:rPr>
              <a:t>ne zaman ve nasıl sağlanacağı yönünde çaba harcamak yeterli değildir; barışın ne olduğunu anlamak gerekir.. İnsanlar ne için savaştıklarını ve zaferin ne olduğunu bilmiyorlar. İnsanlara aklın tutumunu kazandırmak önemli</a:t>
            </a:r>
            <a:r>
              <a:rPr lang="tr-TR" dirty="0" smtClean="0">
                <a:latin typeface="Arial" panose="020B0604020202020204" pitchFamily="34" charset="0"/>
                <a:cs typeface="Arial" panose="020B0604020202020204" pitchFamily="34" charset="0"/>
              </a:rPr>
              <a:t>;...Bu </a:t>
            </a:r>
            <a:r>
              <a:rPr lang="tr-TR" dirty="0">
                <a:latin typeface="Arial" panose="020B0604020202020204" pitchFamily="34" charset="0"/>
                <a:cs typeface="Arial" panose="020B0604020202020204" pitchFamily="34" charset="0"/>
              </a:rPr>
              <a:t>bakımdan kamuoyu yaratılmalı, </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bu anlamda </a:t>
            </a:r>
            <a:r>
              <a:rPr lang="tr-TR" b="1" dirty="0">
                <a:latin typeface="Arial" panose="020B0604020202020204" pitchFamily="34" charset="0"/>
                <a:cs typeface="Arial" panose="020B0604020202020204" pitchFamily="34" charset="0"/>
              </a:rPr>
              <a:t>bilginin düzenlenmesi, onların fikir sahasının aktif bir parçası haline gelmesini sağlayacaktır</a:t>
            </a:r>
            <a:r>
              <a:rPr lang="tr-TR" dirty="0">
                <a:latin typeface="Arial" panose="020B0604020202020204" pitchFamily="34" charset="0"/>
                <a:cs typeface="Arial" panose="020B0604020202020204" pitchFamily="34" charset="0"/>
              </a:rPr>
              <a:t>. Küreselleşme yalnız </a:t>
            </a:r>
            <a:r>
              <a:rPr lang="tr-TR" b="1" dirty="0" smtClean="0">
                <a:latin typeface="Arial" panose="020B0604020202020204" pitchFamily="34" charset="0"/>
                <a:cs typeface="Arial" panose="020B0604020202020204" pitchFamily="34" charset="0"/>
              </a:rPr>
              <a:t>uluslararası </a:t>
            </a:r>
            <a:r>
              <a:rPr lang="tr-TR" b="1" dirty="0">
                <a:latin typeface="Arial" panose="020B0604020202020204" pitchFamily="34" charset="0"/>
                <a:cs typeface="Arial" panose="020B0604020202020204" pitchFamily="34" charset="0"/>
              </a:rPr>
              <a:t>kamu </a:t>
            </a:r>
            <a:r>
              <a:rPr lang="tr-TR" b="1" dirty="0" smtClean="0">
                <a:latin typeface="Arial" panose="020B0604020202020204" pitchFamily="34" charset="0"/>
                <a:cs typeface="Arial" panose="020B0604020202020204" pitchFamily="34" charset="0"/>
              </a:rPr>
              <a:t>düşünces</a:t>
            </a:r>
            <a:r>
              <a:rPr lang="tr-TR" dirty="0" smtClean="0">
                <a:latin typeface="Arial" panose="020B0604020202020204" pitchFamily="34" charset="0"/>
                <a:cs typeface="Arial" panose="020B0604020202020204" pitchFamily="34" charset="0"/>
              </a:rPr>
              <a:t>i” </a:t>
            </a:r>
            <a:r>
              <a:rPr lang="tr-TR" dirty="0">
                <a:latin typeface="Arial" panose="020B0604020202020204" pitchFamily="34" charset="0"/>
                <a:cs typeface="Arial" panose="020B0604020202020204" pitchFamily="34" charset="0"/>
              </a:rPr>
              <a:t>değildir, ama </a:t>
            </a:r>
            <a:r>
              <a:rPr lang="tr-TR" b="1" dirty="0">
                <a:latin typeface="Arial" panose="020B0604020202020204" pitchFamily="34" charset="0"/>
                <a:cs typeface="Arial" panose="020B0604020202020204" pitchFamily="34" charset="0"/>
              </a:rPr>
              <a:t>bir düşünce organı gibi yapılanmış</a:t>
            </a:r>
            <a:r>
              <a:rPr lang="tr-TR" dirty="0">
                <a:latin typeface="Arial" panose="020B0604020202020204" pitchFamily="34" charset="0"/>
                <a:cs typeface="Arial" panose="020B0604020202020204" pitchFamily="34" charset="0"/>
              </a:rPr>
              <a:t> uluslararası sivil toplumu da gereksiniyor, dolayısıyla uluslararası düşünce organı, </a:t>
            </a:r>
            <a:r>
              <a:rPr lang="tr-TR" b="1" dirty="0">
                <a:latin typeface="Arial" panose="020B0604020202020204" pitchFamily="34" charset="0"/>
                <a:cs typeface="Arial" panose="020B0604020202020204" pitchFamily="34" charset="0"/>
              </a:rPr>
              <a:t>uluslararası dokümantasyon organını </a:t>
            </a:r>
            <a:r>
              <a:rPr lang="tr-TR" dirty="0">
                <a:latin typeface="Arial" panose="020B0604020202020204" pitchFamily="34" charset="0"/>
                <a:cs typeface="Arial" panose="020B0604020202020204" pitchFamily="34" charset="0"/>
              </a:rPr>
              <a:t>da gerektiriyor. (L,302)</a:t>
            </a:r>
          </a:p>
        </p:txBody>
      </p:sp>
    </p:spTree>
    <p:extLst>
      <p:ext uri="{BB962C8B-B14F-4D97-AF65-F5344CB8AC3E}">
        <p14:creationId xmlns:p14="http://schemas.microsoft.com/office/powerpoint/2010/main" val="115733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lstStyle/>
          <a:p>
            <a:pPr marL="0" indent="0" algn="ctr">
              <a:buNone/>
            </a:pPr>
            <a:endParaRPr lang="tr-TR" dirty="0" smtClean="0">
              <a:latin typeface="Arial" panose="020B0604020202020204" pitchFamily="34" charset="0"/>
              <a:cs typeface="Arial" panose="020B0604020202020204" pitchFamily="34" charset="0"/>
            </a:endParaRPr>
          </a:p>
          <a:p>
            <a:pPr marL="0" indent="0" algn="ctr">
              <a:buNone/>
            </a:pPr>
            <a:r>
              <a:rPr lang="tr-TR" b="1" dirty="0" err="1" smtClean="0">
                <a:latin typeface="Arial" panose="020B0604020202020204" pitchFamily="34" charset="0"/>
                <a:cs typeface="Arial" panose="020B0604020202020204" pitchFamily="34" charset="0"/>
              </a:rPr>
              <a:t>Mundeneaum</a:t>
            </a:r>
            <a:r>
              <a:rPr lang="tr-TR" b="1" dirty="0" smtClean="0">
                <a:latin typeface="Arial" panose="020B0604020202020204" pitchFamily="34" charset="0"/>
                <a:cs typeface="Arial" panose="020B0604020202020204" pitchFamily="34" charset="0"/>
              </a:rPr>
              <a:t>(M</a:t>
            </a:r>
            <a:r>
              <a:rPr lang="tr-TR" b="1" dirty="0">
                <a:latin typeface="Arial" panose="020B0604020202020204" pitchFamily="34" charset="0"/>
                <a:cs typeface="Arial" panose="020B0604020202020204" pitchFamily="34" charset="0"/>
              </a:rPr>
              <a:t>): Dünya </a:t>
            </a:r>
            <a:r>
              <a:rPr lang="tr-TR" b="1" dirty="0" smtClean="0">
                <a:latin typeface="Arial" panose="020B0604020202020204" pitchFamily="34" charset="0"/>
                <a:cs typeface="Arial" panose="020B0604020202020204" pitchFamily="34" charset="0"/>
              </a:rPr>
              <a:t>Şehri</a:t>
            </a:r>
          </a:p>
          <a:p>
            <a:pPr marL="0" indent="0" algn="ctr">
              <a:buNone/>
            </a:pPr>
            <a:r>
              <a:rPr lang="tr-TR" dirty="0" err="1" smtClean="0">
                <a:latin typeface="Arial" panose="020B0604020202020204" pitchFamily="34" charset="0"/>
                <a:cs typeface="Arial" panose="020B0604020202020204" pitchFamily="34" charset="0"/>
              </a:rPr>
              <a:t>Otlet’e</a:t>
            </a:r>
            <a:r>
              <a:rPr lang="tr-TR" dirty="0" smtClean="0">
                <a:latin typeface="Arial" panose="020B0604020202020204" pitchFamily="34" charset="0"/>
                <a:cs typeface="Arial" panose="020B0604020202020204" pitchFamily="34" charset="0"/>
              </a:rPr>
              <a:t> göre </a:t>
            </a:r>
            <a:r>
              <a:rPr lang="tr-TR" dirty="0">
                <a:latin typeface="Arial" panose="020B0604020202020204" pitchFamily="34" charset="0"/>
                <a:cs typeface="Arial" panose="020B0604020202020204" pitchFamily="34" charset="0"/>
              </a:rPr>
              <a:t>insan bilgisinin bütün </a:t>
            </a:r>
            <a:r>
              <a:rPr lang="tr-TR" dirty="0" smtClean="0">
                <a:latin typeface="Arial" panose="020B0604020202020204" pitchFamily="34" charset="0"/>
                <a:cs typeface="Arial" panose="020B0604020202020204" pitchFamily="34" charset="0"/>
              </a:rPr>
              <a:t>unsurları </a:t>
            </a:r>
            <a:r>
              <a:rPr lang="tr-TR" dirty="0">
                <a:latin typeface="Arial" panose="020B0604020202020204" pitchFamily="34" charset="0"/>
                <a:cs typeface="Arial" panose="020B0604020202020204" pitchFamily="34" charset="0"/>
              </a:rPr>
              <a:t>tek bir yerde </a:t>
            </a:r>
            <a:r>
              <a:rPr lang="tr-TR" dirty="0" smtClean="0">
                <a:latin typeface="Arial" panose="020B0604020202020204" pitchFamily="34" charset="0"/>
                <a:cs typeface="Arial" panose="020B0604020202020204" pitchFamily="34" charset="0"/>
              </a:rPr>
              <a:t>depolanmalıydı</a:t>
            </a:r>
          </a:p>
          <a:p>
            <a:pPr marL="0" indent="0" algn="ctr">
              <a:buNone/>
            </a:pPr>
            <a:r>
              <a:rPr lang="tr-TR" dirty="0">
                <a:latin typeface="Arial" panose="020B0604020202020204" pitchFamily="34" charset="0"/>
                <a:cs typeface="Arial" panose="020B0604020202020204" pitchFamily="34" charset="0"/>
              </a:rPr>
              <a:t>Bu şehir </a:t>
            </a:r>
            <a:r>
              <a:rPr lang="tr-TR" dirty="0" smtClean="0">
                <a:latin typeface="Arial" panose="020B0604020202020204" pitchFamily="34" charset="0"/>
                <a:cs typeface="Arial" panose="020B0604020202020204" pitchFamily="34" charset="0"/>
              </a:rPr>
              <a:t>uluslararası(UA) </a:t>
            </a:r>
            <a:r>
              <a:rPr lang="tr-TR" dirty="0">
                <a:latin typeface="Arial" panose="020B0604020202020204" pitchFamily="34" charset="0"/>
                <a:cs typeface="Arial" panose="020B0604020202020204" pitchFamily="34" charset="0"/>
              </a:rPr>
              <a:t>bir şehir olacaktı.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Tüm </a:t>
            </a:r>
            <a:r>
              <a:rPr lang="tr-TR" dirty="0">
                <a:latin typeface="Arial" panose="020B0604020202020204" pitchFamily="34" charset="0"/>
                <a:cs typeface="Arial" panose="020B0604020202020204" pitchFamily="34" charset="0"/>
              </a:rPr>
              <a:t>UA kuruluşların merkezleri burada yer alacak ve bilgi buradan yayılacaktı. </a:t>
            </a:r>
            <a:endParaRPr lang="tr-TR" dirty="0" smtClean="0">
              <a:latin typeface="Arial" panose="020B0604020202020204" pitchFamily="34" charset="0"/>
              <a:cs typeface="Arial" panose="020B0604020202020204" pitchFamily="34" charset="0"/>
            </a:endParaRPr>
          </a:p>
          <a:p>
            <a:pPr marL="0" indent="0" algn="ctr">
              <a:buNone/>
            </a:pPr>
            <a:r>
              <a:rPr lang="tr-TR" b="1" dirty="0" smtClean="0">
                <a:latin typeface="Arial" panose="020B0604020202020204" pitchFamily="34" charset="0"/>
                <a:cs typeface="Arial" panose="020B0604020202020204" pitchFamily="34" charset="0"/>
              </a:rPr>
              <a:t>UA </a:t>
            </a:r>
            <a:r>
              <a:rPr lang="tr-TR" b="1" dirty="0">
                <a:latin typeface="Arial" panose="020B0604020202020204" pitchFamily="34" charset="0"/>
                <a:cs typeface="Arial" panose="020B0604020202020204" pitchFamily="34" charset="0"/>
              </a:rPr>
              <a:t>müze, UA kütüphane ve UA doküman arşivleri ile UA katalog dermelerini </a:t>
            </a:r>
            <a:r>
              <a:rPr lang="tr-TR" dirty="0">
                <a:latin typeface="Arial" panose="020B0604020202020204" pitchFamily="34" charset="0"/>
                <a:cs typeface="Arial" panose="020B0604020202020204" pitchFamily="34" charset="0"/>
              </a:rPr>
              <a:t>içerecek olan </a:t>
            </a:r>
            <a:r>
              <a:rPr lang="tr-TR" dirty="0" err="1">
                <a:latin typeface="Arial" panose="020B0604020202020204" pitchFamily="34" charset="0"/>
                <a:cs typeface="Arial" panose="020B0604020202020204" pitchFamily="34" charset="0"/>
              </a:rPr>
              <a:t>M’un</a:t>
            </a:r>
            <a:r>
              <a:rPr lang="tr-TR" dirty="0">
                <a:latin typeface="Arial" panose="020B0604020202020204" pitchFamily="34" charset="0"/>
                <a:cs typeface="Arial" panose="020B0604020202020204" pitchFamily="34" charset="0"/>
              </a:rPr>
              <a:t> mimarisi, merkezi gücü ve yapıyı vurgulamalıydı. </a:t>
            </a:r>
            <a:r>
              <a:rPr lang="tr-TR" dirty="0" smtClean="0">
                <a:latin typeface="Arial" panose="020B0604020202020204" pitchFamily="34" charset="0"/>
                <a:cs typeface="Arial" panose="020B0604020202020204" pitchFamily="34" charset="0"/>
              </a:rPr>
              <a:t>(yapı-değer ilişkisi)</a:t>
            </a:r>
          </a:p>
          <a:p>
            <a:pPr marL="0" indent="0" algn="ctr">
              <a:buNone/>
            </a:pPr>
            <a:r>
              <a:rPr lang="tr-TR" dirty="0" err="1">
                <a:latin typeface="Arial" panose="020B0604020202020204" pitchFamily="34" charset="0"/>
                <a:cs typeface="Arial" panose="020B0604020202020204" pitchFamily="34" charset="0"/>
              </a:rPr>
              <a:t>Otlet</a:t>
            </a:r>
            <a:r>
              <a:rPr lang="tr-TR" dirty="0">
                <a:latin typeface="Arial" panose="020B0604020202020204" pitchFamily="34" charset="0"/>
                <a:cs typeface="Arial" panose="020B0604020202020204" pitchFamily="34" charset="0"/>
              </a:rPr>
              <a:t> UA şehri (</a:t>
            </a:r>
            <a:r>
              <a:rPr lang="tr-TR" dirty="0" err="1">
                <a:latin typeface="Arial" panose="020B0604020202020204" pitchFamily="34" charset="0"/>
                <a:cs typeface="Arial" panose="020B0604020202020204" pitchFamily="34" charset="0"/>
              </a:rPr>
              <a:t>bibliopolis</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devasa </a:t>
            </a:r>
            <a:r>
              <a:rPr lang="tr-TR" dirty="0">
                <a:latin typeface="Arial" panose="020B0604020202020204" pitchFamily="34" charset="0"/>
                <a:cs typeface="Arial" panose="020B0604020202020204" pitchFamily="34" charset="0"/>
              </a:rPr>
              <a:t>bir kitap olarak tasavvur ediyordu. Bu şehirdeki binaların konumuna bakan insanlar, şehri bir kitap gibi okuyacaktı</a:t>
            </a:r>
          </a:p>
        </p:txBody>
      </p:sp>
    </p:spTree>
    <p:extLst>
      <p:ext uri="{BB962C8B-B14F-4D97-AF65-F5344CB8AC3E}">
        <p14:creationId xmlns:p14="http://schemas.microsoft.com/office/powerpoint/2010/main" val="2784972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5">
              <a:lumMod val="20000"/>
              <a:lumOff val="80000"/>
            </a:schemeClr>
          </a:solidFill>
        </p:spPr>
        <p:txBody>
          <a:bodyPr/>
          <a:lstStyle/>
          <a:p>
            <a:pPr marL="0" indent="0">
              <a:buNone/>
            </a:pPr>
            <a:endParaRPr lang="tr-TR" b="1" dirty="0" smtClean="0">
              <a:latin typeface="Arial" panose="020B0604020202020204" pitchFamily="34" charset="0"/>
              <a:cs typeface="Arial" panose="020B0604020202020204" pitchFamily="34" charset="0"/>
            </a:endParaRPr>
          </a:p>
          <a:p>
            <a:pPr marL="0" indent="0" algn="ctr">
              <a:buNone/>
            </a:pPr>
            <a:r>
              <a:rPr lang="tr-TR" sz="3200" b="1" dirty="0" smtClean="0">
                <a:latin typeface="Arial" panose="020B0604020202020204" pitchFamily="34" charset="0"/>
                <a:cs typeface="Arial" panose="020B0604020202020204" pitchFamily="34" charset="0"/>
              </a:rPr>
              <a:t>Merkeziyetçilik</a:t>
            </a:r>
          </a:p>
          <a:p>
            <a:pPr marL="0" indent="0" algn="ctr">
              <a:buNone/>
            </a:pPr>
            <a:r>
              <a:rPr lang="tr-TR" sz="3200" dirty="0" err="1">
                <a:latin typeface="Arial" panose="020B0604020202020204" pitchFamily="34" charset="0"/>
                <a:cs typeface="Arial" panose="020B0604020202020204" pitchFamily="34" charset="0"/>
              </a:rPr>
              <a:t>Otlet</a:t>
            </a:r>
            <a:r>
              <a:rPr lang="tr-TR" sz="3200" dirty="0">
                <a:latin typeface="Arial" panose="020B0604020202020204" pitchFamily="34" charset="0"/>
                <a:cs typeface="Arial" panose="020B0604020202020204" pitchFamily="34" charset="0"/>
              </a:rPr>
              <a:t>, evrensel ve uluslararası dokümantasyon organını dünya çapında bir ağ olarak </a:t>
            </a:r>
            <a:r>
              <a:rPr lang="tr-TR" sz="3200" dirty="0" smtClean="0">
                <a:latin typeface="Arial" panose="020B0604020202020204" pitchFamily="34" charset="0"/>
                <a:cs typeface="Arial" panose="020B0604020202020204" pitchFamily="34" charset="0"/>
              </a:rPr>
              <a:t>görmüştü</a:t>
            </a:r>
          </a:p>
          <a:p>
            <a:pPr marL="0" indent="0" algn="ctr">
              <a:buNone/>
            </a:pPr>
            <a:r>
              <a:rPr lang="tr-TR" sz="3200" dirty="0">
                <a:latin typeface="Arial" panose="020B0604020202020204" pitchFamily="34" charset="0"/>
                <a:cs typeface="Arial" panose="020B0604020202020204" pitchFamily="34" charset="0"/>
              </a:rPr>
              <a:t>Önemli olan kullanıcının sistemin kendisine sağladıklarından maksimum düzeyde yararlanmasıydı. </a:t>
            </a:r>
            <a:endParaRPr lang="tr-TR" sz="3200" dirty="0" smtClean="0">
              <a:latin typeface="Arial" panose="020B0604020202020204" pitchFamily="34" charset="0"/>
              <a:cs typeface="Arial" panose="020B0604020202020204" pitchFamily="34" charset="0"/>
            </a:endParaRPr>
          </a:p>
          <a:p>
            <a:pPr marL="0" indent="0" algn="ctr">
              <a:buNone/>
            </a:pPr>
            <a:r>
              <a:rPr lang="tr-TR" sz="3200" dirty="0" err="1" smtClean="0">
                <a:latin typeface="Arial" panose="020B0604020202020204" pitchFamily="34" charset="0"/>
                <a:cs typeface="Arial" panose="020B0604020202020204" pitchFamily="34" charset="0"/>
              </a:rPr>
              <a:t>Otlet’in</a:t>
            </a:r>
            <a:r>
              <a:rPr lang="tr-TR" sz="3200" dirty="0" smtClean="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pozitivist iyimser tasarısında </a:t>
            </a:r>
            <a:endParaRPr lang="tr-TR" sz="3200" dirty="0" smtClean="0">
              <a:latin typeface="Arial" panose="020B0604020202020204" pitchFamily="34" charset="0"/>
              <a:cs typeface="Arial" panose="020B0604020202020204" pitchFamily="34" charset="0"/>
            </a:endParaRPr>
          </a:p>
          <a:p>
            <a:pPr marL="0" indent="0" algn="ctr">
              <a:buNone/>
            </a:pPr>
            <a:r>
              <a:rPr lang="tr-TR" sz="3200" b="1" dirty="0" smtClean="0">
                <a:latin typeface="Arial" panose="020B0604020202020204" pitchFamily="34" charset="0"/>
                <a:cs typeface="Arial" panose="020B0604020202020204" pitchFamily="34" charset="0"/>
              </a:rPr>
              <a:t>bilgi</a:t>
            </a:r>
            <a:r>
              <a:rPr lang="tr-TR" sz="3200" b="1" dirty="0">
                <a:latin typeface="Arial" panose="020B0604020202020204" pitchFamily="34" charset="0"/>
                <a:cs typeface="Arial" panose="020B0604020202020204" pitchFamily="34" charset="0"/>
              </a:rPr>
              <a:t>, nesnel değere sahip bir şeydi</a:t>
            </a:r>
            <a:r>
              <a:rPr lang="tr-TR" sz="3200" dirty="0">
                <a:latin typeface="Arial" panose="020B0604020202020204" pitchFamily="34" charset="0"/>
                <a:cs typeface="Arial" panose="020B0604020202020204" pitchFamily="34" charset="0"/>
              </a:rPr>
              <a:t>; amaç ise </a:t>
            </a:r>
            <a:r>
              <a:rPr lang="tr-TR" sz="3200" b="1" dirty="0">
                <a:latin typeface="Arial" panose="020B0604020202020204" pitchFamily="34" charset="0"/>
                <a:cs typeface="Arial" panose="020B0604020202020204" pitchFamily="34" charset="0"/>
              </a:rPr>
              <a:t>bu değerin geniş çapta alıcıya sunulmasıydı</a:t>
            </a:r>
            <a:r>
              <a:rPr lang="tr-TR" sz="3200" dirty="0">
                <a:latin typeface="Arial" panose="020B0604020202020204" pitchFamily="34" charset="0"/>
                <a:cs typeface="Arial" panose="020B0604020202020204" pitchFamily="34" charset="0"/>
              </a:rPr>
              <a:t>. Merkezileştirme bu değeri aktaracaktı. Böylelikle ağın misyonu, bilgiyi </a:t>
            </a:r>
            <a:r>
              <a:rPr lang="tr-TR" sz="3200" dirty="0" smtClean="0">
                <a:latin typeface="Arial" panose="020B0604020202020204" pitchFamily="34" charset="0"/>
                <a:cs typeface="Arial" panose="020B0604020202020204" pitchFamily="34" charset="0"/>
              </a:rPr>
              <a:t>merkezden </a:t>
            </a:r>
            <a:r>
              <a:rPr lang="tr-TR" sz="3200" dirty="0">
                <a:latin typeface="Arial" panose="020B0604020202020204" pitchFamily="34" charset="0"/>
                <a:cs typeface="Arial" panose="020B0604020202020204" pitchFamily="34" charset="0"/>
              </a:rPr>
              <a:t>çevreye </a:t>
            </a:r>
            <a:r>
              <a:rPr lang="tr-TR" sz="3200" dirty="0" smtClean="0">
                <a:latin typeface="Arial" panose="020B0604020202020204" pitchFamily="34" charset="0"/>
                <a:cs typeface="Arial" panose="020B0604020202020204" pitchFamily="34" charset="0"/>
              </a:rPr>
              <a:t>yaymaktı</a:t>
            </a:r>
          </a:p>
          <a:p>
            <a:pPr marL="0" indent="0" algn="ctr">
              <a:buNone/>
            </a:pP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76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1">
              <a:lumMod val="40000"/>
              <a:lumOff val="6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Hukuk öğrenimi görmek üzere Paris’e gitmeden önce amacı topladığı jeolojik ve bitkisel numuneleri ve yazılarını bir düzene sokmaktır; 15 yaşından beri zihnini meşgul eden sorulardan biri </a:t>
            </a:r>
            <a:r>
              <a:rPr lang="tr-TR" b="1" dirty="0" smtClean="0">
                <a:solidFill>
                  <a:schemeClr val="accent1">
                    <a:lumMod val="50000"/>
                  </a:schemeClr>
                </a:solidFill>
                <a:latin typeface="Arial" panose="020B0604020202020204" pitchFamily="34" charset="0"/>
                <a:cs typeface="Arial" panose="020B0604020202020204" pitchFamily="34" charset="0"/>
              </a:rPr>
              <a:t>nasıl </a:t>
            </a:r>
            <a:r>
              <a:rPr lang="tr-TR" b="1" dirty="0" err="1" smtClean="0">
                <a:solidFill>
                  <a:schemeClr val="accent1">
                    <a:lumMod val="50000"/>
                  </a:schemeClr>
                </a:solidFill>
                <a:latin typeface="Arial" panose="020B0604020202020204" pitchFamily="34" charset="0"/>
                <a:cs typeface="Arial" panose="020B0604020202020204" pitchFamily="34" charset="0"/>
              </a:rPr>
              <a:t>çalışmalı’dır</a:t>
            </a:r>
            <a:r>
              <a:rPr lang="tr-TR" dirty="0" smtClean="0">
                <a:latin typeface="Arial" panose="020B0604020202020204" pitchFamily="34" charset="0"/>
                <a:cs typeface="Arial" panose="020B0604020202020204" pitchFamily="34" charset="0"/>
              </a:rPr>
              <a:t>.</a:t>
            </a: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Okurken yazarlardan alınan notlar(kartlara, kağıtlara)  daha sonra sınıflanır ve dosyalanır; böylelikle, kişi kendi özel kullanımı için yararlı pasajlar içeren </a:t>
            </a:r>
            <a:r>
              <a:rPr lang="tr-TR" b="1" dirty="0" smtClean="0">
                <a:solidFill>
                  <a:schemeClr val="accent5">
                    <a:lumMod val="75000"/>
                  </a:schemeClr>
                </a:solidFill>
                <a:latin typeface="Arial" panose="020B0604020202020204" pitchFamily="34" charset="0"/>
                <a:cs typeface="Arial" panose="020B0604020202020204" pitchFamily="34" charset="0"/>
              </a:rPr>
              <a:t>küçük kısaltılmış bir bilimsel inceleme/eser </a:t>
            </a:r>
            <a:r>
              <a:rPr lang="tr-TR" dirty="0" smtClean="0">
                <a:latin typeface="Arial" panose="020B0604020202020204" pitchFamily="34" charset="0"/>
                <a:cs typeface="Arial" panose="020B0604020202020204" pitchFamily="34" charset="0"/>
              </a:rPr>
              <a:t>yapabilir.</a:t>
            </a:r>
          </a:p>
          <a:p>
            <a:pPr marL="0" indent="0">
              <a:buNone/>
            </a:pPr>
            <a:endParaRPr lang="tr-TR" dirty="0" smtClean="0">
              <a:latin typeface="Arial" panose="020B0604020202020204" pitchFamily="34" charset="0"/>
              <a:cs typeface="Arial" panose="020B0604020202020204" pitchFamily="34" charset="0"/>
            </a:endParaRPr>
          </a:p>
          <a:p>
            <a:r>
              <a:rPr lang="tr-TR" b="1" dirty="0" smtClean="0">
                <a:solidFill>
                  <a:schemeClr val="accent5">
                    <a:lumMod val="75000"/>
                  </a:schemeClr>
                </a:solidFill>
                <a:latin typeface="Arial" panose="020B0604020202020204" pitchFamily="34" charset="0"/>
                <a:cs typeface="Arial" panose="020B0604020202020204" pitchFamily="34" charset="0"/>
              </a:rPr>
              <a:t>Sınıflama</a:t>
            </a:r>
            <a:r>
              <a:rPr lang="tr-TR" dirty="0" smtClean="0">
                <a:latin typeface="Arial" panose="020B0604020202020204" pitchFamily="34" charset="0"/>
                <a:cs typeface="Arial" panose="020B0604020202020204" pitchFamily="34" charset="0"/>
              </a:rPr>
              <a:t>, Onun gözünde notları ve yazıları(</a:t>
            </a:r>
            <a:r>
              <a:rPr lang="tr-TR" dirty="0" err="1" smtClean="0">
                <a:latin typeface="Arial" panose="020B0604020202020204" pitchFamily="34" charset="0"/>
                <a:cs typeface="Arial" panose="020B0604020202020204" pitchFamily="34" charset="0"/>
              </a:rPr>
              <a:t>papers</a:t>
            </a:r>
            <a:r>
              <a:rPr lang="tr-TR" dirty="0" smtClean="0">
                <a:latin typeface="Arial" panose="020B0604020202020204" pitchFamily="34" charset="0"/>
                <a:cs typeface="Arial" panose="020B0604020202020204" pitchFamily="34" charset="0"/>
              </a:rPr>
              <a:t>) evrensel bilginin muazzam </a:t>
            </a:r>
            <a:r>
              <a:rPr lang="tr-TR" dirty="0" err="1" smtClean="0">
                <a:latin typeface="Arial" panose="020B0604020202020204" pitchFamily="34" charset="0"/>
                <a:cs typeface="Arial" panose="020B0604020202020204" pitchFamily="34" charset="0"/>
              </a:rPr>
              <a:t>compendiumuna</a:t>
            </a:r>
            <a:r>
              <a:rPr lang="tr-TR" dirty="0" smtClean="0">
                <a:latin typeface="Arial" panose="020B0604020202020204" pitchFamily="34" charset="0"/>
                <a:cs typeface="Arial" panose="020B0604020202020204" pitchFamily="34" charset="0"/>
              </a:rPr>
              <a:t> girecek biçimde </a:t>
            </a:r>
            <a:r>
              <a:rPr lang="tr-TR" b="1" dirty="0" smtClean="0">
                <a:solidFill>
                  <a:schemeClr val="accent5">
                    <a:lumMod val="75000"/>
                  </a:schemeClr>
                </a:solidFill>
                <a:latin typeface="Arial" panose="020B0604020202020204" pitchFamily="34" charset="0"/>
                <a:cs typeface="Arial" panose="020B0604020202020204" pitchFamily="34" charset="0"/>
              </a:rPr>
              <a:t>düzenlemeye yarayan bir araçtır;</a:t>
            </a:r>
            <a:r>
              <a:rPr lang="tr-TR" dirty="0" smtClean="0">
                <a:latin typeface="Arial" panose="020B0604020202020204" pitchFamily="34" charset="0"/>
                <a:cs typeface="Arial" panose="020B0604020202020204" pitchFamily="34" charset="0"/>
              </a:rPr>
              <a:t> söz konusu </a:t>
            </a:r>
            <a:r>
              <a:rPr lang="tr-TR" dirty="0" err="1" smtClean="0">
                <a:latin typeface="Arial" panose="020B0604020202020204" pitchFamily="34" charset="0"/>
                <a:cs typeface="Arial" panose="020B0604020202020204" pitchFamily="34" charset="0"/>
              </a:rPr>
              <a:t>compendium</a:t>
            </a:r>
            <a:r>
              <a:rPr lang="tr-TR" dirty="0" smtClean="0">
                <a:latin typeface="Arial" panose="020B0604020202020204" pitchFamily="34" charset="0"/>
                <a:cs typeface="Arial" panose="020B0604020202020204" pitchFamily="34" charset="0"/>
              </a:rPr>
              <a:t> veya </a:t>
            </a:r>
            <a:r>
              <a:rPr lang="tr-TR" sz="3200" b="1" dirty="0" smtClean="0">
                <a:solidFill>
                  <a:schemeClr val="accent1">
                    <a:lumMod val="50000"/>
                  </a:schemeClr>
                </a:solidFill>
                <a:latin typeface="Arial" panose="020B0604020202020204" pitchFamily="34" charset="0"/>
                <a:cs typeface="Arial" panose="020B0604020202020204" pitchFamily="34" charset="0"/>
              </a:rPr>
              <a:t>ansiklopediyi</a:t>
            </a:r>
            <a:r>
              <a:rPr lang="tr-TR" sz="3200"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yaratma tekniğidir ve toplum için önemlidir.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18)</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normAutofit lnSpcReduction="10000"/>
          </a:bodyPr>
          <a:lstStyle/>
          <a:p>
            <a:pPr marL="0" indent="0">
              <a:buNone/>
            </a:pPr>
            <a:endParaRPr lang="tr-TR" sz="3200" b="1" dirty="0" smtClean="0">
              <a:latin typeface="Arial" panose="020B0604020202020204" pitchFamily="34" charset="0"/>
              <a:cs typeface="Arial" panose="020B0604020202020204" pitchFamily="34" charset="0"/>
            </a:endParaRPr>
          </a:p>
          <a:p>
            <a:pPr marL="0" indent="0" algn="ctr">
              <a:buNone/>
            </a:pPr>
            <a:r>
              <a:rPr lang="tr-TR" sz="3200" b="1" dirty="0" smtClean="0">
                <a:latin typeface="Arial" panose="020B0604020202020204" pitchFamily="34" charset="0"/>
                <a:cs typeface="Arial" panose="020B0604020202020204" pitchFamily="34" charset="0"/>
              </a:rPr>
              <a:t>Bellek Sarayı</a:t>
            </a:r>
          </a:p>
          <a:p>
            <a:pPr marL="0" indent="0" algn="ctr">
              <a:buNone/>
            </a:pPr>
            <a:r>
              <a:rPr lang="tr-TR" sz="3200" dirty="0" err="1" smtClean="0">
                <a:latin typeface="Arial" panose="020B0604020202020204" pitchFamily="34" charset="0"/>
                <a:cs typeface="Arial" panose="020B0604020202020204" pitchFamily="34" charset="0"/>
              </a:rPr>
              <a:t>Otlet</a:t>
            </a:r>
            <a:r>
              <a:rPr lang="tr-TR" sz="3200" dirty="0">
                <a:latin typeface="Arial" panose="020B0604020202020204" pitchFamily="34" charset="0"/>
                <a:cs typeface="Arial" panose="020B0604020202020204" pitchFamily="34" charset="0"/>
              </a:rPr>
              <a:t>,</a:t>
            </a:r>
            <a:r>
              <a:rPr lang="tr-TR" sz="3200" dirty="0" smtClean="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belleğin bilişsel süreciyle </a:t>
            </a:r>
            <a:r>
              <a:rPr lang="tr-TR" sz="3200" dirty="0" smtClean="0">
                <a:latin typeface="Arial" panose="020B0604020202020204" pitchFamily="34" charset="0"/>
                <a:cs typeface="Arial" panose="020B0604020202020204" pitchFamily="34" charset="0"/>
              </a:rPr>
              <a:t>ilgilenmiş </a:t>
            </a:r>
            <a:r>
              <a:rPr lang="tr-TR" sz="3200" dirty="0">
                <a:latin typeface="Arial" panose="020B0604020202020204" pitchFamily="34" charset="0"/>
                <a:cs typeface="Arial" panose="020B0604020202020204" pitchFamily="34" charset="0"/>
              </a:rPr>
              <a:t>ve beynin kullanımına uygun bir makine </a:t>
            </a:r>
            <a:r>
              <a:rPr lang="tr-TR" sz="3200" dirty="0" smtClean="0">
                <a:latin typeface="Arial" panose="020B0604020202020204" pitchFamily="34" charset="0"/>
                <a:cs typeface="Arial" panose="020B0604020202020204" pitchFamily="34" charset="0"/>
              </a:rPr>
              <a:t>düşlemiştir</a:t>
            </a:r>
          </a:p>
          <a:p>
            <a:pPr marL="0" indent="0" algn="ctr">
              <a:buNone/>
            </a:pPr>
            <a:r>
              <a:rPr lang="tr-TR" sz="3200" dirty="0">
                <a:latin typeface="Arial" panose="020B0604020202020204" pitchFamily="34" charset="0"/>
                <a:cs typeface="Arial" panose="020B0604020202020204" pitchFamily="34" charset="0"/>
              </a:rPr>
              <a:t>Beyin dokümanları depolayamaz, karmaşık bir düzenlemenin sonucu olarak yalnız </a:t>
            </a:r>
            <a:r>
              <a:rPr lang="tr-TR" sz="3200" b="1" dirty="0">
                <a:latin typeface="Arial" panose="020B0604020202020204" pitchFamily="34" charset="0"/>
                <a:cs typeface="Arial" panose="020B0604020202020204" pitchFamily="34" charset="0"/>
              </a:rPr>
              <a:t>enformasyonu</a:t>
            </a:r>
            <a:r>
              <a:rPr lang="tr-TR" sz="3200" dirty="0">
                <a:latin typeface="Arial" panose="020B0604020202020204" pitchFamily="34" charset="0"/>
                <a:cs typeface="Arial" panose="020B0604020202020204" pitchFamily="34" charset="0"/>
              </a:rPr>
              <a:t> </a:t>
            </a:r>
            <a:r>
              <a:rPr lang="tr-TR" sz="3200" dirty="0" smtClean="0">
                <a:latin typeface="Arial" panose="020B0604020202020204" pitchFamily="34" charset="0"/>
                <a:cs typeface="Arial" panose="020B0604020202020204" pitchFamily="34" charset="0"/>
              </a:rPr>
              <a:t>depolayabilir</a:t>
            </a:r>
          </a:p>
          <a:p>
            <a:pPr marL="0" indent="0" algn="ctr">
              <a:buNone/>
            </a:pPr>
            <a:r>
              <a:rPr lang="es-ES" sz="3200" dirty="0">
                <a:latin typeface="Arial" panose="020B0604020202020204" pitchFamily="34" charset="0"/>
                <a:cs typeface="Arial" panose="020B0604020202020204" pitchFamily="34" charset="0"/>
              </a:rPr>
              <a:t>Bellek ve enformasyon son derece </a:t>
            </a:r>
            <a:r>
              <a:rPr lang="es-ES" sz="3200" dirty="0" smtClean="0">
                <a:latin typeface="Arial" panose="020B0604020202020204" pitchFamily="34" charset="0"/>
                <a:cs typeface="Arial" panose="020B0604020202020204" pitchFamily="34" charset="0"/>
              </a:rPr>
              <a:t>ilişkilidir</a:t>
            </a:r>
            <a:endParaRPr lang="tr-TR" sz="3200" dirty="0" smtClean="0">
              <a:latin typeface="Arial" panose="020B0604020202020204" pitchFamily="34" charset="0"/>
              <a:cs typeface="Arial" panose="020B0604020202020204" pitchFamily="34" charset="0"/>
            </a:endParaRPr>
          </a:p>
          <a:p>
            <a:pPr marL="0" indent="0" algn="ctr">
              <a:buNone/>
            </a:pPr>
            <a:endParaRPr lang="tr-TR" sz="3200" dirty="0" smtClean="0">
              <a:latin typeface="Arial" panose="020B0604020202020204" pitchFamily="34" charset="0"/>
              <a:cs typeface="Arial" panose="020B0604020202020204" pitchFamily="34" charset="0"/>
            </a:endParaRPr>
          </a:p>
          <a:p>
            <a:pPr marL="0" indent="0" algn="ctr">
              <a:buNone/>
            </a:pPr>
            <a:r>
              <a:rPr lang="tr-TR" sz="3200" b="1" dirty="0">
                <a:latin typeface="Arial" panose="020B0604020202020204" pitchFamily="34" charset="0"/>
                <a:cs typeface="Arial" panose="020B0604020202020204" pitchFamily="34" charset="0"/>
              </a:rPr>
              <a:t>Bellek sanatı </a:t>
            </a:r>
            <a:r>
              <a:rPr lang="tr-TR" sz="3200" dirty="0">
                <a:latin typeface="Arial" panose="020B0604020202020204" pitchFamily="34" charset="0"/>
                <a:cs typeface="Arial" panose="020B0604020202020204" pitchFamily="34" charset="0"/>
              </a:rPr>
              <a:t>antik çağdan Rönesans’a kadar hitabet(retorik)  derslerinin bir parçasıydı. Bilgiyi etkili biçimde hatırlayabilmek için enformasyonun karmaşık işlemlerle düzenlenmesi üzerinde duruluyordu. Ama aynı zamanda bu verilerin 3 boyutlu hayali bir uzama yerleştirilmesi isteniyordu; bu “</a:t>
            </a:r>
            <a:r>
              <a:rPr lang="tr-TR" sz="3200" b="1" dirty="0">
                <a:latin typeface="Arial" panose="020B0604020202020204" pitchFamily="34" charset="0"/>
                <a:cs typeface="Arial" panose="020B0604020202020204" pitchFamily="34" charset="0"/>
              </a:rPr>
              <a:t>bellek </a:t>
            </a:r>
            <a:r>
              <a:rPr lang="tr-TR" sz="3200" b="1" dirty="0" err="1">
                <a:latin typeface="Arial" panose="020B0604020202020204" pitchFamily="34" charset="0"/>
                <a:cs typeface="Arial" panose="020B0604020202020204" pitchFamily="34" charset="0"/>
              </a:rPr>
              <a:t>sarayları</a:t>
            </a:r>
            <a:r>
              <a:rPr lang="tr-TR" sz="3200" dirty="0" err="1">
                <a:latin typeface="Arial" panose="020B0604020202020204" pitchFamily="34" charset="0"/>
                <a:cs typeface="Arial" panose="020B0604020202020204" pitchFamily="34" charset="0"/>
              </a:rPr>
              <a:t>”nın</a:t>
            </a:r>
            <a:r>
              <a:rPr lang="tr-TR" sz="3200" dirty="0">
                <a:latin typeface="Arial" panose="020B0604020202020204" pitchFamily="34" charset="0"/>
                <a:cs typeface="Arial" panose="020B0604020202020204" pitchFamily="34" charset="0"/>
              </a:rPr>
              <a:t> göreviydi</a:t>
            </a:r>
          </a:p>
        </p:txBody>
      </p:sp>
    </p:spTree>
    <p:extLst>
      <p:ext uri="{BB962C8B-B14F-4D97-AF65-F5344CB8AC3E}">
        <p14:creationId xmlns:p14="http://schemas.microsoft.com/office/powerpoint/2010/main" val="412691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pPr marL="0" indent="0" algn="ctr">
              <a:buNone/>
            </a:pPr>
            <a:r>
              <a:rPr lang="tr-TR" b="1" dirty="0" smtClean="0">
                <a:solidFill>
                  <a:schemeClr val="accent2">
                    <a:lumMod val="50000"/>
                  </a:schemeClr>
                </a:solidFill>
                <a:latin typeface="Arial" panose="020B0604020202020204" pitchFamily="34" charset="0"/>
                <a:cs typeface="Arial" panose="020B0604020202020204" pitchFamily="34" charset="0"/>
              </a:rPr>
              <a:t>Mimari </a:t>
            </a:r>
            <a:r>
              <a:rPr lang="tr-TR" b="1" dirty="0">
                <a:solidFill>
                  <a:schemeClr val="accent2">
                    <a:lumMod val="50000"/>
                  </a:schemeClr>
                </a:solidFill>
                <a:latin typeface="Arial" panose="020B0604020202020204" pitchFamily="34" charset="0"/>
                <a:cs typeface="Arial" panose="020B0604020202020204" pitchFamily="34" charset="0"/>
              </a:rPr>
              <a:t>konfigürasyon kullanıcıya bilginin akılcı biçimde uzamda düzenlenmesi olanağını sağlıyor</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Bu </a:t>
            </a:r>
            <a:r>
              <a:rPr lang="tr-TR" dirty="0">
                <a:latin typeface="Arial" panose="020B0604020202020204" pitchFamily="34" charset="0"/>
                <a:cs typeface="Arial" panose="020B0604020202020204" pitchFamily="34" charset="0"/>
              </a:rPr>
              <a:t>yöntem, kullanıcının hatırlaması gereken noktaları, doğru sıralama ile hatırlamasını </a:t>
            </a:r>
            <a:r>
              <a:rPr lang="tr-TR" dirty="0" smtClean="0">
                <a:latin typeface="Arial" panose="020B0604020202020204" pitchFamily="34" charset="0"/>
                <a:cs typeface="Arial" panose="020B0604020202020204" pitchFamily="34" charset="0"/>
              </a:rPr>
              <a:t>sağlıyordu. </a:t>
            </a:r>
            <a:r>
              <a:rPr lang="tr-TR" dirty="0">
                <a:latin typeface="Arial" panose="020B0604020202020204" pitchFamily="34" charset="0"/>
                <a:cs typeface="Arial" panose="020B0604020202020204" pitchFamily="34" charset="0"/>
              </a:rPr>
              <a:t>(tıpkı binada odalara giden yollar </a:t>
            </a:r>
            <a:r>
              <a:rPr lang="tr-TR" dirty="0" smtClean="0">
                <a:latin typeface="Arial" panose="020B0604020202020204" pitchFamily="34" charset="0"/>
                <a:cs typeface="Arial" panose="020B0604020202020204" pitchFamily="34" charset="0"/>
              </a:rPr>
              <a:t>gibi; </a:t>
            </a:r>
            <a:r>
              <a:rPr lang="tr-TR" b="1" dirty="0">
                <a:solidFill>
                  <a:schemeClr val="accent2">
                    <a:lumMod val="50000"/>
                  </a:schemeClr>
                </a:solidFill>
                <a:latin typeface="Arial" panose="020B0604020202020204" pitchFamily="34" charset="0"/>
                <a:cs typeface="Arial" panose="020B0604020202020204" pitchFamily="34" charset="0"/>
              </a:rPr>
              <a:t>bellek sarayları sanal binalardı</a:t>
            </a:r>
            <a:r>
              <a:rPr lang="tr-TR" dirty="0">
                <a:latin typeface="Arial" panose="020B0604020202020204" pitchFamily="34" charset="0"/>
                <a:cs typeface="Arial" panose="020B0604020202020204" pitchFamily="34" charset="0"/>
              </a:rPr>
              <a:t>. Bu sanal </a:t>
            </a:r>
            <a:r>
              <a:rPr lang="tr-TR" dirty="0" smtClean="0">
                <a:latin typeface="Arial" panose="020B0604020202020204" pitchFamily="34" charset="0"/>
                <a:cs typeface="Arial" panose="020B0604020202020204" pitchFamily="34" charset="0"/>
              </a:rPr>
              <a:t>bellek sarayı, kendine </a:t>
            </a:r>
            <a:r>
              <a:rPr lang="tr-TR" dirty="0">
                <a:latin typeface="Arial" panose="020B0604020202020204" pitchFamily="34" charset="0"/>
                <a:cs typeface="Arial" panose="020B0604020202020204" pitchFamily="34" charset="0"/>
              </a:rPr>
              <a:t>özgü </a:t>
            </a:r>
            <a:r>
              <a:rPr lang="tr-TR" dirty="0" smtClean="0">
                <a:latin typeface="Arial" panose="020B0604020202020204" pitchFamily="34" charset="0"/>
                <a:cs typeface="Arial" panose="020B0604020202020204" pitchFamily="34" charset="0"/>
              </a:rPr>
              <a:t>biçimde bilgiyi düzenleyen </a:t>
            </a:r>
            <a:r>
              <a:rPr lang="tr-TR" b="1" dirty="0" smtClean="0">
                <a:solidFill>
                  <a:schemeClr val="accent2">
                    <a:lumMod val="50000"/>
                  </a:schemeClr>
                </a:solidFill>
                <a:latin typeface="Arial" panose="020B0604020202020204" pitchFamily="34" charset="0"/>
                <a:cs typeface="Arial" panose="020B0604020202020204" pitchFamily="34" charset="0"/>
              </a:rPr>
              <a:t>kullanıcının</a:t>
            </a:r>
            <a:r>
              <a:rPr lang="tr-TR" dirty="0" smtClean="0">
                <a:latin typeface="Arial" panose="020B0604020202020204" pitchFamily="34" charset="0"/>
                <a:cs typeface="Arial" panose="020B0604020202020204" pitchFamily="34" charset="0"/>
              </a:rPr>
              <a:t> arzusuna göre inşa ediliyordu. </a:t>
            </a:r>
          </a:p>
          <a:p>
            <a:pPr marL="0" indent="0" algn="ctr">
              <a:buNone/>
            </a:pPr>
            <a:r>
              <a:rPr lang="tr-TR" b="1" dirty="0" err="1" smtClean="0">
                <a:solidFill>
                  <a:schemeClr val="accent2">
                    <a:lumMod val="50000"/>
                  </a:schemeClr>
                </a:solidFill>
                <a:latin typeface="Arial" panose="020B0604020202020204" pitchFamily="34" charset="0"/>
                <a:cs typeface="Arial" panose="020B0604020202020204" pitchFamily="34" charset="0"/>
              </a:rPr>
              <a:t>Otlet’in</a:t>
            </a:r>
            <a:r>
              <a:rPr lang="tr-TR" b="1" dirty="0" smtClean="0">
                <a:solidFill>
                  <a:schemeClr val="accent2">
                    <a:lumMod val="50000"/>
                  </a:schemeClr>
                </a:solidFill>
                <a:latin typeface="Arial" panose="020B0604020202020204" pitchFamily="34" charset="0"/>
                <a:cs typeface="Arial" panose="020B0604020202020204" pitchFamily="34" charset="0"/>
              </a:rPr>
              <a:t> </a:t>
            </a:r>
            <a:r>
              <a:rPr lang="tr-TR" b="1" dirty="0">
                <a:solidFill>
                  <a:schemeClr val="accent2">
                    <a:lumMod val="50000"/>
                  </a:schemeClr>
                </a:solidFill>
                <a:latin typeface="Arial" panose="020B0604020202020204" pitchFamily="34" charset="0"/>
                <a:cs typeface="Arial" panose="020B0604020202020204" pitchFamily="34" charset="0"/>
              </a:rPr>
              <a:t>tasarısında da mimarlık sanatı organize etme </a:t>
            </a:r>
            <a:r>
              <a:rPr lang="tr-TR" b="1" dirty="0" smtClean="0">
                <a:solidFill>
                  <a:schemeClr val="accent2">
                    <a:lumMod val="50000"/>
                  </a:schemeClr>
                </a:solidFill>
                <a:latin typeface="Arial" panose="020B0604020202020204" pitchFamily="34" charset="0"/>
                <a:cs typeface="Arial" panose="020B0604020202020204" pitchFamily="34" charset="0"/>
              </a:rPr>
              <a:t>sanatıydı</a:t>
            </a:r>
          </a:p>
          <a:p>
            <a:pPr marL="0" indent="0" algn="ctr">
              <a:buNone/>
            </a:pPr>
            <a:r>
              <a:rPr lang="tr-TR" b="1" dirty="0">
                <a:solidFill>
                  <a:schemeClr val="accent2">
                    <a:lumMod val="50000"/>
                  </a:schemeClr>
                </a:solidFill>
                <a:latin typeface="Arial" panose="020B0604020202020204" pitchFamily="34" charset="0"/>
                <a:cs typeface="Arial" panose="020B0604020202020204" pitchFamily="34" charset="0"/>
              </a:rPr>
              <a:t>Enformasyon yönetimi </a:t>
            </a:r>
            <a:endParaRPr lang="tr-TR" b="1" dirty="0" smtClean="0">
              <a:solidFill>
                <a:schemeClr val="accent2">
                  <a:lumMod val="50000"/>
                </a:schemeClr>
              </a:solidFill>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yalnız </a:t>
            </a:r>
            <a:r>
              <a:rPr lang="tr-TR" dirty="0">
                <a:latin typeface="Arial" panose="020B0604020202020204" pitchFamily="34" charset="0"/>
                <a:cs typeface="Arial" panose="020B0604020202020204" pitchFamily="34" charset="0"/>
              </a:rPr>
              <a:t>entelektüel gereçleri gerektirmiyordu, kentsel iletişim araçlarından </a:t>
            </a:r>
            <a:r>
              <a:rPr lang="tr-TR" dirty="0" smtClean="0">
                <a:latin typeface="Arial" panose="020B0604020202020204" pitchFamily="34" charset="0"/>
                <a:cs typeface="Arial" panose="020B0604020202020204" pitchFamily="34" charset="0"/>
              </a:rPr>
              <a:t>enformasyona, </a:t>
            </a:r>
            <a:r>
              <a:rPr lang="tr-TR" dirty="0">
                <a:latin typeface="Arial" panose="020B0604020202020204" pitchFamily="34" charset="0"/>
                <a:cs typeface="Arial" panose="020B0604020202020204" pitchFamily="34" charset="0"/>
              </a:rPr>
              <a:t>belirli ulaşma biçimlerine kadar küresel bir düzenleme vizyonu da </a:t>
            </a:r>
            <a:r>
              <a:rPr lang="tr-TR" dirty="0" smtClean="0">
                <a:latin typeface="Arial" panose="020B0604020202020204" pitchFamily="34" charset="0"/>
                <a:cs typeface="Arial" panose="020B0604020202020204" pitchFamily="34" charset="0"/>
              </a:rPr>
              <a:t>gerektiriyordu</a:t>
            </a:r>
          </a:p>
          <a:p>
            <a:pPr marL="0" indent="0" algn="ctr">
              <a:buNone/>
            </a:pPr>
            <a:r>
              <a:rPr lang="tr-TR" dirty="0" err="1">
                <a:latin typeface="Arial" panose="020B0604020202020204" pitchFamily="34" charset="0"/>
                <a:cs typeface="Arial" panose="020B0604020202020204" pitchFamily="34" charset="0"/>
              </a:rPr>
              <a:t>Otlet’in</a:t>
            </a:r>
            <a:r>
              <a:rPr lang="tr-TR" dirty="0">
                <a:latin typeface="Arial" panose="020B0604020202020204" pitchFamily="34" charset="0"/>
                <a:cs typeface="Arial" panose="020B0604020202020204" pitchFamily="34" charset="0"/>
              </a:rPr>
              <a:t> tasarısında kişi, kişisel kütüphane ile evrensel kütüphane arasındaki bağlantıyı zihninde canlandırabilir. UA kütüphanenin mimari düzenlemesi, kişisel bellek saraylarının inşasında bir model olarak kullanılabilir</a:t>
            </a:r>
          </a:p>
        </p:txBody>
      </p:sp>
    </p:spTree>
    <p:extLst>
      <p:ext uri="{BB962C8B-B14F-4D97-AF65-F5344CB8AC3E}">
        <p14:creationId xmlns:p14="http://schemas.microsoft.com/office/powerpoint/2010/main" val="3786059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690689"/>
          </a:xfrm>
          <a:solidFill>
            <a:schemeClr val="accent4">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a:lstStyle/>
          <a:p>
            <a:pPr algn="ctr"/>
            <a:r>
              <a:rPr lang="tr-TR" b="1" dirty="0" smtClean="0">
                <a:solidFill>
                  <a:schemeClr val="accent2">
                    <a:lumMod val="50000"/>
                  </a:schemeClr>
                </a:solidFill>
                <a:latin typeface="Arial" panose="020B0604020202020204" pitchFamily="34" charset="0"/>
                <a:cs typeface="Arial" panose="020B0604020202020204" pitchFamily="34" charset="0"/>
              </a:rPr>
              <a:t>Evrensellik(Ortaçağda)</a:t>
            </a:r>
            <a:endParaRPr lang="tr-TR" b="1" dirty="0">
              <a:solidFill>
                <a:schemeClr val="accent2">
                  <a:lumMod val="50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717963"/>
            <a:ext cx="12095018" cy="5140037"/>
          </a:xfrm>
          <a:solidFill>
            <a:schemeClr val="accent4">
              <a:lumMod val="20000"/>
              <a:lumOff val="80000"/>
            </a:schemeClr>
          </a:solidFill>
        </p:spPr>
        <p:txBody>
          <a:bodyPr/>
          <a:lstStyle/>
          <a:p>
            <a:r>
              <a:rPr lang="tr-TR" dirty="0">
                <a:latin typeface="Arial" panose="020B0604020202020204" pitchFamily="34" charset="0"/>
                <a:cs typeface="Arial" panose="020B0604020202020204" pitchFamily="34" charset="0"/>
              </a:rPr>
              <a:t>Tarih boyunca evrensellik, bütün topluluklar(uluslar) arasında barışın sağlanabilmesi için “</a:t>
            </a:r>
            <a:r>
              <a:rPr lang="tr-TR" b="1" dirty="0">
                <a:solidFill>
                  <a:schemeClr val="accent2">
                    <a:lumMod val="50000"/>
                  </a:schemeClr>
                </a:solidFill>
                <a:latin typeface="Arial" panose="020B0604020202020204" pitchFamily="34" charset="0"/>
                <a:cs typeface="Arial" panose="020B0604020202020204" pitchFamily="34" charset="0"/>
              </a:rPr>
              <a:t>evrensel krallığı</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savunmuştur</a:t>
            </a:r>
          </a:p>
          <a:p>
            <a:r>
              <a:rPr lang="tr-TR" b="1" dirty="0" err="1" smtClean="0">
                <a:solidFill>
                  <a:schemeClr val="accent2">
                    <a:lumMod val="50000"/>
                  </a:schemeClr>
                </a:solidFill>
                <a:latin typeface="Arial" panose="020B0604020202020204" pitchFamily="34" charset="0"/>
                <a:cs typeface="Arial" panose="020B0604020202020204" pitchFamily="34" charset="0"/>
              </a:rPr>
              <a:t>Dante</a:t>
            </a:r>
            <a:r>
              <a:rPr lang="tr-TR" dirty="0" err="1" smtClean="0">
                <a:latin typeface="Arial" panose="020B0604020202020204" pitchFamily="34" charset="0"/>
                <a:cs typeface="Arial" panose="020B0604020202020204" pitchFamily="34" charset="0"/>
              </a:rPr>
              <a:t>’nin</a:t>
            </a:r>
            <a:r>
              <a:rPr lang="tr-TR" dirty="0" smtClean="0">
                <a:latin typeface="Arial" panose="020B0604020202020204" pitchFamily="34" charset="0"/>
                <a:cs typeface="Arial" panose="020B0604020202020204" pitchFamily="34" charset="0"/>
              </a:rPr>
              <a:t> evrensel krallığı tarifindeki anahtar unsurlar: </a:t>
            </a:r>
          </a:p>
          <a:p>
            <a:pPr marL="0" indent="0">
              <a:buNone/>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insanın mutluluğa varma ereği…diğerlerini düzenleme ve yönetme … tek </a:t>
            </a:r>
            <a:r>
              <a:rPr lang="tr-TR" dirty="0">
                <a:latin typeface="Arial" panose="020B0604020202020204" pitchFamily="34" charset="0"/>
                <a:cs typeface="Arial" panose="020B0604020202020204" pitchFamily="34" charset="0"/>
              </a:rPr>
              <a:t>başına </a:t>
            </a:r>
            <a:r>
              <a:rPr lang="tr-TR" dirty="0" smtClean="0">
                <a:latin typeface="Arial" panose="020B0604020202020204" pitchFamily="34" charset="0"/>
                <a:cs typeface="Arial" panose="020B0604020202020204" pitchFamily="34" charset="0"/>
              </a:rPr>
              <a:t>olamama…işbirliği…sosyallik…bütün </a:t>
            </a:r>
            <a:r>
              <a:rPr lang="tr-TR" dirty="0">
                <a:latin typeface="Arial" panose="020B0604020202020204" pitchFamily="34" charset="0"/>
                <a:cs typeface="Arial" panose="020B0604020202020204" pitchFamily="34" charset="0"/>
              </a:rPr>
              <a:t>topluluklar, bir ereği gerçekleştirmek için devleti(evrensel krallığı) </a:t>
            </a:r>
            <a:r>
              <a:rPr lang="tr-TR" dirty="0" smtClean="0">
                <a:latin typeface="Arial" panose="020B0604020202020204" pitchFamily="34" charset="0"/>
                <a:cs typeface="Arial" panose="020B0604020202020204" pitchFamily="34" charset="0"/>
              </a:rPr>
              <a:t>kurmuştur</a:t>
            </a:r>
          </a:p>
          <a:p>
            <a:pPr marL="0" indent="0">
              <a:buNone/>
            </a:pPr>
            <a:endParaRPr lang="tr-TR" dirty="0">
              <a:latin typeface="Arial" panose="020B0604020202020204" pitchFamily="34" charset="0"/>
              <a:cs typeface="Arial" panose="020B0604020202020204" pitchFamily="34" charset="0"/>
            </a:endParaRPr>
          </a:p>
          <a:p>
            <a:pPr marL="0" indent="0">
              <a:buNone/>
            </a:pPr>
            <a:r>
              <a:rPr lang="tr-TR" b="1" dirty="0" smtClean="0">
                <a:solidFill>
                  <a:schemeClr val="accent2">
                    <a:lumMod val="50000"/>
                  </a:schemeClr>
                </a:solidFill>
                <a:latin typeface="Arial" panose="020B0604020202020204" pitchFamily="34" charset="0"/>
                <a:cs typeface="Arial" panose="020B0604020202020204" pitchFamily="34" charset="0"/>
              </a:rPr>
              <a:t>Aristo</a:t>
            </a:r>
            <a:r>
              <a:rPr lang="tr-TR" dirty="0" smtClean="0">
                <a:latin typeface="Arial" panose="020B0604020202020204" pitchFamily="34" charset="0"/>
                <a:cs typeface="Arial" panose="020B0604020202020204" pitchFamily="34" charset="0"/>
              </a:rPr>
              <a:t> da </a:t>
            </a:r>
            <a:r>
              <a:rPr lang="tr-TR" dirty="0">
                <a:latin typeface="Arial" panose="020B0604020202020204" pitchFamily="34" charset="0"/>
                <a:cs typeface="Arial" panose="020B0604020202020204" pitchFamily="34" charset="0"/>
              </a:rPr>
              <a:t>“</a:t>
            </a:r>
            <a:r>
              <a:rPr lang="tr-TR" b="1" dirty="0">
                <a:solidFill>
                  <a:schemeClr val="accent2">
                    <a:lumMod val="50000"/>
                  </a:schemeClr>
                </a:solidFill>
                <a:latin typeface="Arial" panose="020B0604020202020204" pitchFamily="34" charset="0"/>
                <a:cs typeface="Arial" panose="020B0604020202020204" pitchFamily="34" charset="0"/>
              </a:rPr>
              <a:t>toplumun ereği dünyasal refah ve iyiliktir</a:t>
            </a:r>
            <a:r>
              <a:rPr lang="tr-TR" dirty="0">
                <a:latin typeface="Arial" panose="020B0604020202020204" pitchFamily="34" charset="0"/>
                <a:cs typeface="Arial" panose="020B0604020202020204" pitchFamily="34" charset="0"/>
              </a:rPr>
              <a:t>” der; parça için doğru olan bütün için de doğrudur. Parçanın(bireyin) mutlu olması da ancak evrensel barışın sağlanmasıyla mümkündür</a:t>
            </a:r>
          </a:p>
        </p:txBody>
      </p:sp>
    </p:spTree>
    <p:extLst>
      <p:ext uri="{BB962C8B-B14F-4D97-AF65-F5344CB8AC3E}">
        <p14:creationId xmlns:p14="http://schemas.microsoft.com/office/powerpoint/2010/main" val="3815713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lstStyle/>
          <a:p>
            <a:pPr marL="0" indent="0" algn="ctr">
              <a:buNone/>
            </a:pPr>
            <a:endParaRPr lang="tr-TR" b="1" dirty="0" smtClean="0">
              <a:solidFill>
                <a:schemeClr val="accent2">
                  <a:lumMod val="50000"/>
                </a:schemeClr>
              </a:solidFill>
              <a:latin typeface="Arial" panose="020B0604020202020204" pitchFamily="34" charset="0"/>
              <a:cs typeface="Arial" panose="020B0604020202020204" pitchFamily="34" charset="0"/>
            </a:endParaRPr>
          </a:p>
          <a:p>
            <a:pPr marL="0" indent="0" algn="ctr">
              <a:buNone/>
            </a:pPr>
            <a:r>
              <a:rPr lang="tr-TR" b="1" dirty="0" smtClean="0">
                <a:solidFill>
                  <a:schemeClr val="accent2">
                    <a:lumMod val="50000"/>
                  </a:schemeClr>
                </a:solidFill>
                <a:latin typeface="Arial" panose="020B0604020202020204" pitchFamily="34" charset="0"/>
                <a:cs typeface="Arial" panose="020B0604020202020204" pitchFamily="34" charset="0"/>
              </a:rPr>
              <a:t>Barış Sorunu</a:t>
            </a:r>
          </a:p>
          <a:p>
            <a:pPr marL="0" indent="0" algn="ctr">
              <a:buNone/>
            </a:pPr>
            <a:r>
              <a:rPr lang="tr-TR" dirty="0">
                <a:latin typeface="Arial" panose="020B0604020202020204" pitchFamily="34" charset="0"/>
                <a:cs typeface="Arial" panose="020B0604020202020204" pitchFamily="34" charset="0"/>
              </a:rPr>
              <a:t>İnsanın </a:t>
            </a:r>
            <a:r>
              <a:rPr lang="tr-TR" dirty="0" err="1">
                <a:latin typeface="Arial" panose="020B0604020202020204" pitchFamily="34" charset="0"/>
                <a:cs typeface="Arial" panose="020B0604020202020204" pitchFamily="34" charset="0"/>
              </a:rPr>
              <a:t>ayırd</a:t>
            </a:r>
            <a:r>
              <a:rPr lang="tr-TR" dirty="0">
                <a:latin typeface="Arial" panose="020B0604020202020204" pitchFamily="34" charset="0"/>
                <a:cs typeface="Arial" panose="020B0604020202020204" pitchFamily="34" charset="0"/>
              </a:rPr>
              <a:t> edici özelliği -düşünebilmesi- olduğuna göre insanlığın ereği ya da görevi, </a:t>
            </a:r>
            <a:r>
              <a:rPr lang="tr-TR" b="1" dirty="0">
                <a:solidFill>
                  <a:schemeClr val="accent2">
                    <a:lumMod val="50000"/>
                  </a:schemeClr>
                </a:solidFill>
                <a:latin typeface="Arial" panose="020B0604020202020204" pitchFamily="34" charset="0"/>
                <a:cs typeface="Arial" panose="020B0604020202020204" pitchFamily="34" charset="0"/>
              </a:rPr>
              <a:t>düşünsel bir yaşam </a:t>
            </a:r>
            <a:r>
              <a:rPr lang="tr-TR" dirty="0" smtClean="0">
                <a:latin typeface="Arial" panose="020B0604020202020204" pitchFamily="34" charset="0"/>
                <a:cs typeface="Arial" panose="020B0604020202020204" pitchFamily="34" charset="0"/>
              </a:rPr>
              <a:t>gerçekleştirmektir; bunun için </a:t>
            </a:r>
            <a:r>
              <a:rPr lang="tr-TR" dirty="0">
                <a:latin typeface="Arial" panose="020B0604020202020204" pitchFamily="34" charset="0"/>
                <a:cs typeface="Arial" panose="020B0604020202020204" pitchFamily="34" charset="0"/>
              </a:rPr>
              <a:t>ön koşul ön </a:t>
            </a:r>
            <a:r>
              <a:rPr lang="tr-TR" b="1" dirty="0" smtClean="0">
                <a:solidFill>
                  <a:schemeClr val="accent2">
                    <a:lumMod val="50000"/>
                  </a:schemeClr>
                </a:solidFill>
                <a:latin typeface="Arial" panose="020B0604020202020204" pitchFamily="34" charset="0"/>
                <a:cs typeface="Arial" panose="020B0604020202020204" pitchFamily="34" charset="0"/>
              </a:rPr>
              <a:t>evrensel </a:t>
            </a:r>
            <a:r>
              <a:rPr lang="tr-TR" b="1" dirty="0">
                <a:solidFill>
                  <a:schemeClr val="accent2">
                    <a:lumMod val="50000"/>
                  </a:schemeClr>
                </a:solidFill>
                <a:latin typeface="Arial" panose="020B0604020202020204" pitchFamily="34" charset="0"/>
                <a:cs typeface="Arial" panose="020B0604020202020204" pitchFamily="34" charset="0"/>
              </a:rPr>
              <a:t>barışın </a:t>
            </a:r>
            <a:r>
              <a:rPr lang="tr-TR" dirty="0">
                <a:latin typeface="Arial" panose="020B0604020202020204" pitchFamily="34" charset="0"/>
                <a:cs typeface="Arial" panose="020B0604020202020204" pitchFamily="34" charset="0"/>
              </a:rPr>
              <a:t>hakim kılınması </a:t>
            </a:r>
            <a:endParaRPr lang="tr-TR" dirty="0" smtClean="0">
              <a:latin typeface="Arial" panose="020B0604020202020204" pitchFamily="34" charset="0"/>
              <a:cs typeface="Arial" panose="020B0604020202020204" pitchFamily="34" charset="0"/>
            </a:endParaRPr>
          </a:p>
          <a:p>
            <a:pPr marL="0" indent="0" algn="ctr">
              <a:buNone/>
            </a:pPr>
            <a:r>
              <a:rPr lang="tr-TR" dirty="0">
                <a:latin typeface="Arial" panose="020B0604020202020204" pitchFamily="34" charset="0"/>
                <a:cs typeface="Arial" panose="020B0604020202020204" pitchFamily="34" charset="0"/>
              </a:rPr>
              <a:t>İnsanlık tek bir çatı altında toplanamadığı sürece gerçek ve evrensel bir barış </a:t>
            </a:r>
            <a:r>
              <a:rPr lang="tr-TR" dirty="0" smtClean="0">
                <a:latin typeface="Arial" panose="020B0604020202020204" pitchFamily="34" charset="0"/>
                <a:cs typeface="Arial" panose="020B0604020202020204" pitchFamily="34" charset="0"/>
              </a:rPr>
              <a:t>sağlanamaz</a:t>
            </a:r>
          </a:p>
          <a:p>
            <a:pPr marL="0" indent="0" algn="ctr">
              <a:buNone/>
            </a:pPr>
            <a:r>
              <a:rPr lang="tr-TR" b="1" dirty="0">
                <a:solidFill>
                  <a:schemeClr val="accent2">
                    <a:lumMod val="50000"/>
                  </a:schemeClr>
                </a:solidFill>
                <a:latin typeface="Arial" panose="020B0604020202020204" pitchFamily="34" charset="0"/>
                <a:cs typeface="Arial" panose="020B0604020202020204" pitchFamily="34" charset="0"/>
              </a:rPr>
              <a:t>Adalet </a:t>
            </a:r>
            <a:r>
              <a:rPr lang="tr-TR" b="1" dirty="0" smtClean="0">
                <a:solidFill>
                  <a:schemeClr val="accent2">
                    <a:lumMod val="50000"/>
                  </a:schemeClr>
                </a:solidFill>
                <a:latin typeface="Arial" panose="020B0604020202020204" pitchFamily="34" charset="0"/>
                <a:cs typeface="Arial" panose="020B0604020202020204" pitchFamily="34" charset="0"/>
              </a:rPr>
              <a:t>Sorunu</a:t>
            </a:r>
          </a:p>
          <a:p>
            <a:pPr marL="0" indent="0" algn="ctr">
              <a:buNone/>
            </a:pPr>
            <a:r>
              <a:rPr lang="tr-TR" dirty="0">
                <a:latin typeface="Arial" panose="020B0604020202020204" pitchFamily="34" charset="0"/>
                <a:cs typeface="Arial" panose="020B0604020202020204" pitchFamily="34" charset="0"/>
              </a:rPr>
              <a:t>Adalet, yanlışı yok eden doğruluk veya kuraldır. O nedenle adalet ya vardır ya yoktur. Ama uygulamada dereceleri </a:t>
            </a:r>
            <a:r>
              <a:rPr lang="tr-TR" dirty="0" smtClean="0">
                <a:latin typeface="Arial" panose="020B0604020202020204" pitchFamily="34" charset="0"/>
                <a:cs typeface="Arial" panose="020B0604020202020204" pitchFamily="34" charset="0"/>
              </a:rPr>
              <a:t>olabilir</a:t>
            </a:r>
          </a:p>
          <a:p>
            <a:pPr marL="0" indent="0" algn="ctr">
              <a:buNone/>
            </a:pPr>
            <a:r>
              <a:rPr lang="tr-TR" dirty="0">
                <a:latin typeface="Arial" panose="020B0604020202020204" pitchFamily="34" charset="0"/>
                <a:cs typeface="Arial" panose="020B0604020202020204" pitchFamily="34" charset="0"/>
              </a:rPr>
              <a:t>Adaletin konusu insanın kendisi değil, başkasıdır. Herkese kendi haklarını vermek </a:t>
            </a:r>
            <a:r>
              <a:rPr lang="tr-TR" dirty="0" smtClean="0">
                <a:latin typeface="Arial" panose="020B0604020202020204" pitchFamily="34" charset="0"/>
                <a:cs typeface="Arial" panose="020B0604020202020204" pitchFamily="34" charset="0"/>
              </a:rPr>
              <a:t>gerekir</a:t>
            </a:r>
          </a:p>
          <a:p>
            <a:pPr marL="0" indent="0" algn="ctr">
              <a:buNone/>
            </a:pPr>
            <a:r>
              <a:rPr lang="tr-TR" dirty="0">
                <a:latin typeface="Arial" panose="020B0604020202020204" pitchFamily="34" charset="0"/>
                <a:cs typeface="Arial" panose="020B0604020202020204" pitchFamily="34" charset="0"/>
              </a:rPr>
              <a:t>Doyumsuz egemen olma tutkusu bütün fenalıkların kökenidir. Hırs, tamah, tutku, arzu insanları uçuruma sürükler; bu özellikler yöneticide olduğu zaman adaletsizlik ve savaş olur</a:t>
            </a:r>
          </a:p>
        </p:txBody>
      </p:sp>
    </p:spTree>
    <p:extLst>
      <p:ext uri="{BB962C8B-B14F-4D97-AF65-F5344CB8AC3E}">
        <p14:creationId xmlns:p14="http://schemas.microsoft.com/office/powerpoint/2010/main" val="704885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normAutofit lnSpcReduction="10000"/>
          </a:bodyPr>
          <a:lstStyle/>
          <a:p>
            <a:pPr marL="0" indent="0" algn="ctr">
              <a:buNone/>
            </a:pPr>
            <a:endParaRPr lang="tr-TR" b="1" dirty="0" smtClean="0">
              <a:solidFill>
                <a:schemeClr val="accent2">
                  <a:lumMod val="50000"/>
                </a:schemeClr>
              </a:solidFill>
              <a:latin typeface="Arial" panose="020B0604020202020204" pitchFamily="34" charset="0"/>
              <a:cs typeface="Arial" panose="020B0604020202020204" pitchFamily="34" charset="0"/>
            </a:endParaRPr>
          </a:p>
          <a:p>
            <a:pPr marL="0" indent="0" algn="ctr">
              <a:buNone/>
            </a:pPr>
            <a:r>
              <a:rPr lang="tr-TR" b="1" dirty="0" smtClean="0">
                <a:solidFill>
                  <a:schemeClr val="accent2">
                    <a:lumMod val="50000"/>
                  </a:schemeClr>
                </a:solidFill>
                <a:latin typeface="Arial" panose="020B0604020202020204" pitchFamily="34" charset="0"/>
                <a:cs typeface="Arial" panose="020B0604020202020204" pitchFamily="34" charset="0"/>
              </a:rPr>
              <a:t>Özgürlük Sorunu</a:t>
            </a:r>
          </a:p>
          <a:p>
            <a:pPr marL="0" indent="0" algn="ctr">
              <a:buNone/>
            </a:pPr>
            <a:r>
              <a:rPr lang="tr-TR" dirty="0">
                <a:latin typeface="Arial" panose="020B0604020202020204" pitchFamily="34" charset="0"/>
                <a:cs typeface="Arial" panose="020B0604020202020204" pitchFamily="34" charset="0"/>
              </a:rPr>
              <a:t>Evrensel kralın yönetiminde yaşayan kişi, en özgür olanıdır. Çünkü özgürlük, kişinin başkası için değil kendisi için yaşamasıdır. Evrensel krallıkta yurttaş, yönetici için yaşamaz; yönetici yurttaş için </a:t>
            </a:r>
            <a:r>
              <a:rPr lang="tr-TR" dirty="0" smtClean="0">
                <a:latin typeface="Arial" panose="020B0604020202020204" pitchFamily="34" charset="0"/>
                <a:cs typeface="Arial" panose="020B0604020202020204" pitchFamily="34" charset="0"/>
              </a:rPr>
              <a:t>yaşar</a:t>
            </a:r>
          </a:p>
          <a:p>
            <a:pPr marL="0" indent="0" algn="ctr">
              <a:buNone/>
            </a:pPr>
            <a:r>
              <a:rPr lang="tr-TR" dirty="0">
                <a:latin typeface="Arial" panose="020B0604020202020204" pitchFamily="34" charset="0"/>
                <a:cs typeface="Arial" panose="020B0604020202020204" pitchFamily="34" charset="0"/>
              </a:rPr>
              <a:t>Özgürlük kişinin kendi kendine yargı verebilmesidir. Olgunluk özgürlüğe özgürlük de evrensel krallığa </a:t>
            </a:r>
            <a:r>
              <a:rPr lang="tr-TR" dirty="0" smtClean="0">
                <a:latin typeface="Arial" panose="020B0604020202020204" pitchFamily="34" charset="0"/>
                <a:cs typeface="Arial" panose="020B0604020202020204" pitchFamily="34" charset="0"/>
              </a:rPr>
              <a:t>bağlıdır</a:t>
            </a:r>
          </a:p>
          <a:p>
            <a:pPr marL="0" indent="0" algn="ctr">
              <a:buNone/>
            </a:pPr>
            <a:r>
              <a:rPr lang="tr-TR" b="1" dirty="0">
                <a:solidFill>
                  <a:schemeClr val="accent2">
                    <a:lumMod val="50000"/>
                  </a:schemeClr>
                </a:solidFill>
                <a:latin typeface="Arial" panose="020B0604020202020204" pitchFamily="34" charset="0"/>
                <a:cs typeface="Arial" panose="020B0604020202020204" pitchFamily="34" charset="0"/>
              </a:rPr>
              <a:t>Genel İrade </a:t>
            </a:r>
            <a:r>
              <a:rPr lang="tr-TR" b="1" dirty="0" smtClean="0">
                <a:solidFill>
                  <a:schemeClr val="accent2">
                    <a:lumMod val="50000"/>
                  </a:schemeClr>
                </a:solidFill>
                <a:latin typeface="Arial" panose="020B0604020202020204" pitchFamily="34" charset="0"/>
                <a:cs typeface="Arial" panose="020B0604020202020204" pitchFamily="34" charset="0"/>
              </a:rPr>
              <a:t>Sorunu</a:t>
            </a:r>
          </a:p>
          <a:p>
            <a:pPr marL="0" indent="0" algn="ctr">
              <a:buNone/>
            </a:pP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İnsanların birlik ve ahenk içinde mutlu bir biçimde yaşamaları bütün iradelerin birbirine uygun olmasına bağlıdır. İrade bir güç, aklın istediği yarardır. </a:t>
            </a:r>
            <a:endParaRPr lang="tr-TR" dirty="0" smtClean="0">
              <a:latin typeface="Arial" panose="020B0604020202020204" pitchFamily="34" charset="0"/>
              <a:cs typeface="Arial" panose="020B0604020202020204" pitchFamily="34" charset="0"/>
            </a:endParaRPr>
          </a:p>
          <a:p>
            <a:pPr marL="0" indent="0" algn="ctr">
              <a:buNone/>
            </a:pPr>
            <a:r>
              <a:rPr lang="tr-TR" b="1" dirty="0">
                <a:solidFill>
                  <a:schemeClr val="accent2">
                    <a:lumMod val="50000"/>
                  </a:schemeClr>
                </a:solidFill>
                <a:latin typeface="Arial" panose="020B0604020202020204" pitchFamily="34" charset="0"/>
                <a:cs typeface="Arial" panose="020B0604020202020204" pitchFamily="34" charset="0"/>
              </a:rPr>
              <a:t>Bir ve Çok Sorunu</a:t>
            </a:r>
            <a:r>
              <a:rPr lang="tr-TR"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Eğer </a:t>
            </a:r>
            <a:r>
              <a:rPr lang="tr-TR" dirty="0">
                <a:latin typeface="Arial" panose="020B0604020202020204" pitchFamily="34" charset="0"/>
                <a:cs typeface="Arial" panose="020B0604020202020204" pitchFamily="34" charset="0"/>
              </a:rPr>
              <a:t>bir iş, bir kişi tarafından yapılabiliyorsa o işi birçok kişinin başarmaya çalışması gereksizdir. İyilik </a:t>
            </a:r>
            <a:r>
              <a:rPr lang="tr-TR" b="1" dirty="0" err="1">
                <a:solidFill>
                  <a:schemeClr val="accent2">
                    <a:lumMod val="50000"/>
                  </a:schemeClr>
                </a:solidFill>
                <a:latin typeface="Arial" panose="020B0604020202020204" pitchFamily="34" charset="0"/>
                <a:cs typeface="Arial" panose="020B0604020202020204" pitchFamily="34" charset="0"/>
              </a:rPr>
              <a:t>bir</a:t>
            </a:r>
            <a:r>
              <a:rPr lang="tr-TR" dirty="0" err="1">
                <a:latin typeface="Arial" panose="020B0604020202020204" pitchFamily="34" charset="0"/>
                <a:cs typeface="Arial" panose="020B0604020202020204" pitchFamily="34" charset="0"/>
              </a:rPr>
              <a:t>’den</a:t>
            </a:r>
            <a:r>
              <a:rPr lang="tr-TR" dirty="0">
                <a:latin typeface="Arial" panose="020B0604020202020204" pitchFamily="34" charset="0"/>
                <a:cs typeface="Arial" panose="020B0604020202020204" pitchFamily="34" charset="0"/>
              </a:rPr>
              <a:t> kötülük </a:t>
            </a:r>
            <a:r>
              <a:rPr lang="tr-TR" b="1" dirty="0" err="1">
                <a:solidFill>
                  <a:schemeClr val="accent2">
                    <a:lumMod val="50000"/>
                  </a:schemeClr>
                </a:solidFill>
                <a:latin typeface="Arial" panose="020B0604020202020204" pitchFamily="34" charset="0"/>
                <a:cs typeface="Arial" panose="020B0604020202020204" pitchFamily="34" charset="0"/>
              </a:rPr>
              <a:t>çok</a:t>
            </a:r>
            <a:r>
              <a:rPr lang="tr-TR" dirty="0" err="1">
                <a:latin typeface="Arial" panose="020B0604020202020204" pitchFamily="34" charset="0"/>
                <a:cs typeface="Arial" panose="020B0604020202020204" pitchFamily="34" charset="0"/>
              </a:rPr>
              <a:t>’tan</a:t>
            </a:r>
            <a:r>
              <a:rPr lang="tr-TR" dirty="0">
                <a:latin typeface="Arial" panose="020B0604020202020204" pitchFamily="34" charset="0"/>
                <a:cs typeface="Arial" panose="020B0604020202020204" pitchFamily="34" charset="0"/>
              </a:rPr>
              <a:t> kaynaklanır. Toplumun çekirdeği olan aile ve köyde başarılı olan bu tek kişilik yönetim birimi, evrenin yönetiminde de uygulanmalıdır</a:t>
            </a:r>
          </a:p>
        </p:txBody>
      </p:sp>
    </p:spTree>
    <p:extLst>
      <p:ext uri="{BB962C8B-B14F-4D97-AF65-F5344CB8AC3E}">
        <p14:creationId xmlns:p14="http://schemas.microsoft.com/office/powerpoint/2010/main" val="2030952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12192000" cy="1690689"/>
          </a:xfrm>
          <a:solidFill>
            <a:schemeClr val="accent4">
              <a:lumMod val="20000"/>
              <a:lumOff val="80000"/>
            </a:schemeClr>
          </a:solidFill>
          <a:ln w="38100">
            <a:solidFill>
              <a:schemeClr val="accent2">
                <a:lumMod val="50000"/>
              </a:schemeClr>
            </a:solidFill>
          </a:ln>
        </p:spPr>
        <p:txBody>
          <a:bodyPr/>
          <a:lstStyle/>
          <a:p>
            <a:pPr algn="ctr"/>
            <a:r>
              <a:rPr lang="tr-TR" b="1" dirty="0" smtClean="0">
                <a:solidFill>
                  <a:schemeClr val="accent2">
                    <a:lumMod val="50000"/>
                  </a:schemeClr>
                </a:solidFill>
                <a:latin typeface="Arial" panose="020B0604020202020204" pitchFamily="34" charset="0"/>
                <a:cs typeface="Arial" panose="020B0604020202020204" pitchFamily="34" charset="0"/>
              </a:rPr>
              <a:t>Evrensellik(Ortaçağ Sonrası)</a:t>
            </a:r>
            <a:endParaRPr lang="tr-TR" b="1" dirty="0">
              <a:solidFill>
                <a:schemeClr val="accent2">
                  <a:lumMod val="50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717964"/>
            <a:ext cx="12192000" cy="5140036"/>
          </a:xfrm>
          <a:solidFill>
            <a:schemeClr val="accent4">
              <a:lumMod val="20000"/>
              <a:lumOff val="80000"/>
            </a:schemeClr>
          </a:solidFill>
        </p:spPr>
        <p:txBody>
          <a:bodyPr/>
          <a:lstStyle/>
          <a:p>
            <a:r>
              <a:rPr lang="tr-TR" dirty="0" smtClean="0">
                <a:latin typeface="Arial" panose="020B0604020202020204" pitchFamily="34" charset="0"/>
                <a:cs typeface="Arial" panose="020B0604020202020204" pitchFamily="34" charset="0"/>
              </a:rPr>
              <a:t>14.yy’da Pierre </a:t>
            </a:r>
            <a:r>
              <a:rPr lang="tr-TR" dirty="0" err="1" smtClean="0">
                <a:latin typeface="Arial" panose="020B0604020202020204" pitchFamily="34" charset="0"/>
                <a:cs typeface="Arial" panose="020B0604020202020204" pitchFamily="34" charset="0"/>
              </a:rPr>
              <a:t>Dubois</a:t>
            </a:r>
            <a:r>
              <a:rPr lang="tr-TR" dirty="0" smtClean="0">
                <a:latin typeface="Arial" panose="020B0604020202020204" pitchFamily="34" charset="0"/>
                <a:cs typeface="Arial" panose="020B0604020202020204" pitchFamily="34" charset="0"/>
              </a:rPr>
              <a:t>(Fransız hukukçu)  tarafından bir Avrupa Federasyonu düşüncesinin savunulduğu görülür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Dante’nin</a:t>
            </a:r>
            <a:r>
              <a:rPr lang="tr-TR" dirty="0">
                <a:latin typeface="Arial" panose="020B0604020202020204" pitchFamily="34" charset="0"/>
                <a:cs typeface="Arial" panose="020B0604020202020204" pitchFamily="34" charset="0"/>
              </a:rPr>
              <a:t> </a:t>
            </a:r>
            <a:r>
              <a:rPr lang="tr-TR" b="1" dirty="0">
                <a:solidFill>
                  <a:schemeClr val="accent2">
                    <a:lumMod val="50000"/>
                  </a:schemeClr>
                </a:solidFill>
                <a:latin typeface="Arial" panose="020B0604020202020204" pitchFamily="34" charset="0"/>
                <a:cs typeface="Arial" panose="020B0604020202020204" pitchFamily="34" charset="0"/>
              </a:rPr>
              <a:t>evrensel krallığı</a:t>
            </a:r>
            <a:r>
              <a:rPr lang="tr-TR" dirty="0">
                <a:latin typeface="Arial" panose="020B0604020202020204" pitchFamily="34" charset="0"/>
                <a:cs typeface="Arial" panose="020B0604020202020204" pitchFamily="34" charset="0"/>
              </a:rPr>
              <a:t> yerine bir </a:t>
            </a:r>
            <a:r>
              <a:rPr lang="tr-TR" b="1" dirty="0">
                <a:solidFill>
                  <a:schemeClr val="accent2">
                    <a:lumMod val="50000"/>
                  </a:schemeClr>
                </a:solidFill>
                <a:latin typeface="Arial" panose="020B0604020202020204" pitchFamily="34" charset="0"/>
                <a:cs typeface="Arial" panose="020B0604020202020204" pitchFamily="34" charset="0"/>
              </a:rPr>
              <a:t>meclis</a:t>
            </a:r>
            <a:r>
              <a:rPr lang="tr-TR" dirty="0">
                <a:latin typeface="Arial" panose="020B0604020202020204" pitchFamily="34" charset="0"/>
                <a:cs typeface="Arial" panose="020B0604020202020204" pitchFamily="34" charset="0"/>
              </a:rPr>
              <a:t> tarafından yönetilecek olan </a:t>
            </a:r>
            <a:r>
              <a:rPr lang="tr-TR" b="1" dirty="0">
                <a:solidFill>
                  <a:schemeClr val="accent2">
                    <a:lumMod val="50000"/>
                  </a:schemeClr>
                </a:solidFill>
                <a:latin typeface="Arial" panose="020B0604020202020204" pitchFamily="34" charset="0"/>
                <a:cs typeface="Arial" panose="020B0604020202020204" pitchFamily="34" charset="0"/>
              </a:rPr>
              <a:t>federasyon</a:t>
            </a:r>
            <a:r>
              <a:rPr lang="tr-TR" dirty="0">
                <a:latin typeface="Arial" panose="020B0604020202020204" pitchFamily="34" charset="0"/>
                <a:cs typeface="Arial" panose="020B0604020202020204" pitchFamily="34" charset="0"/>
              </a:rPr>
              <a:t> savunulur</a:t>
            </a:r>
            <a:endParaRPr lang="tr-TR" dirty="0" smtClean="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15.yy’da George </a:t>
            </a:r>
            <a:r>
              <a:rPr lang="tr-TR" dirty="0" err="1">
                <a:latin typeface="Arial" panose="020B0604020202020204" pitchFamily="34" charset="0"/>
                <a:cs typeface="Arial" panose="020B0604020202020204" pitchFamily="34" charset="0"/>
              </a:rPr>
              <a:t>Podiebrod</a:t>
            </a:r>
            <a:r>
              <a:rPr lang="tr-TR" dirty="0">
                <a:latin typeface="Arial" panose="020B0604020202020204" pitchFamily="34" charset="0"/>
                <a:cs typeface="Arial" panose="020B0604020202020204" pitchFamily="34" charset="0"/>
              </a:rPr>
              <a:t>, bir </a:t>
            </a:r>
            <a:r>
              <a:rPr lang="tr-TR" b="1" dirty="0">
                <a:solidFill>
                  <a:schemeClr val="accent2">
                    <a:lumMod val="50000"/>
                  </a:schemeClr>
                </a:solidFill>
                <a:latin typeface="Arial" panose="020B0604020202020204" pitchFamily="34" charset="0"/>
                <a:cs typeface="Arial" panose="020B0604020202020204" pitchFamily="34" charset="0"/>
              </a:rPr>
              <a:t>milletler cemiyeti </a:t>
            </a:r>
            <a:r>
              <a:rPr lang="tr-TR" dirty="0" smtClean="0">
                <a:latin typeface="Arial" panose="020B0604020202020204" pitchFamily="34" charset="0"/>
                <a:cs typeface="Arial" panose="020B0604020202020204" pitchFamily="34" charset="0"/>
              </a:rPr>
              <a:t>düşüncesini savunur</a:t>
            </a:r>
            <a:r>
              <a:rPr lang="tr-TR" dirty="0">
                <a:latin typeface="Arial" panose="020B0604020202020204" pitchFamily="34" charset="0"/>
                <a:cs typeface="Arial" panose="020B0604020202020204" pitchFamily="34" charset="0"/>
              </a:rPr>
              <a:t>; Birliğe dahil olan </a:t>
            </a:r>
            <a:r>
              <a:rPr lang="tr-TR" dirty="0" smtClean="0">
                <a:latin typeface="Arial" panose="020B0604020202020204" pitchFamily="34" charset="0"/>
                <a:cs typeface="Arial" panose="020B0604020202020204" pitchFamily="34" charset="0"/>
              </a:rPr>
              <a:t>bütün krallıkların </a:t>
            </a:r>
            <a:r>
              <a:rPr lang="tr-TR" dirty="0">
                <a:latin typeface="Arial" panose="020B0604020202020204" pitchFamily="34" charset="0"/>
                <a:cs typeface="Arial" panose="020B0604020202020204" pitchFamily="34" charset="0"/>
              </a:rPr>
              <a:t>elçilerinden oluşacak sürekli bir kongre </a:t>
            </a:r>
            <a:r>
              <a:rPr lang="tr-TR" dirty="0" smtClean="0">
                <a:latin typeface="Arial" panose="020B0604020202020204" pitchFamily="34" charset="0"/>
                <a:cs typeface="Arial" panose="020B0604020202020204" pitchFamily="34" charset="0"/>
              </a:rPr>
              <a:t>bulunacaktır</a:t>
            </a:r>
          </a:p>
          <a:p>
            <a:r>
              <a:rPr lang="tr-TR" dirty="0">
                <a:latin typeface="Arial" panose="020B0604020202020204" pitchFamily="34" charset="0"/>
                <a:cs typeface="Arial" panose="020B0604020202020204" pitchFamily="34" charset="0"/>
              </a:rPr>
              <a:t>16.yy’da </a:t>
            </a:r>
            <a:r>
              <a:rPr lang="tr-TR" dirty="0" err="1">
                <a:latin typeface="Arial" panose="020B0604020202020204" pitchFamily="34" charset="0"/>
                <a:cs typeface="Arial" panose="020B0604020202020204" pitchFamily="34" charset="0"/>
              </a:rPr>
              <a:t>Tomaso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Campanella</a:t>
            </a:r>
            <a:r>
              <a:rPr lang="tr-TR" dirty="0">
                <a:latin typeface="Arial" panose="020B0604020202020204" pitchFamily="34" charset="0"/>
                <a:cs typeface="Arial" panose="020B0604020202020204" pitchFamily="34" charset="0"/>
              </a:rPr>
              <a:t> dünyanın </a:t>
            </a:r>
            <a:r>
              <a:rPr lang="tr-TR" b="1" dirty="0">
                <a:solidFill>
                  <a:schemeClr val="accent2">
                    <a:lumMod val="50000"/>
                  </a:schemeClr>
                </a:solidFill>
                <a:latin typeface="Arial" panose="020B0604020202020204" pitchFamily="34" charset="0"/>
                <a:cs typeface="Arial" panose="020B0604020202020204" pitchFamily="34" charset="0"/>
              </a:rPr>
              <a:t>tek yönetim</a:t>
            </a:r>
            <a:r>
              <a:rPr lang="tr-TR" dirty="0">
                <a:latin typeface="Arial" panose="020B0604020202020204" pitchFamily="34" charset="0"/>
                <a:cs typeface="Arial" panose="020B0604020202020204" pitchFamily="34" charset="0"/>
              </a:rPr>
              <a:t> tarafından yönetilmesi gerektiğini savunur. O aslında İspanya’nın tüm dünyaya egemen olması düşüncesindedir</a:t>
            </a:r>
          </a:p>
        </p:txBody>
      </p:sp>
    </p:spTree>
    <p:extLst>
      <p:ext uri="{BB962C8B-B14F-4D97-AF65-F5344CB8AC3E}">
        <p14:creationId xmlns:p14="http://schemas.microsoft.com/office/powerpoint/2010/main" val="3967431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4">
              <a:lumMod val="20000"/>
              <a:lumOff val="8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17.yy’da </a:t>
            </a:r>
            <a:r>
              <a:rPr lang="tr-TR" b="1" dirty="0" smtClean="0">
                <a:solidFill>
                  <a:schemeClr val="accent2">
                    <a:lumMod val="50000"/>
                  </a:schemeClr>
                </a:solidFill>
                <a:latin typeface="Arial" panose="020B0604020202020204" pitchFamily="34" charset="0"/>
                <a:cs typeface="Arial" panose="020B0604020202020204" pitchFamily="34" charset="0"/>
              </a:rPr>
              <a:t>insanlık </a:t>
            </a:r>
            <a:r>
              <a:rPr lang="tr-TR" b="1" dirty="0">
                <a:solidFill>
                  <a:schemeClr val="accent2">
                    <a:lumMod val="50000"/>
                  </a:schemeClr>
                </a:solidFill>
                <a:latin typeface="Arial" panose="020B0604020202020204" pitchFamily="34" charset="0"/>
                <a:cs typeface="Arial" panose="020B0604020202020204" pitchFamily="34" charset="0"/>
              </a:rPr>
              <a:t>düşüncesi </a:t>
            </a:r>
            <a:r>
              <a:rPr lang="tr-TR" dirty="0">
                <a:latin typeface="Arial" panose="020B0604020202020204" pitchFamily="34" charset="0"/>
                <a:cs typeface="Arial" panose="020B0604020202020204" pitchFamily="34" charset="0"/>
              </a:rPr>
              <a:t>yaşatılmıştır. İnsanlar, her ne kadar dini inançları ayrı olsa da evrensel bir topluma üye olabilirler. Evrensellik düşüncesi 18.yy’da Rousseau(</a:t>
            </a:r>
            <a:r>
              <a:rPr lang="tr-TR" b="1" dirty="0">
                <a:solidFill>
                  <a:schemeClr val="accent2">
                    <a:lumMod val="50000"/>
                  </a:schemeClr>
                </a:solidFill>
                <a:latin typeface="Arial" panose="020B0604020202020204" pitchFamily="34" charset="0"/>
                <a:cs typeface="Arial" panose="020B0604020202020204" pitchFamily="34" charset="0"/>
              </a:rPr>
              <a:t>Avrupa</a:t>
            </a:r>
            <a:r>
              <a:rPr lang="tr-TR" dirty="0">
                <a:latin typeface="Arial" panose="020B0604020202020204" pitchFamily="34" charset="0"/>
                <a:cs typeface="Arial" panose="020B0604020202020204" pitchFamily="34" charset="0"/>
              </a:rPr>
              <a:t> </a:t>
            </a:r>
            <a:r>
              <a:rPr lang="tr-TR" b="1" dirty="0">
                <a:solidFill>
                  <a:schemeClr val="accent2">
                    <a:lumMod val="50000"/>
                  </a:schemeClr>
                </a:solidFill>
                <a:latin typeface="Arial" panose="020B0604020202020204" pitchFamily="34" charset="0"/>
                <a:cs typeface="Arial" panose="020B0604020202020204" pitchFamily="34" charset="0"/>
              </a:rPr>
              <a:t>Federasyonu</a:t>
            </a:r>
            <a:r>
              <a:rPr lang="tr-TR" dirty="0">
                <a:latin typeface="Arial" panose="020B0604020202020204" pitchFamily="34" charset="0"/>
                <a:cs typeface="Arial" panose="020B0604020202020204" pitchFamily="34" charset="0"/>
              </a:rPr>
              <a:t>), Kant(</a:t>
            </a:r>
            <a:r>
              <a:rPr lang="tr-TR" b="1" dirty="0">
                <a:solidFill>
                  <a:schemeClr val="accent2">
                    <a:lumMod val="50000"/>
                  </a:schemeClr>
                </a:solidFill>
                <a:latin typeface="Arial" panose="020B0604020202020204" pitchFamily="34" charset="0"/>
                <a:cs typeface="Arial" panose="020B0604020202020204" pitchFamily="34" charset="0"/>
              </a:rPr>
              <a:t>Milletler</a:t>
            </a:r>
            <a:r>
              <a:rPr lang="tr-TR" dirty="0">
                <a:latin typeface="Arial" panose="020B0604020202020204" pitchFamily="34" charset="0"/>
                <a:cs typeface="Arial" panose="020B0604020202020204" pitchFamily="34" charset="0"/>
              </a:rPr>
              <a:t> </a:t>
            </a:r>
            <a:r>
              <a:rPr lang="tr-TR" b="1" dirty="0">
                <a:solidFill>
                  <a:schemeClr val="accent2">
                    <a:lumMod val="50000"/>
                  </a:schemeClr>
                </a:solidFill>
                <a:latin typeface="Arial" panose="020B0604020202020204" pitchFamily="34" charset="0"/>
                <a:cs typeface="Arial" panose="020B0604020202020204" pitchFamily="34" charset="0"/>
              </a:rPr>
              <a:t>Cemiyeti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Simon</a:t>
            </a:r>
            <a:r>
              <a:rPr lang="tr-TR" dirty="0">
                <a:latin typeface="Arial" panose="020B0604020202020204" pitchFamily="34" charset="0"/>
                <a:cs typeface="Arial" panose="020B0604020202020204" pitchFamily="34" charset="0"/>
              </a:rPr>
              <a:t>(devletlerin temsil edildiği ve kendi egemenliklerinin bir kısmından </a:t>
            </a:r>
            <a:r>
              <a:rPr lang="tr-TR" dirty="0" err="1">
                <a:latin typeface="Arial" panose="020B0604020202020204" pitchFamily="34" charset="0"/>
                <a:cs typeface="Arial" panose="020B0604020202020204" pitchFamily="34" charset="0"/>
              </a:rPr>
              <a:t>feraget</a:t>
            </a:r>
            <a:r>
              <a:rPr lang="tr-TR" dirty="0">
                <a:latin typeface="Arial" panose="020B0604020202020204" pitchFamily="34" charset="0"/>
                <a:cs typeface="Arial" panose="020B0604020202020204" pitchFamily="34" charset="0"/>
              </a:rPr>
              <a:t> ettiği </a:t>
            </a:r>
            <a:r>
              <a:rPr lang="tr-TR" b="1" dirty="0">
                <a:solidFill>
                  <a:schemeClr val="accent2">
                    <a:lumMod val="50000"/>
                  </a:schemeClr>
                </a:solidFill>
                <a:latin typeface="Arial" panose="020B0604020202020204" pitchFamily="34" charset="0"/>
                <a:cs typeface="Arial" panose="020B0604020202020204" pitchFamily="34" charset="0"/>
              </a:rPr>
              <a:t>genel bir hükümetin yönetmesi</a:t>
            </a:r>
            <a:r>
              <a:rPr lang="tr-TR" dirty="0">
                <a:latin typeface="Arial" panose="020B0604020202020204" pitchFamily="34" charset="0"/>
                <a:cs typeface="Arial" panose="020B0604020202020204" pitchFamily="34" charset="0"/>
              </a:rPr>
              <a:t>)  gibi filozoflarca da savunulur</a:t>
            </a:r>
            <a:r>
              <a:rPr lang="tr-TR" dirty="0" smtClean="0">
                <a:latin typeface="Arial" panose="020B0604020202020204" pitchFamily="34" charset="0"/>
                <a:cs typeface="Arial" panose="020B0604020202020204" pitchFamily="34" charset="0"/>
              </a:rPr>
              <a:t>.</a:t>
            </a:r>
          </a:p>
          <a:p>
            <a:pPr marL="0" indent="0" algn="ctr">
              <a:buNone/>
            </a:pPr>
            <a:r>
              <a:rPr lang="tr-TR" dirty="0">
                <a:latin typeface="Arial" panose="020B0604020202020204" pitchFamily="34" charset="0"/>
                <a:cs typeface="Arial" panose="020B0604020202020204" pitchFamily="34" charset="0"/>
              </a:rPr>
              <a:t>19.yy’da milletler cemiyeti, </a:t>
            </a:r>
            <a:endParaRPr lang="tr-TR" dirty="0" smtClean="0">
              <a:latin typeface="Arial" panose="020B0604020202020204" pitchFamily="34" charset="0"/>
              <a:cs typeface="Arial" panose="020B0604020202020204" pitchFamily="34" charset="0"/>
            </a:endParaRPr>
          </a:p>
          <a:p>
            <a:pPr marL="0" indent="0" algn="ctr">
              <a:buNone/>
            </a:pPr>
            <a:r>
              <a:rPr lang="tr-TR" dirty="0" smtClean="0">
                <a:latin typeface="Arial" panose="020B0604020202020204" pitchFamily="34" charset="0"/>
                <a:cs typeface="Arial" panose="020B0604020202020204" pitchFamily="34" charset="0"/>
              </a:rPr>
              <a:t>başlıca </a:t>
            </a:r>
            <a:r>
              <a:rPr lang="tr-TR" dirty="0">
                <a:latin typeface="Arial" panose="020B0604020202020204" pitchFamily="34" charset="0"/>
                <a:cs typeface="Arial" panose="020B0604020202020204" pitchFamily="34" charset="0"/>
              </a:rPr>
              <a:t>organları </a:t>
            </a:r>
            <a:r>
              <a:rPr lang="tr-TR" b="1" dirty="0">
                <a:solidFill>
                  <a:schemeClr val="accent2">
                    <a:lumMod val="50000"/>
                  </a:schemeClr>
                </a:solidFill>
                <a:latin typeface="Arial" panose="020B0604020202020204" pitchFamily="34" charset="0"/>
                <a:cs typeface="Arial" panose="020B0604020202020204" pitchFamily="34" charset="0"/>
              </a:rPr>
              <a:t>kongre</a:t>
            </a:r>
            <a:r>
              <a:rPr lang="tr-TR" dirty="0">
                <a:latin typeface="Arial" panose="020B0604020202020204" pitchFamily="34" charset="0"/>
                <a:cs typeface="Arial" panose="020B0604020202020204" pitchFamily="34" charset="0"/>
              </a:rPr>
              <a:t> ve </a:t>
            </a:r>
            <a:r>
              <a:rPr lang="tr-TR" b="1" dirty="0">
                <a:solidFill>
                  <a:schemeClr val="accent2">
                    <a:lumMod val="50000"/>
                  </a:schemeClr>
                </a:solidFill>
                <a:latin typeface="Arial" panose="020B0604020202020204" pitchFamily="34" charset="0"/>
                <a:cs typeface="Arial" panose="020B0604020202020204" pitchFamily="34" charset="0"/>
              </a:rPr>
              <a:t>konferans</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olarak</a:t>
            </a:r>
          </a:p>
          <a:p>
            <a:pPr marL="0" indent="0" algn="ctr">
              <a:buNone/>
            </a:pP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düşünülmüş bir </a:t>
            </a:r>
            <a:r>
              <a:rPr lang="tr-TR" dirty="0" smtClean="0">
                <a:latin typeface="Arial" panose="020B0604020202020204" pitchFamily="34" charset="0"/>
                <a:cs typeface="Arial" panose="020B0604020202020204" pitchFamily="34" charset="0"/>
              </a:rPr>
              <a:t>oluşumdur</a:t>
            </a:r>
          </a:p>
          <a:p>
            <a:pPr marL="0" indent="0">
              <a:buNone/>
            </a:pPr>
            <a:r>
              <a:rPr lang="tr-TR" b="1" dirty="0" err="1" smtClean="0">
                <a:solidFill>
                  <a:schemeClr val="accent2">
                    <a:lumMod val="50000"/>
                  </a:schemeClr>
                </a:solidFill>
                <a:latin typeface="Arial" panose="020B0604020202020204" pitchFamily="34" charset="0"/>
                <a:cs typeface="Arial" panose="020B0604020202020204" pitchFamily="34" charset="0"/>
              </a:rPr>
              <a:t>Kongre</a:t>
            </a:r>
            <a:r>
              <a:rPr lang="tr-TR" dirty="0" err="1" smtClean="0">
                <a:latin typeface="Arial" panose="020B0604020202020204" pitchFamily="34" charset="0"/>
                <a:cs typeface="Arial" panose="020B0604020202020204" pitchFamily="34" charset="0"/>
              </a:rPr>
              <a:t>:Uluslararası</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camiadaki bütün devletlerin temsilcilerinden oluşacak ve yasama yetkisine sahip </a:t>
            </a:r>
            <a:r>
              <a:rPr lang="tr-TR" dirty="0" smtClean="0">
                <a:latin typeface="Arial" panose="020B0604020202020204" pitchFamily="34" charset="0"/>
                <a:cs typeface="Arial" panose="020B0604020202020204" pitchFamily="34" charset="0"/>
              </a:rPr>
              <a:t>olacaktır</a:t>
            </a:r>
          </a:p>
          <a:p>
            <a:pPr marL="0" indent="0">
              <a:buNone/>
            </a:pPr>
            <a:r>
              <a:rPr lang="tr-TR" b="1" dirty="0" err="1" smtClean="0">
                <a:solidFill>
                  <a:schemeClr val="accent2">
                    <a:lumMod val="50000"/>
                  </a:schemeClr>
                </a:solidFill>
                <a:latin typeface="Arial" panose="020B0604020202020204" pitchFamily="34" charset="0"/>
                <a:cs typeface="Arial" panose="020B0604020202020204" pitchFamily="34" charset="0"/>
              </a:rPr>
              <a:t>Konferans</a:t>
            </a:r>
            <a:r>
              <a:rPr lang="tr-TR" dirty="0" err="1" smtClean="0">
                <a:latin typeface="Arial" panose="020B0604020202020204" pitchFamily="34" charset="0"/>
                <a:cs typeface="Arial" panose="020B0604020202020204" pitchFamily="34" charset="0"/>
              </a:rPr>
              <a:t>:Hakem</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mahkemesi olarak görev yapacaktır. Büyük devletlerin hükümetlerince seçilecek iki temsilci ile görüşülen konuya göre ilgili devletlerin veya halkların temsilcilerinden kurulacaktır. Uyuşmazlığa taraf olan devletler de katılacak ama oy hakları bulunmayacaktır</a:t>
            </a:r>
          </a:p>
        </p:txBody>
      </p:sp>
    </p:spTree>
    <p:extLst>
      <p:ext uri="{BB962C8B-B14F-4D97-AF65-F5344CB8AC3E}">
        <p14:creationId xmlns:p14="http://schemas.microsoft.com/office/powerpoint/2010/main" val="2016095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1690688"/>
          </a:xfrm>
          <a:solidFill>
            <a:schemeClr val="accent4">
              <a:lumMod val="20000"/>
              <a:lumOff val="80000"/>
            </a:schemeClr>
          </a:solidFill>
          <a:ln w="38100">
            <a:solidFill>
              <a:schemeClr val="accent2">
                <a:lumMod val="50000"/>
              </a:schemeClr>
            </a:solidFill>
          </a:ln>
        </p:spPr>
        <p:txBody>
          <a:bodyPr/>
          <a:lstStyle/>
          <a:p>
            <a:pPr algn="ctr"/>
            <a:r>
              <a:rPr lang="tr-TR" b="1" dirty="0" err="1">
                <a:solidFill>
                  <a:schemeClr val="accent2">
                    <a:lumMod val="50000"/>
                  </a:schemeClr>
                </a:solidFill>
                <a:latin typeface="Arial" panose="020B0604020202020204" pitchFamily="34" charset="0"/>
                <a:cs typeface="Arial" panose="020B0604020202020204" pitchFamily="34" charset="0"/>
              </a:rPr>
              <a:t>Uluslararasılık</a:t>
            </a:r>
            <a:endParaRPr lang="tr-TR" b="1" dirty="0">
              <a:solidFill>
                <a:schemeClr val="accent2">
                  <a:lumMod val="50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745674"/>
            <a:ext cx="12192000" cy="5112326"/>
          </a:xfrm>
          <a:solidFill>
            <a:schemeClr val="accent4">
              <a:lumMod val="20000"/>
              <a:lumOff val="80000"/>
            </a:schemeClr>
          </a:solidFill>
        </p:spPr>
        <p:txBody>
          <a:bodyPr/>
          <a:lstStyle/>
          <a:p>
            <a:pPr algn="ctr"/>
            <a:r>
              <a:rPr lang="tr-TR" dirty="0">
                <a:latin typeface="Arial" panose="020B0604020202020204" pitchFamily="34" charset="0"/>
                <a:cs typeface="Arial" panose="020B0604020202020204" pitchFamily="34" charset="0"/>
              </a:rPr>
              <a:t>Hangi etnik kökenden olursa olsun dünya üzerindeki tüm insanların birbiri ile </a:t>
            </a:r>
            <a:r>
              <a:rPr lang="tr-TR" b="1" dirty="0">
                <a:solidFill>
                  <a:schemeClr val="accent2">
                    <a:lumMod val="50000"/>
                  </a:schemeClr>
                </a:solidFill>
                <a:latin typeface="Arial" panose="020B0604020202020204" pitchFamily="34" charset="0"/>
                <a:cs typeface="Arial" panose="020B0604020202020204" pitchFamily="34" charset="0"/>
              </a:rPr>
              <a:t>eşit</a:t>
            </a:r>
            <a:r>
              <a:rPr lang="tr-TR" dirty="0">
                <a:latin typeface="Arial" panose="020B0604020202020204" pitchFamily="34" charset="0"/>
                <a:cs typeface="Arial" panose="020B0604020202020204" pitchFamily="34" charset="0"/>
              </a:rPr>
              <a:t> sayılmasını öngören </a:t>
            </a:r>
            <a:r>
              <a:rPr lang="tr-TR" dirty="0" smtClean="0">
                <a:latin typeface="Arial" panose="020B0604020202020204" pitchFamily="34" charset="0"/>
                <a:cs typeface="Arial" panose="020B0604020202020204" pitchFamily="34" charset="0"/>
              </a:rPr>
              <a:t>görüştür</a:t>
            </a:r>
          </a:p>
          <a:p>
            <a:pPr algn="ctr"/>
            <a:r>
              <a:rPr lang="tr-TR" dirty="0" err="1">
                <a:latin typeface="Arial" panose="020B0604020202020204" pitchFamily="34" charset="0"/>
                <a:cs typeface="Arial" panose="020B0604020202020204" pitchFamily="34" charset="0"/>
              </a:rPr>
              <a:t>Uluslararasıcılık</a:t>
            </a:r>
            <a:r>
              <a:rPr lang="tr-TR" dirty="0">
                <a:latin typeface="Arial" panose="020B0604020202020204" pitchFamily="34" charset="0"/>
                <a:cs typeface="Arial" panose="020B0604020202020204" pitchFamily="34" charset="0"/>
              </a:rPr>
              <a:t> görüşüne göre ülkeler dünyada çıkan problemleri çözmek ve engellemek için </a:t>
            </a:r>
            <a:r>
              <a:rPr lang="tr-TR" b="1" dirty="0">
                <a:solidFill>
                  <a:schemeClr val="accent2">
                    <a:lumMod val="50000"/>
                  </a:schemeClr>
                </a:solidFill>
                <a:latin typeface="Arial" panose="020B0604020202020204" pitchFamily="34" charset="0"/>
                <a:cs typeface="Arial" panose="020B0604020202020204" pitchFamily="34" charset="0"/>
              </a:rPr>
              <a:t>birlikte</a:t>
            </a: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çalışmalıdır</a:t>
            </a:r>
          </a:p>
          <a:p>
            <a:pPr algn="ctr"/>
            <a:r>
              <a:rPr lang="tr-TR" dirty="0">
                <a:latin typeface="Arial" panose="020B0604020202020204" pitchFamily="34" charset="0"/>
                <a:cs typeface="Arial" panose="020B0604020202020204" pitchFamily="34" charset="0"/>
              </a:rPr>
              <a:t>ülkelerin kendi başlarına </a:t>
            </a:r>
            <a:r>
              <a:rPr lang="tr-TR" b="1" dirty="0">
                <a:solidFill>
                  <a:schemeClr val="accent2">
                    <a:lumMod val="50000"/>
                  </a:schemeClr>
                </a:solidFill>
                <a:latin typeface="Arial" panose="020B0604020202020204" pitchFamily="34" charset="0"/>
                <a:cs typeface="Arial" panose="020B0604020202020204" pitchFamily="34" charset="0"/>
              </a:rPr>
              <a:t>istedikleri gibi hareket etmelerine </a:t>
            </a:r>
            <a:r>
              <a:rPr lang="tr-TR" dirty="0">
                <a:latin typeface="Arial" panose="020B0604020202020204" pitchFamily="34" charset="0"/>
                <a:cs typeface="Arial" panose="020B0604020202020204" pitchFamily="34" charset="0"/>
              </a:rPr>
              <a:t>izin </a:t>
            </a:r>
            <a:r>
              <a:rPr lang="tr-TR" dirty="0" smtClean="0">
                <a:latin typeface="Arial" panose="020B0604020202020204" pitchFamily="34" charset="0"/>
                <a:cs typeface="Arial" panose="020B0604020202020204" pitchFamily="34" charset="0"/>
              </a:rPr>
              <a:t>verilmemelidir</a:t>
            </a:r>
          </a:p>
          <a:p>
            <a:pPr algn="ctr"/>
            <a:r>
              <a:rPr lang="tr-TR" dirty="0" smtClean="0">
                <a:latin typeface="Arial" panose="020B0604020202020204" pitchFamily="34" charset="0"/>
                <a:cs typeface="Arial" panose="020B0604020202020204" pitchFamily="34" charset="0"/>
              </a:rPr>
              <a:t>Birçok </a:t>
            </a:r>
            <a:r>
              <a:rPr lang="tr-TR" dirty="0">
                <a:latin typeface="Arial" panose="020B0604020202020204" pitchFamily="34" charset="0"/>
                <a:cs typeface="Arial" panose="020B0604020202020204" pitchFamily="34" charset="0"/>
              </a:rPr>
              <a:t>uluslararası kuruluş, ülkelerin kendi </a:t>
            </a:r>
            <a:r>
              <a:rPr lang="tr-TR" b="1" dirty="0">
                <a:solidFill>
                  <a:schemeClr val="accent2">
                    <a:lumMod val="50000"/>
                  </a:schemeClr>
                </a:solidFill>
                <a:latin typeface="Arial" panose="020B0604020202020204" pitchFamily="34" charset="0"/>
                <a:cs typeface="Arial" panose="020B0604020202020204" pitchFamily="34" charset="0"/>
              </a:rPr>
              <a:t>başına buyruk </a:t>
            </a:r>
            <a:r>
              <a:rPr lang="tr-TR" dirty="0">
                <a:latin typeface="Arial" panose="020B0604020202020204" pitchFamily="34" charset="0"/>
                <a:cs typeface="Arial" panose="020B0604020202020204" pitchFamily="34" charset="0"/>
              </a:rPr>
              <a:t>hareket etme özgürlüğünü </a:t>
            </a:r>
            <a:r>
              <a:rPr lang="tr-TR" dirty="0" smtClean="0">
                <a:latin typeface="Arial" panose="020B0604020202020204" pitchFamily="34" charset="0"/>
                <a:cs typeface="Arial" panose="020B0604020202020204" pitchFamily="34" charset="0"/>
              </a:rPr>
              <a:t>kısıtlar</a:t>
            </a:r>
          </a:p>
          <a:p>
            <a:pPr algn="ctr"/>
            <a:r>
              <a:rPr lang="tr-TR" dirty="0">
                <a:latin typeface="Arial" panose="020B0604020202020204" pitchFamily="34" charset="0"/>
                <a:cs typeface="Arial" panose="020B0604020202020204" pitchFamily="34" charset="0"/>
              </a:rPr>
              <a:t>1. Dünya savaşından sonra </a:t>
            </a:r>
            <a:r>
              <a:rPr lang="tr-TR" b="1" dirty="0" smtClean="0">
                <a:solidFill>
                  <a:schemeClr val="accent2">
                    <a:lumMod val="50000"/>
                  </a:schemeClr>
                </a:solidFill>
                <a:latin typeface="Arial" panose="020B0604020202020204" pitchFamily="34" charset="0"/>
                <a:cs typeface="Arial" panose="020B0604020202020204" pitchFamily="34" charset="0"/>
              </a:rPr>
              <a:t>milletler cemiyetinin </a:t>
            </a:r>
            <a:r>
              <a:rPr lang="tr-TR" dirty="0" smtClean="0">
                <a:latin typeface="Arial" panose="020B0604020202020204" pitchFamily="34" charset="0"/>
                <a:cs typeface="Arial" panose="020B0604020202020204" pitchFamily="34" charset="0"/>
              </a:rPr>
              <a:t>kurulmuş. </a:t>
            </a:r>
            <a:r>
              <a:rPr lang="tr-TR" dirty="0">
                <a:latin typeface="Arial" panose="020B0604020202020204" pitchFamily="34" charset="0"/>
                <a:cs typeface="Arial" panose="020B0604020202020204" pitchFamily="34" charset="0"/>
              </a:rPr>
              <a:t>2. Dünya savaşından sonra ise UN,  IMF,  WTO ve World Bank, gibi birçokları kurulmuştur.</a:t>
            </a:r>
          </a:p>
        </p:txBody>
      </p:sp>
    </p:spTree>
    <p:extLst>
      <p:ext uri="{BB962C8B-B14F-4D97-AF65-F5344CB8AC3E}">
        <p14:creationId xmlns:p14="http://schemas.microsoft.com/office/powerpoint/2010/main" val="2488404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lstStyle/>
          <a:p>
            <a:r>
              <a:rPr lang="tr-TR" dirty="0"/>
              <a:t>http://www.alzhup.com/Reta/Docs/ArtOfMemory.pdf </a:t>
            </a:r>
            <a:endParaRPr lang="tr-TR" dirty="0" smtClean="0"/>
          </a:p>
          <a:p>
            <a:r>
              <a:rPr lang="en-US" dirty="0"/>
              <a:t>İsabelle </a:t>
            </a:r>
            <a:r>
              <a:rPr lang="en-US" dirty="0" err="1"/>
              <a:t>Rieusset</a:t>
            </a:r>
            <a:r>
              <a:rPr lang="en-US" dirty="0"/>
              <a:t> </a:t>
            </a:r>
            <a:r>
              <a:rPr lang="en-US" dirty="0" err="1"/>
              <a:t>Lemarie</a:t>
            </a:r>
            <a:r>
              <a:rPr lang="en-US" dirty="0"/>
              <a:t>(1998</a:t>
            </a:r>
            <a:r>
              <a:rPr lang="en-US" dirty="0" smtClean="0"/>
              <a:t>)</a:t>
            </a:r>
            <a:r>
              <a:rPr lang="tr-TR" dirty="0" smtClean="0"/>
              <a:t> </a:t>
            </a:r>
            <a:r>
              <a:rPr lang="en-US" dirty="0" smtClean="0"/>
              <a:t>“</a:t>
            </a:r>
            <a:r>
              <a:rPr lang="en-US" dirty="0"/>
              <a:t>P. </a:t>
            </a:r>
            <a:r>
              <a:rPr lang="en-US" dirty="0" err="1"/>
              <a:t>Otlet’s</a:t>
            </a:r>
            <a:r>
              <a:rPr lang="en-US" dirty="0"/>
              <a:t> </a:t>
            </a:r>
            <a:r>
              <a:rPr lang="en-US" dirty="0" err="1"/>
              <a:t>Mundenaum</a:t>
            </a:r>
            <a:r>
              <a:rPr lang="en-US" dirty="0"/>
              <a:t> and  the International Perspective in the History of Documentation and Information Science “ in Historical Studies in Information Science. . </a:t>
            </a:r>
            <a:r>
              <a:rPr lang="en-US" dirty="0" err="1"/>
              <a:t>ed</a:t>
            </a:r>
            <a:r>
              <a:rPr lang="en-US" dirty="0"/>
              <a:t> by Trudi </a:t>
            </a:r>
            <a:r>
              <a:rPr lang="en-US" dirty="0" err="1"/>
              <a:t>Bellardo</a:t>
            </a:r>
            <a:r>
              <a:rPr lang="en-US" dirty="0"/>
              <a:t> Hahn and Michael Buckland. ASIS Monograph Series. American Society for Information </a:t>
            </a:r>
            <a:r>
              <a:rPr lang="en-US" dirty="0" smtClean="0"/>
              <a:t>Science.</a:t>
            </a:r>
            <a:r>
              <a:rPr lang="tr-TR" dirty="0" smtClean="0"/>
              <a:t> </a:t>
            </a:r>
            <a:r>
              <a:rPr lang="en-US" dirty="0" smtClean="0"/>
              <a:t>https</a:t>
            </a:r>
            <a:r>
              <a:rPr lang="en-US" dirty="0"/>
              <a:t>://books.google.com.tr/books?id=4crkFsx73msC&amp;pg=PA34&amp;lpg=PA34&amp;dq=%C4%B0sabelle+Rieusset+Lemarie&amp;source=bl&amp;ots=J_iyo1TaEF&amp;sig=jgTq3-boPmtafPvyOh267IDxtrk&amp;hl=en&amp;sa=X&amp;ei=f7eKVM3MMYvfareygcgD&amp;ved=0CC8Q6AEwAzgK#v=onepage&amp;q=%C4%B0sabelle%20Rieusset%20Lemarie&amp;f=false</a:t>
            </a:r>
          </a:p>
          <a:p>
            <a:r>
              <a:rPr lang="en-US" dirty="0"/>
              <a:t>General introduction Knowledge </a:t>
            </a:r>
            <a:r>
              <a:rPr lang="en-US" dirty="0" err="1"/>
              <a:t>organisation</a:t>
            </a:r>
            <a:r>
              <a:rPr lang="en-US" dirty="0"/>
              <a:t> and a new world polity: the rise and fall and rise of the ideas of Paul </a:t>
            </a:r>
            <a:r>
              <a:rPr lang="en-US" dirty="0" err="1"/>
              <a:t>Otlet</a:t>
            </a:r>
            <a:r>
              <a:rPr lang="en-US" dirty="0"/>
              <a:t> </a:t>
            </a:r>
            <a:r>
              <a:rPr lang="en-US" dirty="0" smtClean="0"/>
              <a:t>by </a:t>
            </a:r>
            <a:r>
              <a:rPr lang="en-US" dirty="0"/>
              <a:t>W. Boyd </a:t>
            </a:r>
            <a:r>
              <a:rPr lang="en-US" dirty="0" err="1"/>
              <a:t>Rayward</a:t>
            </a:r>
            <a:r>
              <a:rPr lang="en-US" dirty="0"/>
              <a:t>  Transnational (</a:t>
            </a:r>
            <a:r>
              <a:rPr lang="en-US" dirty="0" err="1"/>
              <a:t>Çokuluslu</a:t>
            </a:r>
            <a:r>
              <a:rPr lang="en-US" dirty="0"/>
              <a:t>) Associations 1-2/2003, 4-15</a:t>
            </a:r>
          </a:p>
        </p:txBody>
      </p:sp>
    </p:spTree>
    <p:extLst>
      <p:ext uri="{BB962C8B-B14F-4D97-AF65-F5344CB8AC3E}">
        <p14:creationId xmlns:p14="http://schemas.microsoft.com/office/powerpoint/2010/main" val="3470369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r>
              <a:rPr lang="tr-TR" dirty="0" err="1"/>
              <a:t>Boyd</a:t>
            </a:r>
            <a:r>
              <a:rPr lang="tr-TR" dirty="0"/>
              <a:t> </a:t>
            </a:r>
            <a:r>
              <a:rPr lang="tr-TR" dirty="0" err="1"/>
              <a:t>Rayward</a:t>
            </a:r>
            <a:r>
              <a:rPr lang="tr-TR" dirty="0"/>
              <a:t>. H.G. </a:t>
            </a:r>
            <a:r>
              <a:rPr lang="tr-TR" dirty="0" err="1"/>
              <a:t>Wells’s</a:t>
            </a:r>
            <a:r>
              <a:rPr lang="tr-TR" dirty="0"/>
              <a:t> </a:t>
            </a:r>
            <a:r>
              <a:rPr lang="tr-TR" dirty="0" err="1"/>
              <a:t>Idea</a:t>
            </a:r>
            <a:r>
              <a:rPr lang="tr-TR" dirty="0"/>
              <a:t> of a World Brain: A Critical Re-</a:t>
            </a:r>
            <a:r>
              <a:rPr lang="tr-TR" dirty="0" err="1"/>
              <a:t>Assessment</a:t>
            </a:r>
            <a:r>
              <a:rPr lang="tr-TR" dirty="0"/>
              <a:t>;  </a:t>
            </a:r>
            <a:r>
              <a:rPr lang="tr-TR" dirty="0" err="1"/>
              <a:t>Journal</a:t>
            </a:r>
            <a:r>
              <a:rPr lang="tr-TR" dirty="0"/>
              <a:t> of </a:t>
            </a:r>
            <a:r>
              <a:rPr lang="tr-TR" dirty="0" err="1"/>
              <a:t>the</a:t>
            </a:r>
            <a:r>
              <a:rPr lang="tr-TR" dirty="0"/>
              <a:t> </a:t>
            </a:r>
            <a:r>
              <a:rPr lang="tr-TR" dirty="0" err="1"/>
              <a:t>American</a:t>
            </a:r>
            <a:r>
              <a:rPr lang="tr-TR" dirty="0"/>
              <a:t> </a:t>
            </a:r>
            <a:r>
              <a:rPr lang="tr-TR" dirty="0" err="1"/>
              <a:t>Society</a:t>
            </a:r>
            <a:r>
              <a:rPr lang="tr-TR" dirty="0"/>
              <a:t> </a:t>
            </a:r>
            <a:r>
              <a:rPr lang="tr-TR" dirty="0" err="1"/>
              <a:t>for</a:t>
            </a:r>
            <a:r>
              <a:rPr lang="tr-TR" dirty="0"/>
              <a:t> Information </a:t>
            </a:r>
            <a:r>
              <a:rPr lang="tr-TR" dirty="0" err="1"/>
              <a:t>Science</a:t>
            </a:r>
            <a:r>
              <a:rPr lang="tr-TR" dirty="0"/>
              <a:t> 50 (May 15, 1999): 557-579</a:t>
            </a:r>
          </a:p>
          <a:p>
            <a:r>
              <a:rPr lang="tr-TR" dirty="0"/>
              <a:t>http://people.lis.illinois.edu/~wrayward/Wellss_Idea_of_World_Brain.htm</a:t>
            </a:r>
          </a:p>
          <a:p>
            <a:r>
              <a:rPr lang="tr-TR" dirty="0"/>
              <a:t>Korkmaz, Ömer.(2002) “Tarihsel süreç içerisinde evrensellik düşüncesi”, </a:t>
            </a:r>
            <a:r>
              <a:rPr lang="tr-TR" dirty="0" err="1"/>
              <a:t>Dokuzeylül</a:t>
            </a:r>
            <a:r>
              <a:rPr lang="tr-TR" dirty="0"/>
              <a:t> üniversitesi Sosyal Bilimler Enstitüsü Dergisi 4(3), 154-197</a:t>
            </a:r>
          </a:p>
          <a:p>
            <a:r>
              <a:rPr lang="tr-TR" dirty="0" err="1"/>
              <a:t>Wells</a:t>
            </a:r>
            <a:r>
              <a:rPr lang="tr-TR" dirty="0"/>
              <a:t>, H.G.(1938) </a:t>
            </a:r>
            <a:r>
              <a:rPr lang="tr-TR" dirty="0" err="1"/>
              <a:t>The</a:t>
            </a:r>
            <a:r>
              <a:rPr lang="tr-TR" dirty="0"/>
              <a:t> </a:t>
            </a:r>
            <a:r>
              <a:rPr lang="tr-TR" dirty="0" err="1"/>
              <a:t>University</a:t>
            </a:r>
            <a:r>
              <a:rPr lang="tr-TR" dirty="0"/>
              <a:t> of </a:t>
            </a:r>
            <a:r>
              <a:rPr lang="tr-TR" dirty="0" err="1"/>
              <a:t>Adelaide</a:t>
            </a:r>
            <a:r>
              <a:rPr lang="tr-TR" dirty="0"/>
              <a:t> https://ebooks.adelaide.edu.au/w/wells/hg/world_brain/contents.html</a:t>
            </a:r>
          </a:p>
        </p:txBody>
      </p:sp>
    </p:spTree>
    <p:extLst>
      <p:ext uri="{BB962C8B-B14F-4D97-AF65-F5344CB8AC3E}">
        <p14:creationId xmlns:p14="http://schemas.microsoft.com/office/powerpoint/2010/main" val="269924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1">
              <a:lumMod val="40000"/>
              <a:lumOff val="60000"/>
            </a:schemeClr>
          </a:solidFill>
        </p:spPr>
        <p:txBody>
          <a:bodyPr>
            <a:normAutofit lnSpcReduction="10000"/>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Paris’te hukuk öğrenimini tamamladığı zaman görüşleri şu yöndedir: “Pozitivizme ve evrime inanıyorum, şeylerin evrimleştiğine </a:t>
            </a:r>
            <a:r>
              <a:rPr lang="tr-TR" sz="3200" b="1" dirty="0" smtClean="0">
                <a:solidFill>
                  <a:schemeClr val="accent5">
                    <a:lumMod val="75000"/>
                  </a:schemeClr>
                </a:solidFill>
                <a:latin typeface="Arial" panose="020B0604020202020204" pitchFamily="34" charset="0"/>
                <a:cs typeface="Arial" panose="020B0604020202020204" pitchFamily="34" charset="0"/>
              </a:rPr>
              <a:t>bilginin göreliliğine</a:t>
            </a:r>
            <a:r>
              <a:rPr lang="tr-TR" dirty="0" smtClean="0">
                <a:solidFill>
                  <a:schemeClr val="accent5">
                    <a:lumMod val="75000"/>
                  </a:schemeClr>
                </a:solidFill>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kavramların tarihsel oluşumuna inanıyorum”;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20) pozitivist bir düşünür için en önemli şey bir toplumun gelişimini öngörme ve yönlendirmenin bir yolu olarak pozitif bilginin öznel bir sentezini oluşturmaktır</a:t>
            </a:r>
          </a:p>
          <a:p>
            <a:r>
              <a:rPr lang="tr-TR" dirty="0" err="1" smtClean="0">
                <a:latin typeface="Arial" panose="020B0604020202020204" pitchFamily="34" charset="0"/>
                <a:cs typeface="Arial" panose="020B0604020202020204" pitchFamily="34" charset="0"/>
              </a:rPr>
              <a:t>Otlet’in</a:t>
            </a:r>
            <a:r>
              <a:rPr lang="tr-TR" dirty="0" smtClean="0">
                <a:latin typeface="Arial" panose="020B0604020202020204" pitchFamily="34" charset="0"/>
                <a:cs typeface="Arial" panose="020B0604020202020204" pitchFamily="34" charset="0"/>
              </a:rPr>
              <a:t> gençlik yıllarında </a:t>
            </a:r>
            <a:r>
              <a:rPr lang="tr-TR" b="1" dirty="0" smtClean="0">
                <a:solidFill>
                  <a:schemeClr val="accent5">
                    <a:lumMod val="75000"/>
                  </a:schemeClr>
                </a:solidFill>
                <a:latin typeface="Arial" panose="020B0604020202020204" pitchFamily="34" charset="0"/>
                <a:cs typeface="Arial" panose="020B0604020202020204" pitchFamily="34" charset="0"/>
              </a:rPr>
              <a:t>bilim</a:t>
            </a:r>
            <a:r>
              <a:rPr lang="tr-TR" dirty="0" smtClean="0">
                <a:latin typeface="Arial" panose="020B0604020202020204" pitchFamily="34" charset="0"/>
                <a:cs typeface="Arial" panose="020B0604020202020204" pitchFamily="34" charset="0"/>
              </a:rPr>
              <a:t> sihirli bir sözcüktür, bilim, yalnız kesin gerçeklere ulaşmayı sağlayan bir soruşturma ve deney alanı değil, aynı zamanda emin olmayı sağlayan </a:t>
            </a:r>
            <a:r>
              <a:rPr lang="tr-TR" b="1" dirty="0" smtClean="0">
                <a:solidFill>
                  <a:schemeClr val="accent1">
                    <a:lumMod val="50000"/>
                  </a:schemeClr>
                </a:solidFill>
                <a:latin typeface="Arial" panose="020B0604020202020204" pitchFamily="34" charset="0"/>
                <a:cs typeface="Arial" panose="020B0604020202020204" pitchFamily="34" charset="0"/>
              </a:rPr>
              <a:t>ilkeler ve fikirler çevresidir</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28) </a:t>
            </a:r>
          </a:p>
          <a:p>
            <a:r>
              <a:rPr lang="tr-TR" dirty="0" smtClean="0">
                <a:latin typeface="Arial" panose="020B0604020202020204" pitchFamily="34" charset="0"/>
                <a:cs typeface="Arial" panose="020B0604020202020204" pitchFamily="34" charset="0"/>
              </a:rPr>
              <a:t>Otlet, </a:t>
            </a:r>
            <a:r>
              <a:rPr lang="tr-TR" b="1" dirty="0" smtClean="0">
                <a:solidFill>
                  <a:schemeClr val="accent5">
                    <a:lumMod val="75000"/>
                  </a:schemeClr>
                </a:solidFill>
                <a:latin typeface="Arial" panose="020B0604020202020204" pitchFamily="34" charset="0"/>
                <a:cs typeface="Arial" panose="020B0604020202020204" pitchFamily="34" charset="0"/>
              </a:rPr>
              <a:t>sosyoloji ve psikolojinin sentezini </a:t>
            </a:r>
            <a:r>
              <a:rPr lang="tr-TR" dirty="0" smtClean="0">
                <a:latin typeface="Arial" panose="020B0604020202020204" pitchFamily="34" charset="0"/>
                <a:cs typeface="Arial" panose="020B0604020202020204" pitchFamily="34" charset="0"/>
              </a:rPr>
              <a:t>yapmayı amaçlayan </a:t>
            </a:r>
            <a:r>
              <a:rPr lang="tr-TR" b="1" dirty="0" smtClean="0">
                <a:solidFill>
                  <a:schemeClr val="accent5">
                    <a:lumMod val="75000"/>
                  </a:schemeClr>
                </a:solidFill>
                <a:latin typeface="Arial" panose="020B0604020202020204" pitchFamily="34" charset="0"/>
                <a:cs typeface="Arial" panose="020B0604020202020204" pitchFamily="34" charset="0"/>
              </a:rPr>
              <a:t>Siyasal ve Toplumsal Araştırmalar Topluluğu</a:t>
            </a:r>
            <a:r>
              <a:rPr lang="tr-TR" dirty="0" smtClean="0">
                <a:latin typeface="Arial" panose="020B0604020202020204" pitchFamily="34" charset="0"/>
                <a:cs typeface="Arial" panose="020B0604020202020204" pitchFamily="34" charset="0"/>
              </a:rPr>
              <a:t>(Brüksel, 1891)</a:t>
            </a:r>
            <a:r>
              <a:rPr lang="tr-TR" dirty="0" err="1" smtClean="0">
                <a:latin typeface="Arial" panose="020B0604020202020204" pitchFamily="34" charset="0"/>
                <a:cs typeface="Arial" panose="020B0604020202020204" pitchFamily="34" charset="0"/>
              </a:rPr>
              <a:t>nun</a:t>
            </a:r>
            <a:r>
              <a:rPr lang="tr-TR" dirty="0" smtClean="0">
                <a:latin typeface="Arial" panose="020B0604020202020204" pitchFamily="34" charset="0"/>
                <a:cs typeface="Arial" panose="020B0604020202020204" pitchFamily="34" charset="0"/>
              </a:rPr>
              <a:t> bibliyografya biriminde çalışmaya başlar ve burada kendisi gibi hukukçu olan </a:t>
            </a:r>
            <a:r>
              <a:rPr lang="tr-TR" dirty="0" err="1" smtClean="0">
                <a:latin typeface="Arial" panose="020B0604020202020204" pitchFamily="34" charset="0"/>
                <a:cs typeface="Arial" panose="020B0604020202020204" pitchFamily="34" charset="0"/>
              </a:rPr>
              <a:t>Henri</a:t>
            </a:r>
            <a:r>
              <a:rPr lang="tr-TR" dirty="0" smtClean="0">
                <a:latin typeface="Arial" panose="020B0604020202020204" pitchFamily="34" charset="0"/>
                <a:cs typeface="Arial" panose="020B0604020202020204" pitchFamily="34" charset="0"/>
              </a:rPr>
              <a:t> La </a:t>
            </a:r>
            <a:r>
              <a:rPr lang="tr-TR" dirty="0" err="1" smtClean="0">
                <a:latin typeface="Arial" panose="020B0604020202020204" pitchFamily="34" charset="0"/>
                <a:cs typeface="Arial" panose="020B0604020202020204" pitchFamily="34" charset="0"/>
              </a:rPr>
              <a:t>Fontaine</a:t>
            </a:r>
            <a:r>
              <a:rPr lang="tr-TR" dirty="0" smtClean="0">
                <a:latin typeface="Arial" panose="020B0604020202020204" pitchFamily="34" charset="0"/>
                <a:cs typeface="Arial" panose="020B0604020202020204" pitchFamily="34" charset="0"/>
              </a:rPr>
              <a:t> ile tanışır. Birim, doğa bilimleri yöntemlerinin hukuka uygulandığı “</a:t>
            </a:r>
            <a:r>
              <a:rPr lang="tr-TR" b="1" dirty="0" smtClean="0">
                <a:solidFill>
                  <a:schemeClr val="accent5">
                    <a:lumMod val="75000"/>
                  </a:schemeClr>
                </a:solidFill>
                <a:latin typeface="Arial" panose="020B0604020202020204" pitchFamily="34" charset="0"/>
                <a:cs typeface="Arial" panose="020B0604020202020204" pitchFamily="34" charset="0"/>
              </a:rPr>
              <a:t>Belçika Hukuk Derlemi</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Pandectes</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beiges</a:t>
            </a:r>
            <a:r>
              <a:rPr lang="tr-TR" dirty="0" smtClean="0">
                <a:latin typeface="Arial" panose="020B0604020202020204" pitchFamily="34" charset="0"/>
                <a:cs typeface="Arial" panose="020B0604020202020204" pitchFamily="34" charset="0"/>
              </a:rPr>
              <a:t>  ) üzerine çalışmaktadır. Derlemin amacı: Mahkeme kararlarının ve ulusal yazarların görüşlerinin toplanmasıdır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73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10224" cy="6858000"/>
          </a:xfrm>
          <a:solidFill>
            <a:schemeClr val="accent1">
              <a:lumMod val="40000"/>
              <a:lumOff val="6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Ona göre </a:t>
            </a:r>
            <a:r>
              <a:rPr lang="tr-TR" b="1" dirty="0" smtClean="0">
                <a:solidFill>
                  <a:schemeClr val="accent5">
                    <a:lumMod val="75000"/>
                  </a:schemeClr>
                </a:solidFill>
                <a:latin typeface="Arial" panose="020B0604020202020204" pitchFamily="34" charset="0"/>
                <a:cs typeface="Arial" panose="020B0604020202020204" pitchFamily="34" charset="0"/>
              </a:rPr>
              <a:t>sosyal bilimler </a:t>
            </a:r>
            <a:r>
              <a:rPr lang="tr-TR" dirty="0" smtClean="0">
                <a:latin typeface="Arial" panose="020B0604020202020204" pitchFamily="34" charset="0"/>
                <a:cs typeface="Arial" panose="020B0604020202020204" pitchFamily="34" charset="0"/>
              </a:rPr>
              <a:t>“bir düzen ve yöntem olmadan </a:t>
            </a:r>
            <a:r>
              <a:rPr lang="tr-TR" dirty="0" err="1" smtClean="0">
                <a:latin typeface="Arial" panose="020B0604020202020204" pitchFamily="34" charset="0"/>
                <a:cs typeface="Arial" panose="020B0604020202020204" pitchFamily="34" charset="0"/>
              </a:rPr>
              <a:t>biraraya</a:t>
            </a:r>
            <a:r>
              <a:rPr lang="tr-TR" dirty="0" smtClean="0">
                <a:latin typeface="Arial" panose="020B0604020202020204" pitchFamily="34" charset="0"/>
                <a:cs typeface="Arial" panose="020B0604020202020204" pitchFamily="34" charset="0"/>
              </a:rPr>
              <a:t> getirilen dokümanlara dayalı olarak öğrenciye sunulmaktadır……veri açısından zengin olsa da güvenilir bir soruşturma(inceleme) yöntemi ve denetimi yoktur; </a:t>
            </a:r>
            <a:r>
              <a:rPr lang="tr-TR" b="1" dirty="0" smtClean="0">
                <a:solidFill>
                  <a:schemeClr val="accent5">
                    <a:lumMod val="75000"/>
                  </a:schemeClr>
                </a:solidFill>
                <a:latin typeface="Arial" panose="020B0604020202020204" pitchFamily="34" charset="0"/>
                <a:cs typeface="Arial" panose="020B0604020202020204" pitchFamily="34" charset="0"/>
              </a:rPr>
              <a:t>materyalini sınıflayacak iyi bir yöntemi </a:t>
            </a:r>
            <a:r>
              <a:rPr lang="tr-TR" dirty="0" smtClean="0">
                <a:latin typeface="Arial" panose="020B0604020202020204" pitchFamily="34" charset="0"/>
                <a:cs typeface="Arial" panose="020B0604020202020204" pitchFamily="34" charset="0"/>
              </a:rPr>
              <a:t>de yoktur”; oysa fen bilimlerinde sonuçlar sayısız gözlem sonucunda elde edilmekte ve bunlar bütünleşik hale getirilerek yasalara varılmakta, genellemeye doğru gidilmektedir.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31) </a:t>
            </a:r>
          </a:p>
          <a:p>
            <a:r>
              <a:rPr lang="tr-TR" dirty="0" smtClean="0">
                <a:latin typeface="Arial" panose="020B0604020202020204" pitchFamily="34" charset="0"/>
                <a:cs typeface="Arial" panose="020B0604020202020204" pitchFamily="34" charset="0"/>
              </a:rPr>
              <a:t>Temel sorusu şudur: </a:t>
            </a:r>
            <a:r>
              <a:rPr lang="tr-TR" b="1" dirty="0" smtClean="0">
                <a:solidFill>
                  <a:schemeClr val="accent5">
                    <a:lumMod val="75000"/>
                  </a:schemeClr>
                </a:solidFill>
                <a:latin typeface="Arial" panose="020B0604020202020204" pitchFamily="34" charset="0"/>
                <a:cs typeface="Arial" panose="020B0604020202020204" pitchFamily="34" charset="0"/>
              </a:rPr>
              <a:t>Sosyal bilimlerde </a:t>
            </a:r>
            <a:r>
              <a:rPr lang="tr-TR" dirty="0" smtClean="0">
                <a:latin typeface="Arial" panose="020B0604020202020204" pitchFamily="34" charset="0"/>
                <a:cs typeface="Arial" panose="020B0604020202020204" pitchFamily="34" charset="0"/>
              </a:rPr>
              <a:t>tekil araştırma sonuçlarından yola çıkarak bunların birbirlerini tamamlayarak </a:t>
            </a:r>
            <a:r>
              <a:rPr lang="tr-TR" b="1" dirty="0" smtClean="0">
                <a:solidFill>
                  <a:schemeClr val="accent5">
                    <a:lumMod val="75000"/>
                  </a:schemeClr>
                </a:solidFill>
                <a:latin typeface="Arial" panose="020B0604020202020204" pitchFamily="34" charset="0"/>
                <a:cs typeface="Arial" panose="020B0604020202020204" pitchFamily="34" charset="0"/>
              </a:rPr>
              <a:t>sentezine varmayı sağlayacak bir düzenleme nasıl yapılabilir</a:t>
            </a:r>
            <a:r>
              <a:rPr lang="tr-TR" dirty="0" smtClean="0">
                <a:solidFill>
                  <a:schemeClr val="accent5">
                    <a:lumMod val="75000"/>
                  </a:schemeClr>
                </a:solidFill>
                <a:latin typeface="Arial" panose="020B0604020202020204" pitchFamily="34" charset="0"/>
                <a:cs typeface="Arial" panose="020B0604020202020204" pitchFamily="34" charset="0"/>
              </a:rPr>
              <a:t>?</a:t>
            </a:r>
            <a:r>
              <a:rPr lang="tr-TR" dirty="0" smtClean="0">
                <a:latin typeface="Arial" panose="020B0604020202020204" pitchFamily="34" charset="0"/>
                <a:cs typeface="Arial" panose="020B0604020202020204" pitchFamily="34" charset="0"/>
              </a:rPr>
              <a:t> </a:t>
            </a:r>
          </a:p>
          <a:p>
            <a:r>
              <a:rPr lang="tr-TR" dirty="0" smtClean="0">
                <a:latin typeface="Arial" panose="020B0604020202020204" pitchFamily="34" charset="0"/>
                <a:cs typeface="Arial" panose="020B0604020202020204" pitchFamily="34" charset="0"/>
              </a:rPr>
              <a:t>Sosyolojinin kaynak materyali, bilimsel bir şekilde sınıflanmalı ve kataloğu yayınlanmalıdır. Böyle bir </a:t>
            </a:r>
            <a:r>
              <a:rPr lang="tr-TR" b="1" dirty="0" smtClean="0">
                <a:solidFill>
                  <a:schemeClr val="accent5">
                    <a:lumMod val="75000"/>
                  </a:schemeClr>
                </a:solidFill>
                <a:latin typeface="Arial" panose="020B0604020202020204" pitchFamily="34" charset="0"/>
                <a:cs typeface="Arial" panose="020B0604020202020204" pitchFamily="34" charset="0"/>
              </a:rPr>
              <a:t>katalog, yazara göre alfabetik ve konuya göre sistematik olarak düzenlenmelidir</a:t>
            </a:r>
            <a:r>
              <a:rPr lang="tr-TR" dirty="0" smtClean="0">
                <a:latin typeface="Arial" panose="020B0604020202020204" pitchFamily="34" charset="0"/>
                <a:cs typeface="Arial" panose="020B0604020202020204" pitchFamily="34" charset="0"/>
              </a:rPr>
              <a:t>. Bu katalogda listelenen materyal, </a:t>
            </a:r>
            <a:r>
              <a:rPr lang="tr-TR" b="1" dirty="0" smtClean="0">
                <a:solidFill>
                  <a:schemeClr val="accent5">
                    <a:lumMod val="75000"/>
                  </a:schemeClr>
                </a:solidFill>
                <a:latin typeface="Arial" panose="020B0604020202020204" pitchFamily="34" charset="0"/>
                <a:cs typeface="Arial" panose="020B0604020202020204" pitchFamily="34" charset="0"/>
              </a:rPr>
              <a:t>indekslenmeli ve özü verilmelidir ki materyal içindeki enformasyona ulaşılsın</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31)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95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690689"/>
          </a:xfrm>
          <a:solidFill>
            <a:schemeClr val="accent1">
              <a:lumMod val="60000"/>
              <a:lumOff val="40000"/>
            </a:schemeClr>
          </a:solidFill>
        </p:spPr>
        <p:txBody>
          <a:bodyPr/>
          <a:lstStyle/>
          <a:p>
            <a:pPr algn="ctr"/>
            <a:r>
              <a:rPr lang="tr-TR" b="1" dirty="0" smtClean="0">
                <a:latin typeface="Arial" panose="020B0604020202020204" pitchFamily="34" charset="0"/>
                <a:cs typeface="Arial" panose="020B0604020202020204" pitchFamily="34" charset="0"/>
              </a:rPr>
              <a:t>Bibliyografik Düzenlemenin Uluslararası Örgütlenmesi</a:t>
            </a:r>
            <a:endParaRPr lang="tr-TR"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0" y="1690688"/>
            <a:ext cx="12192000" cy="5167311"/>
          </a:xfrm>
        </p:spPr>
        <p:txBody>
          <a:bodyPr/>
          <a:lstStyle/>
          <a:p>
            <a:r>
              <a:rPr lang="tr-TR" dirty="0" smtClean="0">
                <a:latin typeface="Arial" panose="020B0604020202020204" pitchFamily="34" charset="0"/>
                <a:cs typeface="Arial" panose="020B0604020202020204" pitchFamily="34" charset="0"/>
              </a:rPr>
              <a:t>1893’te bibliyografya biriminin adı </a:t>
            </a:r>
            <a:r>
              <a:rPr lang="tr-TR" b="1" dirty="0" smtClean="0">
                <a:solidFill>
                  <a:schemeClr val="accent1">
                    <a:lumMod val="50000"/>
                  </a:schemeClr>
                </a:solidFill>
                <a:latin typeface="Arial" panose="020B0604020202020204" pitchFamily="34" charset="0"/>
                <a:cs typeface="Arial" panose="020B0604020202020204" pitchFamily="34" charset="0"/>
              </a:rPr>
              <a:t>uluslararası sosyoloji bibliyografya enstitüsü</a:t>
            </a:r>
            <a:r>
              <a:rPr lang="tr-TR" dirty="0" smtClean="0">
                <a:latin typeface="Arial" panose="020B0604020202020204" pitchFamily="34" charset="0"/>
                <a:cs typeface="Arial" panose="020B0604020202020204" pitchFamily="34" charset="0"/>
              </a:rPr>
              <a:t> olur.(ama onlar kısa bir süre sonra sadece </a:t>
            </a:r>
            <a:r>
              <a:rPr lang="tr-TR" b="1" dirty="0" smtClean="0">
                <a:solidFill>
                  <a:schemeClr val="accent1">
                    <a:lumMod val="50000"/>
                  </a:schemeClr>
                </a:solidFill>
                <a:latin typeface="Arial" panose="020B0604020202020204" pitchFamily="34" charset="0"/>
                <a:cs typeface="Arial" panose="020B0604020202020204" pitchFamily="34" charset="0"/>
              </a:rPr>
              <a:t>uluslararası bibliyografya ofisi</a:t>
            </a:r>
            <a:r>
              <a:rPr lang="tr-TR" dirty="0" smtClean="0">
                <a:latin typeface="Arial" panose="020B0604020202020204" pitchFamily="34" charset="0"/>
                <a:cs typeface="Arial" panose="020B0604020202020204" pitchFamily="34" charset="0"/>
              </a:rPr>
              <a:t> (</a:t>
            </a:r>
            <a:r>
              <a:rPr lang="tr-TR" b="1" dirty="0" smtClean="0">
                <a:solidFill>
                  <a:schemeClr val="accent5">
                    <a:lumMod val="75000"/>
                  </a:schemeClr>
                </a:solidFill>
                <a:latin typeface="Arial" panose="020B0604020202020204" pitchFamily="34" charset="0"/>
                <a:cs typeface="Arial" panose="020B0604020202020204" pitchFamily="34" charset="0"/>
              </a:rPr>
              <a:t>UBO</a:t>
            </a:r>
            <a:r>
              <a:rPr lang="tr-TR" dirty="0" smtClean="0">
                <a:latin typeface="Arial" panose="020B0604020202020204" pitchFamily="34" charset="0"/>
                <a:cs typeface="Arial" panose="020B0604020202020204" pitchFamily="34" charset="0"/>
              </a:rPr>
              <a:t>) derler) </a:t>
            </a:r>
          </a:p>
          <a:p>
            <a:endParaRPr lang="tr-TR" dirty="0" smtClean="0">
              <a:latin typeface="Arial" panose="020B0604020202020204" pitchFamily="34" charset="0"/>
              <a:cs typeface="Arial" panose="020B0604020202020204" pitchFamily="34" charset="0"/>
            </a:endParaRPr>
          </a:p>
          <a:p>
            <a:r>
              <a:rPr lang="tr-TR" b="1" dirty="0" smtClean="0">
                <a:solidFill>
                  <a:schemeClr val="accent1">
                    <a:lumMod val="50000"/>
                  </a:schemeClr>
                </a:solidFill>
                <a:latin typeface="Arial" panose="020B0604020202020204" pitchFamily="34" charset="0"/>
                <a:cs typeface="Arial" panose="020B0604020202020204" pitchFamily="34" charset="0"/>
              </a:rPr>
              <a:t>Ofis</a:t>
            </a:r>
            <a:r>
              <a:rPr lang="tr-TR" dirty="0" smtClean="0">
                <a:latin typeface="Arial" panose="020B0604020202020204" pitchFamily="34" charset="0"/>
                <a:cs typeface="Arial" panose="020B0604020202020204" pitchFamily="34" charset="0"/>
              </a:rPr>
              <a:t>, sosyoloji alanı için beş ayrı repertuvar hazırlamayı amaçlar. Bunlar: </a:t>
            </a:r>
            <a:r>
              <a:rPr lang="tr-TR" b="1" dirty="0" smtClean="0">
                <a:solidFill>
                  <a:schemeClr val="accent1">
                    <a:lumMod val="50000"/>
                  </a:schemeClr>
                </a:solidFill>
                <a:latin typeface="Arial" panose="020B0604020202020204" pitchFamily="34" charset="0"/>
                <a:cs typeface="Arial" panose="020B0604020202020204" pitchFamily="34" charset="0"/>
              </a:rPr>
              <a:t>evrensel hukuk repertuvarı</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sosyal bilim repertuvarı</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sınıflanmış karşılaştırmalı mevzuat repertuvarı</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karşılaştırmalı istatistik </a:t>
            </a:r>
            <a:r>
              <a:rPr lang="tr-TR" dirty="0" smtClean="0">
                <a:latin typeface="Arial" panose="020B0604020202020204" pitchFamily="34" charset="0"/>
                <a:cs typeface="Arial" panose="020B0604020202020204" pitchFamily="34" charset="0"/>
              </a:rPr>
              <a:t>ve genel </a:t>
            </a:r>
            <a:r>
              <a:rPr lang="tr-TR" b="1" dirty="0" smtClean="0">
                <a:solidFill>
                  <a:schemeClr val="accent1">
                    <a:lumMod val="50000"/>
                  </a:schemeClr>
                </a:solidFill>
                <a:latin typeface="Arial" panose="020B0604020202020204" pitchFamily="34" charset="0"/>
                <a:cs typeface="Arial" panose="020B0604020202020204" pitchFamily="34" charset="0"/>
              </a:rPr>
              <a:t>yazar adları </a:t>
            </a:r>
            <a:r>
              <a:rPr lang="tr-TR" dirty="0" smtClean="0">
                <a:latin typeface="Arial" panose="020B0604020202020204" pitchFamily="34" charset="0"/>
                <a:cs typeface="Arial" panose="020B0604020202020204" pitchFamily="34" charset="0"/>
              </a:rPr>
              <a:t>dizinidir. </a:t>
            </a:r>
          </a:p>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La </a:t>
            </a:r>
            <a:r>
              <a:rPr lang="tr-TR" dirty="0" err="1" smtClean="0">
                <a:latin typeface="Arial" panose="020B0604020202020204" pitchFamily="34" charset="0"/>
                <a:cs typeface="Arial" panose="020B0604020202020204" pitchFamily="34" charset="0"/>
              </a:rPr>
              <a:t>Fontaine</a:t>
            </a:r>
            <a:r>
              <a:rPr lang="tr-TR" dirty="0" smtClean="0">
                <a:latin typeface="Arial" panose="020B0604020202020204" pitchFamily="34" charset="0"/>
                <a:cs typeface="Arial" panose="020B0604020202020204" pitchFamily="34" charset="0"/>
              </a:rPr>
              <a:t>, Uluslararası Bibliyografya Ofisi’ni </a:t>
            </a:r>
            <a:r>
              <a:rPr lang="tr-TR" b="1" dirty="0" smtClean="0">
                <a:solidFill>
                  <a:schemeClr val="accent1">
                    <a:lumMod val="50000"/>
                  </a:schemeClr>
                </a:solidFill>
                <a:latin typeface="Arial" panose="020B0604020202020204" pitchFamily="34" charset="0"/>
                <a:cs typeface="Arial" panose="020B0604020202020204" pitchFamily="34" charset="0"/>
              </a:rPr>
              <a:t>Uluslararası Entelektüel Birliğin</a:t>
            </a:r>
            <a:r>
              <a:rPr lang="tr-TR" dirty="0" smtClean="0">
                <a:latin typeface="Arial" panose="020B0604020202020204" pitchFamily="34" charset="0"/>
                <a:cs typeface="Arial" panose="020B0604020202020204" pitchFamily="34" charset="0"/>
              </a:rPr>
              <a:t> parçası olarak görür.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3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1">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La </a:t>
            </a:r>
            <a:r>
              <a:rPr lang="tr-TR" dirty="0" err="1" smtClean="0">
                <a:latin typeface="Arial" panose="020B0604020202020204" pitchFamily="34" charset="0"/>
                <a:cs typeface="Arial" panose="020B0604020202020204" pitchFamily="34" charset="0"/>
              </a:rPr>
              <a:t>Fontaine</a:t>
            </a:r>
            <a:r>
              <a:rPr lang="tr-TR" dirty="0" smtClean="0">
                <a:latin typeface="Arial" panose="020B0604020202020204" pitchFamily="34" charset="0"/>
                <a:cs typeface="Arial" panose="020B0604020202020204" pitchFamily="34" charset="0"/>
              </a:rPr>
              <a:t>, bilimin giderek uluslararası hale geldiğini gözlemler. Bu fikrinin dayanağı olarak da </a:t>
            </a:r>
            <a:r>
              <a:rPr lang="tr-TR" b="1" dirty="0" smtClean="0">
                <a:solidFill>
                  <a:schemeClr val="accent1">
                    <a:lumMod val="50000"/>
                  </a:schemeClr>
                </a:solidFill>
                <a:latin typeface="Arial" panose="020B0604020202020204" pitchFamily="34" charset="0"/>
                <a:cs typeface="Arial" panose="020B0604020202020204" pitchFamily="34" charset="0"/>
              </a:rPr>
              <a:t>uluslararası bilimsel kongrelerdeki </a:t>
            </a:r>
            <a:r>
              <a:rPr lang="tr-TR" dirty="0" smtClean="0">
                <a:latin typeface="Arial" panose="020B0604020202020204" pitchFamily="34" charset="0"/>
                <a:cs typeface="Arial" panose="020B0604020202020204" pitchFamily="34" charset="0"/>
              </a:rPr>
              <a:t>artışı gösterir; kongreleri </a:t>
            </a:r>
            <a:r>
              <a:rPr lang="tr-TR" b="1" dirty="0" smtClean="0">
                <a:solidFill>
                  <a:schemeClr val="accent5">
                    <a:lumMod val="75000"/>
                  </a:schemeClr>
                </a:solidFill>
                <a:latin typeface="Arial" panose="020B0604020202020204" pitchFamily="34" charset="0"/>
                <a:cs typeface="Arial" panose="020B0604020202020204" pitchFamily="34" charset="0"/>
              </a:rPr>
              <a:t>özel göçebe federasyonlara </a:t>
            </a:r>
            <a:r>
              <a:rPr lang="tr-TR" dirty="0" smtClean="0">
                <a:latin typeface="Arial" panose="020B0604020202020204" pitchFamily="34" charset="0"/>
                <a:cs typeface="Arial" panose="020B0604020202020204" pitchFamily="34" charset="0"/>
              </a:rPr>
              <a:t>benzetir</a:t>
            </a:r>
          </a:p>
          <a:p>
            <a:r>
              <a:rPr lang="tr-TR" dirty="0" smtClean="0">
                <a:latin typeface="Arial" panose="020B0604020202020204" pitchFamily="34" charset="0"/>
                <a:cs typeface="Arial" panose="020B0604020202020204" pitchFamily="34" charset="0"/>
              </a:rPr>
              <a:t>UBO için tasarladığı örgütsel yapı: Bir dünya federasyonu gibi bütün bu göçebe federasyonlar için - </a:t>
            </a:r>
            <a:r>
              <a:rPr lang="tr-TR" b="1" dirty="0" smtClean="0">
                <a:solidFill>
                  <a:schemeClr val="accent1">
                    <a:lumMod val="50000"/>
                  </a:schemeClr>
                </a:solidFill>
                <a:latin typeface="Arial" panose="020B0604020202020204" pitchFamily="34" charset="0"/>
                <a:cs typeface="Arial" panose="020B0604020202020204" pitchFamily="34" charset="0"/>
              </a:rPr>
              <a:t>arşiv ve kütüphanelerinin merkezileştiği ve dokümanlarının korunduğu- </a:t>
            </a:r>
            <a:r>
              <a:rPr lang="tr-TR" dirty="0" smtClean="0">
                <a:latin typeface="Arial" panose="020B0604020202020204" pitchFamily="34" charset="0"/>
                <a:cs typeface="Arial" panose="020B0604020202020204" pitchFamily="34" charset="0"/>
              </a:rPr>
              <a:t>kalıcı</a:t>
            </a:r>
            <a:r>
              <a:rPr lang="tr-TR" b="1" dirty="0" smtClean="0">
                <a:solidFill>
                  <a:schemeClr val="accent1">
                    <a:lumMod val="50000"/>
                  </a:schemeClr>
                </a:solidFill>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özgün, merkez ofisler oluşturmaktır. Bu, federasyonun pasif amacıdır; aktif amaç ise insanlığın fikirlerinin otomatik olarak depolanacağı ve sonrasında en az çaba ve en yüksek verimle buradan yayılacağı bir </a:t>
            </a:r>
            <a:r>
              <a:rPr lang="tr-TR" b="1" dirty="0" smtClean="0">
                <a:solidFill>
                  <a:schemeClr val="accent1">
                    <a:lumMod val="50000"/>
                  </a:schemeClr>
                </a:solidFill>
                <a:latin typeface="Arial" panose="020B0604020202020204" pitchFamily="34" charset="0"/>
                <a:cs typeface="Arial" panose="020B0604020202020204" pitchFamily="34" charset="0"/>
              </a:rPr>
              <a:t>dünya deposu </a:t>
            </a:r>
            <a:r>
              <a:rPr lang="tr-TR" dirty="0" smtClean="0">
                <a:latin typeface="Arial" panose="020B0604020202020204" pitchFamily="34" charset="0"/>
                <a:cs typeface="Arial" panose="020B0604020202020204" pitchFamily="34" charset="0"/>
              </a:rPr>
              <a:t>yaratmaktır.   İnsanlığın ilerlemesi için işbirliği yapmayı uman herkes için </a:t>
            </a:r>
            <a:r>
              <a:rPr lang="tr-TR" b="1" dirty="0" smtClean="0">
                <a:solidFill>
                  <a:schemeClr val="accent1">
                    <a:lumMod val="50000"/>
                  </a:schemeClr>
                </a:solidFill>
                <a:latin typeface="Arial" panose="020B0604020202020204" pitchFamily="34" charset="0"/>
                <a:cs typeface="Arial" panose="020B0604020202020204" pitchFamily="34" charset="0"/>
              </a:rPr>
              <a:t>merkezi bir enstitünün </a:t>
            </a:r>
            <a:r>
              <a:rPr lang="tr-TR" dirty="0" smtClean="0">
                <a:latin typeface="Arial" panose="020B0604020202020204" pitchFamily="34" charset="0"/>
                <a:cs typeface="Arial" panose="020B0604020202020204" pitchFamily="34" charset="0"/>
              </a:rPr>
              <a:t>yaratılmasıdır </a:t>
            </a:r>
          </a:p>
          <a:p>
            <a:r>
              <a:rPr lang="tr-TR" dirty="0" smtClean="0">
                <a:latin typeface="Arial" panose="020B0604020202020204" pitchFamily="34" charset="0"/>
                <a:cs typeface="Arial" panose="020B0604020202020204" pitchFamily="34" charset="0"/>
              </a:rPr>
              <a:t>Kendini araştırmaya adamış olanların istedikleri bütün dokümanları ve kitapları bulabilecekleri ve öğretim amaçlı veya araştırmalarının sonuçlarını yaymak amaçlı gelmek isteyeceği bu merkez, </a:t>
            </a:r>
            <a:r>
              <a:rPr lang="tr-TR" b="1" dirty="0" smtClean="0">
                <a:solidFill>
                  <a:schemeClr val="accent1">
                    <a:lumMod val="50000"/>
                  </a:schemeClr>
                </a:solidFill>
                <a:latin typeface="Arial" panose="020B0604020202020204" pitchFamily="34" charset="0"/>
                <a:cs typeface="Arial" panose="020B0604020202020204" pitchFamily="34" charset="0"/>
              </a:rPr>
              <a:t>uluslararası </a:t>
            </a:r>
            <a:r>
              <a:rPr lang="tr-TR" b="1" dirty="0">
                <a:solidFill>
                  <a:schemeClr val="accent1">
                    <a:lumMod val="50000"/>
                  </a:schemeClr>
                </a:solidFill>
                <a:latin typeface="Arial" panose="020B0604020202020204" pitchFamily="34" charset="0"/>
                <a:cs typeface="Arial" panose="020B0604020202020204" pitchFamily="34" charset="0"/>
              </a:rPr>
              <a:t>bir üniversiteden</a:t>
            </a:r>
            <a:r>
              <a:rPr lang="tr-TR" dirty="0" smtClean="0">
                <a:latin typeface="Arial" panose="020B0604020202020204" pitchFamily="34" charset="0"/>
                <a:cs typeface="Arial" panose="020B0604020202020204" pitchFamily="34" charset="0"/>
              </a:rPr>
              <a:t> başkası değildir(</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34)</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60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a:solidFill>
            <a:schemeClr val="accent1">
              <a:lumMod val="20000"/>
              <a:lumOff val="80000"/>
            </a:schemeClr>
          </a:solidFill>
        </p:spPr>
        <p:txBody>
          <a:bodyPr/>
          <a:lstStyle/>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Bu merkezi federatif yapı içinde başka örgütsel yapıların da yer almasını düşünmüştür. Örneğin: </a:t>
            </a:r>
            <a:r>
              <a:rPr lang="tr-TR" b="1" dirty="0" smtClean="0">
                <a:solidFill>
                  <a:schemeClr val="accent1">
                    <a:lumMod val="50000"/>
                  </a:schemeClr>
                </a:solidFill>
                <a:latin typeface="Arial" panose="020B0604020202020204" pitchFamily="34" charset="0"/>
                <a:cs typeface="Arial" panose="020B0604020202020204" pitchFamily="34" charset="0"/>
              </a:rPr>
              <a:t>uluslararası kütüphane</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uluslararası bibliyografya ofisi </a:t>
            </a:r>
            <a:r>
              <a:rPr lang="tr-TR" dirty="0" smtClean="0">
                <a:latin typeface="Arial" panose="020B0604020202020204" pitchFamily="34" charset="0"/>
                <a:cs typeface="Arial" panose="020B0604020202020204" pitchFamily="34" charset="0"/>
              </a:rPr>
              <a:t>-ki kendilerinin kurmuş olduğu “uluslararası sosyoloji bibliyografya enstitüsü” bunun bir türüdür- bir </a:t>
            </a:r>
            <a:r>
              <a:rPr lang="tr-TR" b="1" dirty="0" smtClean="0">
                <a:solidFill>
                  <a:schemeClr val="accent1">
                    <a:lumMod val="50000"/>
                  </a:schemeClr>
                </a:solidFill>
                <a:latin typeface="Arial" panose="020B0604020202020204" pitchFamily="34" charset="0"/>
                <a:cs typeface="Arial" panose="020B0604020202020204" pitchFamily="34" charset="0"/>
              </a:rPr>
              <a:t>uluslararası istatistik ofisi </a:t>
            </a:r>
            <a:r>
              <a:rPr lang="tr-TR" dirty="0" smtClean="0">
                <a:latin typeface="Arial" panose="020B0604020202020204" pitchFamily="34" charset="0"/>
                <a:cs typeface="Arial" panose="020B0604020202020204" pitchFamily="34" charset="0"/>
              </a:rPr>
              <a:t>ve </a:t>
            </a:r>
            <a:r>
              <a:rPr lang="tr-TR" b="1" dirty="0" smtClean="0">
                <a:solidFill>
                  <a:schemeClr val="accent1">
                    <a:lumMod val="50000"/>
                  </a:schemeClr>
                </a:solidFill>
                <a:latin typeface="Arial" panose="020B0604020202020204" pitchFamily="34" charset="0"/>
                <a:cs typeface="Arial" panose="020B0604020202020204" pitchFamily="34" charset="0"/>
              </a:rPr>
              <a:t>kongreler için merkezi bir ofistir</a:t>
            </a:r>
            <a:r>
              <a:rPr lang="tr-TR" dirty="0" smtClean="0">
                <a:latin typeface="Arial" panose="020B0604020202020204" pitchFamily="34" charset="0"/>
                <a:cs typeface="Arial" panose="020B0604020202020204" pitchFamily="34" charset="0"/>
              </a:rPr>
              <a:t>.</a:t>
            </a:r>
          </a:p>
          <a:p>
            <a:r>
              <a:rPr lang="tr-TR" dirty="0" smtClean="0">
                <a:latin typeface="Arial" panose="020B0604020202020204" pitchFamily="34" charset="0"/>
                <a:cs typeface="Arial" panose="020B0604020202020204" pitchFamily="34" charset="0"/>
              </a:rPr>
              <a:t>Bu temel yapıların sunacağı genel hizmetlerin başarısına bağlı olarak bunlara yenileri eklenebilecektir. Örneğin: </a:t>
            </a:r>
            <a:r>
              <a:rPr lang="tr-TR" b="1" dirty="0" smtClean="0">
                <a:solidFill>
                  <a:schemeClr val="accent1">
                    <a:lumMod val="50000"/>
                  </a:schemeClr>
                </a:solidFill>
                <a:latin typeface="Arial" panose="020B0604020202020204" pitchFamily="34" charset="0"/>
                <a:cs typeface="Arial" panose="020B0604020202020204" pitchFamily="34" charset="0"/>
              </a:rPr>
              <a:t>Uluslararası öğretim konseyi</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uluslararası hijyen konseyi</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uluslararası çalışma ofisi</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karşılaştırmalı mevzuat merkez bürosu</a:t>
            </a:r>
            <a:r>
              <a:rPr lang="tr-TR" dirty="0" smtClean="0">
                <a:latin typeface="Arial" panose="020B0604020202020204" pitchFamily="34" charset="0"/>
                <a:cs typeface="Arial" panose="020B0604020202020204" pitchFamily="34" charset="0"/>
              </a:rPr>
              <a:t>, </a:t>
            </a:r>
            <a:r>
              <a:rPr lang="tr-TR" b="1" dirty="0" smtClean="0">
                <a:solidFill>
                  <a:schemeClr val="accent1">
                    <a:lumMod val="50000"/>
                  </a:schemeClr>
                </a:solidFill>
                <a:latin typeface="Arial" panose="020B0604020202020204" pitchFamily="34" charset="0"/>
                <a:cs typeface="Arial" panose="020B0604020202020204" pitchFamily="34" charset="0"/>
              </a:rPr>
              <a:t>uluslararası patent ofisi </a:t>
            </a:r>
            <a:r>
              <a:rPr lang="tr-TR" dirty="0" smtClean="0">
                <a:latin typeface="Arial" panose="020B0604020202020204" pitchFamily="34" charset="0"/>
                <a:cs typeface="Arial" panose="020B0604020202020204" pitchFamily="34" charset="0"/>
              </a:rPr>
              <a:t>ve botanik ile zoolojiye hizmet edecek bir </a:t>
            </a:r>
            <a:r>
              <a:rPr lang="tr-TR" b="1" dirty="0" err="1" smtClean="0">
                <a:solidFill>
                  <a:schemeClr val="accent1">
                    <a:lumMod val="50000"/>
                  </a:schemeClr>
                </a:solidFill>
                <a:latin typeface="Arial" panose="020B0604020202020204" pitchFamily="34" charset="0"/>
                <a:cs typeface="Arial" panose="020B0604020202020204" pitchFamily="34" charset="0"/>
              </a:rPr>
              <a:t>terimleştirme</a:t>
            </a:r>
            <a:r>
              <a:rPr lang="tr-TR" b="1" dirty="0" smtClean="0">
                <a:solidFill>
                  <a:schemeClr val="accent1">
                    <a:lumMod val="50000"/>
                  </a:schemeClr>
                </a:solidFill>
                <a:latin typeface="Arial" panose="020B0604020202020204" pitchFamily="34" charset="0"/>
                <a:cs typeface="Arial" panose="020B0604020202020204" pitchFamily="34" charset="0"/>
              </a:rPr>
              <a:t> hizmeti</a:t>
            </a:r>
            <a:r>
              <a:rPr lang="tr-TR" dirty="0" smtClean="0">
                <a:latin typeface="Arial" panose="020B0604020202020204" pitchFamily="34" charset="0"/>
                <a:cs typeface="Arial" panose="020B0604020202020204" pitchFamily="34" charset="0"/>
              </a:rPr>
              <a:t>. </a:t>
            </a:r>
          </a:p>
          <a:p>
            <a:r>
              <a:rPr lang="tr-TR" dirty="0" smtClean="0">
                <a:latin typeface="Arial" panose="020B0604020202020204" pitchFamily="34" charset="0"/>
                <a:cs typeface="Arial" panose="020B0604020202020204" pitchFamily="34" charset="0"/>
              </a:rPr>
              <a:t>Burada, daha sonra </a:t>
            </a:r>
            <a:r>
              <a:rPr lang="tr-TR" sz="3200" b="1" dirty="0" smtClean="0">
                <a:solidFill>
                  <a:schemeClr val="accent1">
                    <a:lumMod val="50000"/>
                  </a:schemeClr>
                </a:solidFill>
                <a:latin typeface="Arial" panose="020B0604020202020204" pitchFamily="34" charset="0"/>
                <a:cs typeface="Arial" panose="020B0604020202020204" pitchFamily="34" charset="0"/>
              </a:rPr>
              <a:t>milletler cemiyeti </a:t>
            </a:r>
            <a:r>
              <a:rPr lang="tr-TR" dirty="0" smtClean="0">
                <a:latin typeface="Arial" panose="020B0604020202020204" pitchFamily="34" charset="0"/>
                <a:cs typeface="Arial" panose="020B0604020202020204" pitchFamily="34" charset="0"/>
              </a:rPr>
              <a:t>olarak yapılanacak uluslararası örgütlenmenin faaliyetlerine dair ilk </a:t>
            </a:r>
            <a:r>
              <a:rPr lang="tr-TR" dirty="0" err="1" smtClean="0">
                <a:latin typeface="Arial" panose="020B0604020202020204" pitchFamily="34" charset="0"/>
                <a:cs typeface="Arial" panose="020B0604020202020204" pitchFamily="34" charset="0"/>
              </a:rPr>
              <a:t>formülasyonun</a:t>
            </a:r>
            <a:r>
              <a:rPr lang="tr-TR" dirty="0" smtClean="0">
                <a:latin typeface="Arial" panose="020B0604020202020204" pitchFamily="34" charset="0"/>
                <a:cs typeface="Arial" panose="020B0604020202020204" pitchFamily="34" charset="0"/>
              </a:rPr>
              <a:t> yapıldığı görülmektedir(</a:t>
            </a:r>
            <a:r>
              <a:rPr lang="tr-TR" dirty="0" err="1" smtClean="0">
                <a:latin typeface="Arial" panose="020B0604020202020204" pitchFamily="34" charset="0"/>
                <a:cs typeface="Arial" panose="020B0604020202020204" pitchFamily="34" charset="0"/>
              </a:rPr>
              <a:t>Rayward</a:t>
            </a:r>
            <a:r>
              <a:rPr lang="tr-TR" dirty="0" smtClean="0">
                <a:latin typeface="Arial" panose="020B0604020202020204" pitchFamily="34" charset="0"/>
                <a:cs typeface="Arial" panose="020B0604020202020204" pitchFamily="34" charset="0"/>
              </a:rPr>
              <a:t>, 1976, 35).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13629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4760</Words>
  <Application>Microsoft Office PowerPoint</Application>
  <PresentationFormat>Özel</PresentationFormat>
  <Paragraphs>283</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Office Teması</vt:lpstr>
      <vt:lpstr>PowerPoint Sunusu</vt:lpstr>
      <vt:lpstr>Paul Otlet (1868-1944) Yaşamöyküsü ve Fikirleri</vt:lpstr>
      <vt:lpstr>PowerPoint Sunusu</vt:lpstr>
      <vt:lpstr>PowerPoint Sunusu</vt:lpstr>
      <vt:lpstr>PowerPoint Sunusu</vt:lpstr>
      <vt:lpstr>PowerPoint Sunusu</vt:lpstr>
      <vt:lpstr>Bibliyografik Düzenlemenin Uluslararası Örgütlenmesi</vt:lpstr>
      <vt:lpstr>PowerPoint Sunusu</vt:lpstr>
      <vt:lpstr>PowerPoint Sunusu</vt:lpstr>
      <vt:lpstr>Bibliyografik Düzenleme için Yöntem Arayışı</vt:lpstr>
      <vt:lpstr>PowerPoint Sunusu</vt:lpstr>
      <vt:lpstr>PowerPoint Sunusu</vt:lpstr>
      <vt:lpstr>EBR Amerikan halk kütüphanelerinde bulunan türden basit bir repertuvar veya sözlük katalog değildir. Bölünmüştür: Yazar veya isim dosyası, N harfi ile tanımlanmıştır. Konu dosyası  A harfiyle tanımlanmıştır ve belirli bir konudaki yayınlara ilişkin bilgi sağlar. Bu ana dosyaların yanı sıra periyodik isimleri dosyası vardır ki bu dosyayı tanımlamak için NR harfleri kullanılmıştır, kitap başlıkları dosyası için NT, idari dosya için K harfi kullanılmıştır.  Sonuncusu şimdi UBE’nün faaliyetleri hakkında temel bir bilgi kaynağıdır. Bu dosyada herşey kartlar üzerinde listelenmiştir: Harfler personel, derme ve yayınların yönetimi hakkında bilgi verir.. http://archives.mundaneum.org/en/universal-bibliographic-repertory </vt:lpstr>
      <vt:lpstr>ERB’ın Kurumsallaşması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 Barışı ve Uluslararası Dernekler Birliği</vt:lpstr>
      <vt:lpstr>PowerPoint Sunusu</vt:lpstr>
      <vt:lpstr>PowerPoint Sunusu</vt:lpstr>
      <vt:lpstr>PowerPoint Sunusu</vt:lpstr>
      <vt:lpstr>Palais Mondial’den Mundeneaum’a (M)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Evrensellik(Ortaçağda)</vt:lpstr>
      <vt:lpstr>PowerPoint Sunusu</vt:lpstr>
      <vt:lpstr>PowerPoint Sunusu</vt:lpstr>
      <vt:lpstr>Evrensellik(Ortaçağ Sonrası)</vt:lpstr>
      <vt:lpstr>PowerPoint Sunusu</vt:lpstr>
      <vt:lpstr>Uluslararasılık</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Tulay Fenerci</dc:creator>
  <cp:lastModifiedBy>Kullanıcı</cp:lastModifiedBy>
  <cp:revision>67</cp:revision>
  <dcterms:created xsi:type="dcterms:W3CDTF">2018-03-06T10:53:31Z</dcterms:created>
  <dcterms:modified xsi:type="dcterms:W3CDTF">2018-03-09T10:05:07Z</dcterms:modified>
</cp:coreProperties>
</file>