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61" r:id="rId6"/>
    <p:sldId id="262" r:id="rId7"/>
    <p:sldId id="263" r:id="rId8"/>
    <p:sldId id="264" r:id="rId9"/>
    <p:sldId id="275" r:id="rId10"/>
    <p:sldId id="274" r:id="rId11"/>
    <p:sldId id="260" r:id="rId12"/>
    <p:sldId id="282" r:id="rId13"/>
    <p:sldId id="281" r:id="rId14"/>
    <p:sldId id="280" r:id="rId15"/>
    <p:sldId id="278" r:id="rId16"/>
    <p:sldId id="279" r:id="rId17"/>
    <p:sldId id="277" r:id="rId18"/>
    <p:sldId id="265" r:id="rId19"/>
    <p:sldId id="267" r:id="rId20"/>
    <p:sldId id="271" r:id="rId21"/>
    <p:sldId id="268" r:id="rId22"/>
    <p:sldId id="283" r:id="rId23"/>
    <p:sldId id="270" r:id="rId24"/>
    <p:sldId id="276"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1C72EC44-0C3C-44A0-93F3-D37881662794}" type="datetimeFigureOut">
              <a:rPr lang="tr-TR" smtClean="0"/>
              <a:pPr/>
              <a:t>15.3.2018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C47AE67-C19D-4815-97C2-89090D5F946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C72EC44-0C3C-44A0-93F3-D37881662794}" type="datetimeFigureOut">
              <a:rPr lang="tr-TR" smtClean="0"/>
              <a:pPr/>
              <a:t>15.3.2018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C47AE67-C19D-4815-97C2-89090D5F946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C72EC44-0C3C-44A0-93F3-D37881662794}" type="datetimeFigureOut">
              <a:rPr lang="tr-TR" smtClean="0"/>
              <a:pPr/>
              <a:t>15.3.2018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C47AE67-C19D-4815-97C2-89090D5F946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C72EC44-0C3C-44A0-93F3-D37881662794}" type="datetimeFigureOut">
              <a:rPr lang="tr-TR" smtClean="0"/>
              <a:pPr/>
              <a:t>15.3.2018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C47AE67-C19D-4815-97C2-89090D5F946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1C72EC44-0C3C-44A0-93F3-D37881662794}" type="datetimeFigureOut">
              <a:rPr lang="tr-TR" smtClean="0"/>
              <a:pPr/>
              <a:t>15.3.2018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C47AE67-C19D-4815-97C2-89090D5F946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1C72EC44-0C3C-44A0-93F3-D37881662794}" type="datetimeFigureOut">
              <a:rPr lang="tr-TR" smtClean="0"/>
              <a:pPr/>
              <a:t>15.3.2018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C47AE67-C19D-4815-97C2-89090D5F946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1C72EC44-0C3C-44A0-93F3-D37881662794}" type="datetimeFigureOut">
              <a:rPr lang="tr-TR" smtClean="0"/>
              <a:pPr/>
              <a:t>15.3.2018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1C47AE67-C19D-4815-97C2-89090D5F946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1C72EC44-0C3C-44A0-93F3-D37881662794}" type="datetimeFigureOut">
              <a:rPr lang="tr-TR" smtClean="0"/>
              <a:pPr/>
              <a:t>15.3.2018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1C47AE67-C19D-4815-97C2-89090D5F946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C72EC44-0C3C-44A0-93F3-D37881662794}" type="datetimeFigureOut">
              <a:rPr lang="tr-TR" smtClean="0"/>
              <a:pPr/>
              <a:t>15.3.2018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1C47AE67-C19D-4815-97C2-89090D5F946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C72EC44-0C3C-44A0-93F3-D37881662794}" type="datetimeFigureOut">
              <a:rPr lang="tr-TR" smtClean="0"/>
              <a:pPr/>
              <a:t>15.3.2018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C47AE67-C19D-4815-97C2-89090D5F946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C72EC44-0C3C-44A0-93F3-D37881662794}" type="datetimeFigureOut">
              <a:rPr lang="tr-TR" smtClean="0"/>
              <a:pPr/>
              <a:t>15.3.2018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C47AE67-C19D-4815-97C2-89090D5F946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2EC44-0C3C-44A0-93F3-D37881662794}" type="datetimeFigureOut">
              <a:rPr lang="tr-TR" smtClean="0"/>
              <a:pPr/>
              <a:t>15.3.2018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7AE67-C19D-4815-97C2-89090D5F946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b="1" dirty="0" smtClean="0"/>
              <a:t>Orhun Yazıtları</a:t>
            </a:r>
            <a:endParaRPr lang="tr-TR" dirty="0"/>
          </a:p>
        </p:txBody>
      </p:sp>
      <p:sp>
        <p:nvSpPr>
          <p:cNvPr id="3" name="2 Alt Başlık"/>
          <p:cNvSpPr>
            <a:spLocks noGrp="1"/>
          </p:cNvSpPr>
          <p:nvPr>
            <p:ph type="subTitle" idx="1"/>
          </p:nvPr>
        </p:nvSpPr>
        <p:spPr/>
        <p:txBody>
          <a:bodyPr/>
          <a:lstStyle/>
          <a:p>
            <a:endParaRPr lang="tr-TR" dirty="0"/>
          </a:p>
        </p:txBody>
      </p:sp>
      <p:pic>
        <p:nvPicPr>
          <p:cNvPr id="2050" name="Picture 2" descr="C:\Users\pınarhoca\Desktop\pka dersler\hlk124- halkbilimde temel yazılı kaynaklar\görseller\orhun yazıtları 1.jpg"/>
          <p:cNvPicPr>
            <a:picLocks noChangeAspect="1" noChangeArrowheads="1"/>
          </p:cNvPicPr>
          <p:nvPr/>
        </p:nvPicPr>
        <p:blipFill>
          <a:blip r:embed="rId2" cstate="print"/>
          <a:srcRect/>
          <a:stretch>
            <a:fillRect/>
          </a:stretch>
        </p:blipFill>
        <p:spPr bwMode="auto">
          <a:xfrm>
            <a:off x="914400" y="985838"/>
            <a:ext cx="7315200" cy="488632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Autofit/>
          </a:bodyPr>
          <a:lstStyle/>
          <a:p>
            <a:r>
              <a:rPr lang="tr-TR" sz="1600" dirty="0">
                <a:latin typeface="Arial" pitchFamily="34" charset="0"/>
                <a:cs typeface="Arial" pitchFamily="34" charset="0"/>
              </a:rPr>
              <a:t>Yurt içinden de </a:t>
            </a:r>
            <a:r>
              <a:rPr lang="tr-TR" sz="1600" b="1" dirty="0">
                <a:latin typeface="Arial" pitchFamily="34" charset="0"/>
                <a:cs typeface="Arial" pitchFamily="34" charset="0"/>
              </a:rPr>
              <a:t>N. Asım Aksoy, Hüseyin Namık Orkun, Talat Tekin, Muharrem Ergin, Osman Fikri </a:t>
            </a:r>
            <a:r>
              <a:rPr lang="tr-TR" sz="1600" b="1" dirty="0" err="1">
                <a:latin typeface="Arial" pitchFamily="34" charset="0"/>
                <a:cs typeface="Arial" pitchFamily="34" charset="0"/>
              </a:rPr>
              <a:t>Sertkaya</a:t>
            </a:r>
            <a:r>
              <a:rPr lang="tr-TR" sz="1600" b="1" dirty="0">
                <a:latin typeface="Arial" pitchFamily="34" charset="0"/>
                <a:cs typeface="Arial" pitchFamily="34" charset="0"/>
              </a:rPr>
              <a:t>, Ahmet </a:t>
            </a:r>
            <a:r>
              <a:rPr lang="tr-TR" sz="1600" b="1" dirty="0" err="1">
                <a:latin typeface="Arial" pitchFamily="34" charset="0"/>
                <a:cs typeface="Arial" pitchFamily="34" charset="0"/>
              </a:rPr>
              <a:t>Bican</a:t>
            </a:r>
            <a:r>
              <a:rPr lang="tr-TR" sz="1600" b="1" dirty="0">
                <a:latin typeface="Arial" pitchFamily="34" charset="0"/>
                <a:cs typeface="Arial" pitchFamily="34" charset="0"/>
              </a:rPr>
              <a:t> </a:t>
            </a:r>
            <a:r>
              <a:rPr lang="tr-TR" sz="1600" b="1" dirty="0" err="1">
                <a:latin typeface="Arial" pitchFamily="34" charset="0"/>
                <a:cs typeface="Arial" pitchFamily="34" charset="0"/>
              </a:rPr>
              <a:t>Ercilasun</a:t>
            </a:r>
            <a:r>
              <a:rPr lang="tr-TR" sz="1600" b="1" dirty="0">
                <a:latin typeface="Arial" pitchFamily="34" charset="0"/>
                <a:cs typeface="Arial" pitchFamily="34" charset="0"/>
              </a:rPr>
              <a:t>, Cengiz </a:t>
            </a:r>
            <a:r>
              <a:rPr lang="tr-TR" sz="1600" b="1" dirty="0" err="1">
                <a:latin typeface="Arial" pitchFamily="34" charset="0"/>
                <a:cs typeface="Arial" pitchFamily="34" charset="0"/>
              </a:rPr>
              <a:t>Alyılmaz</a:t>
            </a:r>
            <a:r>
              <a:rPr lang="tr-TR" sz="1600" b="1" dirty="0">
                <a:latin typeface="Arial" pitchFamily="34" charset="0"/>
                <a:cs typeface="Arial" pitchFamily="34" charset="0"/>
              </a:rPr>
              <a:t>, Erhan Aydın, Halil Açıkgöz, Nadir </a:t>
            </a:r>
            <a:r>
              <a:rPr lang="tr-TR" sz="1600" b="1" dirty="0" smtClean="0">
                <a:latin typeface="Arial" pitchFamily="34" charset="0"/>
                <a:cs typeface="Arial" pitchFamily="34" charset="0"/>
              </a:rPr>
              <a:t>İlhan</a:t>
            </a:r>
            <a:r>
              <a:rPr lang="tr-TR" sz="1600" dirty="0" smtClean="0">
                <a:latin typeface="Arial" pitchFamily="34" charset="0"/>
                <a:cs typeface="Arial" pitchFamily="34" charset="0"/>
              </a:rPr>
              <a:t> </a:t>
            </a:r>
            <a:r>
              <a:rPr lang="tr-TR" sz="1600" dirty="0">
                <a:latin typeface="Arial" pitchFamily="34" charset="0"/>
                <a:cs typeface="Arial" pitchFamily="34" charset="0"/>
              </a:rPr>
              <a:t>gibi birçok Türk asıllı Türkolog Orhun yazıtlarını okuma ve yorumlama </a:t>
            </a:r>
            <a:r>
              <a:rPr lang="tr-TR" sz="1600" dirty="0" smtClean="0">
                <a:latin typeface="Arial" pitchFamily="34" charset="0"/>
                <a:cs typeface="Arial" pitchFamily="34" charset="0"/>
              </a:rPr>
              <a:t>çalışmalarında bulunmuşlardır</a:t>
            </a:r>
            <a:r>
              <a:rPr lang="tr-TR" sz="1600" dirty="0">
                <a:latin typeface="Arial" pitchFamily="34" charset="0"/>
                <a:cs typeface="Arial" pitchFamily="34" charset="0"/>
              </a:rPr>
              <a:t>. </a:t>
            </a:r>
            <a:endParaRPr lang="tr-TR" sz="1600" dirty="0" smtClean="0">
              <a:latin typeface="Arial" pitchFamily="34" charset="0"/>
              <a:cs typeface="Arial" pitchFamily="34" charset="0"/>
            </a:endParaRPr>
          </a:p>
          <a:p>
            <a:pPr>
              <a:buNone/>
            </a:pPr>
            <a:endParaRPr lang="tr-TR" sz="1600" dirty="0">
              <a:latin typeface="Arial" pitchFamily="34" charset="0"/>
              <a:cs typeface="Arial" pitchFamily="34" charset="0"/>
            </a:endParaRPr>
          </a:p>
          <a:p>
            <a:r>
              <a:rPr lang="tr-TR" sz="1600" dirty="0">
                <a:latin typeface="Arial" pitchFamily="34" charset="0"/>
                <a:cs typeface="Arial" pitchFamily="34" charset="0"/>
              </a:rPr>
              <a:t>Kitabelerin okunması ve yorumlanması </a:t>
            </a:r>
            <a:r>
              <a:rPr lang="tr-TR" sz="1600" dirty="0" smtClean="0">
                <a:latin typeface="Arial" pitchFamily="34" charset="0"/>
                <a:cs typeface="Arial" pitchFamily="34" charset="0"/>
              </a:rPr>
              <a:t>işi</a:t>
            </a:r>
            <a:r>
              <a:rPr lang="tr-TR" sz="1600" dirty="0">
                <a:latin typeface="Arial" pitchFamily="34" charset="0"/>
                <a:cs typeface="Arial" pitchFamily="34" charset="0"/>
              </a:rPr>
              <a:t>, günümüzde dahi nihayet </a:t>
            </a:r>
            <a:r>
              <a:rPr lang="tr-TR" sz="1600" dirty="0" smtClean="0">
                <a:latin typeface="Arial" pitchFamily="34" charset="0"/>
                <a:cs typeface="Arial" pitchFamily="34" charset="0"/>
              </a:rPr>
              <a:t>bulmuş </a:t>
            </a:r>
            <a:r>
              <a:rPr lang="tr-TR" sz="1600" dirty="0">
                <a:latin typeface="Arial" pitchFamily="34" charset="0"/>
                <a:cs typeface="Arial" pitchFamily="34" charset="0"/>
              </a:rPr>
              <a:t>değildir. Bazı kelime ve ifadeler üzerinde farklı </a:t>
            </a:r>
            <a:r>
              <a:rPr lang="tr-TR" sz="1600" dirty="0" smtClean="0">
                <a:latin typeface="Arial" pitchFamily="34" charset="0"/>
                <a:cs typeface="Arial" pitchFamily="34" charset="0"/>
              </a:rPr>
              <a:t>yaklaşımlar </a:t>
            </a:r>
            <a:r>
              <a:rPr lang="tr-TR" sz="1600" dirty="0">
                <a:latin typeface="Arial" pitchFamily="34" charset="0"/>
                <a:cs typeface="Arial" pitchFamily="34" charset="0"/>
              </a:rPr>
              <a:t>sergilenmektedir. </a:t>
            </a:r>
            <a:r>
              <a:rPr lang="tr-TR" sz="1600" b="1" dirty="0">
                <a:latin typeface="Arial" pitchFamily="34" charset="0"/>
                <a:cs typeface="Arial" pitchFamily="34" charset="0"/>
              </a:rPr>
              <a:t>Ahmet </a:t>
            </a:r>
            <a:r>
              <a:rPr lang="tr-TR" sz="1600" b="1" dirty="0" err="1">
                <a:latin typeface="Arial" pitchFamily="34" charset="0"/>
                <a:cs typeface="Arial" pitchFamily="34" charset="0"/>
              </a:rPr>
              <a:t>Bican</a:t>
            </a:r>
            <a:r>
              <a:rPr lang="tr-TR" sz="1600" b="1" dirty="0">
                <a:latin typeface="Arial" pitchFamily="34" charset="0"/>
                <a:cs typeface="Arial" pitchFamily="34" charset="0"/>
              </a:rPr>
              <a:t> </a:t>
            </a:r>
            <a:r>
              <a:rPr lang="tr-TR" sz="1600" b="1" dirty="0" err="1" smtClean="0">
                <a:latin typeface="Arial" pitchFamily="34" charset="0"/>
                <a:cs typeface="Arial" pitchFamily="34" charset="0"/>
              </a:rPr>
              <a:t>Ercilasun</a:t>
            </a:r>
            <a:r>
              <a:rPr lang="tr-TR" sz="1600" dirty="0" err="1" smtClean="0">
                <a:latin typeface="Arial" pitchFamily="34" charset="0"/>
                <a:cs typeface="Arial" pitchFamily="34" charset="0"/>
              </a:rPr>
              <a:t>’un</a:t>
            </a:r>
            <a:r>
              <a:rPr lang="tr-TR" sz="1600" dirty="0" smtClean="0">
                <a:latin typeface="Arial" pitchFamily="34" charset="0"/>
                <a:cs typeface="Arial" pitchFamily="34" charset="0"/>
              </a:rPr>
              <a:t>,</a:t>
            </a:r>
          </a:p>
          <a:p>
            <a:pPr>
              <a:buNone/>
            </a:pPr>
            <a:endParaRPr lang="tr-TR" sz="1600" dirty="0" smtClean="0">
              <a:latin typeface="Arial" pitchFamily="34" charset="0"/>
              <a:cs typeface="Arial" pitchFamily="34" charset="0"/>
            </a:endParaRPr>
          </a:p>
          <a:p>
            <a:r>
              <a:rPr lang="tr-TR" sz="1600" dirty="0" smtClean="0">
                <a:latin typeface="Arial" pitchFamily="34" charset="0"/>
                <a:cs typeface="Arial" pitchFamily="34" charset="0"/>
              </a:rPr>
              <a:t> </a:t>
            </a:r>
            <a:r>
              <a:rPr lang="tr-TR" sz="1600" i="1" dirty="0">
                <a:latin typeface="Arial" pitchFamily="34" charset="0"/>
                <a:cs typeface="Arial" pitchFamily="34" charset="0"/>
              </a:rPr>
              <a:t>“ilk yayımlandıkları 1894 yılından beri Göktürk </a:t>
            </a:r>
            <a:r>
              <a:rPr lang="tr-TR" sz="1600" i="1" dirty="0" err="1">
                <a:latin typeface="Arial" pitchFamily="34" charset="0"/>
                <a:cs typeface="Arial" pitchFamily="34" charset="0"/>
              </a:rPr>
              <a:t>bengü</a:t>
            </a:r>
            <a:r>
              <a:rPr lang="tr-TR" sz="1600" i="1" dirty="0">
                <a:latin typeface="Arial" pitchFamily="34" charset="0"/>
                <a:cs typeface="Arial" pitchFamily="34" charset="0"/>
              </a:rPr>
              <a:t> taşları üzerindeki düzeltmelerle yeni teklif ve görüşler devam etmektedir. Bu, elbette bugüne kadarki yayınların değerini azaltmaz. Bilâkis bu yayınlar sayesinde biz belli bir zeminden hareket edebilme ve </a:t>
            </a:r>
            <a:r>
              <a:rPr lang="tr-TR" sz="1600" i="1" dirty="0" err="1">
                <a:latin typeface="Arial" pitchFamily="34" charset="0"/>
                <a:cs typeface="Arial" pitchFamily="34" charset="0"/>
              </a:rPr>
              <a:t>bengü</a:t>
            </a:r>
            <a:r>
              <a:rPr lang="tr-TR" sz="1600" i="1" dirty="0">
                <a:latin typeface="Arial" pitchFamily="34" charset="0"/>
                <a:cs typeface="Arial" pitchFamily="34" charset="0"/>
              </a:rPr>
              <a:t> taşlar üzerinde mukayeseli düşünebilme imkânına kavuşuruz. Yeni görüş ve düzeltmeler genellikle araştırıcılar tarafından farklı okunup anlaşılan ve naşirlerin kararsız kaldıklarını belirttikleri kısımlar üzerinde olmaktadır. Bazen bütün yayıncıların aynı şekilde okuyup aynı şekilde anlam verdikleri kısımlar üzerinde de yeni yorumlar yapılabilmektedir</a:t>
            </a:r>
            <a:r>
              <a:rPr lang="tr-TR" sz="1600" i="1" dirty="0" smtClean="0">
                <a:latin typeface="Arial" pitchFamily="34" charset="0"/>
                <a:cs typeface="Arial" pitchFamily="34" charset="0"/>
              </a:rPr>
              <a:t>.” </a:t>
            </a:r>
            <a:r>
              <a:rPr lang="tr-TR" sz="1600" i="1" dirty="0">
                <a:latin typeface="Arial" pitchFamily="34" charset="0"/>
                <a:cs typeface="Arial" pitchFamily="34" charset="0"/>
              </a:rPr>
              <a:t>sözleriyle bu durumun daha net bir </a:t>
            </a:r>
            <a:r>
              <a:rPr lang="tr-TR" sz="1600" i="1" dirty="0" smtClean="0">
                <a:latin typeface="Arial" pitchFamily="34" charset="0"/>
                <a:cs typeface="Arial" pitchFamily="34" charset="0"/>
              </a:rPr>
              <a:t>şekilde </a:t>
            </a:r>
            <a:r>
              <a:rPr lang="tr-TR" sz="1600" i="1" dirty="0">
                <a:latin typeface="Arial" pitchFamily="34" charset="0"/>
                <a:cs typeface="Arial" pitchFamily="34" charset="0"/>
              </a:rPr>
              <a:t>farkına varabilmekteyiz. </a:t>
            </a:r>
            <a:endParaRPr lang="tr-TR" sz="16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Kim yazmıştır?</a:t>
            </a:r>
            <a:endParaRPr lang="tr-TR" dirty="0"/>
          </a:p>
        </p:txBody>
      </p:sp>
      <p:sp>
        <p:nvSpPr>
          <p:cNvPr id="3" name="2 İçerik Yer Tutucusu"/>
          <p:cNvSpPr>
            <a:spLocks noGrp="1"/>
          </p:cNvSpPr>
          <p:nvPr>
            <p:ph idx="1"/>
          </p:nvPr>
        </p:nvSpPr>
        <p:spPr/>
        <p:txBody>
          <a:bodyPr>
            <a:normAutofit fontScale="62500" lnSpcReduction="20000"/>
          </a:bodyPr>
          <a:lstStyle/>
          <a:p>
            <a:pPr algn="just"/>
            <a:r>
              <a:rPr lang="tr-TR" dirty="0" smtClean="0"/>
              <a:t>Kül </a:t>
            </a:r>
            <a:r>
              <a:rPr lang="tr-TR" dirty="0" err="1"/>
              <a:t>Tigin</a:t>
            </a:r>
            <a:r>
              <a:rPr lang="tr-TR" dirty="0"/>
              <a:t> ve Bilge Kağan yazıtlarının yazıcısı Kül </a:t>
            </a:r>
            <a:r>
              <a:rPr lang="tr-TR" dirty="0" err="1" smtClean="0"/>
              <a:t>Tigin'in</a:t>
            </a:r>
            <a:r>
              <a:rPr lang="tr-TR" dirty="0" smtClean="0"/>
              <a:t> yeğeni </a:t>
            </a:r>
            <a:r>
              <a:rPr lang="tr-TR" dirty="0" err="1"/>
              <a:t>Yolluğ</a:t>
            </a:r>
            <a:r>
              <a:rPr lang="tr-TR" dirty="0"/>
              <a:t> </a:t>
            </a:r>
            <a:r>
              <a:rPr lang="tr-TR" dirty="0" err="1"/>
              <a:t>Tigin'dir</a:t>
            </a:r>
            <a:r>
              <a:rPr lang="tr-TR" dirty="0"/>
              <a:t>. Eski Türkçede </a:t>
            </a:r>
            <a:r>
              <a:rPr lang="tr-TR" dirty="0" smtClean="0"/>
              <a:t>yeğenin karşılığı </a:t>
            </a:r>
            <a:r>
              <a:rPr lang="tr-TR" dirty="0"/>
              <a:t>olan </a:t>
            </a:r>
            <a:r>
              <a:rPr lang="tr-TR" i="1" dirty="0"/>
              <a:t>atı bugün yalnızca Sarı </a:t>
            </a:r>
            <a:r>
              <a:rPr lang="tr-TR" i="1" dirty="0" err="1"/>
              <a:t>Uyguca'da</a:t>
            </a:r>
            <a:r>
              <a:rPr lang="tr-TR" i="1" dirty="0"/>
              <a:t> ati, </a:t>
            </a:r>
            <a:r>
              <a:rPr lang="tr-TR" i="1" dirty="0" err="1" smtClean="0"/>
              <a:t>hati</a:t>
            </a:r>
            <a:r>
              <a:rPr lang="tr-TR" i="1" dirty="0" smtClean="0"/>
              <a:t> </a:t>
            </a:r>
            <a:r>
              <a:rPr lang="tr-TR" dirty="0" smtClean="0"/>
              <a:t>şekillerinde </a:t>
            </a:r>
            <a:r>
              <a:rPr lang="tr-TR" dirty="0"/>
              <a:t>yaşamakta olup "çocuk, torun” </a:t>
            </a:r>
            <a:r>
              <a:rPr lang="tr-TR" dirty="0" smtClean="0"/>
              <a:t>anlamlarına gelmektedir. </a:t>
            </a:r>
            <a:endParaRPr lang="tr-TR" dirty="0"/>
          </a:p>
          <a:p>
            <a:pPr algn="just"/>
            <a:r>
              <a:rPr lang="tr-TR" dirty="0"/>
              <a:t>Kül </a:t>
            </a:r>
            <a:r>
              <a:rPr lang="tr-TR" dirty="0" err="1"/>
              <a:t>Tigin</a:t>
            </a:r>
            <a:r>
              <a:rPr lang="tr-TR" dirty="0"/>
              <a:t> yazıtının güneydoğu ve güneybatı </a:t>
            </a:r>
            <a:r>
              <a:rPr lang="tr-TR" dirty="0" smtClean="0"/>
              <a:t>kenarlarındaki yazıtlarla </a:t>
            </a:r>
            <a:r>
              <a:rPr lang="tr-TR" dirty="0"/>
              <a:t>Bilge Kağan yazıtının güneybatı </a:t>
            </a:r>
            <a:r>
              <a:rPr lang="tr-TR" dirty="0" smtClean="0"/>
              <a:t>kenarındaki kısa </a:t>
            </a:r>
            <a:r>
              <a:rPr lang="tr-TR" dirty="0"/>
              <a:t>yazıt </a:t>
            </a:r>
            <a:r>
              <a:rPr lang="tr-TR" dirty="0" err="1"/>
              <a:t>Yolluğ</a:t>
            </a:r>
            <a:r>
              <a:rPr lang="tr-TR" dirty="0"/>
              <a:t> </a:t>
            </a:r>
            <a:r>
              <a:rPr lang="tr-TR" dirty="0" err="1"/>
              <a:t>Tigin'in</a:t>
            </a:r>
            <a:r>
              <a:rPr lang="tr-TR" dirty="0"/>
              <a:t> sözleridir. Kül </a:t>
            </a:r>
            <a:r>
              <a:rPr lang="tr-TR" dirty="0" err="1"/>
              <a:t>Tigin</a:t>
            </a:r>
            <a:r>
              <a:rPr lang="tr-TR" dirty="0"/>
              <a:t> </a:t>
            </a:r>
            <a:r>
              <a:rPr lang="tr-TR" dirty="0" smtClean="0"/>
              <a:t>yazıtının güney </a:t>
            </a:r>
            <a:r>
              <a:rPr lang="tr-TR" dirty="0"/>
              <a:t>yüzündeki son cümle de yine </a:t>
            </a:r>
            <a:r>
              <a:rPr lang="tr-TR" dirty="0" err="1"/>
              <a:t>Yolluğ</a:t>
            </a:r>
            <a:r>
              <a:rPr lang="tr-TR" dirty="0"/>
              <a:t> </a:t>
            </a:r>
            <a:r>
              <a:rPr lang="tr-TR" dirty="0" err="1" smtClean="0"/>
              <a:t>Tigin'e</a:t>
            </a:r>
            <a:r>
              <a:rPr lang="tr-TR" dirty="0"/>
              <a:t> </a:t>
            </a:r>
            <a:r>
              <a:rPr lang="tr-TR" dirty="0" smtClean="0"/>
              <a:t>aittir</a:t>
            </a:r>
            <a:r>
              <a:rPr lang="tr-TR" dirty="0"/>
              <a:t>.</a:t>
            </a:r>
          </a:p>
          <a:p>
            <a:pPr algn="just"/>
            <a:r>
              <a:rPr lang="tr-TR" dirty="0"/>
              <a:t>Kül </a:t>
            </a:r>
            <a:r>
              <a:rPr lang="tr-TR" dirty="0" err="1"/>
              <a:t>Tigin</a:t>
            </a:r>
            <a:r>
              <a:rPr lang="tr-TR" dirty="0"/>
              <a:t> yazıtının doğu, güney, kuzey yüzleri ile </a:t>
            </a:r>
            <a:r>
              <a:rPr lang="tr-TR" dirty="0" smtClean="0"/>
              <a:t>kuzeydoğu kenarındaki </a:t>
            </a:r>
            <a:r>
              <a:rPr lang="tr-TR" dirty="0"/>
              <a:t>yazıtlar ve Çince yazıtının </a:t>
            </a:r>
            <a:r>
              <a:rPr lang="tr-TR" dirty="0" smtClean="0"/>
              <a:t>bulunduğu batı </a:t>
            </a:r>
            <a:r>
              <a:rPr lang="tr-TR" dirty="0"/>
              <a:t>yüzündeki iki satırlık Türkçe yazıt Bilge </a:t>
            </a:r>
            <a:r>
              <a:rPr lang="tr-TR" dirty="0" smtClean="0"/>
              <a:t>Kağan'ın ağzından </a:t>
            </a:r>
            <a:r>
              <a:rPr lang="tr-TR" dirty="0"/>
              <a:t>yazılmıştır. Bilge Kağan yazıtının büyük </a:t>
            </a:r>
            <a:r>
              <a:rPr lang="tr-TR" dirty="0" smtClean="0"/>
              <a:t>kısmı da </a:t>
            </a:r>
            <a:r>
              <a:rPr lang="tr-TR" dirty="0"/>
              <a:t>onun ağzından olmakla birlikte, yazıtın güney </a:t>
            </a:r>
            <a:r>
              <a:rPr lang="tr-TR" dirty="0" smtClean="0"/>
              <a:t>yüzündeki 10</a:t>
            </a:r>
            <a:r>
              <a:rPr lang="tr-TR" dirty="0"/>
              <a:t>. satırın altıncı kelimesinde sonra yazıtı diktiren</a:t>
            </a:r>
          </a:p>
          <a:p>
            <a:pPr algn="just"/>
            <a:r>
              <a:rPr lang="tr-TR" dirty="0" err="1"/>
              <a:t>Tenri</a:t>
            </a:r>
            <a:r>
              <a:rPr lang="tr-TR" dirty="0"/>
              <a:t> Kağan konuşmaktadır. Yazıtın Çince yazıtının </a:t>
            </a:r>
            <a:r>
              <a:rPr lang="tr-TR" dirty="0" smtClean="0"/>
              <a:t>bulunduğu batı </a:t>
            </a:r>
            <a:r>
              <a:rPr lang="tr-TR" dirty="0"/>
              <a:t>yüzünün üst kısmındaki lirik yazıt da </a:t>
            </a:r>
            <a:r>
              <a:rPr lang="tr-TR" dirty="0" smtClean="0"/>
              <a:t>yine </a:t>
            </a:r>
            <a:r>
              <a:rPr lang="tr-TR" dirty="0" err="1" smtClean="0"/>
              <a:t>Tenri</a:t>
            </a:r>
            <a:r>
              <a:rPr lang="tr-TR" dirty="0" smtClean="0"/>
              <a:t> </a:t>
            </a:r>
            <a:r>
              <a:rPr lang="tr-TR" dirty="0"/>
              <a:t>Kağan'ın ağzındandır.</a:t>
            </a:r>
          </a:p>
          <a:p>
            <a:pPr algn="just"/>
            <a:r>
              <a:rPr lang="tr-TR" dirty="0" err="1"/>
              <a:t>Yolluğ</a:t>
            </a:r>
            <a:r>
              <a:rPr lang="tr-TR" dirty="0"/>
              <a:t> </a:t>
            </a:r>
            <a:r>
              <a:rPr lang="tr-TR" dirty="0" err="1"/>
              <a:t>Tigin</a:t>
            </a:r>
            <a:r>
              <a:rPr lang="tr-TR" dirty="0"/>
              <a:t>, Kül </a:t>
            </a:r>
            <a:r>
              <a:rPr lang="tr-TR" dirty="0" err="1"/>
              <a:t>Tigin</a:t>
            </a:r>
            <a:r>
              <a:rPr lang="tr-TR" dirty="0"/>
              <a:t> yazıtını yirmi günde, Bilge </a:t>
            </a:r>
            <a:r>
              <a:rPr lang="tr-TR" dirty="0" smtClean="0"/>
              <a:t>Kağan yazıtını </a:t>
            </a:r>
            <a:r>
              <a:rPr lang="tr-TR" dirty="0"/>
              <a:t>da otuz günde yazmıştır.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539552" y="1484784"/>
            <a:ext cx="8260843" cy="394868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7500" lnSpcReduction="20000"/>
          </a:bodyPr>
          <a:lstStyle/>
          <a:p>
            <a:r>
              <a:rPr lang="tr-TR" dirty="0" err="1"/>
              <a:t>Kültigin</a:t>
            </a:r>
            <a:r>
              <a:rPr lang="tr-TR" dirty="0"/>
              <a:t> Yazıtı’nın 1 km uzağında Bilge Kağan Yazıtı bulunur. Biçimi, düzenlemesi ve yazısı </a:t>
            </a:r>
            <a:r>
              <a:rPr lang="tr-TR" dirty="0" err="1"/>
              <a:t>Kültigin</a:t>
            </a:r>
            <a:r>
              <a:rPr lang="tr-TR" dirty="0"/>
              <a:t> Yazıtı ile aynıdır. Ama Bilge Kağan Yazıtı biraz daha yüksektir. 735’te dikilen yazıt gene Bilge </a:t>
            </a:r>
            <a:r>
              <a:rPr lang="tr-TR" dirty="0" err="1"/>
              <a:t>Kağan’nın</a:t>
            </a:r>
            <a:r>
              <a:rPr lang="tr-TR" dirty="0"/>
              <a:t> ağzından yazılmıştır. </a:t>
            </a:r>
            <a:endParaRPr lang="tr-TR" dirty="0" smtClean="0"/>
          </a:p>
          <a:p>
            <a:r>
              <a:rPr lang="tr-TR" dirty="0" smtClean="0"/>
              <a:t>Bu </a:t>
            </a:r>
            <a:r>
              <a:rPr lang="tr-TR" dirty="0"/>
              <a:t>yazıtın çevresinde de türbe kalıntısı, heykeller, balballar ve taşlar vardır. </a:t>
            </a:r>
            <a:endParaRPr lang="tr-TR" dirty="0" smtClean="0"/>
          </a:p>
          <a:p>
            <a:r>
              <a:rPr lang="tr-TR" dirty="0" err="1" smtClean="0"/>
              <a:t>Kültigin</a:t>
            </a:r>
            <a:r>
              <a:rPr lang="tr-TR" dirty="0" smtClean="0"/>
              <a:t> </a:t>
            </a:r>
            <a:r>
              <a:rPr lang="tr-TR" dirty="0"/>
              <a:t>ve Bilge Kağan yazıtlarının biraz doğusunda </a:t>
            </a:r>
            <a:r>
              <a:rPr lang="tr-TR" dirty="0" err="1"/>
              <a:t>Tonyukuk</a:t>
            </a:r>
            <a:r>
              <a:rPr lang="tr-TR" dirty="0"/>
              <a:t> Yazıtı yer alır. Yazıt </a:t>
            </a:r>
            <a:r>
              <a:rPr lang="tr-TR" dirty="0" err="1"/>
              <a:t>Yazola</a:t>
            </a:r>
            <a:r>
              <a:rPr lang="tr-TR" dirty="0"/>
              <a:t> Irmağının yukarısında, </a:t>
            </a:r>
            <a:r>
              <a:rPr lang="tr-TR" dirty="0" err="1"/>
              <a:t>Bayn</a:t>
            </a:r>
            <a:r>
              <a:rPr lang="tr-TR" dirty="0"/>
              <a:t> </a:t>
            </a:r>
            <a:r>
              <a:rPr lang="tr-TR" dirty="0" err="1"/>
              <a:t>Çokto’nun</a:t>
            </a:r>
            <a:r>
              <a:rPr lang="tr-TR" dirty="0"/>
              <a:t> yakınındadır. Öbür iki yazıt devrilip kırıldıkları halde </a:t>
            </a:r>
            <a:r>
              <a:rPr lang="tr-TR" dirty="0" err="1"/>
              <a:t>Tonyukuk</a:t>
            </a:r>
            <a:r>
              <a:rPr lang="tr-TR" dirty="0"/>
              <a:t> Yazıtı hâlâ ayaktadır. </a:t>
            </a:r>
            <a:br>
              <a:rPr lang="tr-TR" dirty="0"/>
            </a:br>
            <a:r>
              <a:rPr lang="tr-TR" dirty="0"/>
              <a:t/>
            </a:r>
            <a:br>
              <a:rPr lang="tr-TR" dirty="0"/>
            </a:b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8194" name="Picture 2" descr="C:\Users\pınarhoca\Desktop\pka dersler\hlk124- halkbilimde temel yazılı kaynaklar\görseller\orhun yazıtları 4.jpg"/>
          <p:cNvPicPr>
            <a:picLocks noGrp="1" noChangeAspect="1" noChangeArrowheads="1"/>
          </p:cNvPicPr>
          <p:nvPr>
            <p:ph idx="1"/>
          </p:nvPr>
        </p:nvPicPr>
        <p:blipFill>
          <a:blip r:embed="rId2" cstate="print"/>
          <a:srcRect/>
          <a:stretch>
            <a:fillRect/>
          </a:stretch>
        </p:blipFill>
        <p:spPr bwMode="auto">
          <a:xfrm>
            <a:off x="1475656" y="980728"/>
            <a:ext cx="5904600" cy="515463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a:t>Tonyukuk</a:t>
            </a:r>
            <a:r>
              <a:rPr lang="tr-TR" b="1" dirty="0"/>
              <a:t> </a:t>
            </a:r>
            <a:r>
              <a:rPr lang="tr-TR" b="1" dirty="0" smtClean="0"/>
              <a:t>Yazıtı</a:t>
            </a:r>
            <a:endParaRPr lang="tr-TR" dirty="0"/>
          </a:p>
        </p:txBody>
      </p:sp>
      <p:sp>
        <p:nvSpPr>
          <p:cNvPr id="3" name="2 İçerik Yer Tutucusu"/>
          <p:cNvSpPr>
            <a:spLocks noGrp="1"/>
          </p:cNvSpPr>
          <p:nvPr>
            <p:ph idx="1"/>
          </p:nvPr>
        </p:nvSpPr>
        <p:spPr/>
        <p:txBody>
          <a:bodyPr>
            <a:normAutofit fontScale="77500" lnSpcReduction="20000"/>
          </a:bodyPr>
          <a:lstStyle/>
          <a:p>
            <a:r>
              <a:rPr lang="tr-TR" dirty="0" err="1"/>
              <a:t>Tonyukuk</a:t>
            </a:r>
            <a:r>
              <a:rPr lang="tr-TR" dirty="0"/>
              <a:t> yazıtı 731 yılında yazılıp dikilmiş olan </a:t>
            </a:r>
            <a:r>
              <a:rPr lang="tr-TR" dirty="0" smtClean="0"/>
              <a:t>Orhun Yazıtları'nın </a:t>
            </a:r>
            <a:r>
              <a:rPr lang="tr-TR" dirty="0"/>
              <a:t>ilkidir. Bilge Kağan yazıtı ile Kül </a:t>
            </a:r>
            <a:r>
              <a:rPr lang="tr-TR" dirty="0" err="1"/>
              <a:t>Tigin</a:t>
            </a:r>
            <a:r>
              <a:rPr lang="tr-TR" dirty="0"/>
              <a:t> </a:t>
            </a:r>
            <a:r>
              <a:rPr lang="tr-TR" dirty="0" smtClean="0"/>
              <a:t>yazıtının doğusunda </a:t>
            </a:r>
            <a:r>
              <a:rPr lang="tr-TR" dirty="0"/>
              <a:t>yer alır.</a:t>
            </a:r>
          </a:p>
          <a:p>
            <a:r>
              <a:rPr lang="tr-TR" dirty="0"/>
              <a:t>Dört yönlü iki taş üzerinde yazılmıştır. Birinci taş </a:t>
            </a:r>
            <a:r>
              <a:rPr lang="tr-TR" dirty="0" smtClean="0"/>
              <a:t>üzerinde batı </a:t>
            </a:r>
            <a:r>
              <a:rPr lang="tr-TR" dirty="0"/>
              <a:t>ve doğu yüzlerinde 7'şer, güney yüzünde 10, </a:t>
            </a:r>
            <a:r>
              <a:rPr lang="tr-TR" dirty="0" smtClean="0"/>
              <a:t>kuzey yüzünde </a:t>
            </a:r>
            <a:r>
              <a:rPr lang="tr-TR" dirty="0"/>
              <a:t>ise 11 satır olmak üzere toplam 35 satır </a:t>
            </a:r>
            <a:r>
              <a:rPr lang="tr-TR" dirty="0" smtClean="0"/>
              <a:t>yer almaktadır</a:t>
            </a:r>
            <a:r>
              <a:rPr lang="tr-TR" dirty="0"/>
              <a:t>. İkinci taşın ise batı yüzünde 9, doğu </a:t>
            </a:r>
            <a:r>
              <a:rPr lang="tr-TR" dirty="0" smtClean="0"/>
              <a:t>yüzünde 8</a:t>
            </a:r>
            <a:r>
              <a:rPr lang="tr-TR" dirty="0"/>
              <a:t>, güney yüzünde 6 ve kuzey yüzünde 4 olmak </a:t>
            </a:r>
            <a:r>
              <a:rPr lang="tr-TR" dirty="0" smtClean="0"/>
              <a:t>üzere toplam </a:t>
            </a:r>
            <a:r>
              <a:rPr lang="tr-TR" dirty="0"/>
              <a:t>27 satır vardır. İki taşın toplam satır sayısı </a:t>
            </a:r>
            <a:r>
              <a:rPr lang="tr-TR" dirty="0" smtClean="0"/>
              <a:t>62'yi bulmaktadır</a:t>
            </a:r>
            <a:r>
              <a:rPr lang="tr-TR" dirty="0"/>
              <a:t>. Yazıtı, Bilge Kağan dönemine kadar </a:t>
            </a:r>
            <a:r>
              <a:rPr lang="tr-TR" dirty="0" smtClean="0"/>
              <a:t>başkomutanlık ve </a:t>
            </a:r>
            <a:r>
              <a:rPr lang="tr-TR" dirty="0"/>
              <a:t>vezirlik yapmış olan </a:t>
            </a:r>
            <a:r>
              <a:rPr lang="tr-TR" dirty="0" err="1"/>
              <a:t>Tonyukuk</a:t>
            </a:r>
            <a:r>
              <a:rPr lang="tr-TR" dirty="0"/>
              <a:t> dikmiştir.</a:t>
            </a:r>
          </a:p>
          <a:p>
            <a:r>
              <a:rPr lang="da-DK" dirty="0"/>
              <a:t>Metnin yazarı da yine Tonyukuk'tur.</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a:p>
        </p:txBody>
      </p:sp>
      <p:pic>
        <p:nvPicPr>
          <p:cNvPr id="5122" name="Picture 2" descr="C:\Users\pınarhoca\Desktop\pka dersler\hlk124- halkbilimde temel yazılı kaynaklar\görseller\tonyukuk-1.png"/>
          <p:cNvPicPr>
            <a:picLocks noChangeAspect="1" noChangeArrowheads="1"/>
          </p:cNvPicPr>
          <p:nvPr/>
        </p:nvPicPr>
        <p:blipFill>
          <a:blip r:embed="rId2" cstate="print"/>
          <a:srcRect/>
          <a:stretch>
            <a:fillRect/>
          </a:stretch>
        </p:blipFill>
        <p:spPr bwMode="auto">
          <a:xfrm>
            <a:off x="1907704" y="908720"/>
            <a:ext cx="5616624" cy="518544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Yazı özellikleri…</a:t>
            </a:r>
            <a:endParaRPr lang="tr-TR" dirty="0"/>
          </a:p>
        </p:txBody>
      </p:sp>
      <p:sp>
        <p:nvSpPr>
          <p:cNvPr id="3" name="2 İçerik Yer Tutucusu"/>
          <p:cNvSpPr>
            <a:spLocks noGrp="1"/>
          </p:cNvSpPr>
          <p:nvPr>
            <p:ph idx="1"/>
          </p:nvPr>
        </p:nvSpPr>
        <p:spPr/>
        <p:txBody>
          <a:bodyPr>
            <a:normAutofit fontScale="85000" lnSpcReduction="10000"/>
          </a:bodyPr>
          <a:lstStyle/>
          <a:p>
            <a:pPr algn="just" fontAlgn="base"/>
            <a:r>
              <a:rPr lang="tr-TR" dirty="0"/>
              <a:t>Orhun Abidelerinin yazıldığı Göktürk alfabesi 38 harflidir. Bu alfabede 4 </a:t>
            </a:r>
            <a:r>
              <a:rPr lang="tr-TR" dirty="0" smtClean="0"/>
              <a:t>sesli, </a:t>
            </a:r>
            <a:r>
              <a:rPr lang="tr-TR" dirty="0"/>
              <a:t>9 </a:t>
            </a:r>
            <a:r>
              <a:rPr lang="tr-TR" dirty="0" smtClean="0"/>
              <a:t>birleşik, </a:t>
            </a:r>
            <a:r>
              <a:rPr lang="tr-TR" dirty="0"/>
              <a:t>25 de sessiz harf bulunmaktadır. Göktürk alfabesi, Türklerin ulusal alfabesidir. Göktürk yazısı sağdan sola, yukarıdan aşağıya doğru bitiştirilmeden yazılır. Sözcükleri ayırmak için genellikle iki nokta </a:t>
            </a:r>
            <a:r>
              <a:rPr lang="tr-TR" dirty="0" smtClean="0"/>
              <a:t>“:” konur</a:t>
            </a:r>
            <a:r>
              <a:rPr lang="tr-TR" dirty="0"/>
              <a:t>.</a:t>
            </a:r>
          </a:p>
          <a:p>
            <a:pPr algn="just" fontAlgn="base"/>
            <a:r>
              <a:rPr lang="tr-TR" dirty="0"/>
              <a:t>Kül </a:t>
            </a:r>
            <a:r>
              <a:rPr lang="tr-TR" dirty="0" err="1"/>
              <a:t>Tigin</a:t>
            </a:r>
            <a:r>
              <a:rPr lang="tr-TR" dirty="0"/>
              <a:t> ve Bilge Kağan anıtlarında metinler, yukarıdan aşağıya doğru yazılmış ve satırlar sağdan sola doğru dizilmiştir. Göktürk alfabesi, büyük ünlü (sesli) uyumu dikkate alınarak düzenlenmiş bir alfabedir.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Kül </a:t>
            </a:r>
            <a:r>
              <a:rPr lang="tr-TR" b="1" dirty="0" err="1" smtClean="0"/>
              <a:t>Tigin</a:t>
            </a:r>
            <a:r>
              <a:rPr lang="tr-TR" b="1" dirty="0" smtClean="0"/>
              <a:t> Yazıtı</a:t>
            </a:r>
            <a:br>
              <a:rPr lang="tr-TR" b="1" dirty="0" smtClean="0"/>
            </a:br>
            <a:endParaRPr lang="tr-TR" dirty="0"/>
          </a:p>
        </p:txBody>
      </p:sp>
      <p:sp>
        <p:nvSpPr>
          <p:cNvPr id="3" name="2 İçerik Yer Tutucusu"/>
          <p:cNvSpPr>
            <a:spLocks noGrp="1"/>
          </p:cNvSpPr>
          <p:nvPr>
            <p:ph idx="1"/>
          </p:nvPr>
        </p:nvSpPr>
        <p:spPr/>
        <p:txBody>
          <a:bodyPr>
            <a:normAutofit fontScale="70000" lnSpcReduction="20000"/>
          </a:bodyPr>
          <a:lstStyle/>
          <a:p>
            <a:pPr algn="just"/>
            <a:r>
              <a:rPr lang="tr-TR" dirty="0" smtClean="0"/>
              <a:t>Kül </a:t>
            </a:r>
            <a:r>
              <a:rPr lang="tr-TR" dirty="0" err="1"/>
              <a:t>Tigin</a:t>
            </a:r>
            <a:r>
              <a:rPr lang="tr-TR" dirty="0"/>
              <a:t> yazıtı düşük nitelikli kireç taşı ya da </a:t>
            </a:r>
            <a:r>
              <a:rPr lang="tr-TR" dirty="0" smtClean="0"/>
              <a:t>mermerden yapılmış </a:t>
            </a:r>
            <a:r>
              <a:rPr lang="tr-TR" dirty="0"/>
              <a:t>dört yüzlü tek parça büyük bir taştır. </a:t>
            </a:r>
            <a:r>
              <a:rPr lang="tr-TR" dirty="0" smtClean="0"/>
              <a:t>Taşın yüksekliği </a:t>
            </a:r>
            <a:r>
              <a:rPr lang="tr-TR" dirty="0"/>
              <a:t>3.75 metredir. Taşın doğu ve batı yüzleri </a:t>
            </a:r>
            <a:r>
              <a:rPr lang="tr-TR" dirty="0" smtClean="0"/>
              <a:t>dipte 1.32 </a:t>
            </a:r>
            <a:r>
              <a:rPr lang="tr-TR" dirty="0"/>
              <a:t>metre, üstte ise 1.22 metre genişliğindedir. </a:t>
            </a:r>
            <a:r>
              <a:rPr lang="tr-TR" dirty="0" smtClean="0"/>
              <a:t>Yazıtın kuzey </a:t>
            </a:r>
            <a:r>
              <a:rPr lang="tr-TR" dirty="0"/>
              <a:t>ve güney yüzlerinin eni de 46 ile 44 santimetredir</a:t>
            </a:r>
            <a:r>
              <a:rPr lang="tr-TR" dirty="0" smtClean="0"/>
              <a:t>. Kül </a:t>
            </a:r>
            <a:r>
              <a:rPr lang="tr-TR" dirty="0" err="1"/>
              <a:t>Tigin</a:t>
            </a:r>
            <a:r>
              <a:rPr lang="tr-TR" dirty="0"/>
              <a:t> yazıtının bütün yüzleri 2.75 metre boyunda </a:t>
            </a:r>
            <a:r>
              <a:rPr lang="tr-TR" dirty="0" smtClean="0"/>
              <a:t>yazıtlarla kaplıdır</a:t>
            </a:r>
            <a:r>
              <a:rPr lang="tr-TR" dirty="0"/>
              <a:t>. Batı yüzünde uzun bir Çince yazıt vardır</a:t>
            </a:r>
            <a:r>
              <a:rPr lang="tr-TR" dirty="0" smtClean="0"/>
              <a:t>. Yazıtın </a:t>
            </a:r>
            <a:r>
              <a:rPr lang="tr-TR" dirty="0"/>
              <a:t>diğer yüzleri baştan başa Türkçe yazıtlarla doludur.</a:t>
            </a:r>
          </a:p>
          <a:p>
            <a:pPr algn="just"/>
            <a:r>
              <a:rPr lang="tr-TR" dirty="0"/>
              <a:t>Yazıtın doğu yüzünde 40 satır, güney ve kuzey </a:t>
            </a:r>
            <a:r>
              <a:rPr lang="tr-TR" dirty="0" smtClean="0"/>
              <a:t>yüzlerinde de </a:t>
            </a:r>
            <a:r>
              <a:rPr lang="tr-TR" dirty="0"/>
              <a:t>13'er satır vardır. Ayrıca, yazıtın kuzey ve doğu</a:t>
            </a:r>
            <a:r>
              <a:rPr lang="tr-TR" dirty="0" smtClean="0"/>
              <a:t>, güney </a:t>
            </a:r>
            <a:r>
              <a:rPr lang="tr-TR" dirty="0"/>
              <a:t>ve doğu yüzleri ile güney ve batı yüzleri </a:t>
            </a:r>
            <a:r>
              <a:rPr lang="tr-TR" dirty="0" smtClean="0"/>
              <a:t>arasındaki kenar </a:t>
            </a:r>
            <a:r>
              <a:rPr lang="tr-TR" dirty="0"/>
              <a:t>kısımlarında da küçük yazıtlar bulunmaktadır</a:t>
            </a:r>
            <a:r>
              <a:rPr lang="tr-TR" dirty="0" smtClean="0"/>
              <a:t>. Türkçe </a:t>
            </a:r>
            <a:r>
              <a:rPr lang="tr-TR" dirty="0"/>
              <a:t>küçük bir yazıt da yazıtın batı yüzüne kazınmıştır.</a:t>
            </a:r>
          </a:p>
          <a:p>
            <a:pPr algn="just"/>
            <a:r>
              <a:rPr lang="tr-TR" dirty="0"/>
              <a:t>Altın kaplumbağa heykeli biçimindeki mermer </a:t>
            </a:r>
            <a:r>
              <a:rPr lang="tr-TR" dirty="0" smtClean="0"/>
              <a:t>kaidesi üzerine </a:t>
            </a:r>
            <a:r>
              <a:rPr lang="tr-TR" dirty="0"/>
              <a:t>de 8 satırlık, fakat 7-8 kelimesi okunabilen </a:t>
            </a:r>
            <a:r>
              <a:rPr lang="tr-TR" dirty="0" smtClean="0"/>
              <a:t>küçük bir </a:t>
            </a:r>
            <a:r>
              <a:rPr lang="tr-TR" dirty="0"/>
              <a:t>yazıt yontulmuştur.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10000"/>
          </a:bodyPr>
          <a:lstStyle/>
          <a:p>
            <a:r>
              <a:rPr lang="tr-TR" dirty="0"/>
              <a:t>Bu yazıt, </a:t>
            </a:r>
            <a:r>
              <a:rPr lang="tr-TR" i="1" dirty="0" err="1"/>
              <a:t>ko</a:t>
            </a:r>
            <a:r>
              <a:rPr lang="tr-TR" i="1" dirty="0"/>
              <a:t>ṅ </a:t>
            </a:r>
            <a:r>
              <a:rPr lang="tr-TR" i="1" dirty="0" err="1"/>
              <a:t>yılka</a:t>
            </a:r>
            <a:r>
              <a:rPr lang="tr-TR" i="1" dirty="0"/>
              <a:t> </a:t>
            </a:r>
            <a:r>
              <a:rPr lang="tr-TR" i="1" dirty="0" err="1"/>
              <a:t>yiti</a:t>
            </a:r>
            <a:r>
              <a:rPr lang="tr-TR" i="1" dirty="0"/>
              <a:t> </a:t>
            </a:r>
            <a:r>
              <a:rPr lang="tr-TR" i="1" dirty="0" err="1"/>
              <a:t>yigirmike</a:t>
            </a:r>
            <a:r>
              <a:rPr lang="tr-TR" i="1" dirty="0"/>
              <a:t> yani “koyun yılının </a:t>
            </a:r>
            <a:r>
              <a:rPr lang="tr-TR" i="1" dirty="0" err="1"/>
              <a:t>onyedisine</a:t>
            </a:r>
            <a:r>
              <a:rPr lang="tr-TR" i="1" dirty="0" smtClean="0"/>
              <a:t>” </a:t>
            </a:r>
            <a:r>
              <a:rPr lang="tr-TR" dirty="0" smtClean="0"/>
              <a:t>denk </a:t>
            </a:r>
            <a:r>
              <a:rPr lang="tr-TR" dirty="0"/>
              <a:t>gelen 27 Şubat 731 tarihinde ölen Kül </a:t>
            </a:r>
            <a:r>
              <a:rPr lang="tr-TR" dirty="0" err="1" smtClean="0"/>
              <a:t>Tigin'in</a:t>
            </a:r>
            <a:r>
              <a:rPr lang="tr-TR" dirty="0" smtClean="0"/>
              <a:t> anısına </a:t>
            </a:r>
            <a:r>
              <a:rPr lang="tr-TR" dirty="0"/>
              <a:t>dikilmiştir. </a:t>
            </a:r>
            <a:endParaRPr lang="tr-TR" dirty="0" smtClean="0"/>
          </a:p>
          <a:p>
            <a:r>
              <a:rPr lang="tr-TR" dirty="0" smtClean="0"/>
              <a:t>Kül </a:t>
            </a:r>
            <a:r>
              <a:rPr lang="tr-TR" dirty="0" err="1"/>
              <a:t>Tigin'in</a:t>
            </a:r>
            <a:r>
              <a:rPr lang="tr-TR" dirty="0"/>
              <a:t> cenaze töreni </a:t>
            </a:r>
            <a:r>
              <a:rPr lang="tr-TR" i="1" dirty="0" err="1" smtClean="0"/>
              <a:t>tokuzunç</a:t>
            </a:r>
            <a:r>
              <a:rPr lang="tr-TR" i="1" dirty="0" smtClean="0"/>
              <a:t> ay </a:t>
            </a:r>
            <a:r>
              <a:rPr lang="tr-TR" i="1" dirty="0"/>
              <a:t>yeti </a:t>
            </a:r>
            <a:r>
              <a:rPr lang="tr-TR" i="1" dirty="0" err="1"/>
              <a:t>otuzka</a:t>
            </a:r>
            <a:r>
              <a:rPr lang="tr-TR" i="1" dirty="0"/>
              <a:t> yani “dokuzuncu ayın </a:t>
            </a:r>
            <a:r>
              <a:rPr lang="tr-TR" i="1" dirty="0" err="1"/>
              <a:t>yirmiyedisine</a:t>
            </a:r>
            <a:r>
              <a:rPr lang="tr-TR" i="1" dirty="0" smtClean="0"/>
              <a:t>” </a:t>
            </a:r>
            <a:r>
              <a:rPr lang="tr-TR" dirty="0" smtClean="0"/>
              <a:t>denk </a:t>
            </a:r>
            <a:r>
              <a:rPr lang="tr-TR" dirty="0"/>
              <a:t>gelen 1 Kasım 731'de yapılmıştır. </a:t>
            </a:r>
            <a:endParaRPr lang="tr-TR" dirty="0" smtClean="0"/>
          </a:p>
          <a:p>
            <a:r>
              <a:rPr lang="tr-TR" dirty="0" smtClean="0"/>
              <a:t>Batı yüzündeki Çince </a:t>
            </a:r>
            <a:r>
              <a:rPr lang="tr-TR" dirty="0"/>
              <a:t>yazıt 1 Ağustos 732 tarihinde, Türkçe </a:t>
            </a:r>
            <a:r>
              <a:rPr lang="tr-TR" dirty="0" smtClean="0"/>
              <a:t>yazıtlar ise </a:t>
            </a:r>
            <a:r>
              <a:rPr lang="tr-TR" dirty="0"/>
              <a:t>bundan yirmi gün sonra yani 21 Ağustos 732 </a:t>
            </a:r>
            <a:r>
              <a:rPr lang="tr-TR" dirty="0" smtClean="0"/>
              <a:t>tarihinde tamamlanmıştır</a:t>
            </a:r>
            <a:r>
              <a:rPr lang="tr-TR" dirty="0"/>
              <a:t>. </a:t>
            </a:r>
            <a:endParaRPr lang="tr-TR" dirty="0" smtClean="0"/>
          </a:p>
          <a:p>
            <a:r>
              <a:rPr lang="tr-TR" dirty="0" smtClean="0"/>
              <a:t>Buna </a:t>
            </a:r>
            <a:r>
              <a:rPr lang="tr-TR" dirty="0"/>
              <a:t>göre yazıtın dikiliş tarihi de </a:t>
            </a:r>
            <a:r>
              <a:rPr lang="tr-TR" dirty="0" smtClean="0"/>
              <a:t>21 Ağustos </a:t>
            </a:r>
            <a:r>
              <a:rPr lang="tr-TR" dirty="0"/>
              <a:t>732'dir</a:t>
            </a:r>
            <a:r>
              <a:rPr lang="tr-TR" dirty="0" smtClean="0"/>
              <a:t>.</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332656"/>
            <a:ext cx="4330824" cy="1143000"/>
          </a:xfrm>
        </p:spPr>
        <p:txBody>
          <a:bodyPr>
            <a:noAutofit/>
          </a:bodyPr>
          <a:lstStyle/>
          <a:p>
            <a:r>
              <a:rPr lang="tr-TR" sz="2800" b="1" dirty="0" smtClean="0"/>
              <a:t>Orhun Yazıtları, Göktürk Yazıtları ya da Köktürk Yazıtları</a:t>
            </a:r>
            <a:endParaRPr lang="tr-TR" sz="2800" b="1" dirty="0"/>
          </a:p>
        </p:txBody>
      </p:sp>
      <p:sp>
        <p:nvSpPr>
          <p:cNvPr id="3" name="2 İçerik Yer Tutucusu"/>
          <p:cNvSpPr>
            <a:spLocks noGrp="1"/>
          </p:cNvSpPr>
          <p:nvPr>
            <p:ph idx="1"/>
          </p:nvPr>
        </p:nvSpPr>
        <p:spPr>
          <a:xfrm>
            <a:off x="395536" y="1988840"/>
            <a:ext cx="3034680" cy="4525963"/>
          </a:xfrm>
        </p:spPr>
        <p:txBody>
          <a:bodyPr>
            <a:normAutofit fontScale="70000" lnSpcReduction="20000"/>
          </a:bodyPr>
          <a:lstStyle/>
          <a:p>
            <a:pPr algn="just"/>
            <a:r>
              <a:rPr lang="tr-TR" dirty="0" smtClean="0"/>
              <a:t>Türklerin bilinen ilk alfabesi olan Orhun alfabesi ile Göktürkler tarafından yazılmış yapıtlardır. </a:t>
            </a:r>
          </a:p>
          <a:p>
            <a:pPr algn="just"/>
            <a:r>
              <a:rPr lang="tr-TR" dirty="0" smtClean="0"/>
              <a:t>Orhun </a:t>
            </a:r>
            <a:r>
              <a:rPr lang="tr-TR" dirty="0"/>
              <a:t>yazıtları</a:t>
            </a:r>
            <a:r>
              <a:rPr lang="tr-TR" dirty="0" smtClean="0"/>
              <a:t>, </a:t>
            </a:r>
            <a:r>
              <a:rPr lang="tr-TR" dirty="0"/>
              <a:t>Köktürklerin kendi millî kültüründen ve damgalarından ortaya </a:t>
            </a:r>
            <a:r>
              <a:rPr lang="tr-TR" dirty="0" smtClean="0"/>
              <a:t>çıkmış </a:t>
            </a:r>
            <a:r>
              <a:rPr lang="tr-TR" dirty="0"/>
              <a:t>bir yazı sistemi ile </a:t>
            </a:r>
            <a:r>
              <a:rPr lang="tr-TR" dirty="0" smtClean="0"/>
              <a:t>“</a:t>
            </a:r>
            <a:r>
              <a:rPr lang="tr-TR" dirty="0" err="1" smtClean="0"/>
              <a:t>Bengü</a:t>
            </a:r>
            <a:r>
              <a:rPr lang="tr-TR" dirty="0" smtClean="0"/>
              <a:t> taşlar” </a:t>
            </a:r>
            <a:r>
              <a:rPr lang="tr-TR" dirty="0"/>
              <a:t>üzerine yazılmak kaydıyla </a:t>
            </a:r>
            <a:r>
              <a:rPr lang="tr-TR" dirty="0" smtClean="0"/>
              <a:t>oluşturulmuştur.</a:t>
            </a:r>
            <a:endParaRPr lang="tr-TR" dirty="0"/>
          </a:p>
        </p:txBody>
      </p:sp>
      <p:pic>
        <p:nvPicPr>
          <p:cNvPr id="4" name="Picture 3" descr="C:\Users\pınarhoca\Desktop\pka dersler\hlk124- halkbilimde temel yazılı kaynaklar\görseller\orhun yazıtları3.png"/>
          <p:cNvPicPr>
            <a:picLocks noChangeAspect="1" noChangeArrowheads="1"/>
          </p:cNvPicPr>
          <p:nvPr/>
        </p:nvPicPr>
        <p:blipFill>
          <a:blip r:embed="rId2" cstate="print"/>
          <a:srcRect/>
          <a:stretch>
            <a:fillRect/>
          </a:stretch>
        </p:blipFill>
        <p:spPr bwMode="auto">
          <a:xfrm>
            <a:off x="4067944" y="620688"/>
            <a:ext cx="4608512" cy="604867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ınarhoca\Desktop\pka dersler\hlk124- halkbilimde temel yazılı kaynaklar\görseller\kul-tigin-1.png"/>
          <p:cNvPicPr>
            <a:picLocks noChangeAspect="1" noChangeArrowheads="1"/>
          </p:cNvPicPr>
          <p:nvPr/>
        </p:nvPicPr>
        <p:blipFill>
          <a:blip r:embed="rId2" cstate="print"/>
          <a:srcRect/>
          <a:stretch>
            <a:fillRect/>
          </a:stretch>
        </p:blipFill>
        <p:spPr bwMode="auto">
          <a:xfrm>
            <a:off x="0" y="0"/>
            <a:ext cx="5076056" cy="3453709"/>
          </a:xfrm>
          <a:prstGeom prst="rect">
            <a:avLst/>
          </a:prstGeom>
          <a:noFill/>
        </p:spPr>
      </p:pic>
      <p:pic>
        <p:nvPicPr>
          <p:cNvPr id="4099" name="Picture 3" descr="C:\Users\pınarhoca\Desktop\pka dersler\hlk124- halkbilimde temel yazılı kaynaklar\görseller\kul-tigin-2.png"/>
          <p:cNvPicPr>
            <a:picLocks noChangeAspect="1" noChangeArrowheads="1"/>
          </p:cNvPicPr>
          <p:nvPr/>
        </p:nvPicPr>
        <p:blipFill>
          <a:blip r:embed="rId3" cstate="print"/>
          <a:srcRect/>
          <a:stretch>
            <a:fillRect/>
          </a:stretch>
        </p:blipFill>
        <p:spPr bwMode="auto">
          <a:xfrm>
            <a:off x="3445559" y="3573016"/>
            <a:ext cx="5698441" cy="328498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Bilge Kağan yazıtı</a:t>
            </a:r>
            <a:endParaRPr lang="tr-TR" dirty="0"/>
          </a:p>
        </p:txBody>
      </p:sp>
      <p:sp>
        <p:nvSpPr>
          <p:cNvPr id="3" name="2 İçerik Yer Tutucusu"/>
          <p:cNvSpPr>
            <a:spLocks noGrp="1"/>
          </p:cNvSpPr>
          <p:nvPr>
            <p:ph idx="1"/>
          </p:nvPr>
        </p:nvSpPr>
        <p:spPr/>
        <p:txBody>
          <a:bodyPr>
            <a:noAutofit/>
          </a:bodyPr>
          <a:lstStyle/>
          <a:p>
            <a:pPr algn="just"/>
            <a:r>
              <a:rPr lang="tr-TR" sz="1600" dirty="0">
                <a:latin typeface="Arial" pitchFamily="34" charset="0"/>
                <a:cs typeface="Arial" pitchFamily="34" charset="0"/>
              </a:rPr>
              <a:t>Bilge Kağan yazıtı Kül </a:t>
            </a:r>
            <a:r>
              <a:rPr lang="tr-TR" sz="1600" dirty="0" err="1">
                <a:latin typeface="Arial" pitchFamily="34" charset="0"/>
                <a:cs typeface="Arial" pitchFamily="34" charset="0"/>
              </a:rPr>
              <a:t>Tigin</a:t>
            </a:r>
            <a:r>
              <a:rPr lang="tr-TR" sz="1600" dirty="0">
                <a:latin typeface="Arial" pitchFamily="34" charset="0"/>
                <a:cs typeface="Arial" pitchFamily="34" charset="0"/>
              </a:rPr>
              <a:t> yazıtından birkaç </a:t>
            </a:r>
            <a:r>
              <a:rPr lang="tr-TR" sz="1600" dirty="0" smtClean="0">
                <a:latin typeface="Arial" pitchFamily="34" charset="0"/>
                <a:cs typeface="Arial" pitchFamily="34" charset="0"/>
              </a:rPr>
              <a:t>santimetre daha </a:t>
            </a:r>
            <a:r>
              <a:rPr lang="tr-TR" sz="1600" dirty="0">
                <a:latin typeface="Arial" pitchFamily="34" charset="0"/>
                <a:cs typeface="Arial" pitchFamily="34" charset="0"/>
              </a:rPr>
              <a:t>yüksektir. Ancak, bu yazıt Kül </a:t>
            </a:r>
            <a:r>
              <a:rPr lang="tr-TR" sz="1600" dirty="0" err="1">
                <a:latin typeface="Arial" pitchFamily="34" charset="0"/>
                <a:cs typeface="Arial" pitchFamily="34" charset="0"/>
              </a:rPr>
              <a:t>Tigin</a:t>
            </a:r>
            <a:r>
              <a:rPr lang="tr-TR" sz="1600" dirty="0">
                <a:latin typeface="Arial" pitchFamily="34" charset="0"/>
                <a:cs typeface="Arial" pitchFamily="34" charset="0"/>
              </a:rPr>
              <a:t> yazıtına </a:t>
            </a:r>
            <a:r>
              <a:rPr lang="tr-TR" sz="1600" dirty="0" smtClean="0">
                <a:latin typeface="Arial" pitchFamily="34" charset="0"/>
                <a:cs typeface="Arial" pitchFamily="34" charset="0"/>
              </a:rPr>
              <a:t>göre daha </a:t>
            </a:r>
            <a:r>
              <a:rPr lang="tr-TR" sz="1600" dirty="0">
                <a:latin typeface="Arial" pitchFamily="34" charset="0"/>
                <a:cs typeface="Arial" pitchFamily="34" charset="0"/>
              </a:rPr>
              <a:t>kötü durumdadır. Yazıtın doğu yüzünde 41 satırlık</a:t>
            </a:r>
            <a:r>
              <a:rPr lang="tr-TR" sz="1600" dirty="0" smtClean="0">
                <a:latin typeface="Arial" pitchFamily="34" charset="0"/>
                <a:cs typeface="Arial" pitchFamily="34" charset="0"/>
              </a:rPr>
              <a:t>, çok </a:t>
            </a:r>
            <a:r>
              <a:rPr lang="tr-TR" sz="1600" dirty="0">
                <a:latin typeface="Arial" pitchFamily="34" charset="0"/>
                <a:cs typeface="Arial" pitchFamily="34" charset="0"/>
              </a:rPr>
              <a:t>daha dar olan kuzey ve güney yüzlerinde ise 15'er </a:t>
            </a:r>
            <a:r>
              <a:rPr lang="tr-TR" sz="1600" dirty="0" smtClean="0">
                <a:latin typeface="Arial" pitchFamily="34" charset="0"/>
                <a:cs typeface="Arial" pitchFamily="34" charset="0"/>
              </a:rPr>
              <a:t>satırlık Türkçe </a:t>
            </a:r>
            <a:r>
              <a:rPr lang="tr-TR" sz="1600" dirty="0">
                <a:latin typeface="Arial" pitchFamily="34" charset="0"/>
                <a:cs typeface="Arial" pitchFamily="34" charset="0"/>
              </a:rPr>
              <a:t>yazıt bulunmaktadır. Bilge Kağan </a:t>
            </a:r>
            <a:r>
              <a:rPr lang="tr-TR" sz="1600" dirty="0" smtClean="0">
                <a:latin typeface="Arial" pitchFamily="34" charset="0"/>
                <a:cs typeface="Arial" pitchFamily="34" charset="0"/>
              </a:rPr>
              <a:t>yazıtının batı </a:t>
            </a:r>
            <a:r>
              <a:rPr lang="tr-TR" sz="1600" dirty="0">
                <a:latin typeface="Arial" pitchFamily="34" charset="0"/>
                <a:cs typeface="Arial" pitchFamily="34" charset="0"/>
              </a:rPr>
              <a:t>yüzünde de Kül </a:t>
            </a:r>
            <a:r>
              <a:rPr lang="tr-TR" sz="1600" dirty="0" err="1">
                <a:latin typeface="Arial" pitchFamily="34" charset="0"/>
                <a:cs typeface="Arial" pitchFamily="34" charset="0"/>
              </a:rPr>
              <a:t>Tigin</a:t>
            </a:r>
            <a:r>
              <a:rPr lang="tr-TR" sz="1600" dirty="0">
                <a:latin typeface="Arial" pitchFamily="34" charset="0"/>
                <a:cs typeface="Arial" pitchFamily="34" charset="0"/>
              </a:rPr>
              <a:t> yazıtında olduğu gibi, </a:t>
            </a:r>
            <a:r>
              <a:rPr lang="tr-TR" sz="1600" dirty="0" smtClean="0">
                <a:latin typeface="Arial" pitchFamily="34" charset="0"/>
                <a:cs typeface="Arial" pitchFamily="34" charset="0"/>
              </a:rPr>
              <a:t>Çince bir </a:t>
            </a:r>
            <a:r>
              <a:rPr lang="tr-TR" sz="1600" dirty="0">
                <a:latin typeface="Arial" pitchFamily="34" charset="0"/>
                <a:cs typeface="Arial" pitchFamily="34" charset="0"/>
              </a:rPr>
              <a:t>yazıt vardır. Ancak bu yazıt büyük ölçüde </a:t>
            </a:r>
            <a:r>
              <a:rPr lang="tr-TR" sz="1600" dirty="0" smtClean="0">
                <a:latin typeface="Arial" pitchFamily="34" charset="0"/>
                <a:cs typeface="Arial" pitchFamily="34" charset="0"/>
              </a:rPr>
              <a:t>tahribata uğradığından </a:t>
            </a:r>
            <a:r>
              <a:rPr lang="tr-TR" sz="1600" dirty="0">
                <a:latin typeface="Arial" pitchFamily="34" charset="0"/>
                <a:cs typeface="Arial" pitchFamily="34" charset="0"/>
              </a:rPr>
              <a:t>çok az kısmı okunabilmiştir.</a:t>
            </a:r>
          </a:p>
          <a:p>
            <a:pPr algn="just"/>
            <a:r>
              <a:rPr lang="tr-TR" sz="1600" dirty="0">
                <a:latin typeface="Arial" pitchFamily="34" charset="0"/>
                <a:cs typeface="Arial" pitchFamily="34" charset="0"/>
              </a:rPr>
              <a:t>Bilge Kağan yazıtının kuzey yüzündeki yazıt son 7 </a:t>
            </a:r>
            <a:r>
              <a:rPr lang="tr-TR" sz="1600" dirty="0" smtClean="0">
                <a:latin typeface="Arial" pitchFamily="34" charset="0"/>
                <a:cs typeface="Arial" pitchFamily="34" charset="0"/>
              </a:rPr>
              <a:t>satırı dışında </a:t>
            </a:r>
            <a:r>
              <a:rPr lang="tr-TR" sz="1600" dirty="0">
                <a:latin typeface="Arial" pitchFamily="34" charset="0"/>
                <a:cs typeface="Arial" pitchFamily="34" charset="0"/>
              </a:rPr>
              <a:t>Kül </a:t>
            </a:r>
            <a:r>
              <a:rPr lang="tr-TR" sz="1600" dirty="0" err="1">
                <a:latin typeface="Arial" pitchFamily="34" charset="0"/>
                <a:cs typeface="Arial" pitchFamily="34" charset="0"/>
              </a:rPr>
              <a:t>Tigin</a:t>
            </a:r>
            <a:r>
              <a:rPr lang="tr-TR" sz="1600" dirty="0">
                <a:latin typeface="Arial" pitchFamily="34" charset="0"/>
                <a:cs typeface="Arial" pitchFamily="34" charset="0"/>
              </a:rPr>
              <a:t> yazıtının güney yüzündeki ile </a:t>
            </a:r>
            <a:r>
              <a:rPr lang="tr-TR" sz="1600" dirty="0" smtClean="0">
                <a:latin typeface="Arial" pitchFamily="34" charset="0"/>
                <a:cs typeface="Arial" pitchFamily="34" charset="0"/>
              </a:rPr>
              <a:t>birebir aynıdır</a:t>
            </a:r>
            <a:r>
              <a:rPr lang="tr-TR" sz="1600" dirty="0">
                <a:latin typeface="Arial" pitchFamily="34" charset="0"/>
                <a:cs typeface="Arial" pitchFamily="34" charset="0"/>
              </a:rPr>
              <a:t>. Yazıtın doğu yüzündeki 2. ve 24. satırlar da </a:t>
            </a:r>
            <a:r>
              <a:rPr lang="tr-TR" sz="1600" dirty="0" smtClean="0">
                <a:latin typeface="Arial" pitchFamily="34" charset="0"/>
                <a:cs typeface="Arial" pitchFamily="34" charset="0"/>
              </a:rPr>
              <a:t>ufak farklarla </a:t>
            </a:r>
            <a:r>
              <a:rPr lang="tr-TR" sz="1600" dirty="0">
                <a:latin typeface="Arial" pitchFamily="34" charset="0"/>
                <a:cs typeface="Arial" pitchFamily="34" charset="0"/>
              </a:rPr>
              <a:t>Kül </a:t>
            </a:r>
            <a:r>
              <a:rPr lang="tr-TR" sz="1600" dirty="0" err="1">
                <a:latin typeface="Arial" pitchFamily="34" charset="0"/>
                <a:cs typeface="Arial" pitchFamily="34" charset="0"/>
              </a:rPr>
              <a:t>Tigin</a:t>
            </a:r>
            <a:r>
              <a:rPr lang="tr-TR" sz="1600" dirty="0">
                <a:latin typeface="Arial" pitchFamily="34" charset="0"/>
                <a:cs typeface="Arial" pitchFamily="34" charset="0"/>
              </a:rPr>
              <a:t> yazıtının doğu yüzündeki 1. ve 30. </a:t>
            </a:r>
            <a:r>
              <a:rPr lang="tr-TR" sz="1600" dirty="0" smtClean="0">
                <a:latin typeface="Arial" pitchFamily="34" charset="0"/>
                <a:cs typeface="Arial" pitchFamily="34" charset="0"/>
              </a:rPr>
              <a:t>satırlarla aynıdır</a:t>
            </a:r>
            <a:r>
              <a:rPr lang="tr-TR" sz="1600" dirty="0" smtClean="0">
                <a:latin typeface="Arial" pitchFamily="34" charset="0"/>
                <a:cs typeface="Arial" pitchFamily="34" charset="0"/>
              </a:rPr>
              <a:t>.</a:t>
            </a:r>
            <a:endParaRPr lang="tr-TR" sz="1600" dirty="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0000" lnSpcReduction="20000"/>
          </a:bodyPr>
          <a:lstStyle/>
          <a:p>
            <a:pPr algn="just"/>
            <a:r>
              <a:rPr lang="tr-TR" dirty="0" smtClean="0">
                <a:latin typeface="Arial" pitchFamily="34" charset="0"/>
                <a:cs typeface="Arial" pitchFamily="34" charset="0"/>
              </a:rPr>
              <a:t>Bu yazıt, </a:t>
            </a:r>
            <a:r>
              <a:rPr lang="tr-TR" i="1" dirty="0" err="1" smtClean="0">
                <a:latin typeface="Arial" pitchFamily="34" charset="0"/>
                <a:cs typeface="Arial" pitchFamily="34" charset="0"/>
              </a:rPr>
              <a:t>ıt</a:t>
            </a:r>
            <a:r>
              <a:rPr lang="tr-TR" i="1" dirty="0" smtClean="0">
                <a:latin typeface="Arial" pitchFamily="34" charset="0"/>
                <a:cs typeface="Arial" pitchFamily="34" charset="0"/>
              </a:rPr>
              <a:t> yıl </a:t>
            </a:r>
            <a:r>
              <a:rPr lang="tr-TR" i="1" dirty="0" err="1" smtClean="0">
                <a:latin typeface="Arial" pitchFamily="34" charset="0"/>
                <a:cs typeface="Arial" pitchFamily="34" charset="0"/>
              </a:rPr>
              <a:t>onunç</a:t>
            </a:r>
            <a:r>
              <a:rPr lang="tr-TR" i="1" dirty="0" smtClean="0">
                <a:latin typeface="Arial" pitchFamily="34" charset="0"/>
                <a:cs typeface="Arial" pitchFamily="34" charset="0"/>
              </a:rPr>
              <a:t> ay altı </a:t>
            </a:r>
            <a:r>
              <a:rPr lang="tr-TR" i="1" dirty="0" err="1" smtClean="0">
                <a:latin typeface="Arial" pitchFamily="34" charset="0"/>
                <a:cs typeface="Arial" pitchFamily="34" charset="0"/>
              </a:rPr>
              <a:t>otuzka</a:t>
            </a:r>
            <a:r>
              <a:rPr lang="tr-TR" i="1" dirty="0" smtClean="0">
                <a:latin typeface="Arial" pitchFamily="34" charset="0"/>
                <a:cs typeface="Arial" pitchFamily="34" charset="0"/>
              </a:rPr>
              <a:t> yani “köpek yılının </a:t>
            </a:r>
            <a:r>
              <a:rPr lang="tr-TR" dirty="0" smtClean="0">
                <a:latin typeface="Arial" pitchFamily="34" charset="0"/>
                <a:cs typeface="Arial" pitchFamily="34" charset="0"/>
              </a:rPr>
              <a:t>onuncu ayının </a:t>
            </a:r>
            <a:r>
              <a:rPr lang="tr-TR" dirty="0" err="1" smtClean="0">
                <a:latin typeface="Arial" pitchFamily="34" charset="0"/>
                <a:cs typeface="Arial" pitchFamily="34" charset="0"/>
              </a:rPr>
              <a:t>yirmialtısında</a:t>
            </a:r>
            <a:r>
              <a:rPr lang="tr-TR" dirty="0" smtClean="0">
                <a:latin typeface="Arial" pitchFamily="34" charset="0"/>
                <a:cs typeface="Arial" pitchFamily="34" charset="0"/>
              </a:rPr>
              <a:t>” ölen hükümdar Bilge Kağan anısına dikilmiştir. Bilge Kağan'ın ölüm tarihi </a:t>
            </a:r>
            <a:r>
              <a:rPr lang="tr-TR" dirty="0" err="1" smtClean="0">
                <a:latin typeface="Arial" pitchFamily="34" charset="0"/>
                <a:cs typeface="Arial" pitchFamily="34" charset="0"/>
              </a:rPr>
              <a:t>Bazin'in</a:t>
            </a:r>
            <a:r>
              <a:rPr lang="tr-TR" dirty="0" smtClean="0">
                <a:latin typeface="Arial" pitchFamily="34" charset="0"/>
                <a:cs typeface="Arial" pitchFamily="34" charset="0"/>
              </a:rPr>
              <a:t> hesaplamalarına göre 25 Kasım 734'tür. Bilge Kağan'ın </a:t>
            </a:r>
            <a:r>
              <a:rPr lang="lv-LV" dirty="0" smtClean="0">
                <a:latin typeface="Arial" pitchFamily="34" charset="0"/>
                <a:cs typeface="Arial" pitchFamily="34" charset="0"/>
              </a:rPr>
              <a:t>cenaze töreni yine yazıta göre </a:t>
            </a:r>
            <a:r>
              <a:rPr lang="lv-LV" i="1" dirty="0" smtClean="0">
                <a:latin typeface="Arial" pitchFamily="34" charset="0"/>
                <a:cs typeface="Arial" pitchFamily="34" charset="0"/>
              </a:rPr>
              <a:t>laşzin yıl bişinç ay</a:t>
            </a:r>
            <a:r>
              <a:rPr lang="tr-TR" i="1" dirty="0" smtClean="0">
                <a:latin typeface="Arial" pitchFamily="34" charset="0"/>
                <a:cs typeface="Arial" pitchFamily="34" charset="0"/>
              </a:rPr>
              <a:t> </a:t>
            </a:r>
            <a:r>
              <a:rPr lang="tr-TR" i="1" dirty="0" err="1" smtClean="0">
                <a:latin typeface="Arial" pitchFamily="34" charset="0"/>
                <a:cs typeface="Arial" pitchFamily="34" charset="0"/>
              </a:rPr>
              <a:t>yiti</a:t>
            </a:r>
            <a:r>
              <a:rPr lang="tr-TR" i="1" dirty="0" smtClean="0">
                <a:latin typeface="Arial" pitchFamily="34" charset="0"/>
                <a:cs typeface="Arial" pitchFamily="34" charset="0"/>
              </a:rPr>
              <a:t> </a:t>
            </a:r>
            <a:r>
              <a:rPr lang="tr-TR" i="1" dirty="0" err="1" smtClean="0">
                <a:latin typeface="Arial" pitchFamily="34" charset="0"/>
                <a:cs typeface="Arial" pitchFamily="34" charset="0"/>
              </a:rPr>
              <a:t>otuzka</a:t>
            </a:r>
            <a:r>
              <a:rPr lang="tr-TR" i="1" dirty="0" smtClean="0">
                <a:latin typeface="Arial" pitchFamily="34" charset="0"/>
                <a:cs typeface="Arial" pitchFamily="34" charset="0"/>
              </a:rPr>
              <a:t> yani “domuz yılının beşinci aynın </a:t>
            </a:r>
            <a:r>
              <a:rPr lang="tr-TR" i="1" dirty="0" err="1" smtClean="0">
                <a:latin typeface="Arial" pitchFamily="34" charset="0"/>
                <a:cs typeface="Arial" pitchFamily="34" charset="0"/>
              </a:rPr>
              <a:t>yirmiyedisine</a:t>
            </a:r>
            <a:r>
              <a:rPr lang="tr-TR" i="1" dirty="0" smtClean="0">
                <a:latin typeface="Arial" pitchFamily="34" charset="0"/>
                <a:cs typeface="Arial" pitchFamily="34" charset="0"/>
              </a:rPr>
              <a:t>” </a:t>
            </a:r>
            <a:r>
              <a:rPr lang="nl-NL" dirty="0" smtClean="0">
                <a:latin typeface="Arial" pitchFamily="34" charset="0"/>
                <a:cs typeface="Arial" pitchFamily="34" charset="0"/>
              </a:rPr>
              <a:t>denk gelen 22 Haziran 735'te yapılmıştır. </a:t>
            </a:r>
            <a:endParaRPr lang="tr-TR" dirty="0" smtClean="0">
              <a:latin typeface="Arial" pitchFamily="34" charset="0"/>
              <a:cs typeface="Arial" pitchFamily="34" charset="0"/>
            </a:endParaRPr>
          </a:p>
          <a:p>
            <a:pPr algn="just"/>
            <a:r>
              <a:rPr lang="tr-TR" dirty="0" smtClean="0">
                <a:latin typeface="Arial" pitchFamily="34" charset="0"/>
                <a:cs typeface="Arial" pitchFamily="34" charset="0"/>
              </a:rPr>
              <a:t>Yazıtın </a:t>
            </a:r>
            <a:r>
              <a:rPr lang="tr-TR" dirty="0" smtClean="0">
                <a:latin typeface="Arial" pitchFamily="34" charset="0"/>
                <a:cs typeface="Arial" pitchFamily="34" charset="0"/>
              </a:rPr>
              <a:t>batı yüzündeki Çince yazıtın 19 Ağustos 735 tarihinde yazıldığından ve Türkçe yazıtların </a:t>
            </a:r>
            <a:r>
              <a:rPr lang="tr-TR" dirty="0" err="1" smtClean="0">
                <a:latin typeface="Arial" pitchFamily="34" charset="0"/>
                <a:cs typeface="Arial" pitchFamily="34" charset="0"/>
              </a:rPr>
              <a:t>otuzdört</a:t>
            </a:r>
            <a:r>
              <a:rPr lang="tr-TR" dirty="0" smtClean="0">
                <a:latin typeface="Arial" pitchFamily="34" charset="0"/>
                <a:cs typeface="Arial" pitchFamily="34" charset="0"/>
              </a:rPr>
              <a:t> günde tamamlandığından hareketle Bilge Kağan yazıtının 20 Eylül 735 tarihinde dikilmiş olduğunu tespit edilmiştir.</a:t>
            </a:r>
          </a:p>
          <a:p>
            <a:pPr algn="just"/>
            <a:r>
              <a:rPr lang="tr-TR" dirty="0" smtClean="0">
                <a:latin typeface="Arial" pitchFamily="34" charset="0"/>
                <a:cs typeface="Arial" pitchFamily="34" charset="0"/>
              </a:rPr>
              <a:t>Bilge Kağan yazıtı, Bilge Kağan'ın küçük oğlu </a:t>
            </a:r>
            <a:r>
              <a:rPr lang="tr-TR" dirty="0" err="1" smtClean="0">
                <a:latin typeface="Arial" pitchFamily="34" charset="0"/>
                <a:cs typeface="Arial" pitchFamily="34" charset="0"/>
              </a:rPr>
              <a:t>Tenri</a:t>
            </a:r>
            <a:r>
              <a:rPr lang="tr-TR" dirty="0" smtClean="0">
                <a:latin typeface="Arial" pitchFamily="34" charset="0"/>
                <a:cs typeface="Arial" pitchFamily="34" charset="0"/>
              </a:rPr>
              <a:t> Kağan tarafından diktirilmiştir.</a:t>
            </a:r>
          </a:p>
          <a:p>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ınarhoca\Desktop\pka dersler\hlk124- halkbilimde temel yazılı kaynaklar\görseller\bilge-kagan-1.png"/>
          <p:cNvPicPr>
            <a:picLocks noGrp="1" noChangeAspect="1" noChangeArrowheads="1"/>
          </p:cNvPicPr>
          <p:nvPr>
            <p:ph idx="1"/>
          </p:nvPr>
        </p:nvPicPr>
        <p:blipFill>
          <a:blip r:embed="rId2" cstate="print"/>
          <a:srcRect/>
          <a:stretch>
            <a:fillRect/>
          </a:stretch>
        </p:blipFill>
        <p:spPr bwMode="auto">
          <a:xfrm>
            <a:off x="0" y="0"/>
            <a:ext cx="4499992" cy="3767641"/>
          </a:xfrm>
          <a:prstGeom prst="rect">
            <a:avLst/>
          </a:prstGeom>
          <a:noFill/>
        </p:spPr>
      </p:pic>
      <p:pic>
        <p:nvPicPr>
          <p:cNvPr id="3075" name="Picture 3" descr="C:\Users\pınarhoca\Desktop\pka dersler\hlk124- halkbilimde temel yazılı kaynaklar\görseller\bilge-kagan-3.png"/>
          <p:cNvPicPr>
            <a:picLocks noChangeAspect="1" noChangeArrowheads="1"/>
          </p:cNvPicPr>
          <p:nvPr/>
        </p:nvPicPr>
        <p:blipFill>
          <a:blip r:embed="rId3" cstate="print"/>
          <a:srcRect/>
          <a:stretch>
            <a:fillRect/>
          </a:stretch>
        </p:blipFill>
        <p:spPr bwMode="auto">
          <a:xfrm>
            <a:off x="4532443" y="2996953"/>
            <a:ext cx="4611557" cy="386104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62500" lnSpcReduction="20000"/>
          </a:bodyPr>
          <a:lstStyle/>
          <a:p>
            <a:r>
              <a:rPr lang="tr-TR" dirty="0"/>
              <a:t>Muharrem Ergin, </a:t>
            </a:r>
            <a:r>
              <a:rPr lang="tr-TR" i="1" dirty="0"/>
              <a:t>Orhun Abideleri, Boğaziçi Yayınları, </a:t>
            </a:r>
            <a:r>
              <a:rPr lang="tr-TR" i="1" dirty="0" smtClean="0"/>
              <a:t>İstanbul </a:t>
            </a:r>
            <a:r>
              <a:rPr lang="tr-TR" i="1" dirty="0"/>
              <a:t>1991, s. 65. </a:t>
            </a:r>
            <a:r>
              <a:rPr lang="tr-TR" i="1" dirty="0" smtClean="0"/>
              <a:t> </a:t>
            </a:r>
          </a:p>
          <a:p>
            <a:r>
              <a:rPr lang="tr-TR" i="1" dirty="0" smtClean="0"/>
              <a:t>Hüseyin </a:t>
            </a:r>
            <a:r>
              <a:rPr lang="tr-TR" i="1" dirty="0"/>
              <a:t>Namık Orkun, Eski Türk Yazıtları, TDK Yayınları, Ankara 1987, s. 22. </a:t>
            </a:r>
          </a:p>
          <a:p>
            <a:r>
              <a:rPr lang="tr-TR" i="1" dirty="0" smtClean="0"/>
              <a:t>Talat </a:t>
            </a:r>
            <a:r>
              <a:rPr lang="tr-TR" i="1" dirty="0"/>
              <a:t>Tekin, Orhun Yazıtları, Yıldız Dil ve Edebiyat 1, </a:t>
            </a:r>
            <a:r>
              <a:rPr lang="tr-TR" i="1" dirty="0" smtClean="0"/>
              <a:t>İstanbul </a:t>
            </a:r>
            <a:r>
              <a:rPr lang="tr-TR" i="1" dirty="0"/>
              <a:t>2003, s. </a:t>
            </a:r>
            <a:r>
              <a:rPr lang="tr-TR" i="1" dirty="0" smtClean="0"/>
              <a:t>34.</a:t>
            </a:r>
          </a:p>
          <a:p>
            <a:r>
              <a:rPr lang="tr-TR" dirty="0" smtClean="0"/>
              <a:t>Ahmet </a:t>
            </a:r>
            <a:r>
              <a:rPr lang="tr-TR" dirty="0" err="1"/>
              <a:t>Bican</a:t>
            </a:r>
            <a:r>
              <a:rPr lang="tr-TR" dirty="0"/>
              <a:t> </a:t>
            </a:r>
            <a:r>
              <a:rPr lang="tr-TR" dirty="0" err="1"/>
              <a:t>Ercilasun</a:t>
            </a:r>
            <a:r>
              <a:rPr lang="tr-TR" dirty="0"/>
              <a:t>, </a:t>
            </a:r>
            <a:r>
              <a:rPr lang="tr-TR" i="1" dirty="0"/>
              <a:t>Başlangıcından Yirminci Yüzyıla Kadar Türk Dili Tarihi, </a:t>
            </a:r>
            <a:r>
              <a:rPr lang="tr-TR" i="1" dirty="0" err="1"/>
              <a:t>Akçağ</a:t>
            </a:r>
            <a:r>
              <a:rPr lang="tr-TR" i="1" dirty="0"/>
              <a:t> Yayınları, Ankara 2009, s. 119</a:t>
            </a:r>
            <a:r>
              <a:rPr lang="tr-TR" i="1" dirty="0" smtClean="0"/>
              <a:t>.</a:t>
            </a:r>
          </a:p>
          <a:p>
            <a:r>
              <a:rPr lang="tr-TR" dirty="0"/>
              <a:t>Nadir </a:t>
            </a:r>
            <a:r>
              <a:rPr lang="tr-TR" dirty="0" smtClean="0"/>
              <a:t>İlhan</a:t>
            </a:r>
            <a:r>
              <a:rPr lang="tr-TR" dirty="0"/>
              <a:t>, </a:t>
            </a:r>
            <a:r>
              <a:rPr lang="tr-TR" i="1" dirty="0" err="1"/>
              <a:t>Yañılsar</a:t>
            </a:r>
            <a:r>
              <a:rPr lang="tr-TR" i="1" dirty="0"/>
              <a:t>… </a:t>
            </a:r>
            <a:r>
              <a:rPr lang="tr-TR" i="1" dirty="0" err="1"/>
              <a:t>Bişükine</a:t>
            </a:r>
            <a:r>
              <a:rPr lang="tr-TR" i="1" dirty="0"/>
              <a:t> </a:t>
            </a:r>
            <a:r>
              <a:rPr lang="tr-TR" i="1" dirty="0" err="1"/>
              <a:t>Tegi</a:t>
            </a:r>
            <a:r>
              <a:rPr lang="tr-TR" i="1" dirty="0"/>
              <a:t> </a:t>
            </a:r>
            <a:r>
              <a:rPr lang="tr-TR" i="1" dirty="0" err="1"/>
              <a:t>Kıdmaz</a:t>
            </a:r>
            <a:r>
              <a:rPr lang="tr-TR" i="1" dirty="0"/>
              <a:t> Ermiş, Fırat Üniversitesi Sosyal Bilimler Dergisi, C.14, Sayı 2, Elazığ 2004, s. </a:t>
            </a:r>
            <a:r>
              <a:rPr lang="tr-TR" i="1" dirty="0" smtClean="0"/>
              <a:t>121-128.</a:t>
            </a:r>
          </a:p>
          <a:p>
            <a:r>
              <a:rPr lang="tr-TR" dirty="0"/>
              <a:t>Mehmet Turgut </a:t>
            </a:r>
            <a:r>
              <a:rPr lang="tr-TR" dirty="0" err="1"/>
              <a:t>Berbercan</a:t>
            </a:r>
            <a:r>
              <a:rPr lang="tr-TR" dirty="0"/>
              <a:t>, </a:t>
            </a:r>
            <a:r>
              <a:rPr lang="tr-TR" i="1" dirty="0"/>
              <a:t>“Kür” Kelimesi Üzerine Yapı ve Anlam Bilgisi Yönünden </a:t>
            </a:r>
            <a:r>
              <a:rPr lang="tr-TR" i="1" dirty="0" smtClean="0"/>
              <a:t>Görüşler</a:t>
            </a:r>
            <a:r>
              <a:rPr lang="tr-TR" i="1" dirty="0"/>
              <a:t>, Selçuk Üniversitesi Türkiyat </a:t>
            </a:r>
            <a:r>
              <a:rPr lang="tr-TR" i="1" dirty="0" smtClean="0"/>
              <a:t>Araştırmaları </a:t>
            </a:r>
            <a:r>
              <a:rPr lang="tr-TR" i="1" dirty="0"/>
              <a:t>Enstitüsü Dergisi, Sayı 25, Konya 2009, s. 171-182</a:t>
            </a:r>
            <a:r>
              <a:rPr lang="tr-TR" i="1" dirty="0" smtClean="0"/>
              <a:t>.</a:t>
            </a:r>
          </a:p>
          <a:p>
            <a:r>
              <a:rPr lang="tr-TR" dirty="0"/>
              <a:t>Halil Açıkgöz, </a:t>
            </a:r>
            <a:r>
              <a:rPr lang="tr-TR" i="1" dirty="0"/>
              <a:t>Bilge Kağan Yazıtının Doğu Yüzünün İlk Satırında i)ki (e)d(i)z k(e)r(e)kül(ü)g mü Yoksa </a:t>
            </a:r>
            <a:r>
              <a:rPr lang="tr-TR" i="1" dirty="0" err="1"/>
              <a:t>kid</a:t>
            </a:r>
            <a:r>
              <a:rPr lang="tr-TR" i="1" dirty="0"/>
              <a:t>(i)z </a:t>
            </a:r>
            <a:r>
              <a:rPr lang="tr-TR" i="1" dirty="0" err="1"/>
              <a:t>Kerekülüg</a:t>
            </a:r>
            <a:r>
              <a:rPr lang="tr-TR" i="1" dirty="0"/>
              <a:t> </a:t>
            </a:r>
            <a:r>
              <a:rPr lang="tr-TR" i="1" dirty="0" err="1"/>
              <a:t>Begleri</a:t>
            </a:r>
            <a:r>
              <a:rPr lang="tr-TR" i="1" dirty="0"/>
              <a:t> k(e)r(e)kül(ü)g „keçe çadırlı‟ mı Okunmalı?”, Türk Dili </a:t>
            </a:r>
            <a:r>
              <a:rPr lang="tr-TR" i="1" dirty="0" smtClean="0"/>
              <a:t>Araştırmaları </a:t>
            </a:r>
            <a:r>
              <a:rPr lang="tr-TR" i="1" dirty="0"/>
              <a:t>Yıllığı-Belleten, 1994, 1-10.</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Bengü</a:t>
            </a:r>
            <a:r>
              <a:rPr lang="tr-TR" dirty="0" smtClean="0"/>
              <a:t> Taşlar…</a:t>
            </a:r>
            <a:endParaRPr lang="tr-TR" dirty="0"/>
          </a:p>
        </p:txBody>
      </p:sp>
      <p:sp>
        <p:nvSpPr>
          <p:cNvPr id="3" name="2 İçerik Yer Tutucusu"/>
          <p:cNvSpPr>
            <a:spLocks noGrp="1"/>
          </p:cNvSpPr>
          <p:nvPr>
            <p:ph idx="1"/>
          </p:nvPr>
        </p:nvSpPr>
        <p:spPr/>
        <p:txBody>
          <a:bodyPr>
            <a:normAutofit fontScale="92500" lnSpcReduction="20000"/>
          </a:bodyPr>
          <a:lstStyle/>
          <a:p>
            <a:pPr algn="just"/>
            <a:r>
              <a:rPr lang="tr-TR" dirty="0"/>
              <a:t>Yazıtlara </a:t>
            </a:r>
            <a:r>
              <a:rPr lang="tr-TR" dirty="0" smtClean="0"/>
              <a:t>“</a:t>
            </a:r>
            <a:r>
              <a:rPr lang="tr-TR" dirty="0" err="1" smtClean="0"/>
              <a:t>Bengü</a:t>
            </a:r>
            <a:r>
              <a:rPr lang="tr-TR" dirty="0" smtClean="0"/>
              <a:t> Taşlar</a:t>
            </a:r>
            <a:r>
              <a:rPr lang="tr-TR" dirty="0"/>
              <a:t>” da denmektedir. </a:t>
            </a:r>
            <a:r>
              <a:rPr lang="tr-TR" dirty="0" err="1"/>
              <a:t>Bengü</a:t>
            </a:r>
            <a:r>
              <a:rPr lang="tr-TR" dirty="0"/>
              <a:t> taş; ebedî, sonsuz taş demektir. Özellikle kağanların ve devletin ileri gelenlerinin ölümünden sonra, onlar adına bir anıt yaptırmak, Göktürklerde bir gelenek hâlini almıştır. Diktirilen taşlar üzerine kağanlar istediklerini yazmış, bütün milletin ona göre davranmasını istemişlerdir. Kağanlar, bu sözlerin taşlar üzerinde ebedî olarak kalacağını ve Türk milletinin sonsuza kadar bunlardan ders alacağını düşünmüşlerdir. Göktürklerden sonra Uygurlar bu geleneği devam ettirmişlerdir.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pPr algn="just"/>
            <a:r>
              <a:rPr lang="tr-TR" dirty="0" err="1"/>
              <a:t>Bengü</a:t>
            </a:r>
            <a:r>
              <a:rPr lang="tr-TR" dirty="0"/>
              <a:t> </a:t>
            </a:r>
            <a:r>
              <a:rPr lang="tr-TR" dirty="0" smtClean="0"/>
              <a:t>taşlar</a:t>
            </a:r>
            <a:r>
              <a:rPr lang="tr-TR" dirty="0"/>
              <a:t>, Kuzey </a:t>
            </a:r>
            <a:r>
              <a:rPr lang="tr-TR" dirty="0" smtClean="0"/>
              <a:t>Moğolistan’da </a:t>
            </a:r>
            <a:r>
              <a:rPr lang="tr-TR" dirty="0"/>
              <a:t>yukarı </a:t>
            </a:r>
            <a:r>
              <a:rPr lang="tr-TR" dirty="0" err="1"/>
              <a:t>Yenisey</a:t>
            </a:r>
            <a:r>
              <a:rPr lang="tr-TR" dirty="0"/>
              <a:t> ve Talas bölgesinde bulunmakta ve Köktürk yazısıyla </a:t>
            </a:r>
            <a:r>
              <a:rPr lang="tr-TR" dirty="0" smtClean="0"/>
              <a:t>oluşturulmuşlardır</a:t>
            </a:r>
            <a:r>
              <a:rPr lang="tr-TR" dirty="0"/>
              <a:t>. </a:t>
            </a:r>
            <a:endParaRPr lang="tr-TR" dirty="0" smtClean="0"/>
          </a:p>
          <a:p>
            <a:pPr algn="just"/>
            <a:r>
              <a:rPr lang="tr-TR" dirty="0" smtClean="0"/>
              <a:t>Çoğu</a:t>
            </a:r>
            <a:r>
              <a:rPr lang="tr-TR" dirty="0"/>
              <a:t>, abideler ve mezar </a:t>
            </a:r>
            <a:r>
              <a:rPr lang="tr-TR" dirty="0" smtClean="0"/>
              <a:t>taşlarından </a:t>
            </a:r>
            <a:r>
              <a:rPr lang="tr-TR" dirty="0"/>
              <a:t>ibaret olan kitabeler, tarihî muhtevalı en eski Türkçe kaynaklardır. </a:t>
            </a:r>
            <a:endParaRPr lang="tr-TR" dirty="0" smtClean="0"/>
          </a:p>
          <a:p>
            <a:pPr algn="just"/>
            <a:r>
              <a:rPr lang="tr-TR" dirty="0" smtClean="0"/>
              <a:t>Bunlar taştan </a:t>
            </a:r>
            <a:r>
              <a:rPr lang="tr-TR" dirty="0"/>
              <a:t>kaplumbağaların veya benzer kaidelerin üzerine </a:t>
            </a:r>
            <a:r>
              <a:rPr lang="tr-TR" dirty="0" smtClean="0"/>
              <a:t>oturtulmuşlardır</a:t>
            </a:r>
            <a:r>
              <a:rPr lang="tr-TR" dirty="0"/>
              <a:t>. </a:t>
            </a:r>
            <a:endParaRPr lang="tr-TR" dirty="0" smtClean="0"/>
          </a:p>
          <a:p>
            <a:pPr algn="just"/>
            <a:r>
              <a:rPr lang="tr-TR" dirty="0" smtClean="0"/>
              <a:t>Bunların </a:t>
            </a:r>
            <a:r>
              <a:rPr lang="tr-TR" dirty="0"/>
              <a:t>üst tarafında hareket halinde iki ejderha </a:t>
            </a:r>
            <a:r>
              <a:rPr lang="tr-TR" dirty="0" smtClean="0"/>
              <a:t>resmedilmiştir</a:t>
            </a:r>
            <a:r>
              <a:rPr lang="tr-TR" dirty="0"/>
              <a:t>. </a:t>
            </a:r>
            <a:r>
              <a:rPr lang="tr-TR" dirty="0" smtClean="0"/>
              <a:t>Üst </a:t>
            </a:r>
            <a:r>
              <a:rPr lang="tr-TR" dirty="0"/>
              <a:t>kısmında </a:t>
            </a:r>
            <a:r>
              <a:rPr lang="tr-TR" dirty="0" smtClean="0"/>
              <a:t>Türklere </a:t>
            </a:r>
            <a:r>
              <a:rPr lang="tr-TR" dirty="0"/>
              <a:t>has tipik bir dağ keçisi sembolü </a:t>
            </a:r>
            <a:r>
              <a:rPr lang="tr-TR" dirty="0" smtClean="0"/>
              <a:t>bulunmaktadır.</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Yazıtlar, 1889 yılında Moğolistan’da Orhun </a:t>
            </a:r>
            <a:r>
              <a:rPr lang="tr-TR" dirty="0" smtClean="0"/>
              <a:t>Vadisi'nde bulunmuşlardır. </a:t>
            </a:r>
            <a:r>
              <a:rPr lang="tr-TR" dirty="0"/>
              <a:t>Bu yazıtlar II. Göktürk Kağanlığı'na</a:t>
            </a:r>
          </a:p>
          <a:p>
            <a:r>
              <a:rPr lang="tr-TR" dirty="0"/>
              <a:t>aittir. Yazılış tarihleri MS. 8. yüzyılın başlarına dayanmaktadır.</a:t>
            </a:r>
          </a:p>
          <a:p>
            <a:r>
              <a:rPr lang="tr-TR" dirty="0"/>
              <a:t>Yazıtlardan Kül </a:t>
            </a:r>
            <a:r>
              <a:rPr lang="tr-TR" dirty="0" err="1"/>
              <a:t>Tigin</a:t>
            </a:r>
            <a:r>
              <a:rPr lang="tr-TR" dirty="0"/>
              <a:t> Yazıtı 732 yılında, Bilge</a:t>
            </a:r>
          </a:p>
          <a:p>
            <a:r>
              <a:rPr lang="tr-TR" dirty="0"/>
              <a:t>Kağan Yazıtı 735 yılında yazılmışlardır</a:t>
            </a:r>
            <a:r>
              <a:rPr lang="tr-TR" dirty="0" smtClean="0"/>
              <a:t>.</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043608" y="836712"/>
            <a:ext cx="3168352" cy="4046537"/>
          </a:xfrm>
          <a:prstGeom prst="rect">
            <a:avLst/>
          </a:prstGeom>
          <a:noFill/>
          <a:ln w="9525">
            <a:noFill/>
            <a:miter lim="800000"/>
            <a:headEnd/>
            <a:tailEnd/>
          </a:ln>
        </p:spPr>
      </p:pic>
      <p:sp>
        <p:nvSpPr>
          <p:cNvPr id="5" name="4 Dikdörtgen"/>
          <p:cNvSpPr/>
          <p:nvPr/>
        </p:nvSpPr>
        <p:spPr>
          <a:xfrm>
            <a:off x="611560" y="5157192"/>
            <a:ext cx="3960440" cy="584775"/>
          </a:xfrm>
          <a:prstGeom prst="rect">
            <a:avLst/>
          </a:prstGeom>
        </p:spPr>
        <p:txBody>
          <a:bodyPr wrap="square">
            <a:spAutoFit/>
          </a:bodyPr>
          <a:lstStyle/>
          <a:p>
            <a:r>
              <a:rPr lang="tr-TR" sz="1600" i="1" dirty="0"/>
              <a:t>Orhun alfabesini çözen Danimarkalı dilbilimci </a:t>
            </a:r>
            <a:r>
              <a:rPr lang="tr-TR" sz="1600" i="1" dirty="0" err="1"/>
              <a:t>Vilhelm</a:t>
            </a:r>
            <a:r>
              <a:rPr lang="tr-TR" sz="1600" i="1" dirty="0"/>
              <a:t> </a:t>
            </a:r>
            <a:r>
              <a:rPr lang="tr-TR" sz="1600" i="1" dirty="0" err="1"/>
              <a:t>Thomsen</a:t>
            </a:r>
            <a:r>
              <a:rPr lang="tr-TR" sz="1600" i="1" dirty="0"/>
              <a:t>.</a:t>
            </a:r>
            <a:endParaRPr lang="tr-TR" sz="1600" dirty="0"/>
          </a:p>
        </p:txBody>
      </p:sp>
      <p:pic>
        <p:nvPicPr>
          <p:cNvPr id="1027" name="Picture 3"/>
          <p:cNvPicPr>
            <a:picLocks noChangeAspect="1" noChangeArrowheads="1"/>
          </p:cNvPicPr>
          <p:nvPr/>
        </p:nvPicPr>
        <p:blipFill>
          <a:blip r:embed="rId3" cstate="print"/>
          <a:srcRect/>
          <a:stretch>
            <a:fillRect/>
          </a:stretch>
        </p:blipFill>
        <p:spPr bwMode="auto">
          <a:xfrm>
            <a:off x="4860032" y="836712"/>
            <a:ext cx="3196127" cy="4032448"/>
          </a:xfrm>
          <a:prstGeom prst="rect">
            <a:avLst/>
          </a:prstGeom>
          <a:noFill/>
          <a:ln w="9525">
            <a:noFill/>
            <a:miter lim="800000"/>
            <a:headEnd/>
            <a:tailEnd/>
          </a:ln>
        </p:spPr>
      </p:pic>
      <p:sp>
        <p:nvSpPr>
          <p:cNvPr id="7" name="6 Dikdörtgen"/>
          <p:cNvSpPr/>
          <p:nvPr/>
        </p:nvSpPr>
        <p:spPr>
          <a:xfrm>
            <a:off x="4788024" y="5085184"/>
            <a:ext cx="3995936" cy="830997"/>
          </a:xfrm>
          <a:prstGeom prst="rect">
            <a:avLst/>
          </a:prstGeom>
        </p:spPr>
        <p:txBody>
          <a:bodyPr wrap="square">
            <a:spAutoFit/>
          </a:bodyPr>
          <a:lstStyle/>
          <a:p>
            <a:r>
              <a:rPr lang="tr-TR" sz="1600" i="1" dirty="0"/>
              <a:t>Orhun yazısının okunuşu yarışına dahil olan, </a:t>
            </a:r>
            <a:r>
              <a:rPr lang="tr-TR" sz="1600" i="1" dirty="0" err="1"/>
              <a:t>Türkolojiye</a:t>
            </a:r>
            <a:r>
              <a:rPr lang="tr-TR" sz="1600" i="1" dirty="0"/>
              <a:t> </a:t>
            </a:r>
            <a:r>
              <a:rPr lang="tr-TR" sz="1600" i="1" dirty="0" smtClean="0"/>
              <a:t>büyük katkılar </a:t>
            </a:r>
            <a:r>
              <a:rPr lang="tr-TR" sz="1600" i="1" dirty="0"/>
              <a:t>sunan ünlü bilim adamı Vasili </a:t>
            </a:r>
            <a:r>
              <a:rPr lang="tr-TR" sz="1600" i="1" dirty="0" err="1"/>
              <a:t>Radlof</a:t>
            </a:r>
            <a:r>
              <a:rPr lang="tr-TR" sz="1600" i="1" dirty="0"/>
              <a:t>.</a:t>
            </a:r>
            <a:endParaRPr lang="tr-TR"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67544" y="1484784"/>
            <a:ext cx="8229600" cy="4525963"/>
          </a:xfrm>
        </p:spPr>
        <p:txBody>
          <a:bodyPr>
            <a:normAutofit fontScale="70000" lnSpcReduction="20000"/>
          </a:bodyPr>
          <a:lstStyle/>
          <a:p>
            <a:r>
              <a:rPr lang="tr-TR" dirty="0"/>
              <a:t>Türkiye'de Orhun Yazıtları ile ilgili ilk kitap 1924 </a:t>
            </a:r>
            <a:r>
              <a:rPr lang="tr-TR" dirty="0" smtClean="0"/>
              <a:t>yılında Türkolog </a:t>
            </a:r>
            <a:r>
              <a:rPr lang="tr-TR" b="1" dirty="0" err="1"/>
              <a:t>Necib</a:t>
            </a:r>
            <a:r>
              <a:rPr lang="tr-TR" b="1" dirty="0"/>
              <a:t> Asım </a:t>
            </a:r>
            <a:r>
              <a:rPr lang="tr-TR" dirty="0"/>
              <a:t>tarafından Osmanlı </a:t>
            </a:r>
            <a:r>
              <a:rPr lang="tr-TR" dirty="0" smtClean="0"/>
              <a:t>Türkçesi ile </a:t>
            </a:r>
            <a:r>
              <a:rPr lang="tr-TR" dirty="0"/>
              <a:t>yazılmış ve </a:t>
            </a:r>
            <a:r>
              <a:rPr lang="tr-TR" i="1" dirty="0"/>
              <a:t>Orhun Abideleri adıyla yayımlanmıştır</a:t>
            </a:r>
            <a:r>
              <a:rPr lang="tr-TR" i="1" dirty="0" smtClean="0"/>
              <a:t>.</a:t>
            </a:r>
            <a:endParaRPr lang="tr-TR" i="1" dirty="0"/>
          </a:p>
          <a:p>
            <a:r>
              <a:rPr lang="tr-TR" dirty="0" err="1"/>
              <a:t>Necib</a:t>
            </a:r>
            <a:r>
              <a:rPr lang="tr-TR" dirty="0"/>
              <a:t> Asım bu kitabını </a:t>
            </a:r>
            <a:r>
              <a:rPr lang="tr-TR" dirty="0" err="1"/>
              <a:t>Radlof</a:t>
            </a:r>
            <a:r>
              <a:rPr lang="tr-TR" dirty="0"/>
              <a:t> ile </a:t>
            </a:r>
            <a:r>
              <a:rPr lang="tr-TR" dirty="0" err="1"/>
              <a:t>Thomsen'in</a:t>
            </a:r>
            <a:r>
              <a:rPr lang="tr-TR" dirty="0"/>
              <a:t> </a:t>
            </a:r>
            <a:r>
              <a:rPr lang="tr-TR" dirty="0" smtClean="0"/>
              <a:t>eserlerinden yararlanarak </a:t>
            </a:r>
            <a:r>
              <a:rPr lang="tr-TR" dirty="0"/>
              <a:t>hazırlamıştır. Harf devriminden </a:t>
            </a:r>
            <a:r>
              <a:rPr lang="tr-TR" dirty="0" smtClean="0"/>
              <a:t>önce Osmanlı </a:t>
            </a:r>
            <a:r>
              <a:rPr lang="tr-TR" dirty="0"/>
              <a:t>alfabesi ile yayımlanmış olan bu eserin </a:t>
            </a:r>
            <a:r>
              <a:rPr lang="tr-TR" dirty="0" smtClean="0"/>
              <a:t>bugün ise </a:t>
            </a:r>
            <a:r>
              <a:rPr lang="tr-TR" dirty="0"/>
              <a:t>ancak tarihî değeri </a:t>
            </a:r>
            <a:r>
              <a:rPr lang="tr-TR" dirty="0" smtClean="0"/>
              <a:t>vardır.</a:t>
            </a:r>
            <a:endParaRPr lang="tr-TR" dirty="0"/>
          </a:p>
          <a:p>
            <a:r>
              <a:rPr lang="tr-TR" dirty="0"/>
              <a:t>Orhun Yazıtları ile ilgili bir kitap Türkiye'de </a:t>
            </a:r>
            <a:r>
              <a:rPr lang="tr-TR" dirty="0" smtClean="0"/>
              <a:t>ikinci kez </a:t>
            </a:r>
            <a:r>
              <a:rPr lang="tr-TR" b="1" dirty="0"/>
              <a:t>Hüseyin Namık Orkun</a:t>
            </a:r>
            <a:r>
              <a:rPr lang="tr-TR" dirty="0"/>
              <a:t> tarafından yayımlanmıştır</a:t>
            </a:r>
            <a:r>
              <a:rPr lang="tr-TR" dirty="0" smtClean="0"/>
              <a:t>.</a:t>
            </a:r>
            <a:endParaRPr lang="tr-TR" dirty="0"/>
          </a:p>
          <a:p>
            <a:r>
              <a:rPr lang="tr-TR" dirty="0"/>
              <a:t>Dört cilt olarak yayımlanan bu eserin birinci cildi Kül </a:t>
            </a:r>
            <a:r>
              <a:rPr lang="tr-TR" dirty="0" err="1" smtClean="0"/>
              <a:t>Tigin</a:t>
            </a:r>
            <a:r>
              <a:rPr lang="tr-TR" dirty="0" smtClean="0"/>
              <a:t> ve </a:t>
            </a:r>
            <a:r>
              <a:rPr lang="tr-TR" dirty="0"/>
              <a:t>Bilge Kağan yazıtlarına ayrılmıştır. Orkun, </a:t>
            </a:r>
            <a:r>
              <a:rPr lang="tr-TR" dirty="0" err="1" smtClean="0"/>
              <a:t>Thomsen'in</a:t>
            </a:r>
            <a:r>
              <a:rPr lang="tr-TR" dirty="0" smtClean="0"/>
              <a:t> yayınını </a:t>
            </a:r>
            <a:r>
              <a:rPr lang="tr-TR" dirty="0"/>
              <a:t>örnek almış, onun daha sonradan </a:t>
            </a:r>
            <a:r>
              <a:rPr lang="tr-TR" dirty="0" smtClean="0"/>
              <a:t>yaptığı düzeltmeler </a:t>
            </a:r>
            <a:r>
              <a:rPr lang="tr-TR" dirty="0"/>
              <a:t>ve </a:t>
            </a:r>
            <a:r>
              <a:rPr lang="tr-TR" dirty="0" err="1"/>
              <a:t>Kâşgarlı</a:t>
            </a:r>
            <a:r>
              <a:rPr lang="tr-TR" dirty="0"/>
              <a:t> </a:t>
            </a:r>
            <a:r>
              <a:rPr lang="tr-TR" dirty="0" err="1"/>
              <a:t>Mahmud'un</a:t>
            </a:r>
            <a:r>
              <a:rPr lang="tr-TR" dirty="0"/>
              <a:t> sözlüğünden yararlanmıştır.</a:t>
            </a:r>
          </a:p>
          <a:p>
            <a:r>
              <a:rPr lang="tr-TR" dirty="0"/>
              <a:t>Orkun, </a:t>
            </a:r>
            <a:r>
              <a:rPr lang="tr-TR" dirty="0" err="1"/>
              <a:t>Thomsen'in</a:t>
            </a:r>
            <a:r>
              <a:rPr lang="tr-TR" dirty="0"/>
              <a:t> bazı okuyuşlarını </a:t>
            </a:r>
            <a:r>
              <a:rPr lang="tr-TR" dirty="0" smtClean="0"/>
              <a:t>düzeltmek düzeltmek istemiş </a:t>
            </a:r>
            <a:r>
              <a:rPr lang="tr-TR" dirty="0"/>
              <a:t>ise de bu pek başarılı olamamış, </a:t>
            </a:r>
            <a:r>
              <a:rPr lang="tr-TR" dirty="0" err="1" smtClean="0"/>
              <a:t>Thomsen'in</a:t>
            </a:r>
            <a:r>
              <a:rPr lang="tr-TR" dirty="0" smtClean="0"/>
              <a:t> doğru </a:t>
            </a:r>
            <a:r>
              <a:rPr lang="tr-TR" dirty="0"/>
              <a:t>okuduğu bazı kelimeleri de düzeltmek isterken </a:t>
            </a:r>
            <a:r>
              <a:rPr lang="tr-TR" dirty="0" smtClean="0"/>
              <a:t>yeni yanlışlar yapmıştır.</a:t>
            </a: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39552" y="2204864"/>
            <a:ext cx="8229600" cy="4525963"/>
          </a:xfrm>
        </p:spPr>
        <p:txBody>
          <a:bodyPr/>
          <a:lstStyle/>
          <a:p>
            <a:r>
              <a:rPr lang="de-DE" dirty="0"/>
              <a:t>1970'te </a:t>
            </a:r>
            <a:r>
              <a:rPr lang="de-DE" b="1" dirty="0"/>
              <a:t>Muharrem </a:t>
            </a:r>
            <a:r>
              <a:rPr lang="de-DE" b="1" dirty="0" err="1"/>
              <a:t>Ergin</a:t>
            </a:r>
            <a:r>
              <a:rPr lang="de-DE" dirty="0" err="1"/>
              <a:t>'in</a:t>
            </a:r>
            <a:r>
              <a:rPr lang="de-DE" dirty="0"/>
              <a:t> </a:t>
            </a:r>
            <a:r>
              <a:rPr lang="de-DE" i="1" dirty="0" err="1"/>
              <a:t>Orhun</a:t>
            </a:r>
            <a:r>
              <a:rPr lang="de-DE" i="1" dirty="0"/>
              <a:t> </a:t>
            </a:r>
            <a:r>
              <a:rPr lang="de-DE" i="1" dirty="0" err="1"/>
              <a:t>Abideleri</a:t>
            </a:r>
            <a:r>
              <a:rPr lang="de-DE" i="1" dirty="0"/>
              <a:t> </a:t>
            </a:r>
            <a:r>
              <a:rPr lang="de-DE" i="1" dirty="0" err="1"/>
              <a:t>isimli</a:t>
            </a:r>
            <a:r>
              <a:rPr lang="de-DE" i="1" dirty="0"/>
              <a:t> </a:t>
            </a:r>
            <a:r>
              <a:rPr lang="de-DE" i="1" dirty="0" err="1" smtClean="0"/>
              <a:t>eseri</a:t>
            </a:r>
            <a:r>
              <a:rPr lang="tr-TR" i="1" dirty="0" smtClean="0"/>
              <a:t> </a:t>
            </a:r>
            <a:r>
              <a:rPr lang="tr-TR" dirty="0" smtClean="0"/>
              <a:t>yayımlanmıştır</a:t>
            </a:r>
            <a:r>
              <a:rPr lang="tr-TR" dirty="0"/>
              <a:t>. Bu eser, Kül </a:t>
            </a:r>
            <a:r>
              <a:rPr lang="tr-TR" dirty="0" err="1"/>
              <a:t>Tigin</a:t>
            </a:r>
            <a:r>
              <a:rPr lang="tr-TR" dirty="0"/>
              <a:t>, Bilge Kağan ve </a:t>
            </a:r>
            <a:r>
              <a:rPr lang="tr-TR" dirty="0" err="1" smtClean="0"/>
              <a:t>Tonyukuk</a:t>
            </a:r>
            <a:r>
              <a:rPr lang="tr-TR" dirty="0" smtClean="0"/>
              <a:t> yazıtlarının </a:t>
            </a:r>
            <a:r>
              <a:rPr lang="tr-TR" dirty="0"/>
              <a:t>metinleri ve Türkçe çevirileri ile </a:t>
            </a:r>
            <a:r>
              <a:rPr lang="tr-TR" dirty="0" smtClean="0"/>
              <a:t>küçük bir </a:t>
            </a:r>
            <a:r>
              <a:rPr lang="tr-TR" dirty="0"/>
              <a:t>sözlüğü içermekteydi.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1907704" y="476672"/>
            <a:ext cx="5542059" cy="2188790"/>
          </a:xfrm>
          <a:prstGeom prst="rect">
            <a:avLst/>
          </a:prstGeom>
          <a:noFill/>
          <a:ln w="9525">
            <a:noFill/>
            <a:miter lim="800000"/>
            <a:headEnd/>
            <a:tailEnd/>
          </a:ln>
        </p:spPr>
      </p:pic>
      <p:sp>
        <p:nvSpPr>
          <p:cNvPr id="5" name="4 Dikdörtgen"/>
          <p:cNvSpPr/>
          <p:nvPr/>
        </p:nvSpPr>
        <p:spPr>
          <a:xfrm>
            <a:off x="539552" y="2924944"/>
            <a:ext cx="8064896" cy="3416320"/>
          </a:xfrm>
          <a:prstGeom prst="rect">
            <a:avLst/>
          </a:prstGeom>
        </p:spPr>
        <p:txBody>
          <a:bodyPr wrap="square">
            <a:spAutoFit/>
          </a:bodyPr>
          <a:lstStyle/>
          <a:p>
            <a:pPr algn="just">
              <a:buFont typeface="Arial" pitchFamily="34" charset="0"/>
              <a:buChar char="•"/>
            </a:pPr>
            <a:r>
              <a:rPr lang="tr-TR" dirty="0"/>
              <a:t>Yukarıdaki ifadelerde de görüldüğü üzere “</a:t>
            </a:r>
            <a:r>
              <a:rPr lang="tr-TR" dirty="0" err="1"/>
              <a:t>bodun</a:t>
            </a:r>
            <a:r>
              <a:rPr lang="tr-TR" dirty="0"/>
              <a:t>/budun” kelimesinin </a:t>
            </a:r>
            <a:r>
              <a:rPr lang="tr-TR" dirty="0" smtClean="0"/>
              <a:t>okunuş </a:t>
            </a:r>
            <a:r>
              <a:rPr lang="tr-TR" dirty="0"/>
              <a:t>ve yorumlanmasında bir </a:t>
            </a:r>
            <a:r>
              <a:rPr lang="tr-TR" dirty="0" smtClean="0"/>
              <a:t>görüş </a:t>
            </a:r>
            <a:r>
              <a:rPr lang="tr-TR" dirty="0"/>
              <a:t>ayrılığı dikkati çekmektedir. Hüseyin Namık Orkun ve Muharrem Ergin “budun” </a:t>
            </a:r>
            <a:r>
              <a:rPr lang="tr-TR" dirty="0" smtClean="0"/>
              <a:t>şeklinde </a:t>
            </a:r>
            <a:r>
              <a:rPr lang="tr-TR" dirty="0"/>
              <a:t>okuyup “millet” anlamını verirken; Talat Tekin “</a:t>
            </a:r>
            <a:r>
              <a:rPr lang="tr-TR" dirty="0" err="1"/>
              <a:t>bodun</a:t>
            </a:r>
            <a:r>
              <a:rPr lang="tr-TR" dirty="0"/>
              <a:t>” </a:t>
            </a:r>
            <a:r>
              <a:rPr lang="tr-TR" dirty="0" smtClean="0"/>
              <a:t>şeklinde </a:t>
            </a:r>
            <a:r>
              <a:rPr lang="tr-TR" dirty="0"/>
              <a:t>okuyup “boylar, halk” manasını </a:t>
            </a:r>
            <a:r>
              <a:rPr lang="tr-TR" dirty="0" smtClean="0"/>
              <a:t>vermiş </a:t>
            </a:r>
            <a:r>
              <a:rPr lang="tr-TR" dirty="0"/>
              <a:t>ve kelimenin morfolojisini de “</a:t>
            </a:r>
            <a:r>
              <a:rPr lang="tr-TR" dirty="0" err="1"/>
              <a:t>bod</a:t>
            </a:r>
            <a:r>
              <a:rPr lang="tr-TR" dirty="0"/>
              <a:t>+un” </a:t>
            </a:r>
            <a:r>
              <a:rPr lang="tr-TR" dirty="0" err="1"/>
              <a:t>bod</a:t>
            </a:r>
            <a:r>
              <a:rPr lang="tr-TR" dirty="0"/>
              <a:t> (boy) “+un” (çoğul eki) </a:t>
            </a:r>
            <a:r>
              <a:rPr lang="tr-TR" dirty="0" smtClean="0"/>
              <a:t>şeklinde </a:t>
            </a:r>
            <a:r>
              <a:rPr lang="tr-TR" dirty="0"/>
              <a:t>izah etmektedir. </a:t>
            </a:r>
          </a:p>
          <a:p>
            <a:pPr algn="just">
              <a:buFont typeface="Arial" pitchFamily="34" charset="0"/>
              <a:buChar char="•"/>
            </a:pPr>
            <a:endParaRPr lang="tr-TR" dirty="0" smtClean="0"/>
          </a:p>
          <a:p>
            <a:pPr algn="just">
              <a:buFont typeface="Arial" pitchFamily="34" charset="0"/>
              <a:buChar char="•"/>
            </a:pPr>
            <a:r>
              <a:rPr lang="tr-TR" dirty="0" smtClean="0"/>
              <a:t>Yazıtlardan </a:t>
            </a:r>
            <a:r>
              <a:rPr lang="tr-TR" dirty="0"/>
              <a:t>öğrendiğimize göre Türkler, iktidarlarını korumak için yalnız Çinliler, </a:t>
            </a:r>
            <a:r>
              <a:rPr lang="tr-TR" dirty="0" err="1"/>
              <a:t>Kıtaylar</a:t>
            </a:r>
            <a:r>
              <a:rPr lang="tr-TR" dirty="0"/>
              <a:t> (Moğollar), </a:t>
            </a:r>
            <a:r>
              <a:rPr lang="tr-TR" dirty="0" err="1"/>
              <a:t>Tangutlar</a:t>
            </a:r>
            <a:r>
              <a:rPr lang="tr-TR" dirty="0"/>
              <a:t> vb. yabancı halklarla değil Oğuzlar, Kırgızlar, Uygurlar, </a:t>
            </a:r>
            <a:r>
              <a:rPr lang="tr-TR" dirty="0" err="1" smtClean="0"/>
              <a:t>Türgişler</a:t>
            </a:r>
            <a:r>
              <a:rPr lang="tr-TR" dirty="0" smtClean="0"/>
              <a:t> </a:t>
            </a:r>
            <a:r>
              <a:rPr lang="tr-TR" dirty="0"/>
              <a:t>vb. öbür </a:t>
            </a:r>
            <a:r>
              <a:rPr lang="tr-TR" dirty="0" smtClean="0"/>
              <a:t>soydaş </a:t>
            </a:r>
            <a:r>
              <a:rPr lang="tr-TR" dirty="0"/>
              <a:t>halklar ve boylarla de pek çok kez </a:t>
            </a:r>
            <a:r>
              <a:rPr lang="tr-TR" dirty="0" smtClean="0"/>
              <a:t>savaşmışlardır</a:t>
            </a:r>
            <a:r>
              <a:rPr lang="tr-TR" dirty="0"/>
              <a:t>. Bu durum eski Türklerde “ulus, millet” kavramının olmadığını yazıtlardaki “</a:t>
            </a:r>
            <a:r>
              <a:rPr lang="tr-TR" dirty="0" err="1"/>
              <a:t>bodun</a:t>
            </a:r>
            <a:r>
              <a:rPr lang="tr-TR" dirty="0"/>
              <a:t>” (halk) sözcüğünün Muharrem Ergin‟in anladığı gibi “millet” değil; “boylar, kabile, halk” anlamına gelen bir sözcük olduğunu açıkça </a:t>
            </a:r>
            <a:r>
              <a:rPr lang="tr-TR" dirty="0" smtClean="0"/>
              <a:t>göstermektedir. </a:t>
            </a:r>
            <a:endParaRPr lang="tr-TR"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1803</Words>
  <Application>Microsoft Office PowerPoint</Application>
  <PresentationFormat>Ekran Gösterisi (4:3)</PresentationFormat>
  <Paragraphs>67</Paragraphs>
  <Slides>24</Slides>
  <Notes>0</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Ofis Teması</vt:lpstr>
      <vt:lpstr>Orhun Yazıtları</vt:lpstr>
      <vt:lpstr>Orhun Yazıtları, Göktürk Yazıtları ya da Köktürk Yazıtları</vt:lpstr>
      <vt:lpstr>Bengü Taşlar…</vt:lpstr>
      <vt:lpstr>Slayt 4</vt:lpstr>
      <vt:lpstr>Slayt 5</vt:lpstr>
      <vt:lpstr>Slayt 6</vt:lpstr>
      <vt:lpstr>Slayt 7</vt:lpstr>
      <vt:lpstr>Slayt 8</vt:lpstr>
      <vt:lpstr>Slayt 9</vt:lpstr>
      <vt:lpstr>Slayt 10</vt:lpstr>
      <vt:lpstr>Kim yazmıştır?</vt:lpstr>
      <vt:lpstr>Slayt 12</vt:lpstr>
      <vt:lpstr>Slayt 13</vt:lpstr>
      <vt:lpstr>Slayt 14</vt:lpstr>
      <vt:lpstr>Tonyukuk Yazıtı</vt:lpstr>
      <vt:lpstr>Slayt 16</vt:lpstr>
      <vt:lpstr>Yazı özellikleri…</vt:lpstr>
      <vt:lpstr>Kül Tigin Yazıtı </vt:lpstr>
      <vt:lpstr>Slayt 19</vt:lpstr>
      <vt:lpstr>Slayt 20</vt:lpstr>
      <vt:lpstr>Bilge Kağan yazıtı</vt:lpstr>
      <vt:lpstr>Slayt 22</vt:lpstr>
      <vt:lpstr>Slayt 23</vt:lpstr>
      <vt:lpstr>Slayt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Orhun Yazıtları</dc:title>
  <dc:creator>pınarhoca</dc:creator>
  <cp:lastModifiedBy>pınarhoca</cp:lastModifiedBy>
  <cp:revision>41</cp:revision>
  <dcterms:created xsi:type="dcterms:W3CDTF">2018-02-28T06:23:27Z</dcterms:created>
  <dcterms:modified xsi:type="dcterms:W3CDTF">2018-03-15T09:34:04Z</dcterms:modified>
</cp:coreProperties>
</file>