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A5C6B-FEDC-4B88-BF1C-62A2BD3BD604}"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FCEEA-BD28-4B3E-A3EB-8ACDC9B53EF9}" type="slidenum">
              <a:rPr lang="tr-TR" smtClean="0"/>
              <a:t>‹#›</a:t>
            </a:fld>
            <a:endParaRPr lang="tr-TR"/>
          </a:p>
        </p:txBody>
      </p:sp>
    </p:spTree>
    <p:extLst>
      <p:ext uri="{BB962C8B-B14F-4D97-AF65-F5344CB8AC3E}">
        <p14:creationId xmlns:p14="http://schemas.microsoft.com/office/powerpoint/2010/main" val="407105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63E65F-1B63-49CD-91E3-7413A80553E6}" type="slidenum">
              <a:rPr lang="tr-TR" altLang="tr-TR"/>
              <a:pPr>
                <a:spcBef>
                  <a:spcPct val="0"/>
                </a:spcBef>
              </a:pPr>
              <a:t>3</a:t>
            </a:fld>
            <a:endParaRPr lang="tr-TR" altLang="tr-TR"/>
          </a:p>
        </p:txBody>
      </p:sp>
    </p:spTree>
    <p:extLst>
      <p:ext uri="{BB962C8B-B14F-4D97-AF65-F5344CB8AC3E}">
        <p14:creationId xmlns:p14="http://schemas.microsoft.com/office/powerpoint/2010/main" val="241713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cs typeface="Times New Roman" panose="02020603050405020304" pitchFamily="18"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4D1972-3070-4AF8-B86A-2740B4B537F7}" type="slidenum">
              <a:rPr lang="tr-TR" altLang="tr-TR"/>
              <a:pPr>
                <a:spcBef>
                  <a:spcPct val="0"/>
                </a:spcBef>
              </a:pPr>
              <a:t>4</a:t>
            </a:fld>
            <a:endParaRPr lang="tr-TR" altLang="tr-TR"/>
          </a:p>
        </p:txBody>
      </p:sp>
    </p:spTree>
    <p:extLst>
      <p:ext uri="{BB962C8B-B14F-4D97-AF65-F5344CB8AC3E}">
        <p14:creationId xmlns:p14="http://schemas.microsoft.com/office/powerpoint/2010/main" val="426792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78352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81918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855F11-1941-435C-A988-1279E6A63E3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742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23005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855F11-1941-435C-A988-1279E6A63E3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3424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31379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92921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55264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54317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B1DA68-4095-497C-AA56-AB8A5808E843}"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27302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40648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B1DA68-4095-497C-AA56-AB8A5808E843}"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270038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B1DA68-4095-497C-AA56-AB8A5808E843}"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184891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1DA68-4095-497C-AA56-AB8A5808E843}"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78356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44965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B1DA68-4095-497C-AA56-AB8A5808E843}"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855F11-1941-435C-A988-1279E6A63E34}" type="slidenum">
              <a:rPr lang="tr-TR" smtClean="0"/>
              <a:t>‹#›</a:t>
            </a:fld>
            <a:endParaRPr lang="tr-TR"/>
          </a:p>
        </p:txBody>
      </p:sp>
    </p:spTree>
    <p:extLst>
      <p:ext uri="{BB962C8B-B14F-4D97-AF65-F5344CB8AC3E}">
        <p14:creationId xmlns:p14="http://schemas.microsoft.com/office/powerpoint/2010/main" val="373444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B1DA68-4095-497C-AA56-AB8A5808E843}" type="datetimeFigureOut">
              <a:rPr lang="tr-TR" smtClean="0"/>
              <a:t>22.03.2018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855F11-1941-435C-A988-1279E6A63E34}" type="slidenum">
              <a:rPr lang="tr-TR" smtClean="0"/>
              <a:t>‹#›</a:t>
            </a:fld>
            <a:endParaRPr lang="tr-TR"/>
          </a:p>
        </p:txBody>
      </p:sp>
    </p:spTree>
    <p:extLst>
      <p:ext uri="{BB962C8B-B14F-4D97-AF65-F5344CB8AC3E}">
        <p14:creationId xmlns:p14="http://schemas.microsoft.com/office/powerpoint/2010/main" val="3469840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703513" y="1716768"/>
            <a:ext cx="8856984" cy="2000264"/>
          </a:xfrm>
          <a:prstGeom prst="rect">
            <a:avLst/>
          </a:prstGeom>
          <a:noFill/>
          <a:ln w="9525">
            <a:noFill/>
            <a:miter lim="800000"/>
            <a:headEnd/>
            <a:tailEnd/>
          </a:ln>
          <a:effectLst>
            <a:outerShdw dist="35921" dir="2700000" algn="ctr" rotWithShape="0">
              <a:schemeClr val="tx1">
                <a:alpha val="50000"/>
              </a:schemeClr>
            </a:outerShdw>
          </a:effectLst>
        </p:spPr>
        <p:txBody>
          <a:bodyPr lIns="92075" tIns="46038" rIns="92075" bIns="46038" anchor="ctr"/>
          <a:lstStyle/>
          <a:p>
            <a:pPr algn="ctr">
              <a:defRPr/>
            </a:pPr>
            <a:endParaRPr lang="tr-TR" sz="3400" b="1" dirty="0">
              <a:ln>
                <a:solidFill>
                  <a:schemeClr val="tx1"/>
                </a:solidFill>
              </a:ln>
              <a:solidFill>
                <a:srgbClr val="FFFF00"/>
              </a:solidFill>
              <a:effectLst>
                <a:glow rad="228600">
                  <a:schemeClr val="accent4">
                    <a:satMod val="175000"/>
                    <a:alpha val="40000"/>
                  </a:schemeClr>
                </a:glow>
              </a:effectLst>
              <a:latin typeface="Comic Sans MS" pitchFamily="66" charset="0"/>
            </a:endParaRPr>
          </a:p>
          <a:p>
            <a:pPr algn="ctr">
              <a:defRPr/>
            </a:pPr>
            <a:r>
              <a:rPr lang="tr-TR" sz="3000" b="1" dirty="0">
                <a:ln>
                  <a:solidFill>
                    <a:schemeClr val="tx1"/>
                  </a:solidFill>
                </a:ln>
                <a:solidFill>
                  <a:srgbClr val="FFFF00"/>
                </a:solidFill>
                <a:effectLst>
                  <a:glow rad="228600">
                    <a:schemeClr val="accent4">
                      <a:satMod val="175000"/>
                      <a:alpha val="40000"/>
                    </a:schemeClr>
                  </a:glow>
                </a:effectLst>
                <a:latin typeface="Comic Sans MS" pitchFamily="66" charset="0"/>
              </a:rPr>
              <a:t> - BİTKİ DOKU KÜLTÜRLERİ -</a:t>
            </a:r>
            <a:endParaRPr lang="en-US" sz="3000" b="1" dirty="0">
              <a:ln>
                <a:solidFill>
                  <a:schemeClr val="tx1"/>
                </a:solidFill>
              </a:ln>
              <a:solidFill>
                <a:srgbClr val="FFFF00"/>
              </a:solidFill>
              <a:effectLst>
                <a:glow rad="228600">
                  <a:schemeClr val="accent4">
                    <a:satMod val="175000"/>
                    <a:alpha val="40000"/>
                  </a:schemeClr>
                </a:glow>
              </a:effectLst>
              <a:latin typeface="Comic Sans MS" pitchFamily="66" charset="0"/>
            </a:endParaRPr>
          </a:p>
        </p:txBody>
      </p:sp>
      <p:sp>
        <p:nvSpPr>
          <p:cNvPr id="3" name="Rectangle 2"/>
          <p:cNvSpPr>
            <a:spLocks noChangeArrowheads="1"/>
          </p:cNvSpPr>
          <p:nvPr/>
        </p:nvSpPr>
        <p:spPr bwMode="auto">
          <a:xfrm>
            <a:off x="1809751" y="4286251"/>
            <a:ext cx="8569325" cy="1571625"/>
          </a:xfrm>
          <a:prstGeom prst="rect">
            <a:avLst/>
          </a:prstGeom>
          <a:noFill/>
          <a:ln w="9525">
            <a:noFill/>
            <a:miter lim="800000"/>
            <a:headEnd/>
            <a:tailEnd/>
          </a:ln>
          <a:effectLst>
            <a:outerShdw dist="35921" dir="2700000" algn="ctr" rotWithShape="0">
              <a:schemeClr val="tx1">
                <a:alpha val="50000"/>
              </a:schemeClr>
            </a:outerShdw>
          </a:effectLst>
        </p:spPr>
        <p:txBody>
          <a:bodyPr lIns="92075" tIns="46038" rIns="92075" bIns="46038" anchor="ctr"/>
          <a:lstStyle/>
          <a:p>
            <a:pPr algn="ctr" eaLnBrk="1" hangingPunct="1">
              <a:defRPr/>
            </a:pPr>
            <a:r>
              <a:rPr lang="tr-TR" b="1">
                <a:ln>
                  <a:solidFill>
                    <a:schemeClr val="tx1"/>
                  </a:solidFill>
                </a:ln>
                <a:solidFill>
                  <a:srgbClr val="FFFF00"/>
                </a:solidFill>
                <a:effectLst>
                  <a:glow rad="228600">
                    <a:schemeClr val="accent4">
                      <a:satMod val="175000"/>
                      <a:alpha val="40000"/>
                    </a:schemeClr>
                  </a:glow>
                </a:effectLst>
                <a:latin typeface="Comic Sans MS" pitchFamily="66" charset="0"/>
              </a:rPr>
              <a:t>Prof.Dr</a:t>
            </a:r>
            <a:r>
              <a:rPr lang="tr-TR" b="1" dirty="0">
                <a:ln>
                  <a:solidFill>
                    <a:schemeClr val="tx1"/>
                  </a:solidFill>
                </a:ln>
                <a:solidFill>
                  <a:srgbClr val="FFFF00"/>
                </a:solidFill>
                <a:effectLst>
                  <a:glow rad="228600">
                    <a:schemeClr val="accent4">
                      <a:satMod val="175000"/>
                      <a:alpha val="40000"/>
                    </a:schemeClr>
                  </a:glow>
                </a:effectLst>
                <a:latin typeface="Comic Sans MS" pitchFamily="66" charset="0"/>
              </a:rPr>
              <a:t>. Mustafa YILDIZ</a:t>
            </a:r>
          </a:p>
        </p:txBody>
      </p:sp>
    </p:spTree>
    <p:extLst>
      <p:ext uri="{BB962C8B-B14F-4D97-AF65-F5344CB8AC3E}">
        <p14:creationId xmlns:p14="http://schemas.microsoft.com/office/powerpoint/2010/main" val="1384694432"/>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4339"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Besin Ortamları</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595439" y="1247776"/>
            <a:ext cx="23574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Makro elementler </a:t>
            </a:r>
          </a:p>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Mikro elementler </a:t>
            </a:r>
          </a:p>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Vitaminler</a:t>
            </a:r>
          </a:p>
        </p:txBody>
      </p:sp>
      <p:pic>
        <p:nvPicPr>
          <p:cNvPr id="5" name="Picture 4" descr="P3300644.JPG"/>
          <p:cNvPicPr>
            <a:picLocks noChangeAspect="1"/>
          </p:cNvPicPr>
          <p:nvPr/>
        </p:nvPicPr>
        <p:blipFill>
          <a:blip r:embed="rId2"/>
          <a:stretch>
            <a:fillRect/>
          </a:stretch>
        </p:blipFill>
        <p:spPr>
          <a:xfrm>
            <a:off x="3952876" y="1071563"/>
            <a:ext cx="1890713" cy="251936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6" name="Table 15"/>
          <p:cNvGraphicFramePr>
            <a:graphicFrameLocks noGrp="1"/>
          </p:cNvGraphicFramePr>
          <p:nvPr/>
        </p:nvGraphicFramePr>
        <p:xfrm>
          <a:off x="6167439" y="3000376"/>
          <a:ext cx="4143375" cy="3063875"/>
        </p:xfrm>
        <a:graphic>
          <a:graphicData uri="http://schemas.openxmlformats.org/drawingml/2006/table">
            <a:tbl>
              <a:tblPr/>
              <a:tblGrid>
                <a:gridCol w="1078261"/>
                <a:gridCol w="1243832"/>
                <a:gridCol w="1034697"/>
                <a:gridCol w="786586"/>
              </a:tblGrid>
              <a:tr h="167675">
                <a:tc gridSpan="2">
                  <a:txBody>
                    <a:bodyPr/>
                    <a:lstStyle/>
                    <a:p>
                      <a:pPr indent="-648335" algn="just">
                        <a:spcBef>
                          <a:spcPts val="200"/>
                        </a:spcBef>
                        <a:spcAft>
                          <a:spcPts val="200"/>
                        </a:spcAft>
                      </a:pPr>
                      <a:r>
                        <a:rPr lang="tr-TR" sz="1100" b="1" baseline="0" dirty="0">
                          <a:latin typeface="Times New Roman"/>
                          <a:ea typeface="Times New Roman"/>
                          <a:cs typeface="Times New Roman"/>
                        </a:rPr>
                        <a:t>Ortamda Bulunan Maddeler</a:t>
                      </a:r>
                      <a:endParaRPr lang="tr-TR" sz="1100" b="1" baseline="0" dirty="0">
                        <a:latin typeface="Calibri"/>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gridSpan="2">
                  <a:txBody>
                    <a:bodyPr/>
                    <a:lstStyle/>
                    <a:p>
                      <a:pPr indent="-648335" algn="just">
                        <a:spcBef>
                          <a:spcPts val="200"/>
                        </a:spcBef>
                        <a:spcAft>
                          <a:spcPts val="200"/>
                        </a:spcAft>
                      </a:pPr>
                      <a:r>
                        <a:rPr lang="tr-TR" sz="1100" b="1" baseline="0" dirty="0">
                          <a:latin typeface="Times New Roman"/>
                          <a:ea typeface="Times New Roman"/>
                          <a:cs typeface="Times New Roman"/>
                        </a:rPr>
                        <a:t>Konsantrasyonu (mg/l)</a:t>
                      </a:r>
                      <a:endParaRPr lang="tr-TR" sz="1100" baseline="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r>
              <a:tr h="762158">
                <a:tc>
                  <a:txBody>
                    <a:bodyPr/>
                    <a:lstStyle/>
                    <a:p>
                      <a:pPr indent="-648335" algn="just">
                        <a:spcBef>
                          <a:spcPts val="300"/>
                        </a:spcBef>
                        <a:spcAft>
                          <a:spcPts val="0"/>
                        </a:spcAft>
                      </a:pPr>
                      <a:r>
                        <a:rPr lang="tr-TR" sz="1000" dirty="0">
                          <a:latin typeface="Times New Roman"/>
                          <a:ea typeface="Times New Roman"/>
                          <a:cs typeface="Times New Roman"/>
                        </a:rPr>
                        <a:t>Makro Elementler</a:t>
                      </a:r>
                      <a:endParaRPr lang="tr-TR" sz="1200" dirty="0">
                        <a:latin typeface="Arial"/>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just">
                        <a:spcBef>
                          <a:spcPts val="300"/>
                        </a:spcBef>
                        <a:spcAft>
                          <a:spcPts val="0"/>
                        </a:spcAft>
                      </a:pPr>
                      <a:r>
                        <a:rPr lang="tr-TR" sz="1000" dirty="0">
                          <a:latin typeface="Times New Roman"/>
                          <a:ea typeface="Times New Roman"/>
                          <a:cs typeface="Times New Roman"/>
                        </a:rPr>
                        <a:t>NH</a:t>
                      </a:r>
                      <a:r>
                        <a:rPr lang="tr-TR" sz="1000" baseline="-25000" dirty="0">
                          <a:latin typeface="Times New Roman"/>
                          <a:ea typeface="Times New Roman"/>
                          <a:cs typeface="Times New Roman"/>
                        </a:rPr>
                        <a:t>4</a:t>
                      </a:r>
                      <a:r>
                        <a:rPr lang="tr-TR" sz="1000" dirty="0">
                          <a:latin typeface="Times New Roman"/>
                          <a:ea typeface="Times New Roman"/>
                          <a:cs typeface="Times New Roman"/>
                        </a:rPr>
                        <a:t>NO</a:t>
                      </a:r>
                      <a:r>
                        <a:rPr lang="tr-TR" sz="1000" baseline="-25000" dirty="0">
                          <a:latin typeface="Times New Roman"/>
                          <a:ea typeface="Times New Roman"/>
                          <a:cs typeface="Times New Roman"/>
                        </a:rPr>
                        <a:t>3</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KNO</a:t>
                      </a:r>
                      <a:r>
                        <a:rPr lang="tr-TR" sz="1000" baseline="-25000" dirty="0">
                          <a:latin typeface="Times New Roman"/>
                          <a:ea typeface="Times New Roman"/>
                          <a:cs typeface="Times New Roman"/>
                        </a:rPr>
                        <a:t>3</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CaCl</a:t>
                      </a:r>
                      <a:r>
                        <a:rPr lang="tr-TR" sz="1000" baseline="-25000" dirty="0">
                          <a:latin typeface="Times New Roman"/>
                          <a:ea typeface="Times New Roman"/>
                          <a:cs typeface="Times New Roman"/>
                        </a:rPr>
                        <a:t>2</a:t>
                      </a:r>
                      <a:r>
                        <a:rPr lang="tr-TR" sz="1000" dirty="0">
                          <a:latin typeface="Times New Roman"/>
                          <a:ea typeface="Times New Roman"/>
                          <a:cs typeface="Times New Roman"/>
                        </a:rPr>
                        <a:t>.2H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MgSO</a:t>
                      </a:r>
                      <a:r>
                        <a:rPr lang="tr-TR" sz="1000" baseline="-25000" dirty="0">
                          <a:latin typeface="Times New Roman"/>
                          <a:ea typeface="Times New Roman"/>
                          <a:cs typeface="Times New Roman"/>
                        </a:rPr>
                        <a:t>4</a:t>
                      </a:r>
                      <a:r>
                        <a:rPr lang="tr-TR" sz="1000" dirty="0">
                          <a:latin typeface="Times New Roman"/>
                          <a:ea typeface="Times New Roman"/>
                          <a:cs typeface="Times New Roman"/>
                        </a:rPr>
                        <a:t>.7H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KH</a:t>
                      </a:r>
                      <a:r>
                        <a:rPr lang="tr-TR" sz="1000" baseline="-25000" dirty="0">
                          <a:latin typeface="Times New Roman"/>
                          <a:ea typeface="Times New Roman"/>
                          <a:cs typeface="Times New Roman"/>
                        </a:rPr>
                        <a:t>2</a:t>
                      </a:r>
                      <a:r>
                        <a:rPr lang="tr-TR" sz="1000" dirty="0">
                          <a:latin typeface="Times New Roman"/>
                          <a:ea typeface="Times New Roman"/>
                          <a:cs typeface="Times New Roman"/>
                        </a:rPr>
                        <a:t>PO</a:t>
                      </a:r>
                      <a:r>
                        <a:rPr lang="tr-TR" sz="1000" baseline="-25000" dirty="0">
                          <a:latin typeface="Times New Roman"/>
                          <a:ea typeface="Times New Roman"/>
                          <a:cs typeface="Times New Roman"/>
                        </a:rPr>
                        <a:t>4</a:t>
                      </a:r>
                      <a:endParaRPr lang="tr-TR" sz="12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r">
                        <a:spcBef>
                          <a:spcPts val="300"/>
                        </a:spcBef>
                        <a:spcAft>
                          <a:spcPts val="0"/>
                        </a:spcAft>
                      </a:pPr>
                      <a:r>
                        <a:rPr lang="tr-TR" sz="1000" dirty="0">
                          <a:latin typeface="Times New Roman"/>
                          <a:ea typeface="Times New Roman"/>
                          <a:cs typeface="Times New Roman"/>
                        </a:rPr>
                        <a:t>1650</a:t>
                      </a:r>
                      <a:endParaRPr lang="tr-TR" sz="1200" dirty="0">
                        <a:latin typeface="Arial"/>
                        <a:ea typeface="Times New Roman"/>
                        <a:cs typeface="Times New Roman"/>
                      </a:endParaRPr>
                    </a:p>
                    <a:p>
                      <a:pPr indent="-648335" algn="r">
                        <a:spcAft>
                          <a:spcPts val="0"/>
                        </a:spcAft>
                      </a:pPr>
                      <a:r>
                        <a:rPr lang="tr-TR" sz="1000" dirty="0">
                          <a:latin typeface="Times New Roman"/>
                          <a:ea typeface="Times New Roman"/>
                          <a:cs typeface="Times New Roman"/>
                        </a:rPr>
                        <a:t>1900</a:t>
                      </a:r>
                      <a:endParaRPr lang="tr-TR" sz="1200" dirty="0">
                        <a:latin typeface="Arial"/>
                        <a:ea typeface="Times New Roman"/>
                        <a:cs typeface="Times New Roman"/>
                      </a:endParaRPr>
                    </a:p>
                    <a:p>
                      <a:pPr indent="-648335" algn="r">
                        <a:spcAft>
                          <a:spcPts val="0"/>
                        </a:spcAft>
                      </a:pPr>
                      <a:r>
                        <a:rPr lang="tr-TR" sz="1000" dirty="0">
                          <a:latin typeface="Times New Roman"/>
                          <a:ea typeface="Times New Roman"/>
                          <a:cs typeface="Times New Roman"/>
                        </a:rPr>
                        <a:t>440</a:t>
                      </a:r>
                      <a:endParaRPr lang="tr-TR" sz="1200" dirty="0">
                        <a:latin typeface="Arial"/>
                        <a:ea typeface="Times New Roman"/>
                        <a:cs typeface="Times New Roman"/>
                      </a:endParaRPr>
                    </a:p>
                    <a:p>
                      <a:pPr indent="-648335" algn="r">
                        <a:spcAft>
                          <a:spcPts val="0"/>
                        </a:spcAft>
                      </a:pPr>
                      <a:r>
                        <a:rPr lang="tr-TR" sz="1000" dirty="0">
                          <a:latin typeface="Times New Roman"/>
                          <a:ea typeface="Times New Roman"/>
                          <a:cs typeface="Times New Roman"/>
                        </a:rPr>
                        <a:t>370</a:t>
                      </a:r>
                      <a:endParaRPr lang="tr-TR" sz="1200" dirty="0">
                        <a:latin typeface="Arial"/>
                        <a:ea typeface="Times New Roman"/>
                        <a:cs typeface="Times New Roman"/>
                      </a:endParaRPr>
                    </a:p>
                    <a:p>
                      <a:pPr indent="-648335" algn="r">
                        <a:spcAft>
                          <a:spcPts val="300"/>
                        </a:spcAft>
                      </a:pPr>
                      <a:r>
                        <a:rPr lang="tr-TR" sz="1000" dirty="0">
                          <a:latin typeface="Times New Roman"/>
                          <a:ea typeface="Times New Roman"/>
                          <a:cs typeface="Times New Roman"/>
                        </a:rPr>
                        <a:t>170</a:t>
                      </a:r>
                      <a:endParaRPr lang="tr-TR"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just">
                        <a:spcAft>
                          <a:spcPts val="0"/>
                        </a:spcAft>
                      </a:pPr>
                      <a:endParaRPr lang="tr-TR" sz="1000" dirty="0">
                        <a:latin typeface="Times New Roman"/>
                        <a:ea typeface="Times New Roman"/>
                        <a:cs typeface="Times New Roman"/>
                      </a:endParaRPr>
                    </a:p>
                  </a:txBody>
                  <a:tcPr marL="44450" marR="4445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371884">
                <a:tc>
                  <a:txBody>
                    <a:bodyPr/>
                    <a:lstStyle/>
                    <a:p>
                      <a:pPr indent="-648335" algn="just">
                        <a:spcBef>
                          <a:spcPts val="300"/>
                        </a:spcBef>
                        <a:spcAft>
                          <a:spcPts val="0"/>
                        </a:spcAft>
                      </a:pPr>
                      <a:r>
                        <a:rPr lang="tr-TR" sz="1000">
                          <a:latin typeface="Times New Roman"/>
                          <a:ea typeface="Times New Roman"/>
                          <a:cs typeface="Times New Roman"/>
                        </a:rPr>
                        <a:t>Mikro Elementler</a:t>
                      </a:r>
                      <a:endParaRPr lang="tr-TR" sz="1200">
                        <a:latin typeface="Arial"/>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just">
                        <a:spcBef>
                          <a:spcPts val="300"/>
                        </a:spcBef>
                        <a:spcAft>
                          <a:spcPts val="0"/>
                        </a:spcAft>
                      </a:pPr>
                      <a:r>
                        <a:rPr lang="tr-TR" sz="1000" dirty="0">
                          <a:latin typeface="Times New Roman"/>
                          <a:ea typeface="Times New Roman"/>
                          <a:cs typeface="Times New Roman"/>
                        </a:rPr>
                        <a:t>Kl</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H</a:t>
                      </a:r>
                      <a:r>
                        <a:rPr lang="tr-TR" sz="1000" baseline="-25000" dirty="0">
                          <a:latin typeface="Times New Roman"/>
                          <a:ea typeface="Times New Roman"/>
                          <a:cs typeface="Times New Roman"/>
                        </a:rPr>
                        <a:t>3</a:t>
                      </a:r>
                      <a:r>
                        <a:rPr lang="tr-TR" sz="1000" dirty="0">
                          <a:latin typeface="Times New Roman"/>
                          <a:ea typeface="Times New Roman"/>
                          <a:cs typeface="Times New Roman"/>
                        </a:rPr>
                        <a:t>BO</a:t>
                      </a:r>
                      <a:r>
                        <a:rPr lang="tr-TR" sz="1000" baseline="-25000" dirty="0">
                          <a:latin typeface="Times New Roman"/>
                          <a:ea typeface="Times New Roman"/>
                          <a:cs typeface="Times New Roman"/>
                        </a:rPr>
                        <a:t>3</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MnSO</a:t>
                      </a:r>
                      <a:r>
                        <a:rPr lang="tr-TR" sz="1000" baseline="-25000" dirty="0">
                          <a:latin typeface="Times New Roman"/>
                          <a:ea typeface="Times New Roman"/>
                          <a:cs typeface="Times New Roman"/>
                        </a:rPr>
                        <a:t>4</a:t>
                      </a:r>
                      <a:r>
                        <a:rPr lang="tr-TR" sz="1000" dirty="0">
                          <a:latin typeface="Times New Roman"/>
                          <a:ea typeface="Times New Roman"/>
                          <a:cs typeface="Times New Roman"/>
                        </a:rPr>
                        <a:t>.4H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ZnSO</a:t>
                      </a:r>
                      <a:r>
                        <a:rPr lang="tr-TR" sz="1000" baseline="-25000" dirty="0">
                          <a:latin typeface="Times New Roman"/>
                          <a:ea typeface="Times New Roman"/>
                          <a:cs typeface="Times New Roman"/>
                        </a:rPr>
                        <a:t>4</a:t>
                      </a:r>
                      <a:r>
                        <a:rPr lang="tr-TR" sz="1000" dirty="0">
                          <a:latin typeface="Times New Roman"/>
                          <a:ea typeface="Times New Roman"/>
                          <a:cs typeface="Times New Roman"/>
                        </a:rPr>
                        <a:t>.7H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Na</a:t>
                      </a:r>
                      <a:r>
                        <a:rPr lang="tr-TR" sz="1000" baseline="-25000" dirty="0">
                          <a:latin typeface="Times New Roman"/>
                          <a:ea typeface="Times New Roman"/>
                          <a:cs typeface="Times New Roman"/>
                        </a:rPr>
                        <a:t>2</a:t>
                      </a:r>
                      <a:r>
                        <a:rPr lang="tr-TR" sz="1000" dirty="0">
                          <a:latin typeface="Times New Roman"/>
                          <a:ea typeface="Times New Roman"/>
                          <a:cs typeface="Times New Roman"/>
                        </a:rPr>
                        <a:t>MoO</a:t>
                      </a:r>
                      <a:r>
                        <a:rPr lang="tr-TR" sz="1000" baseline="-25000" dirty="0">
                          <a:latin typeface="Times New Roman"/>
                          <a:ea typeface="Times New Roman"/>
                          <a:cs typeface="Times New Roman"/>
                        </a:rPr>
                        <a:t>4</a:t>
                      </a:r>
                      <a:r>
                        <a:rPr lang="tr-TR" sz="1000" dirty="0">
                          <a:latin typeface="Times New Roman"/>
                          <a:ea typeface="Times New Roman"/>
                          <a:cs typeface="Times New Roman"/>
                        </a:rPr>
                        <a:t>.2H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CuSO</a:t>
                      </a:r>
                      <a:r>
                        <a:rPr lang="tr-TR" sz="1000" baseline="-25000" dirty="0">
                          <a:latin typeface="Times New Roman"/>
                          <a:ea typeface="Times New Roman"/>
                          <a:cs typeface="Times New Roman"/>
                        </a:rPr>
                        <a:t>4</a:t>
                      </a:r>
                      <a:r>
                        <a:rPr lang="tr-TR" sz="1000" dirty="0">
                          <a:latin typeface="Times New Roman"/>
                          <a:ea typeface="Times New Roman"/>
                          <a:cs typeface="Times New Roman"/>
                        </a:rPr>
                        <a:t>.5H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CoCl</a:t>
                      </a:r>
                      <a:r>
                        <a:rPr lang="tr-TR" sz="1000" baseline="-25000" dirty="0">
                          <a:latin typeface="Times New Roman"/>
                          <a:ea typeface="Times New Roman"/>
                          <a:cs typeface="Times New Roman"/>
                        </a:rPr>
                        <a:t>2</a:t>
                      </a:r>
                      <a:r>
                        <a:rPr lang="tr-TR" sz="1000" dirty="0">
                          <a:latin typeface="Times New Roman"/>
                          <a:ea typeface="Times New Roman"/>
                          <a:cs typeface="Times New Roman"/>
                        </a:rPr>
                        <a:t>.6H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FeSO</a:t>
                      </a:r>
                      <a:r>
                        <a:rPr lang="tr-TR" sz="1000" baseline="-25000" dirty="0">
                          <a:latin typeface="Times New Roman"/>
                          <a:ea typeface="Times New Roman"/>
                          <a:cs typeface="Times New Roman"/>
                        </a:rPr>
                        <a:t>4</a:t>
                      </a:r>
                      <a:r>
                        <a:rPr lang="tr-TR" sz="1000" dirty="0">
                          <a:latin typeface="Times New Roman"/>
                          <a:ea typeface="Times New Roman"/>
                          <a:cs typeface="Times New Roman"/>
                        </a:rPr>
                        <a:t>.7H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p>
                      <a:pPr indent="-648335" algn="just">
                        <a:spcAft>
                          <a:spcPts val="0"/>
                        </a:spcAft>
                      </a:pPr>
                      <a:r>
                        <a:rPr lang="tr-TR" sz="1000" dirty="0">
                          <a:latin typeface="Times New Roman"/>
                          <a:ea typeface="Times New Roman"/>
                          <a:cs typeface="Times New Roman"/>
                        </a:rPr>
                        <a:t>Na</a:t>
                      </a:r>
                      <a:r>
                        <a:rPr lang="tr-TR" sz="1000" baseline="-25000" dirty="0">
                          <a:latin typeface="Times New Roman"/>
                          <a:ea typeface="Times New Roman"/>
                          <a:cs typeface="Times New Roman"/>
                        </a:rPr>
                        <a:t>2</a:t>
                      </a:r>
                      <a:r>
                        <a:rPr lang="tr-TR" sz="1000" dirty="0">
                          <a:latin typeface="Times New Roman"/>
                          <a:ea typeface="Times New Roman"/>
                          <a:cs typeface="Times New Roman"/>
                        </a:rPr>
                        <a:t>EDTA.2H</a:t>
                      </a:r>
                      <a:r>
                        <a:rPr lang="tr-TR" sz="1000" baseline="-25000" dirty="0">
                          <a:latin typeface="Times New Roman"/>
                          <a:ea typeface="Times New Roman"/>
                          <a:cs typeface="Times New Roman"/>
                        </a:rPr>
                        <a:t>2</a:t>
                      </a:r>
                      <a:r>
                        <a:rPr lang="tr-TR" sz="1000" dirty="0">
                          <a:latin typeface="Times New Roman"/>
                          <a:ea typeface="Times New Roman"/>
                          <a:cs typeface="Times New Roman"/>
                        </a:rPr>
                        <a:t>O</a:t>
                      </a:r>
                      <a:endParaRPr lang="tr-TR" sz="12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r">
                        <a:spcBef>
                          <a:spcPts val="300"/>
                        </a:spcBef>
                        <a:spcAft>
                          <a:spcPts val="0"/>
                        </a:spcAft>
                      </a:pPr>
                      <a:r>
                        <a:rPr lang="tr-TR" sz="1000">
                          <a:latin typeface="Times New Roman"/>
                          <a:ea typeface="Times New Roman"/>
                          <a:cs typeface="Times New Roman"/>
                        </a:rPr>
                        <a:t>0.83</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6.2</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22.3</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8.6</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0.25</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0.025</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0.025</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27.8</a:t>
                      </a:r>
                      <a:endParaRPr lang="tr-TR" sz="1200">
                        <a:latin typeface="Arial"/>
                        <a:ea typeface="Times New Roman"/>
                        <a:cs typeface="Times New Roman"/>
                      </a:endParaRPr>
                    </a:p>
                    <a:p>
                      <a:pPr indent="-648335" algn="r">
                        <a:spcAft>
                          <a:spcPts val="300"/>
                        </a:spcAft>
                      </a:pPr>
                      <a:r>
                        <a:rPr lang="tr-TR" sz="1000">
                          <a:latin typeface="Times New Roman"/>
                          <a:ea typeface="Times New Roman"/>
                          <a:cs typeface="Times New Roman"/>
                        </a:rPr>
                        <a:t>37.3</a:t>
                      </a:r>
                      <a:endParaRPr lang="tr-TR"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indent="-648335" algn="just">
                        <a:spcAft>
                          <a:spcPts val="0"/>
                        </a:spcAft>
                      </a:pPr>
                      <a:endParaRPr lang="tr-TR" sz="1000" dirty="0">
                        <a:latin typeface="Times New Roman"/>
                        <a:ea typeface="Times New Roman"/>
                        <a:cs typeface="Times New Roman"/>
                      </a:endParaRPr>
                    </a:p>
                  </a:txBody>
                  <a:tcPr marL="44450" marR="4445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762158">
                <a:tc>
                  <a:txBody>
                    <a:bodyPr/>
                    <a:lstStyle/>
                    <a:p>
                      <a:pPr indent="-648335" algn="just">
                        <a:spcBef>
                          <a:spcPts val="300"/>
                        </a:spcBef>
                        <a:spcAft>
                          <a:spcPts val="0"/>
                        </a:spcAft>
                      </a:pPr>
                      <a:r>
                        <a:rPr lang="tr-TR" sz="1000">
                          <a:latin typeface="Times New Roman"/>
                          <a:ea typeface="Times New Roman"/>
                          <a:cs typeface="Times New Roman"/>
                        </a:rPr>
                        <a:t>Vitaminler</a:t>
                      </a:r>
                      <a:endParaRPr lang="tr-TR" sz="1200">
                        <a:latin typeface="Arial"/>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solidFill>
                  </a:tcPr>
                </a:tc>
                <a:tc>
                  <a:txBody>
                    <a:bodyPr/>
                    <a:lstStyle/>
                    <a:p>
                      <a:pPr indent="-648335" algn="just">
                        <a:spcBef>
                          <a:spcPts val="300"/>
                        </a:spcBef>
                        <a:spcAft>
                          <a:spcPts val="0"/>
                        </a:spcAft>
                      </a:pPr>
                      <a:r>
                        <a:rPr lang="tr-TR" sz="1000">
                          <a:latin typeface="Times New Roman"/>
                          <a:ea typeface="Times New Roman"/>
                          <a:cs typeface="Times New Roman"/>
                        </a:rPr>
                        <a:t>Inisitol</a:t>
                      </a:r>
                      <a:endParaRPr lang="tr-TR" sz="1200">
                        <a:latin typeface="Arial"/>
                        <a:ea typeface="Times New Roman"/>
                        <a:cs typeface="Times New Roman"/>
                      </a:endParaRPr>
                    </a:p>
                    <a:p>
                      <a:pPr indent="-648335" algn="just">
                        <a:spcAft>
                          <a:spcPts val="0"/>
                        </a:spcAft>
                      </a:pPr>
                      <a:r>
                        <a:rPr lang="tr-TR" sz="1000">
                          <a:latin typeface="Times New Roman"/>
                          <a:ea typeface="Times New Roman"/>
                          <a:cs typeface="Times New Roman"/>
                        </a:rPr>
                        <a:t>Nicotinic Acid</a:t>
                      </a:r>
                      <a:endParaRPr lang="tr-TR" sz="1200">
                        <a:latin typeface="Arial"/>
                        <a:ea typeface="Times New Roman"/>
                        <a:cs typeface="Times New Roman"/>
                      </a:endParaRPr>
                    </a:p>
                    <a:p>
                      <a:pPr indent="-648335" algn="just">
                        <a:spcAft>
                          <a:spcPts val="0"/>
                        </a:spcAft>
                      </a:pPr>
                      <a:r>
                        <a:rPr lang="tr-TR" sz="1000">
                          <a:latin typeface="Times New Roman"/>
                          <a:ea typeface="Times New Roman"/>
                          <a:cs typeface="Times New Roman"/>
                        </a:rPr>
                        <a:t>Pyridoxine-HCl</a:t>
                      </a:r>
                      <a:endParaRPr lang="tr-TR" sz="1200">
                        <a:latin typeface="Arial"/>
                        <a:ea typeface="Times New Roman"/>
                        <a:cs typeface="Times New Roman"/>
                      </a:endParaRPr>
                    </a:p>
                    <a:p>
                      <a:pPr indent="-648335" algn="just">
                        <a:spcAft>
                          <a:spcPts val="0"/>
                        </a:spcAft>
                      </a:pPr>
                      <a:r>
                        <a:rPr lang="tr-TR" sz="1000">
                          <a:latin typeface="Times New Roman"/>
                          <a:ea typeface="Times New Roman"/>
                          <a:cs typeface="Times New Roman"/>
                        </a:rPr>
                        <a:t>Thiamine-HCl</a:t>
                      </a:r>
                      <a:endParaRPr lang="tr-TR" sz="1200">
                        <a:latin typeface="Arial"/>
                        <a:ea typeface="Times New Roman"/>
                        <a:cs typeface="Times New Roman"/>
                      </a:endParaRPr>
                    </a:p>
                    <a:p>
                      <a:pPr indent="-648335" algn="just">
                        <a:spcAft>
                          <a:spcPts val="300"/>
                        </a:spcAft>
                      </a:pPr>
                      <a:r>
                        <a:rPr lang="tr-TR" sz="1000">
                          <a:latin typeface="Times New Roman"/>
                          <a:ea typeface="Times New Roman"/>
                          <a:cs typeface="Times New Roman"/>
                        </a:rPr>
                        <a:t>Glycine</a:t>
                      </a:r>
                      <a:endParaRPr lang="tr-TR" sz="120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solidFill>
                  </a:tcPr>
                </a:tc>
                <a:tc>
                  <a:txBody>
                    <a:bodyPr/>
                    <a:lstStyle/>
                    <a:p>
                      <a:pPr indent="-648335" algn="r">
                        <a:spcBef>
                          <a:spcPts val="600"/>
                        </a:spcBef>
                        <a:spcAft>
                          <a:spcPts val="0"/>
                        </a:spcAft>
                      </a:pPr>
                      <a:r>
                        <a:rPr lang="tr-TR" sz="1000">
                          <a:latin typeface="Times New Roman"/>
                          <a:ea typeface="Times New Roman"/>
                          <a:cs typeface="Times New Roman"/>
                        </a:rPr>
                        <a:t>100</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0.5</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0.5</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0.1</a:t>
                      </a:r>
                      <a:endParaRPr lang="tr-TR" sz="1200">
                        <a:latin typeface="Arial"/>
                        <a:ea typeface="Times New Roman"/>
                        <a:cs typeface="Times New Roman"/>
                      </a:endParaRPr>
                    </a:p>
                    <a:p>
                      <a:pPr indent="-648335" algn="r">
                        <a:spcAft>
                          <a:spcPts val="0"/>
                        </a:spcAft>
                      </a:pPr>
                      <a:r>
                        <a:rPr lang="tr-TR" sz="1000">
                          <a:latin typeface="Times New Roman"/>
                          <a:ea typeface="Times New Roman"/>
                          <a:cs typeface="Times New Roman"/>
                        </a:rPr>
                        <a:t>2</a:t>
                      </a:r>
                      <a:endParaRPr lang="tr-TR"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solidFill>
                  </a:tcPr>
                </a:tc>
                <a:tc>
                  <a:txBody>
                    <a:bodyPr/>
                    <a:lstStyle/>
                    <a:p>
                      <a:pPr indent="-648335" algn="just">
                        <a:spcAft>
                          <a:spcPts val="0"/>
                        </a:spcAft>
                      </a:pPr>
                      <a:endParaRPr lang="tr-TR" sz="1000" dirty="0">
                        <a:latin typeface="Times New Roman"/>
                        <a:ea typeface="Times New Roman"/>
                        <a:cs typeface="Times New Roman"/>
                      </a:endParaRPr>
                    </a:p>
                  </a:txBody>
                  <a:tcPr marL="44450" marR="4445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solidFill>
                  </a:tcPr>
                </a:tc>
              </a:tr>
            </a:tbl>
          </a:graphicData>
        </a:graphic>
      </p:graphicFrame>
      <p:sp>
        <p:nvSpPr>
          <p:cNvPr id="17" name="Rectangle 16"/>
          <p:cNvSpPr>
            <a:spLocks noChangeArrowheads="1"/>
          </p:cNvSpPr>
          <p:nvPr/>
        </p:nvSpPr>
        <p:spPr bwMode="auto">
          <a:xfrm>
            <a:off x="6462714" y="2559050"/>
            <a:ext cx="370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a:latin typeface="Comic Sans MS" panose="030F0702030302020204" pitchFamily="66" charset="0"/>
              </a:rPr>
              <a:t>MS Besin Ortamı İçeriği</a:t>
            </a:r>
          </a:p>
        </p:txBody>
      </p:sp>
    </p:spTree>
    <p:extLst>
      <p:ext uri="{BB962C8B-B14F-4D97-AF65-F5344CB8AC3E}">
        <p14:creationId xmlns:p14="http://schemas.microsoft.com/office/powerpoint/2010/main" val="30812740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out)">
                                      <p:cBhvr>
                                        <p:cTn id="10" dur="500"/>
                                        <p:tgtEl>
                                          <p:spTgt spid="9">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ox(out)">
                                      <p:cBhvr>
                                        <p:cTn id="13" dur="500"/>
                                        <p:tgtEl>
                                          <p:spTgt spid="9">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box(out)">
                                      <p:cBhvr>
                                        <p:cTn id="21" dur="500"/>
                                        <p:tgtEl>
                                          <p:spTgt spid="17">
                                            <p:txEl>
                                              <p:pRg st="0" end="0"/>
                                            </p:txEl>
                                          </p:spTgt>
                                        </p:tgtEl>
                                      </p:cBhvr>
                                    </p:animEffect>
                                  </p:childTnLst>
                                </p:cTn>
                              </p:par>
                              <p:par>
                                <p:cTn id="22" presetID="4" presetClass="entr" presetSubtype="3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ou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536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Besin Ortamları</a:t>
            </a:r>
            <a:endParaRPr lang="en-US" altLang="tr-TR" sz="2400" b="1">
              <a:solidFill>
                <a:srgbClr val="FF0000"/>
              </a:solidFill>
              <a:latin typeface="Comic Sans MS" panose="030F0702030302020204" pitchFamily="66" charset="0"/>
            </a:endParaRPr>
          </a:p>
        </p:txBody>
      </p:sp>
      <p:sp>
        <p:nvSpPr>
          <p:cNvPr id="15364" name="Rectangle 8"/>
          <p:cNvSpPr>
            <a:spLocks noChangeArrowheads="1"/>
          </p:cNvSpPr>
          <p:nvPr/>
        </p:nvSpPr>
        <p:spPr bwMode="auto">
          <a:xfrm>
            <a:off x="1595439" y="1247776"/>
            <a:ext cx="23574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Makro elementler </a:t>
            </a:r>
          </a:p>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Mikro elementler </a:t>
            </a:r>
          </a:p>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 Vitaminler</a:t>
            </a:r>
          </a:p>
        </p:txBody>
      </p:sp>
      <p:pic>
        <p:nvPicPr>
          <p:cNvPr id="5" name="Picture 4" descr="P3300644.JPG"/>
          <p:cNvPicPr>
            <a:picLocks noChangeAspect="1"/>
          </p:cNvPicPr>
          <p:nvPr/>
        </p:nvPicPr>
        <p:blipFill>
          <a:blip r:embed="rId2"/>
          <a:stretch>
            <a:fillRect/>
          </a:stretch>
        </p:blipFill>
        <p:spPr>
          <a:xfrm>
            <a:off x="3952876" y="1071563"/>
            <a:ext cx="1890713" cy="2519362"/>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p:cNvSpPr>
            <a:spLocks noChangeArrowheads="1"/>
          </p:cNvSpPr>
          <p:nvPr/>
        </p:nvSpPr>
        <p:spPr bwMode="auto">
          <a:xfrm>
            <a:off x="6524625" y="1806575"/>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Şekerler </a:t>
            </a:r>
          </a:p>
        </p:txBody>
      </p:sp>
      <p:pic>
        <p:nvPicPr>
          <p:cNvPr id="12" name="Picture 11" descr="P3300674.JPG"/>
          <p:cNvPicPr>
            <a:picLocks noChangeAspect="1"/>
          </p:cNvPicPr>
          <p:nvPr/>
        </p:nvPicPr>
        <p:blipFill>
          <a:blip r:embed="rId3"/>
          <a:stretch>
            <a:fillRect/>
          </a:stretch>
        </p:blipFill>
        <p:spPr>
          <a:xfrm>
            <a:off x="7991476" y="1103313"/>
            <a:ext cx="1890713" cy="2520950"/>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p:cNvSpPr>
            <a:spLocks noChangeArrowheads="1"/>
          </p:cNvSpPr>
          <p:nvPr/>
        </p:nvSpPr>
        <p:spPr bwMode="auto">
          <a:xfrm>
            <a:off x="1595438" y="4325939"/>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Jel yapıcı maddeler</a:t>
            </a:r>
          </a:p>
        </p:txBody>
      </p:sp>
      <p:pic>
        <p:nvPicPr>
          <p:cNvPr id="14" name="Picture 13" descr="P3300676.JPG"/>
          <p:cNvPicPr>
            <a:picLocks noChangeAspect="1"/>
          </p:cNvPicPr>
          <p:nvPr/>
        </p:nvPicPr>
        <p:blipFill>
          <a:blip r:embed="rId4"/>
          <a:stretch>
            <a:fillRect/>
          </a:stretch>
        </p:blipFill>
        <p:spPr>
          <a:xfrm>
            <a:off x="3990976" y="3838576"/>
            <a:ext cx="1890713" cy="2519363"/>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p:cNvSpPr>
            <a:spLocks noChangeArrowheads="1"/>
          </p:cNvSpPr>
          <p:nvPr/>
        </p:nvSpPr>
        <p:spPr bwMode="auto">
          <a:xfrm>
            <a:off x="6024564" y="4422776"/>
            <a:ext cx="46434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Clr>
                <a:srgbClr val="FF0000"/>
              </a:buClr>
              <a:buFont typeface="Wingdings" panose="05000000000000000000" pitchFamily="2" charset="2"/>
              <a:buChar char="q"/>
            </a:pPr>
            <a:r>
              <a:rPr lang="tr-TR" altLang="tr-TR" sz="1800">
                <a:latin typeface="Comic Sans MS" panose="030F0702030302020204" pitchFamily="66" charset="0"/>
              </a:rPr>
              <a:t>Bitki büyüme düzenleyicileri </a:t>
            </a:r>
          </a:p>
          <a:p>
            <a:pPr>
              <a:spcBef>
                <a:spcPct val="0"/>
              </a:spcBef>
              <a:spcAft>
                <a:spcPts val="600"/>
              </a:spcAft>
              <a:buClr>
                <a:srgbClr val="FF0000"/>
              </a:buClr>
              <a:buNone/>
            </a:pPr>
            <a:r>
              <a:rPr lang="tr-TR" altLang="tr-TR" sz="1800">
                <a:latin typeface="Comic Sans MS" panose="030F0702030302020204" pitchFamily="66" charset="0"/>
              </a:rPr>
              <a:t>   Oksinler      : NAA, 2,4-D, IBA, IAA</a:t>
            </a:r>
          </a:p>
          <a:p>
            <a:pPr>
              <a:spcBef>
                <a:spcPct val="0"/>
              </a:spcBef>
              <a:spcAft>
                <a:spcPts val="600"/>
              </a:spcAft>
              <a:buClr>
                <a:srgbClr val="FF0000"/>
              </a:buClr>
              <a:buNone/>
            </a:pPr>
            <a:r>
              <a:rPr lang="tr-TR" altLang="tr-TR" sz="1800">
                <a:latin typeface="Comic Sans MS" panose="030F0702030302020204" pitchFamily="66" charset="0"/>
              </a:rPr>
              <a:t>   Sitokininler : BAP, Zeatin, Kinetin, TDZ </a:t>
            </a:r>
          </a:p>
        </p:txBody>
      </p:sp>
    </p:spTree>
    <p:extLst>
      <p:ext uri="{BB962C8B-B14F-4D97-AF65-F5344CB8AC3E}">
        <p14:creationId xmlns:p14="http://schemas.microsoft.com/office/powerpoint/2010/main" val="11412920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out)">
                                      <p:cBhvr>
                                        <p:cTn id="7" dur="500"/>
                                        <p:tgtEl>
                                          <p:spTgt spid="11">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out)">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ox(out)">
                                      <p:cBhvr>
                                        <p:cTn id="15" dur="500"/>
                                        <p:tgtEl>
                                          <p:spTgt spid="13">
                                            <p:txEl>
                                              <p:pRg st="0" end="0"/>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out)">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box(out)">
                                      <p:cBhvr>
                                        <p:cTn id="23" dur="500"/>
                                        <p:tgtEl>
                                          <p:spTgt spid="15">
                                            <p:txEl>
                                              <p:pRg st="0" end="0"/>
                                            </p:txEl>
                                          </p:spTgt>
                                        </p:tgtEl>
                                      </p:cBhvr>
                                    </p:animEffect>
                                  </p:childTnLst>
                                </p:cTn>
                              </p:par>
                              <p:par>
                                <p:cTn id="24" presetID="4" presetClass="entr" presetSubtype="32"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ox(out)">
                                      <p:cBhvr>
                                        <p:cTn id="26" dur="500"/>
                                        <p:tgtEl>
                                          <p:spTgt spid="15">
                                            <p:txEl>
                                              <p:pRg st="1" end="1"/>
                                            </p:txEl>
                                          </p:spTgt>
                                        </p:tgtEl>
                                      </p:cBhvr>
                                    </p:animEffect>
                                  </p:childTnLst>
                                </p:cTn>
                              </p:par>
                              <p:par>
                                <p:cTn id="27" presetID="4" presetClass="entr" presetSubtype="32"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box(out)">
                                      <p:cBhvr>
                                        <p:cTn id="2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638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Besin Ortamları</a:t>
            </a:r>
            <a:endParaRPr lang="en-US" altLang="tr-TR" sz="2400" b="1">
              <a:solidFill>
                <a:srgbClr val="FF0000"/>
              </a:solidFill>
              <a:latin typeface="Comic Sans MS" panose="030F0702030302020204" pitchFamily="66" charset="0"/>
            </a:endParaRPr>
          </a:p>
        </p:txBody>
      </p:sp>
      <p:grpSp>
        <p:nvGrpSpPr>
          <p:cNvPr id="2" name="Group 31"/>
          <p:cNvGrpSpPr>
            <a:grpSpLocks/>
          </p:cNvGrpSpPr>
          <p:nvPr/>
        </p:nvGrpSpPr>
        <p:grpSpPr bwMode="auto">
          <a:xfrm>
            <a:off x="3935414" y="1762125"/>
            <a:ext cx="4281487" cy="3035300"/>
            <a:chOff x="4054948" y="17087850"/>
            <a:chExt cx="4953000" cy="3471717"/>
          </a:xfrm>
        </p:grpSpPr>
        <p:pic>
          <p:nvPicPr>
            <p:cNvPr id="33" name="Picture 32" descr="MS - Sigma.jpg"/>
            <p:cNvPicPr>
              <a:picLocks noChangeAspect="1"/>
            </p:cNvPicPr>
            <p:nvPr/>
          </p:nvPicPr>
          <p:blipFill>
            <a:blip r:embed="rId2"/>
            <a:stretch>
              <a:fillRect/>
            </a:stretch>
          </p:blipFill>
          <p:spPr>
            <a:xfrm>
              <a:off x="4054948" y="17089666"/>
              <a:ext cx="2304788" cy="3469901"/>
            </a:xfrm>
            <a:prstGeom prst="rect">
              <a:avLst/>
            </a:prstGeom>
            <a:ln>
              <a:solidFill>
                <a:schemeClr val="bg1"/>
              </a:solidFill>
            </a:ln>
            <a:effectLst>
              <a:outerShdw blurRad="50800" dist="38100" dir="2700000" algn="tl" rotWithShape="0">
                <a:prstClr val="black">
                  <a:alpha val="40000"/>
                </a:prstClr>
              </a:outerShdw>
            </a:effectLst>
          </p:spPr>
        </p:pic>
        <p:pic>
          <p:nvPicPr>
            <p:cNvPr id="34" name="Picture 33" descr="MS - Duchefa.jpg"/>
            <p:cNvPicPr>
              <a:picLocks noChangeAspect="1"/>
            </p:cNvPicPr>
            <p:nvPr/>
          </p:nvPicPr>
          <p:blipFill>
            <a:blip r:embed="rId3"/>
            <a:stretch>
              <a:fillRect/>
            </a:stretch>
          </p:blipFill>
          <p:spPr>
            <a:xfrm>
              <a:off x="6703160" y="17087850"/>
              <a:ext cx="2304788" cy="3469902"/>
            </a:xfrm>
            <a:prstGeom prst="rect">
              <a:avLst/>
            </a:prstGeom>
            <a:ln>
              <a:solidFill>
                <a:schemeClr val="bg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001801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741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Doku Kültürlerinin Kontrolu – Bitki Büyüme Düzenleyicileri</a:t>
            </a:r>
            <a:endParaRPr lang="en-US" altLang="tr-TR" sz="2400" b="1">
              <a:solidFill>
                <a:srgbClr val="FF0000"/>
              </a:solidFill>
              <a:latin typeface="Comic Sans MS" panose="030F0702030302020204" pitchFamily="66" charset="0"/>
            </a:endParaRPr>
          </a:p>
        </p:txBody>
      </p:sp>
      <p:sp>
        <p:nvSpPr>
          <p:cNvPr id="8202" name="Rectangle 11"/>
          <p:cNvSpPr>
            <a:spLocks noChangeArrowheads="1"/>
          </p:cNvSpPr>
          <p:nvPr/>
        </p:nvSpPr>
        <p:spPr bwMode="auto">
          <a:xfrm>
            <a:off x="7924800" y="3478213"/>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3" name="Rectangle 12"/>
          <p:cNvSpPr>
            <a:spLocks noChangeArrowheads="1"/>
          </p:cNvSpPr>
          <p:nvPr/>
        </p:nvSpPr>
        <p:spPr bwMode="auto">
          <a:xfrm>
            <a:off x="9296400" y="5002213"/>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5" name="AutoShape 14"/>
          <p:cNvSpPr>
            <a:spLocks noChangeArrowheads="1"/>
          </p:cNvSpPr>
          <p:nvPr/>
        </p:nvSpPr>
        <p:spPr bwMode="auto">
          <a:xfrm>
            <a:off x="6311901" y="1343026"/>
            <a:ext cx="3516313" cy="161925"/>
          </a:xfrm>
          <a:prstGeom prst="rightArrow">
            <a:avLst>
              <a:gd name="adj1" fmla="val 50000"/>
              <a:gd name="adj2" fmla="val 542892"/>
            </a:avLst>
          </a:prstGeom>
          <a:solidFill>
            <a:srgbClr val="FF0000"/>
          </a:solidFill>
          <a:ln w="63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6" name="Text Box 15"/>
          <p:cNvSpPr txBox="1">
            <a:spLocks noChangeArrowheads="1"/>
          </p:cNvSpPr>
          <p:nvPr/>
        </p:nvSpPr>
        <p:spPr bwMode="auto">
          <a:xfrm>
            <a:off x="7248526" y="928688"/>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a:solidFill>
                  <a:srgbClr val="FF3300"/>
                </a:solidFill>
                <a:latin typeface="Times New Roman" panose="02020603050405020304" pitchFamily="18" charset="0"/>
              </a:rPr>
              <a:t>Sitokinin</a:t>
            </a:r>
            <a:endParaRPr lang="en-US" altLang="tr-TR" sz="2400">
              <a:solidFill>
                <a:srgbClr val="FF3300"/>
              </a:solidFill>
              <a:latin typeface="Times New Roman" panose="02020603050405020304" pitchFamily="18" charset="0"/>
            </a:endParaRPr>
          </a:p>
        </p:txBody>
      </p:sp>
      <p:sp>
        <p:nvSpPr>
          <p:cNvPr id="8207" name="AutoShape 16"/>
          <p:cNvSpPr>
            <a:spLocks noChangeArrowheads="1"/>
          </p:cNvSpPr>
          <p:nvPr/>
        </p:nvSpPr>
        <p:spPr bwMode="auto">
          <a:xfrm>
            <a:off x="5638801" y="1725613"/>
            <a:ext cx="169863" cy="3352800"/>
          </a:xfrm>
          <a:prstGeom prst="downArrow">
            <a:avLst>
              <a:gd name="adj1" fmla="val 50000"/>
              <a:gd name="adj2" fmla="val 493456"/>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8" name="Text Box 17"/>
          <p:cNvSpPr txBox="1">
            <a:spLocks noChangeArrowheads="1"/>
          </p:cNvSpPr>
          <p:nvPr/>
        </p:nvSpPr>
        <p:spPr bwMode="auto">
          <a:xfrm>
            <a:off x="4727576" y="280035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a:solidFill>
                  <a:srgbClr val="FF3300"/>
                </a:solidFill>
                <a:latin typeface="Times New Roman" panose="02020603050405020304" pitchFamily="18" charset="0"/>
              </a:rPr>
              <a:t>Oksin</a:t>
            </a:r>
            <a:endParaRPr lang="en-US" altLang="tr-TR" sz="2400">
              <a:solidFill>
                <a:srgbClr val="FF3300"/>
              </a:solidFill>
              <a:latin typeface="Times New Roman" panose="02020603050405020304" pitchFamily="18" charset="0"/>
            </a:endParaRPr>
          </a:p>
        </p:txBody>
      </p:sp>
      <p:grpSp>
        <p:nvGrpSpPr>
          <p:cNvPr id="2" name="Group 78"/>
          <p:cNvGrpSpPr>
            <a:grpSpLocks/>
          </p:cNvGrpSpPr>
          <p:nvPr/>
        </p:nvGrpSpPr>
        <p:grpSpPr bwMode="auto">
          <a:xfrm>
            <a:off x="6096000" y="3516313"/>
            <a:ext cx="685800" cy="373062"/>
            <a:chOff x="4572000" y="4000504"/>
            <a:chExt cx="685800" cy="373059"/>
          </a:xfrm>
        </p:grpSpPr>
        <p:sp>
          <p:nvSpPr>
            <p:cNvPr id="17486" name="Rectangle 9"/>
            <p:cNvSpPr>
              <a:spLocks noChangeArrowheads="1"/>
            </p:cNvSpPr>
            <p:nvPr/>
          </p:nvSpPr>
          <p:spPr bwMode="auto">
            <a:xfrm>
              <a:off x="4572000" y="4000504"/>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87" name="Freeform 18"/>
            <p:cNvSpPr>
              <a:spLocks/>
            </p:cNvSpPr>
            <p:nvPr/>
          </p:nvSpPr>
          <p:spPr bwMode="auto">
            <a:xfrm>
              <a:off x="4789488" y="4114800"/>
              <a:ext cx="87312" cy="258763"/>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7488" name="Freeform 19"/>
            <p:cNvSpPr>
              <a:spLocks/>
            </p:cNvSpPr>
            <p:nvPr/>
          </p:nvSpPr>
          <p:spPr bwMode="auto">
            <a:xfrm>
              <a:off x="4941888" y="4114800"/>
              <a:ext cx="87312" cy="258763"/>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grpSp>
        <p:nvGrpSpPr>
          <p:cNvPr id="3" name="Group 79"/>
          <p:cNvGrpSpPr>
            <a:grpSpLocks/>
          </p:cNvGrpSpPr>
          <p:nvPr/>
        </p:nvGrpSpPr>
        <p:grpSpPr bwMode="auto">
          <a:xfrm>
            <a:off x="6129338" y="4926013"/>
            <a:ext cx="685800" cy="381000"/>
            <a:chOff x="4605453" y="5410200"/>
            <a:chExt cx="685800" cy="381000"/>
          </a:xfrm>
        </p:grpSpPr>
        <p:sp>
          <p:nvSpPr>
            <p:cNvPr id="17482" name="Rectangle 8"/>
            <p:cNvSpPr>
              <a:spLocks noChangeArrowheads="1"/>
            </p:cNvSpPr>
            <p:nvPr/>
          </p:nvSpPr>
          <p:spPr bwMode="auto">
            <a:xfrm>
              <a:off x="4605453" y="5410200"/>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83" name="Freeform 20"/>
            <p:cNvSpPr>
              <a:spLocks/>
            </p:cNvSpPr>
            <p:nvPr/>
          </p:nvSpPr>
          <p:spPr bwMode="auto">
            <a:xfrm>
              <a:off x="4941888" y="5532438"/>
              <a:ext cx="87312" cy="258762"/>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7484" name="Freeform 21"/>
            <p:cNvSpPr>
              <a:spLocks/>
            </p:cNvSpPr>
            <p:nvPr/>
          </p:nvSpPr>
          <p:spPr bwMode="auto">
            <a:xfrm>
              <a:off x="4724400" y="5456238"/>
              <a:ext cx="87313" cy="258762"/>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7485" name="Freeform 23"/>
            <p:cNvSpPr>
              <a:spLocks/>
            </p:cNvSpPr>
            <p:nvPr/>
          </p:nvSpPr>
          <p:spPr bwMode="auto">
            <a:xfrm>
              <a:off x="5094288" y="5456238"/>
              <a:ext cx="87312" cy="258762"/>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sp>
        <p:nvSpPr>
          <p:cNvPr id="8215" name="AutoShape 24"/>
          <p:cNvSpPr>
            <a:spLocks noChangeArrowheads="1"/>
          </p:cNvSpPr>
          <p:nvPr/>
        </p:nvSpPr>
        <p:spPr bwMode="auto">
          <a:xfrm>
            <a:off x="7772400" y="3325813"/>
            <a:ext cx="914400" cy="533400"/>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19" name="AutoShape 28"/>
          <p:cNvSpPr>
            <a:spLocks noChangeArrowheads="1"/>
          </p:cNvSpPr>
          <p:nvPr/>
        </p:nvSpPr>
        <p:spPr bwMode="auto">
          <a:xfrm>
            <a:off x="9067800" y="4697413"/>
            <a:ext cx="1295400" cy="838200"/>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nvGrpSpPr>
          <p:cNvPr id="4" name="Group 77"/>
          <p:cNvGrpSpPr>
            <a:grpSpLocks/>
          </p:cNvGrpSpPr>
          <p:nvPr/>
        </p:nvGrpSpPr>
        <p:grpSpPr bwMode="auto">
          <a:xfrm>
            <a:off x="7772400" y="4697413"/>
            <a:ext cx="685800" cy="639762"/>
            <a:chOff x="6248400" y="5181600"/>
            <a:chExt cx="685800" cy="639763"/>
          </a:xfrm>
        </p:grpSpPr>
        <p:sp>
          <p:nvSpPr>
            <p:cNvPr id="17475" name="Rectangle 10"/>
            <p:cNvSpPr>
              <a:spLocks noChangeArrowheads="1"/>
            </p:cNvSpPr>
            <p:nvPr/>
          </p:nvSpPr>
          <p:spPr bwMode="auto">
            <a:xfrm>
              <a:off x="6248400" y="5486400"/>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76" name="Freeform 26"/>
            <p:cNvSpPr>
              <a:spLocks/>
            </p:cNvSpPr>
            <p:nvPr/>
          </p:nvSpPr>
          <p:spPr bwMode="auto">
            <a:xfrm>
              <a:off x="6313488" y="5562600"/>
              <a:ext cx="87312" cy="258763"/>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7477" name="Freeform 27"/>
            <p:cNvSpPr>
              <a:spLocks/>
            </p:cNvSpPr>
            <p:nvPr/>
          </p:nvSpPr>
          <p:spPr bwMode="auto">
            <a:xfrm>
              <a:off x="6618288" y="5562600"/>
              <a:ext cx="87312" cy="258763"/>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grpSp>
          <p:nvGrpSpPr>
            <p:cNvPr id="17478" name="Group 29"/>
            <p:cNvGrpSpPr>
              <a:grpSpLocks/>
            </p:cNvGrpSpPr>
            <p:nvPr/>
          </p:nvGrpSpPr>
          <p:grpSpPr bwMode="auto">
            <a:xfrm>
              <a:off x="6477000" y="5181600"/>
              <a:ext cx="320675" cy="411163"/>
              <a:chOff x="384" y="557"/>
              <a:chExt cx="202" cy="259"/>
            </a:xfrm>
          </p:grpSpPr>
          <p:sp>
            <p:nvSpPr>
              <p:cNvPr id="17479" name="Line 30"/>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80" name="Line 31"/>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81" name="AutoShape 32"/>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sp>
        <p:nvSpPr>
          <p:cNvPr id="8198" name="Rectangle 7"/>
          <p:cNvSpPr>
            <a:spLocks noChangeArrowheads="1"/>
          </p:cNvSpPr>
          <p:nvPr/>
        </p:nvSpPr>
        <p:spPr bwMode="auto">
          <a:xfrm>
            <a:off x="6096000" y="2217738"/>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nvGrpSpPr>
          <p:cNvPr id="7" name="Group 80"/>
          <p:cNvGrpSpPr>
            <a:grpSpLocks/>
          </p:cNvGrpSpPr>
          <p:nvPr/>
        </p:nvGrpSpPr>
        <p:grpSpPr bwMode="auto">
          <a:xfrm>
            <a:off x="7810501" y="1801814"/>
            <a:ext cx="930275" cy="568325"/>
            <a:chOff x="6400800" y="2286000"/>
            <a:chExt cx="930275" cy="568325"/>
          </a:xfrm>
        </p:grpSpPr>
        <p:sp>
          <p:nvSpPr>
            <p:cNvPr id="17466" name="Rectangle 6"/>
            <p:cNvSpPr>
              <a:spLocks noChangeArrowheads="1"/>
            </p:cNvSpPr>
            <p:nvPr/>
          </p:nvSpPr>
          <p:spPr bwMode="auto">
            <a:xfrm>
              <a:off x="6400800" y="2701925"/>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nvGrpSpPr>
            <p:cNvPr id="17467" name="Group 37"/>
            <p:cNvGrpSpPr>
              <a:grpSpLocks/>
            </p:cNvGrpSpPr>
            <p:nvPr/>
          </p:nvGrpSpPr>
          <p:grpSpPr bwMode="auto">
            <a:xfrm>
              <a:off x="7010400" y="2362200"/>
              <a:ext cx="320675" cy="411163"/>
              <a:chOff x="384" y="557"/>
              <a:chExt cx="202" cy="259"/>
            </a:xfrm>
          </p:grpSpPr>
          <p:sp>
            <p:nvSpPr>
              <p:cNvPr id="17472" name="Line 38"/>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73" name="Line 39"/>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74" name="AutoShape 40"/>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nvGrpSpPr>
            <p:cNvPr id="17468" name="Group 45"/>
            <p:cNvGrpSpPr>
              <a:grpSpLocks/>
            </p:cNvGrpSpPr>
            <p:nvPr/>
          </p:nvGrpSpPr>
          <p:grpSpPr bwMode="auto">
            <a:xfrm>
              <a:off x="6629400" y="2286000"/>
              <a:ext cx="320675" cy="411163"/>
              <a:chOff x="384" y="557"/>
              <a:chExt cx="202" cy="259"/>
            </a:xfrm>
          </p:grpSpPr>
          <p:sp>
            <p:nvSpPr>
              <p:cNvPr id="17469" name="Line 46"/>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70" name="Line 47"/>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71" name="AutoShape 48"/>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grpSp>
        <p:nvGrpSpPr>
          <p:cNvPr id="11" name="Group 81"/>
          <p:cNvGrpSpPr>
            <a:grpSpLocks/>
          </p:cNvGrpSpPr>
          <p:nvPr/>
        </p:nvGrpSpPr>
        <p:grpSpPr bwMode="auto">
          <a:xfrm>
            <a:off x="9309101" y="1801814"/>
            <a:ext cx="930275" cy="568325"/>
            <a:chOff x="7696200" y="2286000"/>
            <a:chExt cx="930275" cy="568325"/>
          </a:xfrm>
        </p:grpSpPr>
        <p:sp>
          <p:nvSpPr>
            <p:cNvPr id="17453" name="Rectangle 5"/>
            <p:cNvSpPr>
              <a:spLocks noChangeArrowheads="1"/>
            </p:cNvSpPr>
            <p:nvPr/>
          </p:nvSpPr>
          <p:spPr bwMode="auto">
            <a:xfrm>
              <a:off x="7696200" y="2701925"/>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nvGrpSpPr>
            <p:cNvPr id="17454" name="Group 33"/>
            <p:cNvGrpSpPr>
              <a:grpSpLocks/>
            </p:cNvGrpSpPr>
            <p:nvPr/>
          </p:nvGrpSpPr>
          <p:grpSpPr bwMode="auto">
            <a:xfrm>
              <a:off x="8305800" y="2438400"/>
              <a:ext cx="320675" cy="411163"/>
              <a:chOff x="384" y="557"/>
              <a:chExt cx="202" cy="259"/>
            </a:xfrm>
          </p:grpSpPr>
          <p:sp>
            <p:nvSpPr>
              <p:cNvPr id="17463" name="Line 34"/>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64" name="Line 35"/>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65" name="AutoShape 36"/>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nvGrpSpPr>
            <p:cNvPr id="17455" name="Group 49"/>
            <p:cNvGrpSpPr>
              <a:grpSpLocks/>
            </p:cNvGrpSpPr>
            <p:nvPr/>
          </p:nvGrpSpPr>
          <p:grpSpPr bwMode="auto">
            <a:xfrm>
              <a:off x="7772400" y="2362200"/>
              <a:ext cx="320675" cy="411163"/>
              <a:chOff x="384" y="557"/>
              <a:chExt cx="202" cy="259"/>
            </a:xfrm>
          </p:grpSpPr>
          <p:sp>
            <p:nvSpPr>
              <p:cNvPr id="17460" name="Line 50"/>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61" name="Line 51"/>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62" name="AutoShape 52"/>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nvGrpSpPr>
            <p:cNvPr id="17456" name="Group 53"/>
            <p:cNvGrpSpPr>
              <a:grpSpLocks/>
            </p:cNvGrpSpPr>
            <p:nvPr/>
          </p:nvGrpSpPr>
          <p:grpSpPr bwMode="auto">
            <a:xfrm>
              <a:off x="8153400" y="2286000"/>
              <a:ext cx="320675" cy="411163"/>
              <a:chOff x="384" y="557"/>
              <a:chExt cx="202" cy="259"/>
            </a:xfrm>
          </p:grpSpPr>
          <p:sp>
            <p:nvSpPr>
              <p:cNvPr id="17457" name="Line 54"/>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58" name="Line 55"/>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59" name="AutoShape 56"/>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grpSp>
        <p:nvGrpSpPr>
          <p:cNvPr id="15" name="Group 76"/>
          <p:cNvGrpSpPr>
            <a:grpSpLocks/>
          </p:cNvGrpSpPr>
          <p:nvPr/>
        </p:nvGrpSpPr>
        <p:grpSpPr bwMode="auto">
          <a:xfrm>
            <a:off x="9310688" y="3197225"/>
            <a:ext cx="838200" cy="533400"/>
            <a:chOff x="7696200" y="3505200"/>
            <a:chExt cx="838200" cy="533400"/>
          </a:xfrm>
        </p:grpSpPr>
        <p:sp>
          <p:nvSpPr>
            <p:cNvPr id="17443" name="Rectangle 13"/>
            <p:cNvSpPr>
              <a:spLocks noChangeArrowheads="1"/>
            </p:cNvSpPr>
            <p:nvPr/>
          </p:nvSpPr>
          <p:spPr bwMode="auto">
            <a:xfrm>
              <a:off x="7696200" y="3886200"/>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44" name="AutoShape 25"/>
            <p:cNvSpPr>
              <a:spLocks noChangeArrowheads="1"/>
            </p:cNvSpPr>
            <p:nvPr/>
          </p:nvSpPr>
          <p:spPr bwMode="auto">
            <a:xfrm>
              <a:off x="7696200" y="3733800"/>
              <a:ext cx="838200" cy="304800"/>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nvGrpSpPr>
            <p:cNvPr id="17445" name="Group 41"/>
            <p:cNvGrpSpPr>
              <a:grpSpLocks/>
            </p:cNvGrpSpPr>
            <p:nvPr/>
          </p:nvGrpSpPr>
          <p:grpSpPr bwMode="auto">
            <a:xfrm>
              <a:off x="8077200" y="3505200"/>
              <a:ext cx="320675" cy="411163"/>
              <a:chOff x="384" y="557"/>
              <a:chExt cx="202" cy="259"/>
            </a:xfrm>
          </p:grpSpPr>
          <p:sp>
            <p:nvSpPr>
              <p:cNvPr id="17450" name="Line 42"/>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51" name="Line 43"/>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52" name="AutoShape 44"/>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nvGrpSpPr>
            <p:cNvPr id="17446" name="Group 57"/>
            <p:cNvGrpSpPr>
              <a:grpSpLocks/>
            </p:cNvGrpSpPr>
            <p:nvPr/>
          </p:nvGrpSpPr>
          <p:grpSpPr bwMode="auto">
            <a:xfrm>
              <a:off x="7756525" y="3551238"/>
              <a:ext cx="320675" cy="411162"/>
              <a:chOff x="384" y="557"/>
              <a:chExt cx="202" cy="259"/>
            </a:xfrm>
          </p:grpSpPr>
          <p:sp>
            <p:nvSpPr>
              <p:cNvPr id="17447" name="Line 58"/>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48" name="Line 59"/>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49" name="AutoShape 60"/>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grpSp>
      <p:grpSp>
        <p:nvGrpSpPr>
          <p:cNvPr id="18" name="Group 70"/>
          <p:cNvGrpSpPr>
            <a:grpSpLocks/>
          </p:cNvGrpSpPr>
          <p:nvPr/>
        </p:nvGrpSpPr>
        <p:grpSpPr bwMode="auto">
          <a:xfrm>
            <a:off x="2209800" y="1143001"/>
            <a:ext cx="2838450" cy="366713"/>
            <a:chOff x="685800" y="1565275"/>
            <a:chExt cx="2838450" cy="366713"/>
          </a:xfrm>
        </p:grpSpPr>
        <p:sp>
          <p:nvSpPr>
            <p:cNvPr id="17441" name="Rectangle 61"/>
            <p:cNvSpPr>
              <a:spLocks noChangeArrowheads="1"/>
            </p:cNvSpPr>
            <p:nvPr/>
          </p:nvSpPr>
          <p:spPr bwMode="auto">
            <a:xfrm>
              <a:off x="685800" y="1676400"/>
              <a:ext cx="685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42" name="Text Box 68"/>
            <p:cNvSpPr txBox="1">
              <a:spLocks noChangeArrowheads="1"/>
            </p:cNvSpPr>
            <p:nvPr/>
          </p:nvSpPr>
          <p:spPr bwMode="auto">
            <a:xfrm>
              <a:off x="1584325" y="1565275"/>
              <a:ext cx="1939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latin typeface="Comic Sans MS" panose="030F0702030302020204" pitchFamily="66" charset="0"/>
                </a:rPr>
                <a:t>Yaprak eksplantı</a:t>
              </a:r>
              <a:endParaRPr lang="en-US" altLang="tr-TR" sz="1800">
                <a:latin typeface="Comic Sans MS" panose="030F0702030302020204" pitchFamily="66" charset="0"/>
              </a:endParaRPr>
            </a:p>
          </p:txBody>
        </p:sp>
      </p:grpSp>
      <p:grpSp>
        <p:nvGrpSpPr>
          <p:cNvPr id="19" name="Group 71"/>
          <p:cNvGrpSpPr>
            <a:grpSpLocks/>
          </p:cNvGrpSpPr>
          <p:nvPr/>
        </p:nvGrpSpPr>
        <p:grpSpPr bwMode="auto">
          <a:xfrm>
            <a:off x="2362200" y="1981200"/>
            <a:ext cx="2489200" cy="446088"/>
            <a:chOff x="838200" y="2403475"/>
            <a:chExt cx="2489200" cy="446088"/>
          </a:xfrm>
        </p:grpSpPr>
        <p:grpSp>
          <p:nvGrpSpPr>
            <p:cNvPr id="17436" name="Group 62"/>
            <p:cNvGrpSpPr>
              <a:grpSpLocks/>
            </p:cNvGrpSpPr>
            <p:nvPr/>
          </p:nvGrpSpPr>
          <p:grpSpPr bwMode="auto">
            <a:xfrm>
              <a:off x="838200" y="2438400"/>
              <a:ext cx="320675" cy="411163"/>
              <a:chOff x="384" y="557"/>
              <a:chExt cx="202" cy="259"/>
            </a:xfrm>
          </p:grpSpPr>
          <p:sp>
            <p:nvSpPr>
              <p:cNvPr id="17438" name="Line 63"/>
              <p:cNvSpPr>
                <a:spLocks noChangeShapeType="1"/>
              </p:cNvSpPr>
              <p:nvPr/>
            </p:nvSpPr>
            <p:spPr bwMode="auto">
              <a:xfrm>
                <a:off x="384" y="62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39" name="Line 64"/>
              <p:cNvSpPr>
                <a:spLocks noChangeShapeType="1"/>
              </p:cNvSpPr>
              <p:nvPr/>
            </p:nvSpPr>
            <p:spPr bwMode="auto">
              <a:xfrm flipH="1">
                <a:off x="384" y="624"/>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440" name="AutoShape 65"/>
              <p:cNvSpPr>
                <a:spLocks noChangeArrowheads="1"/>
              </p:cNvSpPr>
              <p:nvPr/>
            </p:nvSpPr>
            <p:spPr bwMode="auto">
              <a:xfrm rot="-7688725">
                <a:off x="442" y="55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tr-TR"/>
              </a:p>
            </p:txBody>
          </p:sp>
        </p:grpSp>
        <p:sp>
          <p:nvSpPr>
            <p:cNvPr id="17437" name="Text Box 69"/>
            <p:cNvSpPr txBox="1">
              <a:spLocks noChangeArrowheads="1"/>
            </p:cNvSpPr>
            <p:nvPr/>
          </p:nvSpPr>
          <p:spPr bwMode="auto">
            <a:xfrm>
              <a:off x="1431925" y="2403475"/>
              <a:ext cx="189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latin typeface="Comic Sans MS" panose="030F0702030302020204" pitchFamily="66" charset="0"/>
                </a:rPr>
                <a:t>Adventif sürgün</a:t>
              </a:r>
              <a:endParaRPr lang="en-US" altLang="tr-TR" sz="1800">
                <a:latin typeface="Comic Sans MS" panose="030F0702030302020204" pitchFamily="66" charset="0"/>
              </a:endParaRPr>
            </a:p>
          </p:txBody>
        </p:sp>
      </p:grpSp>
      <p:grpSp>
        <p:nvGrpSpPr>
          <p:cNvPr id="21" name="Group 72"/>
          <p:cNvGrpSpPr>
            <a:grpSpLocks/>
          </p:cNvGrpSpPr>
          <p:nvPr/>
        </p:nvGrpSpPr>
        <p:grpSpPr bwMode="auto">
          <a:xfrm>
            <a:off x="2362201" y="3006726"/>
            <a:ext cx="1254125" cy="366713"/>
            <a:chOff x="838200" y="3429000"/>
            <a:chExt cx="1254125" cy="366713"/>
          </a:xfrm>
        </p:grpSpPr>
        <p:sp>
          <p:nvSpPr>
            <p:cNvPr id="17434" name="Freeform 66"/>
            <p:cNvSpPr>
              <a:spLocks/>
            </p:cNvSpPr>
            <p:nvPr/>
          </p:nvSpPr>
          <p:spPr bwMode="auto">
            <a:xfrm>
              <a:off x="838200" y="3429000"/>
              <a:ext cx="87313" cy="258763"/>
            </a:xfrm>
            <a:custGeom>
              <a:avLst/>
              <a:gdLst>
                <a:gd name="T0" fmla="*/ 0 w 55"/>
                <a:gd name="T1" fmla="*/ 0 h 163"/>
                <a:gd name="T2" fmla="*/ 2147483646 w 55"/>
                <a:gd name="T3" fmla="*/ 2147483646 h 163"/>
                <a:gd name="T4" fmla="*/ 2147483646 w 55"/>
                <a:gd name="T5" fmla="*/ 2147483646 h 163"/>
                <a:gd name="T6" fmla="*/ 2147483646 w 55"/>
                <a:gd name="T7" fmla="*/ 2147483646 h 163"/>
                <a:gd name="T8" fmla="*/ 0 60000 65536"/>
                <a:gd name="T9" fmla="*/ 0 60000 65536"/>
                <a:gd name="T10" fmla="*/ 0 60000 65536"/>
                <a:gd name="T11" fmla="*/ 0 60000 65536"/>
                <a:gd name="T12" fmla="*/ 0 w 55"/>
                <a:gd name="T13" fmla="*/ 0 h 163"/>
                <a:gd name="T14" fmla="*/ 55 w 55"/>
                <a:gd name="T15" fmla="*/ 163 h 163"/>
              </a:gdLst>
              <a:ahLst/>
              <a:cxnLst>
                <a:cxn ang="T8">
                  <a:pos x="T0" y="T1"/>
                </a:cxn>
                <a:cxn ang="T9">
                  <a:pos x="T2" y="T3"/>
                </a:cxn>
                <a:cxn ang="T10">
                  <a:pos x="T4" y="T5"/>
                </a:cxn>
                <a:cxn ang="T11">
                  <a:pos x="T6" y="T7"/>
                </a:cxn>
              </a:cxnLst>
              <a:rect l="T12" t="T13" r="T14" b="T15"/>
              <a:pathLst>
                <a:path w="55" h="163">
                  <a:moveTo>
                    <a:pt x="0" y="0"/>
                  </a:moveTo>
                  <a:cubicBezTo>
                    <a:pt x="12" y="45"/>
                    <a:pt x="13" y="34"/>
                    <a:pt x="55" y="46"/>
                  </a:cubicBezTo>
                  <a:cubicBezTo>
                    <a:pt x="43" y="82"/>
                    <a:pt x="26" y="79"/>
                    <a:pt x="39" y="117"/>
                  </a:cubicBezTo>
                  <a:cubicBezTo>
                    <a:pt x="34" y="130"/>
                    <a:pt x="32" y="163"/>
                    <a:pt x="16" y="1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7435" name="Text Box 70"/>
            <p:cNvSpPr txBox="1">
              <a:spLocks noChangeArrowheads="1"/>
            </p:cNvSpPr>
            <p:nvPr/>
          </p:nvSpPr>
          <p:spPr bwMode="auto">
            <a:xfrm>
              <a:off x="1524000" y="3429000"/>
              <a:ext cx="568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latin typeface="Comic Sans MS" panose="030F0702030302020204" pitchFamily="66" charset="0"/>
                </a:rPr>
                <a:t>Kök</a:t>
              </a:r>
              <a:endParaRPr lang="en-US" altLang="tr-TR" sz="1800">
                <a:latin typeface="Comic Sans MS" panose="030F0702030302020204" pitchFamily="66" charset="0"/>
              </a:endParaRPr>
            </a:p>
          </p:txBody>
        </p:sp>
      </p:grpSp>
      <p:grpSp>
        <p:nvGrpSpPr>
          <p:cNvPr id="22" name="Group 73"/>
          <p:cNvGrpSpPr>
            <a:grpSpLocks/>
          </p:cNvGrpSpPr>
          <p:nvPr/>
        </p:nvGrpSpPr>
        <p:grpSpPr bwMode="auto">
          <a:xfrm>
            <a:off x="1905001" y="3768725"/>
            <a:ext cx="1846263" cy="533400"/>
            <a:chOff x="381000" y="4191000"/>
            <a:chExt cx="1846263" cy="533400"/>
          </a:xfrm>
        </p:grpSpPr>
        <p:sp>
          <p:nvSpPr>
            <p:cNvPr id="17432" name="AutoShape 67"/>
            <p:cNvSpPr>
              <a:spLocks noChangeArrowheads="1"/>
            </p:cNvSpPr>
            <p:nvPr/>
          </p:nvSpPr>
          <p:spPr bwMode="auto">
            <a:xfrm>
              <a:off x="381000" y="4191000"/>
              <a:ext cx="914400" cy="533400"/>
            </a:xfrm>
            <a:prstGeom prst="irregularSeal1">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33" name="Text Box 71"/>
            <p:cNvSpPr txBox="1">
              <a:spLocks noChangeArrowheads="1"/>
            </p:cNvSpPr>
            <p:nvPr/>
          </p:nvSpPr>
          <p:spPr bwMode="auto">
            <a:xfrm>
              <a:off x="1431925" y="4308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latin typeface="Comic Sans MS" panose="030F0702030302020204" pitchFamily="66" charset="0"/>
                </a:rPr>
                <a:t>Kallus</a:t>
              </a:r>
              <a:endParaRPr lang="en-US" altLang="tr-TR" sz="1800">
                <a:latin typeface="Comic Sans MS" panose="030F0702030302020204" pitchFamily="66" charset="0"/>
              </a:endParaRPr>
            </a:p>
          </p:txBody>
        </p:sp>
      </p:grpSp>
      <p:pic>
        <p:nvPicPr>
          <p:cNvPr id="80" name="Picture 79" descr="Oksin-Sitokinin.gif"/>
          <p:cNvPicPr>
            <a:picLocks noChangeAspect="1"/>
          </p:cNvPicPr>
          <p:nvPr/>
        </p:nvPicPr>
        <p:blipFill>
          <a:blip r:embed="rId2"/>
          <a:stretch>
            <a:fillRect/>
          </a:stretch>
        </p:blipFill>
        <p:spPr>
          <a:xfrm>
            <a:off x="2095501" y="4429125"/>
            <a:ext cx="3103563" cy="2160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91556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par>
                                <p:cTn id="8" presetID="4" presetClass="entr" presetSubtype="3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out)">
                                      <p:cBhvr>
                                        <p:cTn id="10" dur="500"/>
                                        <p:tgtEl>
                                          <p:spTgt spid="19"/>
                                        </p:tgtEl>
                                      </p:cBhvr>
                                    </p:animEffect>
                                  </p:childTnLst>
                                </p:cTn>
                              </p:par>
                              <p:par>
                                <p:cTn id="11" presetID="4" presetClass="entr" presetSubtype="3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out)">
                                      <p:cBhvr>
                                        <p:cTn id="13" dur="500"/>
                                        <p:tgtEl>
                                          <p:spTgt spid="21"/>
                                        </p:tgtEl>
                                      </p:cBhvr>
                                    </p:animEffect>
                                  </p:childTnLst>
                                </p:cTn>
                              </p:par>
                              <p:par>
                                <p:cTn id="14" presetID="4" presetClass="entr" presetSubtype="32"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box(out)">
                                      <p:cBhvr>
                                        <p:cTn id="21" dur="500"/>
                                        <p:tgtEl>
                                          <p:spTgt spid="8206"/>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box(out)">
                                      <p:cBhvr>
                                        <p:cTn id="24" dur="500"/>
                                        <p:tgtEl>
                                          <p:spTgt spid="8205"/>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ox(out)">
                                      <p:cBhvr>
                                        <p:cTn id="27" dur="500"/>
                                        <p:tgtEl>
                                          <p:spTgt spid="8198"/>
                                        </p:tgtEl>
                                      </p:cBhvr>
                                    </p:animEffect>
                                  </p:childTnLst>
                                </p:cTn>
                              </p:par>
                              <p:par>
                                <p:cTn id="28" presetID="4" presetClass="entr" presetSubtype="3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par>
                                <p:cTn id="31" presetID="4" presetClass="entr" presetSubtype="32"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out)">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8208"/>
                                        </p:tgtEl>
                                        <p:attrNameLst>
                                          <p:attrName>style.visibility</p:attrName>
                                        </p:attrNameLst>
                                      </p:cBhvr>
                                      <p:to>
                                        <p:strVal val="visible"/>
                                      </p:to>
                                    </p:set>
                                    <p:animEffect transition="in" filter="box(out)">
                                      <p:cBhvr>
                                        <p:cTn id="38" dur="500"/>
                                        <p:tgtEl>
                                          <p:spTgt spid="8208"/>
                                        </p:tgtEl>
                                      </p:cBhvr>
                                    </p:animEffect>
                                  </p:childTnLst>
                                </p:cTn>
                              </p:par>
                              <p:par>
                                <p:cTn id="39" presetID="4" presetClass="entr" presetSubtype="32" fill="hold" grpId="0" nodeType="withEffect">
                                  <p:stCondLst>
                                    <p:cond delay="0"/>
                                  </p:stCondLst>
                                  <p:childTnLst>
                                    <p:set>
                                      <p:cBhvr>
                                        <p:cTn id="40" dur="1" fill="hold">
                                          <p:stCondLst>
                                            <p:cond delay="0"/>
                                          </p:stCondLst>
                                        </p:cTn>
                                        <p:tgtEl>
                                          <p:spTgt spid="8207"/>
                                        </p:tgtEl>
                                        <p:attrNameLst>
                                          <p:attrName>style.visibility</p:attrName>
                                        </p:attrNameLst>
                                      </p:cBhvr>
                                      <p:to>
                                        <p:strVal val="visible"/>
                                      </p:to>
                                    </p:set>
                                    <p:animEffect transition="in" filter="box(out)">
                                      <p:cBhvr>
                                        <p:cTn id="41" dur="500"/>
                                        <p:tgtEl>
                                          <p:spTgt spid="8207"/>
                                        </p:tgtEl>
                                      </p:cBhvr>
                                    </p:animEffect>
                                  </p:childTnLst>
                                </p:cTn>
                              </p:par>
                              <p:par>
                                <p:cTn id="42" presetID="4" presetClass="entr" presetSubtype="32"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out)">
                                      <p:cBhvr>
                                        <p:cTn id="44" dur="500"/>
                                        <p:tgtEl>
                                          <p:spTgt spid="2"/>
                                        </p:tgtEl>
                                      </p:cBhvr>
                                    </p:animEffect>
                                  </p:childTnLst>
                                </p:cTn>
                              </p:par>
                              <p:par>
                                <p:cTn id="45" presetID="4" presetClass="entr" presetSubtype="32"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ox(out)">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8202"/>
                                        </p:tgtEl>
                                        <p:attrNameLst>
                                          <p:attrName>style.visibility</p:attrName>
                                        </p:attrNameLst>
                                      </p:cBhvr>
                                      <p:to>
                                        <p:strVal val="visible"/>
                                      </p:to>
                                    </p:set>
                                    <p:animEffect transition="in" filter="box(out)">
                                      <p:cBhvr>
                                        <p:cTn id="52" dur="500"/>
                                        <p:tgtEl>
                                          <p:spTgt spid="8202"/>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8203"/>
                                        </p:tgtEl>
                                        <p:attrNameLst>
                                          <p:attrName>style.visibility</p:attrName>
                                        </p:attrNameLst>
                                      </p:cBhvr>
                                      <p:to>
                                        <p:strVal val="visible"/>
                                      </p:to>
                                    </p:set>
                                    <p:animEffect transition="in" filter="box(out)">
                                      <p:cBhvr>
                                        <p:cTn id="55" dur="500"/>
                                        <p:tgtEl>
                                          <p:spTgt spid="8203"/>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8215"/>
                                        </p:tgtEl>
                                        <p:attrNameLst>
                                          <p:attrName>style.visibility</p:attrName>
                                        </p:attrNameLst>
                                      </p:cBhvr>
                                      <p:to>
                                        <p:strVal val="visible"/>
                                      </p:to>
                                    </p:set>
                                    <p:animEffect transition="in" filter="box(out)">
                                      <p:cBhvr>
                                        <p:cTn id="58" dur="500"/>
                                        <p:tgtEl>
                                          <p:spTgt spid="8215"/>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8219"/>
                                        </p:tgtEl>
                                        <p:attrNameLst>
                                          <p:attrName>style.visibility</p:attrName>
                                        </p:attrNameLst>
                                      </p:cBhvr>
                                      <p:to>
                                        <p:strVal val="visible"/>
                                      </p:to>
                                    </p:set>
                                    <p:animEffect transition="in" filter="box(out)">
                                      <p:cBhvr>
                                        <p:cTn id="61" dur="500"/>
                                        <p:tgtEl>
                                          <p:spTgt spid="8219"/>
                                        </p:tgtEl>
                                      </p:cBhvr>
                                    </p:animEffect>
                                  </p:childTnLst>
                                </p:cTn>
                              </p:par>
                              <p:par>
                                <p:cTn id="62" presetID="4" presetClass="entr" presetSubtype="32"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ox(out)">
                                      <p:cBhvr>
                                        <p:cTn id="64" dur="500"/>
                                        <p:tgtEl>
                                          <p:spTgt spid="4"/>
                                        </p:tgtEl>
                                      </p:cBhvr>
                                    </p:animEffect>
                                  </p:childTnLst>
                                </p:cTn>
                              </p:par>
                              <p:par>
                                <p:cTn id="65" presetID="4" presetClass="entr" presetSubtype="32"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ox(out)">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nodeType="click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box(out)">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5" grpId="0" animBg="1"/>
      <p:bldP spid="8206" grpId="0"/>
      <p:bldP spid="8207" grpId="0" animBg="1"/>
      <p:bldP spid="8208" grpId="0"/>
      <p:bldP spid="8215" grpId="0" animBg="1"/>
      <p:bldP spid="8219" grpId="0" animBg="1"/>
      <p:bldP spid="81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8435"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Organogenesis ile Bitki Rejenerasyonu</a:t>
            </a:r>
            <a:endParaRPr lang="en-US" altLang="tr-TR" sz="2400" b="1">
              <a:solidFill>
                <a:srgbClr val="FF0000"/>
              </a:solidFill>
              <a:latin typeface="Comic Sans MS" panose="030F0702030302020204" pitchFamily="66" charset="0"/>
            </a:endParaRPr>
          </a:p>
        </p:txBody>
      </p:sp>
      <p:pic>
        <p:nvPicPr>
          <p:cNvPr id="10" name="Picture 9" descr="Rejenerasyon-01.TIF"/>
          <p:cNvPicPr>
            <a:picLocks noChangeAspect="1"/>
          </p:cNvPicPr>
          <p:nvPr/>
        </p:nvPicPr>
        <p:blipFill>
          <a:blip r:embed="rId2"/>
          <a:stretch>
            <a:fillRect/>
          </a:stretch>
        </p:blipFill>
        <p:spPr>
          <a:xfrm>
            <a:off x="1892300" y="3143251"/>
            <a:ext cx="2203450" cy="1439863"/>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Rejenerasyon-10.TIF"/>
          <p:cNvPicPr>
            <a:picLocks noChangeAspect="1"/>
          </p:cNvPicPr>
          <p:nvPr/>
        </p:nvPicPr>
        <p:blipFill>
          <a:blip r:embed="rId3"/>
          <a:stretch>
            <a:fillRect/>
          </a:stretch>
        </p:blipFill>
        <p:spPr>
          <a:xfrm>
            <a:off x="1881188" y="4786313"/>
            <a:ext cx="2201862" cy="143986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3" name="Table 12"/>
          <p:cNvGraphicFramePr>
            <a:graphicFrameLocks noGrp="1"/>
          </p:cNvGraphicFramePr>
          <p:nvPr/>
        </p:nvGraphicFramePr>
        <p:xfrm>
          <a:off x="2955926" y="1214438"/>
          <a:ext cx="2055813" cy="1682750"/>
        </p:xfrm>
        <a:graphic>
          <a:graphicData uri="http://schemas.openxmlformats.org/drawingml/2006/table">
            <a:tbl>
              <a:tblPr/>
              <a:tblGrid>
                <a:gridCol w="2055813"/>
              </a:tblGrid>
              <a:tr h="250825">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Direkt Organogenesis</a:t>
                      </a:r>
                      <a:endParaRPr lang="tr-TR" sz="1100" dirty="0">
                        <a:solidFill>
                          <a:srgbClr val="FF0000"/>
                        </a:solidFill>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430">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4478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Sürgün veya Kök</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14" name="Table 13"/>
          <p:cNvGraphicFramePr>
            <a:graphicFrameLocks noGrp="1"/>
          </p:cNvGraphicFramePr>
          <p:nvPr/>
        </p:nvGraphicFramePr>
        <p:xfrm>
          <a:off x="7453313" y="1214438"/>
          <a:ext cx="2043112" cy="2246429"/>
        </p:xfrm>
        <a:graphic>
          <a:graphicData uri="http://schemas.openxmlformats.org/drawingml/2006/table">
            <a:tbl>
              <a:tblPr/>
              <a:tblGrid>
                <a:gridCol w="2043112"/>
              </a:tblGrid>
              <a:tr h="289523">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İndirekt Organogenesis</a:t>
                      </a:r>
                      <a:endParaRPr lang="tr-TR" sz="1100" dirty="0">
                        <a:solidFill>
                          <a:srgbClr val="FF0000"/>
                        </a:solidFill>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369">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indent="-648335" algn="ctr"/>
                      <a:r>
                        <a:rPr lang="tr-TR" sz="1400" dirty="0" smtClean="0">
                          <a:solidFill>
                            <a:srgbClr val="FF0000"/>
                          </a:solidFill>
                          <a:latin typeface="Calibri"/>
                          <a:ea typeface="Times New Roman"/>
                          <a:sym typeface="Wingdings 3"/>
                        </a:rPr>
                        <a:t></a:t>
                      </a:r>
                      <a:endParaRPr lang="tr-TR" sz="1400" dirty="0">
                        <a:solidFill>
                          <a:srgbClr val="FF0000"/>
                        </a:solidFill>
                        <a:latin typeface="Calibri"/>
                        <a:ea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Kallus</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Sürgün veya Kök</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1998345" indent="-1998345" algn="ctr">
                        <a:spcBef>
                          <a:spcPts val="300"/>
                        </a:spcBef>
                        <a:spcAft>
                          <a:spcPts val="300"/>
                        </a:spcAft>
                        <a:tabLst>
                          <a:tab pos="1773555" algn="l"/>
                        </a:tabLst>
                      </a:pPr>
                      <a:r>
                        <a:rPr lang="tr-TR" sz="1400" dirty="0" smtClean="0">
                          <a:solidFill>
                            <a:srgbClr val="FF0000"/>
                          </a:solidFill>
                          <a:latin typeface="Calibri"/>
                          <a:ea typeface="Times New Roman"/>
                          <a:sym typeface="Wingdings 3"/>
                        </a:rPr>
                        <a:t></a:t>
                      </a:r>
                      <a:endParaRPr lang="tr-TR" sz="1400" dirty="0">
                        <a:solidFill>
                          <a:schemeClr val="tx1"/>
                        </a:solidFill>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15" name="Picture 14" descr="0 g NaCl - 4. Hafta.jpg"/>
          <p:cNvPicPr>
            <a:picLocks noChangeAspect="1"/>
          </p:cNvPicPr>
          <p:nvPr/>
        </p:nvPicPr>
        <p:blipFill>
          <a:blip r:embed="rId4"/>
          <a:stretch>
            <a:fillRect/>
          </a:stretch>
        </p:blipFill>
        <p:spPr>
          <a:xfrm>
            <a:off x="7024688" y="3714751"/>
            <a:ext cx="2836862" cy="2519363"/>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Köklenmiş Fide-2.TIF"/>
          <p:cNvPicPr>
            <a:picLocks noChangeAspect="1"/>
          </p:cNvPicPr>
          <p:nvPr/>
        </p:nvPicPr>
        <p:blipFill>
          <a:blip r:embed="rId5"/>
          <a:stretch>
            <a:fillRect/>
          </a:stretch>
        </p:blipFill>
        <p:spPr>
          <a:xfrm>
            <a:off x="4243389" y="3163888"/>
            <a:ext cx="2016125" cy="30607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38309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par>
                                <p:cTn id="13" presetID="4" presetClass="entr" presetSubtype="3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par>
                                <p:cTn id="16" presetID="4" presetClass="entr" presetSubtype="3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out)">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out)">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ou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9459"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Somatik Embriyogenesis ile Bitki Rejenerasyonu</a:t>
            </a:r>
            <a:endParaRPr lang="en-US" altLang="tr-TR" sz="2400" b="1">
              <a:solidFill>
                <a:srgbClr val="FF0000"/>
              </a:solidFill>
              <a:latin typeface="Comic Sans MS" panose="030F0702030302020204" pitchFamily="66" charset="0"/>
            </a:endParaRPr>
          </a:p>
        </p:txBody>
      </p:sp>
      <p:graphicFrame>
        <p:nvGraphicFramePr>
          <p:cNvPr id="9" name="Table 8"/>
          <p:cNvGraphicFramePr>
            <a:graphicFrameLocks noGrp="1"/>
          </p:cNvGraphicFramePr>
          <p:nvPr/>
        </p:nvGraphicFramePr>
        <p:xfrm>
          <a:off x="2955926" y="1214438"/>
          <a:ext cx="2055813" cy="1682750"/>
        </p:xfrm>
        <a:graphic>
          <a:graphicData uri="http://schemas.openxmlformats.org/drawingml/2006/table">
            <a:tbl>
              <a:tblPr/>
              <a:tblGrid>
                <a:gridCol w="2055813"/>
              </a:tblGrid>
              <a:tr h="250825">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Direkt </a:t>
                      </a:r>
                      <a:r>
                        <a:rPr lang="tr-TR" sz="1300" b="1" dirty="0" smtClean="0">
                          <a:solidFill>
                            <a:srgbClr val="FF0000"/>
                          </a:solidFill>
                          <a:latin typeface="Comic Sans MS"/>
                          <a:ea typeface="Calibri"/>
                          <a:cs typeface="Times New Roman"/>
                        </a:rPr>
                        <a:t>Embriyogenesis</a:t>
                      </a:r>
                      <a:endParaRPr lang="tr-TR" sz="1100" dirty="0">
                        <a:solidFill>
                          <a:srgbClr val="FF0000"/>
                        </a:solidFill>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430">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4478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smtClean="0">
                          <a:latin typeface="Comic Sans MS"/>
                          <a:ea typeface="Calibri"/>
                          <a:cs typeface="Times New Roman"/>
                        </a:rPr>
                        <a:t>Embriyogenesis</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10" name="Table 9"/>
          <p:cNvGraphicFramePr>
            <a:graphicFrameLocks noGrp="1"/>
          </p:cNvGraphicFramePr>
          <p:nvPr/>
        </p:nvGraphicFramePr>
        <p:xfrm>
          <a:off x="6481764" y="1214438"/>
          <a:ext cx="2206625" cy="2246429"/>
        </p:xfrm>
        <a:graphic>
          <a:graphicData uri="http://schemas.openxmlformats.org/drawingml/2006/table">
            <a:tbl>
              <a:tblPr/>
              <a:tblGrid>
                <a:gridCol w="2206625"/>
              </a:tblGrid>
              <a:tr h="289523">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İndirekt </a:t>
                      </a:r>
                      <a:r>
                        <a:rPr lang="tr-TR" sz="1300" b="1" dirty="0" smtClean="0">
                          <a:solidFill>
                            <a:srgbClr val="FF0000"/>
                          </a:solidFill>
                          <a:latin typeface="Comic Sans MS"/>
                          <a:ea typeface="Calibri"/>
                          <a:cs typeface="Times New Roman"/>
                        </a:rPr>
                        <a:t>Embriyogenesis</a:t>
                      </a:r>
                      <a:endParaRPr lang="tr-TR" sz="1100" dirty="0">
                        <a:solidFill>
                          <a:srgbClr val="FF0000"/>
                        </a:solidFill>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369">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indent="-648335" algn="ctr"/>
                      <a:r>
                        <a:rPr lang="tr-TR" sz="1400" dirty="0" smtClean="0">
                          <a:solidFill>
                            <a:srgbClr val="FF0000"/>
                          </a:solidFill>
                          <a:latin typeface="Calibri"/>
                          <a:ea typeface="Times New Roman"/>
                          <a:sym typeface="Wingdings 3"/>
                        </a:rPr>
                        <a:t></a:t>
                      </a:r>
                      <a:endParaRPr lang="tr-TR" sz="1400" dirty="0">
                        <a:solidFill>
                          <a:srgbClr val="FF0000"/>
                        </a:solidFill>
                        <a:latin typeface="Calibri"/>
                        <a:ea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Kallus</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smtClean="0">
                          <a:latin typeface="Comic Sans MS"/>
                          <a:ea typeface="Calibri"/>
                          <a:cs typeface="Times New Roman"/>
                        </a:rPr>
                        <a:t>Embriyogenesis</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1998345" indent="-1998345" algn="ctr">
                        <a:spcBef>
                          <a:spcPts val="300"/>
                        </a:spcBef>
                        <a:spcAft>
                          <a:spcPts val="300"/>
                        </a:spcAft>
                        <a:tabLst>
                          <a:tab pos="1773555" algn="l"/>
                        </a:tabLst>
                      </a:pPr>
                      <a:r>
                        <a:rPr lang="tr-TR" sz="1400" dirty="0" smtClean="0">
                          <a:solidFill>
                            <a:srgbClr val="FF0000"/>
                          </a:solidFill>
                          <a:latin typeface="Calibri"/>
                          <a:ea typeface="Times New Roman"/>
                          <a:sym typeface="Wingdings 3"/>
                        </a:rPr>
                        <a:t></a:t>
                      </a:r>
                      <a:endParaRPr lang="tr-TR" sz="1400" dirty="0">
                        <a:solidFill>
                          <a:schemeClr val="tx1"/>
                        </a:solidFill>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11" name="Picture 2" descr="sebo9"/>
          <p:cNvPicPr>
            <a:picLocks noChangeAspect="1" noChangeArrowheads="1"/>
          </p:cNvPicPr>
          <p:nvPr/>
        </p:nvPicPr>
        <p:blipFill>
          <a:blip r:embed="rId2"/>
          <a:srcRect/>
          <a:stretch>
            <a:fillRect/>
          </a:stretch>
        </p:blipFill>
        <p:spPr bwMode="auto">
          <a:xfrm>
            <a:off x="2725738" y="3208339"/>
            <a:ext cx="2513012" cy="32210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2" name="Picture 11" descr="heves.jpg"/>
          <p:cNvPicPr>
            <a:picLocks noChangeAspect="1"/>
          </p:cNvPicPr>
          <p:nvPr/>
        </p:nvPicPr>
        <p:blipFill>
          <a:blip r:embed="rId3"/>
          <a:stretch>
            <a:fillRect/>
          </a:stretch>
        </p:blipFill>
        <p:spPr>
          <a:xfrm>
            <a:off x="6453188" y="3643313"/>
            <a:ext cx="2235200" cy="1371600"/>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image017.jpg"/>
          <p:cNvPicPr>
            <a:picLocks noChangeAspect="1"/>
          </p:cNvPicPr>
          <p:nvPr/>
        </p:nvPicPr>
        <p:blipFill>
          <a:blip r:embed="rId4"/>
          <a:stretch>
            <a:fillRect/>
          </a:stretch>
        </p:blipFill>
        <p:spPr>
          <a:xfrm>
            <a:off x="8739188" y="4857751"/>
            <a:ext cx="1073150" cy="12858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31276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par>
                                <p:cTn id="23" presetID="4" presetClass="entr" presetSubtype="3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ou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2048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a:t>
            </a:r>
            <a:endParaRPr lang="en-US" altLang="tr-TR" sz="2400" b="1">
              <a:solidFill>
                <a:srgbClr val="FF0000"/>
              </a:solidFill>
              <a:latin typeface="Comic Sans MS" panose="030F0702030302020204" pitchFamily="66" charset="0"/>
            </a:endParaRPr>
          </a:p>
        </p:txBody>
      </p:sp>
      <p:pic>
        <p:nvPicPr>
          <p:cNvPr id="5125" name="Picture 5" descr="Micropropagation"/>
          <p:cNvPicPr>
            <a:picLocks noChangeAspect="1" noChangeArrowheads="1"/>
          </p:cNvPicPr>
          <p:nvPr/>
        </p:nvPicPr>
        <p:blipFill>
          <a:blip r:embed="rId2"/>
          <a:srcRect/>
          <a:stretch>
            <a:fillRect/>
          </a:stretch>
        </p:blipFill>
        <p:spPr bwMode="auto">
          <a:xfrm>
            <a:off x="2452689" y="1643064"/>
            <a:ext cx="7286625" cy="42433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0485" name="Rectangle 6"/>
          <p:cNvSpPr>
            <a:spLocks noChangeArrowheads="1"/>
          </p:cNvSpPr>
          <p:nvPr/>
        </p:nvSpPr>
        <p:spPr bwMode="auto">
          <a:xfrm>
            <a:off x="3810000" y="598805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i="1">
                <a:latin typeface="Comic Sans MS" panose="030F0702030302020204" pitchFamily="66" charset="0"/>
              </a:rPr>
              <a:t>In Vitro</a:t>
            </a:r>
            <a:r>
              <a:rPr lang="tr-TR" altLang="tr-TR" sz="1800">
                <a:latin typeface="Comic Sans MS" panose="030F0702030302020204" pitchFamily="66" charset="0"/>
              </a:rPr>
              <a:t> Bitki Rejenerasyonu</a:t>
            </a:r>
            <a:endParaRPr lang="tr-TR" altLang="tr-TR" sz="1800"/>
          </a:p>
        </p:txBody>
      </p:sp>
    </p:spTree>
    <p:extLst>
      <p:ext uri="{BB962C8B-B14F-4D97-AF65-F5344CB8AC3E}">
        <p14:creationId xmlns:p14="http://schemas.microsoft.com/office/powerpoint/2010/main" val="1484893154"/>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152650"/>
            <a:ext cx="2693987" cy="401320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5410200" y="2747963"/>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2400">
                <a:solidFill>
                  <a:schemeClr val="tx2"/>
                </a:solidFill>
                <a:latin typeface="Comic Sans MS" panose="030F0702030302020204" pitchFamily="66" charset="0"/>
              </a:rPr>
              <a:t>Besin maddesi üretimi için daha iyi ve etkili metotlara ihtiyacımız vardır.</a:t>
            </a:r>
            <a:r>
              <a:rPr lang="en-US" altLang="tr-TR" sz="2400">
                <a:solidFill>
                  <a:schemeClr val="tx2"/>
                </a:solidFill>
                <a:latin typeface="Comic Sans MS" panose="030F0702030302020204" pitchFamily="66" charset="0"/>
              </a:rPr>
              <a:t> </a:t>
            </a:r>
            <a:endParaRPr lang="en-US" altLang="tr-TR" sz="2400">
              <a:latin typeface="Comic Sans MS" panose="030F0702030302020204" pitchFamily="66" charset="0"/>
            </a:endParaRPr>
          </a:p>
        </p:txBody>
      </p:sp>
      <p:sp>
        <p:nvSpPr>
          <p:cNvPr id="6150" name="Rectangle 6"/>
          <p:cNvSpPr>
            <a:spLocks noChangeArrowheads="1"/>
          </p:cNvSpPr>
          <p:nvPr/>
        </p:nvSpPr>
        <p:spPr bwMode="auto">
          <a:xfrm>
            <a:off x="4238625" y="1444626"/>
            <a:ext cx="6072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b="1" i="1">
                <a:solidFill>
                  <a:srgbClr val="003366"/>
                </a:solidFill>
                <a:latin typeface="Comic Sans MS" panose="030F0702030302020204" pitchFamily="66" charset="0"/>
              </a:rPr>
              <a:t>Artan besin maddesi ihtiyacı ve azalan doğal kaynaklar nedeniyle</a:t>
            </a:r>
            <a:r>
              <a:rPr lang="en-US" altLang="tr-TR" sz="2400" b="1" i="1">
                <a:solidFill>
                  <a:srgbClr val="003366"/>
                </a:solidFill>
                <a:latin typeface="Comic Sans MS" panose="030F0702030302020204" pitchFamily="66" charset="0"/>
              </a:rPr>
              <a:t>...</a:t>
            </a:r>
          </a:p>
        </p:txBody>
      </p:sp>
      <p:sp>
        <p:nvSpPr>
          <p:cNvPr id="6151" name="Text Box 7"/>
          <p:cNvSpPr txBox="1">
            <a:spLocks noChangeArrowheads="1"/>
          </p:cNvSpPr>
          <p:nvPr/>
        </p:nvSpPr>
        <p:spPr bwMode="auto">
          <a:xfrm>
            <a:off x="5405439" y="4176713"/>
            <a:ext cx="227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tr-TR" altLang="tr-TR" sz="2400">
                <a:latin typeface="Comic Sans MS" panose="030F0702030302020204" pitchFamily="66" charset="0"/>
              </a:rPr>
              <a:t>Bir alternatif</a:t>
            </a:r>
            <a:endParaRPr lang="en-US" altLang="tr-TR" sz="2400">
              <a:latin typeface="Comic Sans MS" panose="030F0702030302020204" pitchFamily="66" charset="0"/>
            </a:endParaRPr>
          </a:p>
        </p:txBody>
      </p:sp>
      <p:sp>
        <p:nvSpPr>
          <p:cNvPr id="6155" name="Rectangle 11"/>
          <p:cNvSpPr>
            <a:spLocks noChangeArrowheads="1"/>
          </p:cNvSpPr>
          <p:nvPr/>
        </p:nvSpPr>
        <p:spPr bwMode="auto">
          <a:xfrm>
            <a:off x="6953250" y="4891089"/>
            <a:ext cx="29289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tr-TR" sz="3000" b="1" i="1">
                <a:solidFill>
                  <a:srgbClr val="003300"/>
                </a:solidFill>
                <a:latin typeface="Comic Sans MS" panose="030F0702030302020204" pitchFamily="66" charset="0"/>
              </a:rPr>
              <a:t>Bi</a:t>
            </a:r>
            <a:r>
              <a:rPr lang="tr-TR" altLang="tr-TR" sz="3000" b="1" i="1">
                <a:solidFill>
                  <a:srgbClr val="003300"/>
                </a:solidFill>
                <a:latin typeface="Comic Sans MS" panose="030F0702030302020204" pitchFamily="66" charset="0"/>
              </a:rPr>
              <a:t>y</a:t>
            </a:r>
            <a:r>
              <a:rPr lang="en-US" altLang="tr-TR" sz="3000" b="1" i="1">
                <a:solidFill>
                  <a:srgbClr val="003300"/>
                </a:solidFill>
                <a:latin typeface="Comic Sans MS" panose="030F0702030302020204" pitchFamily="66" charset="0"/>
              </a:rPr>
              <a:t>ote</a:t>
            </a:r>
            <a:r>
              <a:rPr lang="tr-TR" altLang="tr-TR" sz="3000" b="1" i="1">
                <a:solidFill>
                  <a:srgbClr val="003300"/>
                </a:solidFill>
                <a:latin typeface="Comic Sans MS" panose="030F0702030302020204" pitchFamily="66" charset="0"/>
              </a:rPr>
              <a:t>k</a:t>
            </a:r>
            <a:r>
              <a:rPr lang="en-US" altLang="tr-TR" sz="3000" b="1" i="1">
                <a:solidFill>
                  <a:srgbClr val="003300"/>
                </a:solidFill>
                <a:latin typeface="Comic Sans MS" panose="030F0702030302020204" pitchFamily="66" charset="0"/>
              </a:rPr>
              <a:t>nolo</a:t>
            </a:r>
            <a:r>
              <a:rPr lang="tr-TR" altLang="tr-TR" sz="3000" b="1" i="1">
                <a:solidFill>
                  <a:srgbClr val="003300"/>
                </a:solidFill>
                <a:latin typeface="Comic Sans MS" panose="030F0702030302020204" pitchFamily="66" charset="0"/>
              </a:rPr>
              <a:t>ji</a:t>
            </a:r>
            <a:endParaRPr lang="en-US" altLang="tr-TR" sz="3000" b="1" i="1">
              <a:solidFill>
                <a:srgbClr val="003300"/>
              </a:solidFill>
              <a:latin typeface="Comic Sans MS" panose="030F0702030302020204" pitchFamily="66" charset="0"/>
            </a:endParaRPr>
          </a:p>
        </p:txBody>
      </p:sp>
      <p:sp>
        <p:nvSpPr>
          <p:cNvPr id="4103"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3000" b="1">
                <a:solidFill>
                  <a:srgbClr val="FF0000"/>
                </a:solidFill>
                <a:latin typeface="Comic Sans MS" panose="030F0702030302020204" pitchFamily="66" charset="0"/>
              </a:rPr>
              <a:t>Besin Maddesi Üretimi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6476272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ox(out)">
                                      <p:cBhvr>
                                        <p:cTn id="7" dur="500"/>
                                        <p:tgtEl>
                                          <p:spTgt spid="3789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ox(out)">
                                      <p:cBhvr>
                                        <p:cTn id="10" dur="500"/>
                                        <p:tgtEl>
                                          <p:spTgt spid="61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ox(out)">
                                      <p:cBhvr>
                                        <p:cTn id="15" dur="500"/>
                                        <p:tgtEl>
                                          <p:spTgt spid="61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box(out)">
                                      <p:cBhvr>
                                        <p:cTn id="20" dur="500"/>
                                        <p:tgtEl>
                                          <p:spTgt spid="61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155">
                                            <p:txEl>
                                              <p:pRg st="0" end="0"/>
                                            </p:txEl>
                                          </p:spTgt>
                                        </p:tgtEl>
                                        <p:attrNameLst>
                                          <p:attrName>style.visibility</p:attrName>
                                        </p:attrNameLst>
                                      </p:cBhvr>
                                      <p:to>
                                        <p:strVal val="visible"/>
                                      </p:to>
                                    </p:set>
                                    <p:animEffect transition="in" filter="box(out)">
                                      <p:cBhvr>
                                        <p:cTn id="25" dur="500"/>
                                        <p:tgtEl>
                                          <p:spTgt spid="6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684589" y="2071689"/>
            <a:ext cx="936625" cy="55403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3000">
                <a:solidFill>
                  <a:srgbClr val="003366"/>
                </a:solidFill>
                <a:latin typeface="Comic Sans MS" panose="030F0702030302020204" pitchFamily="66" charset="0"/>
              </a:rPr>
              <a:t>Bi</a:t>
            </a:r>
            <a:r>
              <a:rPr lang="tr-TR" altLang="tr-TR" sz="3000">
                <a:solidFill>
                  <a:srgbClr val="003366"/>
                </a:solidFill>
                <a:latin typeface="Comic Sans MS" panose="030F0702030302020204" pitchFamily="66" charset="0"/>
              </a:rPr>
              <a:t>y</a:t>
            </a:r>
            <a:r>
              <a:rPr lang="en-US" altLang="tr-TR" sz="3000">
                <a:solidFill>
                  <a:srgbClr val="003366"/>
                </a:solidFill>
                <a:latin typeface="Comic Sans MS" panose="030F0702030302020204" pitchFamily="66" charset="0"/>
              </a:rPr>
              <a:t>o</a:t>
            </a:r>
          </a:p>
        </p:txBody>
      </p:sp>
      <p:sp>
        <p:nvSpPr>
          <p:cNvPr id="77828" name="Rectangle 4"/>
          <p:cNvSpPr>
            <a:spLocks noChangeArrowheads="1"/>
          </p:cNvSpPr>
          <p:nvPr/>
        </p:nvSpPr>
        <p:spPr bwMode="auto">
          <a:xfrm>
            <a:off x="4622801" y="2146301"/>
            <a:ext cx="223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2400">
                <a:solidFill>
                  <a:srgbClr val="003300"/>
                </a:solidFill>
                <a:latin typeface="Comic Sans MS" panose="030F0702030302020204" pitchFamily="66" charset="0"/>
              </a:rPr>
              <a:t>- </a:t>
            </a:r>
            <a:r>
              <a:rPr lang="tr-TR" altLang="tr-TR" sz="2400">
                <a:solidFill>
                  <a:srgbClr val="003300"/>
                </a:solidFill>
                <a:latin typeface="Comic Sans MS" panose="030F0702030302020204" pitchFamily="66" charset="0"/>
              </a:rPr>
              <a:t>yaşam, hayat</a:t>
            </a:r>
            <a:endParaRPr lang="en-US" altLang="tr-TR" sz="2400">
              <a:solidFill>
                <a:srgbClr val="003300"/>
              </a:solidFill>
              <a:latin typeface="Comic Sans MS" panose="030F0702030302020204" pitchFamily="66" charset="0"/>
            </a:endParaRPr>
          </a:p>
        </p:txBody>
      </p:sp>
      <p:sp>
        <p:nvSpPr>
          <p:cNvPr id="77829" name="Text Box 5"/>
          <p:cNvSpPr txBox="1">
            <a:spLocks noChangeArrowheads="1"/>
          </p:cNvSpPr>
          <p:nvPr/>
        </p:nvSpPr>
        <p:spPr bwMode="auto">
          <a:xfrm>
            <a:off x="3667126" y="2928939"/>
            <a:ext cx="1838325" cy="55403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3000">
                <a:solidFill>
                  <a:srgbClr val="003366"/>
                </a:solidFill>
                <a:latin typeface="Comic Sans MS" panose="030F0702030302020204" pitchFamily="66" charset="0"/>
              </a:rPr>
              <a:t>Te</a:t>
            </a:r>
            <a:r>
              <a:rPr lang="tr-TR" altLang="tr-TR" sz="3000">
                <a:solidFill>
                  <a:srgbClr val="003366"/>
                </a:solidFill>
                <a:latin typeface="Comic Sans MS" panose="030F0702030302020204" pitchFamily="66" charset="0"/>
              </a:rPr>
              <a:t>k</a:t>
            </a:r>
            <a:r>
              <a:rPr lang="en-US" altLang="tr-TR" sz="3000">
                <a:solidFill>
                  <a:srgbClr val="003366"/>
                </a:solidFill>
                <a:latin typeface="Comic Sans MS" panose="030F0702030302020204" pitchFamily="66" charset="0"/>
              </a:rPr>
              <a:t>nolo</a:t>
            </a:r>
            <a:r>
              <a:rPr lang="tr-TR" altLang="tr-TR" sz="3000">
                <a:solidFill>
                  <a:srgbClr val="003366"/>
                </a:solidFill>
                <a:latin typeface="Comic Sans MS" panose="030F0702030302020204" pitchFamily="66" charset="0"/>
              </a:rPr>
              <a:t>ji</a:t>
            </a:r>
            <a:endParaRPr lang="en-US" altLang="tr-TR" sz="3000">
              <a:solidFill>
                <a:srgbClr val="003366"/>
              </a:solidFill>
              <a:latin typeface="Comic Sans MS" panose="030F0702030302020204" pitchFamily="66" charset="0"/>
            </a:endParaRPr>
          </a:p>
        </p:txBody>
      </p:sp>
      <p:sp>
        <p:nvSpPr>
          <p:cNvPr id="77830" name="Rectangle 6"/>
          <p:cNvSpPr>
            <a:spLocks noChangeArrowheads="1"/>
          </p:cNvSpPr>
          <p:nvPr/>
        </p:nvSpPr>
        <p:spPr bwMode="auto">
          <a:xfrm>
            <a:off x="5453064" y="3000375"/>
            <a:ext cx="38750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2400">
                <a:solidFill>
                  <a:srgbClr val="003300"/>
                </a:solidFill>
                <a:latin typeface="Comic Sans MS" panose="030F0702030302020204" pitchFamily="66" charset="0"/>
              </a:rPr>
              <a:t> - </a:t>
            </a:r>
            <a:r>
              <a:rPr lang="tr-TR" altLang="tr-TR" sz="2400">
                <a:solidFill>
                  <a:srgbClr val="003300"/>
                </a:solidFill>
                <a:latin typeface="Comic Sans MS" panose="030F0702030302020204" pitchFamily="66" charset="0"/>
              </a:rPr>
              <a:t>yeni ürünlerin geliştirilmesi için kullanılan teknik ya da işlemler</a:t>
            </a:r>
            <a:endParaRPr lang="en-US" altLang="tr-TR" sz="2400">
              <a:solidFill>
                <a:srgbClr val="003300"/>
              </a:solidFill>
              <a:latin typeface="Comic Sans MS" panose="030F0702030302020204" pitchFamily="66" charset="0"/>
            </a:endParaRPr>
          </a:p>
        </p:txBody>
      </p:sp>
      <p:sp>
        <p:nvSpPr>
          <p:cNvPr id="5126"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3000" b="1">
                <a:solidFill>
                  <a:srgbClr val="FF0000"/>
                </a:solidFill>
                <a:latin typeface="Comic Sans MS" panose="030F0702030302020204" pitchFamily="66" charset="0"/>
              </a:rPr>
              <a:t>Biyoteknoloji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3776412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out)">
                                      <p:cBhvr>
                                        <p:cTn id="7" dur="500"/>
                                        <p:tgtEl>
                                          <p:spTgt spid="77827">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7828"/>
                                        </p:tgtEl>
                                        <p:attrNameLst>
                                          <p:attrName>style.visibility</p:attrName>
                                        </p:attrNameLst>
                                      </p:cBhvr>
                                      <p:to>
                                        <p:strVal val="visible"/>
                                      </p:to>
                                    </p:set>
                                    <p:animEffect transition="in" filter="box(out)">
                                      <p:cBhvr>
                                        <p:cTn id="11" dur="500"/>
                                        <p:tgtEl>
                                          <p:spTgt spid="77828"/>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7829"/>
                                        </p:tgtEl>
                                        <p:attrNameLst>
                                          <p:attrName>style.visibility</p:attrName>
                                        </p:attrNameLst>
                                      </p:cBhvr>
                                      <p:to>
                                        <p:strVal val="visible"/>
                                      </p:to>
                                    </p:set>
                                    <p:animEffect transition="in" filter="box(out)">
                                      <p:cBhvr>
                                        <p:cTn id="15" dur="500"/>
                                        <p:tgtEl>
                                          <p:spTgt spid="77829"/>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7830"/>
                                        </p:tgtEl>
                                        <p:attrNameLst>
                                          <p:attrName>style.visibility</p:attrName>
                                        </p:attrNameLst>
                                      </p:cBhvr>
                                      <p:to>
                                        <p:strVal val="visible"/>
                                      </p:to>
                                    </p:set>
                                    <p:animEffect transition="in" filter="box(out)">
                                      <p:cBhvr>
                                        <p:cTn id="19"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28" grpId="0" autoUpdateAnimBg="0"/>
      <p:bldP spid="77829" grpId="0" autoUpdateAnimBg="0"/>
      <p:bldP spid="7783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452689" y="1682750"/>
            <a:ext cx="2509837" cy="5540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3000">
                <a:solidFill>
                  <a:srgbClr val="003366"/>
                </a:solidFill>
                <a:latin typeface="Comic Sans MS" panose="030F0702030302020204" pitchFamily="66" charset="0"/>
              </a:rPr>
              <a:t>Bi</a:t>
            </a:r>
            <a:r>
              <a:rPr lang="tr-TR" altLang="tr-TR" sz="3000">
                <a:solidFill>
                  <a:srgbClr val="003366"/>
                </a:solidFill>
                <a:latin typeface="Comic Sans MS" panose="030F0702030302020204" pitchFamily="66" charset="0"/>
              </a:rPr>
              <a:t>y</a:t>
            </a:r>
            <a:r>
              <a:rPr lang="en-US" altLang="tr-TR" sz="3000">
                <a:solidFill>
                  <a:srgbClr val="003366"/>
                </a:solidFill>
                <a:latin typeface="Comic Sans MS" panose="030F0702030302020204" pitchFamily="66" charset="0"/>
              </a:rPr>
              <a:t>ote</a:t>
            </a:r>
            <a:r>
              <a:rPr lang="tr-TR" altLang="tr-TR" sz="3000">
                <a:solidFill>
                  <a:srgbClr val="003366"/>
                </a:solidFill>
                <a:latin typeface="Comic Sans MS" panose="030F0702030302020204" pitchFamily="66" charset="0"/>
              </a:rPr>
              <a:t>k</a:t>
            </a:r>
            <a:r>
              <a:rPr lang="en-US" altLang="tr-TR" sz="3000">
                <a:solidFill>
                  <a:srgbClr val="003366"/>
                </a:solidFill>
                <a:latin typeface="Comic Sans MS" panose="030F0702030302020204" pitchFamily="66" charset="0"/>
              </a:rPr>
              <a:t>nolo</a:t>
            </a:r>
            <a:r>
              <a:rPr lang="tr-TR" altLang="tr-TR" sz="3000">
                <a:solidFill>
                  <a:srgbClr val="003366"/>
                </a:solidFill>
                <a:latin typeface="Comic Sans MS" panose="030F0702030302020204" pitchFamily="66" charset="0"/>
              </a:rPr>
              <a:t>ji</a:t>
            </a:r>
            <a:endParaRPr lang="en-US" altLang="tr-TR" sz="3000">
              <a:solidFill>
                <a:srgbClr val="003366"/>
              </a:solidFill>
              <a:latin typeface="Comic Sans MS" panose="030F0702030302020204" pitchFamily="66" charset="0"/>
            </a:endParaRPr>
          </a:p>
        </p:txBody>
      </p:sp>
      <p:sp>
        <p:nvSpPr>
          <p:cNvPr id="79876" name="Rectangle 4"/>
          <p:cNvSpPr>
            <a:spLocks noChangeArrowheads="1"/>
          </p:cNvSpPr>
          <p:nvPr/>
        </p:nvSpPr>
        <p:spPr bwMode="auto">
          <a:xfrm>
            <a:off x="4676776" y="2389188"/>
            <a:ext cx="5345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tr-TR" sz="2400">
                <a:latin typeface="Comic Sans MS" panose="030F0702030302020204" pitchFamily="66" charset="0"/>
              </a:rPr>
              <a:t>- </a:t>
            </a:r>
            <a:r>
              <a:rPr lang="tr-TR" altLang="tr-TR" sz="2400">
                <a:latin typeface="Comic Sans MS" panose="030F0702030302020204" pitchFamily="66" charset="0"/>
              </a:rPr>
              <a:t>Bitki, hayvan veya mikroorganizmaların tamamı ya da bir parçası kullanılarak yeni bir organizma (bitki, hayvan ya da mikroorganizma) elde etmek veya var olan bir organizmanın genetik yapısında arzu edilen yönde değişiklikler meydana getirmek amacı ile kullanılan yöntemlerdir. </a:t>
            </a:r>
            <a:endParaRPr lang="en-US" altLang="tr-TR" sz="2400">
              <a:latin typeface="Comic Sans MS" panose="030F0702030302020204" pitchFamily="66" charset="0"/>
            </a:endParaRPr>
          </a:p>
        </p:txBody>
      </p:sp>
      <p:sp>
        <p:nvSpPr>
          <p:cNvPr id="7172"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3000" b="1">
                <a:solidFill>
                  <a:srgbClr val="FF0000"/>
                </a:solidFill>
                <a:latin typeface="Comic Sans MS" panose="030F0702030302020204" pitchFamily="66" charset="0"/>
              </a:rPr>
              <a:t>Biyoteknoloji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3050302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ox(out)">
                                      <p:cBhvr>
                                        <p:cTn id="7" dur="500"/>
                                        <p:tgtEl>
                                          <p:spTgt spid="7987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box(ou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P spid="798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2566988" y="476251"/>
            <a:ext cx="6400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2400" b="1">
                <a:solidFill>
                  <a:srgbClr val="FF0000"/>
                </a:solidFill>
              </a:rPr>
              <a:t>	</a:t>
            </a:r>
            <a:r>
              <a:rPr lang="tr-TR" altLang="tr-TR" sz="2400" b="1">
                <a:solidFill>
                  <a:srgbClr val="000066"/>
                </a:solidFill>
              </a:rPr>
              <a:t>1.	Eşeyli (Sexual) Üreme</a:t>
            </a:r>
          </a:p>
          <a:p>
            <a:pPr algn="just">
              <a:spcBef>
                <a:spcPct val="0"/>
              </a:spcBef>
              <a:buFontTx/>
              <a:buNone/>
            </a:pPr>
            <a:endParaRPr lang="tr-TR" altLang="tr-TR" sz="600" b="1">
              <a:solidFill>
                <a:schemeClr val="accent2"/>
              </a:solidFill>
            </a:endParaRPr>
          </a:p>
          <a:p>
            <a:pPr algn="just">
              <a:spcBef>
                <a:spcPct val="0"/>
              </a:spcBef>
              <a:buFontTx/>
              <a:buNone/>
            </a:pPr>
            <a:r>
              <a:rPr lang="tr-TR" altLang="tr-TR" sz="2000" b="1"/>
              <a:t>		</a:t>
            </a:r>
            <a:r>
              <a:rPr lang="tr-TR" altLang="tr-TR" sz="1600" b="1"/>
              <a:t>Eşeyli üreme çiçekle başlar, gamet oluşumu ve 	döllenme ile devam edip, sonuçta tohum oluşumu ile 	biter.</a:t>
            </a:r>
          </a:p>
        </p:txBody>
      </p:sp>
      <p:sp>
        <p:nvSpPr>
          <p:cNvPr id="4102" name="Rectangle 6"/>
          <p:cNvSpPr>
            <a:spLocks noChangeArrowheads="1"/>
          </p:cNvSpPr>
          <p:nvPr/>
        </p:nvSpPr>
        <p:spPr bwMode="auto">
          <a:xfrm>
            <a:off x="2566988" y="1795464"/>
            <a:ext cx="6400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2400" b="1">
                <a:solidFill>
                  <a:srgbClr val="FF0000"/>
                </a:solidFill>
              </a:rPr>
              <a:t>	</a:t>
            </a:r>
            <a:r>
              <a:rPr lang="tr-TR" altLang="tr-TR" sz="2400" b="1">
                <a:solidFill>
                  <a:srgbClr val="000066"/>
                </a:solidFill>
              </a:rPr>
              <a:t>2.	Eşeysiz (Asexual) Üreme</a:t>
            </a:r>
          </a:p>
          <a:p>
            <a:pPr algn="just">
              <a:spcBef>
                <a:spcPct val="0"/>
              </a:spcBef>
              <a:buFontTx/>
              <a:buNone/>
            </a:pPr>
            <a:endParaRPr lang="tr-TR" altLang="tr-TR" sz="600" b="1">
              <a:solidFill>
                <a:srgbClr val="000066"/>
              </a:solidFill>
            </a:endParaRPr>
          </a:p>
          <a:p>
            <a:pPr algn="just">
              <a:spcBef>
                <a:spcPct val="0"/>
              </a:spcBef>
              <a:buFontTx/>
              <a:buNone/>
            </a:pPr>
            <a:r>
              <a:rPr lang="tr-TR" altLang="tr-TR" sz="2000" b="1"/>
              <a:t>		</a:t>
            </a:r>
            <a:r>
              <a:rPr lang="tr-TR" altLang="tr-TR" sz="1600" b="1"/>
              <a:t>Vejetatif çoğalma, aşılama ve apomiksis gibi gamet 	oluşumu, tozlanma ve döllenme gerektirmeyen 	üreme şeklidir.</a:t>
            </a:r>
          </a:p>
        </p:txBody>
      </p:sp>
      <p:sp>
        <p:nvSpPr>
          <p:cNvPr id="4103" name="Rectangle 7"/>
          <p:cNvSpPr>
            <a:spLocks noChangeArrowheads="1"/>
          </p:cNvSpPr>
          <p:nvPr/>
        </p:nvSpPr>
        <p:spPr bwMode="auto">
          <a:xfrm>
            <a:off x="2566988" y="3092451"/>
            <a:ext cx="6400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2400" b="1">
                <a:solidFill>
                  <a:srgbClr val="FF0000"/>
                </a:solidFill>
              </a:rPr>
              <a:t>		</a:t>
            </a:r>
            <a:r>
              <a:rPr lang="tr-TR" altLang="tr-TR" sz="1800" b="1">
                <a:solidFill>
                  <a:schemeClr val="accent2"/>
                </a:solidFill>
              </a:rPr>
              <a:t>Vejetatif Çoğalma</a:t>
            </a:r>
          </a:p>
          <a:p>
            <a:pPr algn="just">
              <a:spcBef>
                <a:spcPct val="0"/>
              </a:spcBef>
              <a:buFontTx/>
              <a:buNone/>
            </a:pPr>
            <a:r>
              <a:rPr lang="tr-TR" altLang="tr-TR" sz="2000" b="1"/>
              <a:t>		</a:t>
            </a:r>
            <a:r>
              <a:rPr lang="tr-TR" altLang="tr-TR" sz="1600" b="1"/>
              <a:t>Bitkilerin tohum dışında, diğer kısımlarla üretilmesine 	denir. Bunlar; kökler (tatlı papates), yumrular (patates), 	stolonlar (manda otu), rizomlar (köpek dişi) ve üzerinde 	boğum bulunan sap parçaları (şeker kamışı).</a:t>
            </a:r>
          </a:p>
        </p:txBody>
      </p:sp>
      <p:sp>
        <p:nvSpPr>
          <p:cNvPr id="4104" name="Rectangle 8"/>
          <p:cNvSpPr>
            <a:spLocks noChangeArrowheads="1"/>
          </p:cNvSpPr>
          <p:nvPr/>
        </p:nvSpPr>
        <p:spPr bwMode="auto">
          <a:xfrm>
            <a:off x="2566988" y="4597400"/>
            <a:ext cx="640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2400" b="1">
                <a:solidFill>
                  <a:srgbClr val="FF0000"/>
                </a:solidFill>
              </a:rPr>
              <a:t>		</a:t>
            </a:r>
            <a:r>
              <a:rPr lang="tr-TR" altLang="tr-TR" sz="1800" b="1">
                <a:solidFill>
                  <a:schemeClr val="accent2"/>
                </a:solidFill>
              </a:rPr>
              <a:t>Apomiksis</a:t>
            </a:r>
          </a:p>
          <a:p>
            <a:pPr algn="just">
              <a:spcBef>
                <a:spcPct val="0"/>
              </a:spcBef>
              <a:buFontTx/>
              <a:buNone/>
            </a:pPr>
            <a:r>
              <a:rPr lang="tr-TR" altLang="tr-TR" sz="2000" b="1"/>
              <a:t>		</a:t>
            </a:r>
            <a:r>
              <a:rPr lang="tr-TR" altLang="tr-TR" sz="1600" b="1"/>
              <a:t>Döllenme olmadan tohum ve meyve oluşumuna 	</a:t>
            </a:r>
            <a:r>
              <a:rPr lang="tr-TR" altLang="tr-TR" sz="1600" b="1">
                <a:solidFill>
                  <a:srgbClr val="FF0000"/>
                </a:solidFill>
              </a:rPr>
              <a:t>apomiksis</a:t>
            </a:r>
            <a:r>
              <a:rPr lang="tr-TR" altLang="tr-TR" sz="1600" b="1"/>
              <a:t> denir. Döllenme olmadan yumurtalığın 	uyarılmasıyla tohum oluşumuna </a:t>
            </a:r>
            <a:r>
              <a:rPr lang="tr-TR" altLang="tr-TR" sz="1600" b="1">
                <a:solidFill>
                  <a:srgbClr val="FF0000"/>
                </a:solidFill>
              </a:rPr>
              <a:t>partenogenesis</a:t>
            </a:r>
            <a:r>
              <a:rPr lang="tr-TR" altLang="tr-TR" sz="1600" b="1"/>
              <a:t> 	(yalancı darı); döllenme olmadan meyve oluşumuna da 	</a:t>
            </a:r>
            <a:r>
              <a:rPr lang="tr-TR" altLang="tr-TR" sz="1600" b="1">
                <a:solidFill>
                  <a:srgbClr val="FF0000"/>
                </a:solidFill>
              </a:rPr>
              <a:t>partenocarpy</a:t>
            </a:r>
            <a:r>
              <a:rPr lang="tr-TR" altLang="tr-TR" sz="1600" b="1"/>
              <a:t> adı verilir.</a:t>
            </a:r>
          </a:p>
        </p:txBody>
      </p:sp>
    </p:spTree>
    <p:extLst>
      <p:ext uri="{BB962C8B-B14F-4D97-AF65-F5344CB8AC3E}">
        <p14:creationId xmlns:p14="http://schemas.microsoft.com/office/powerpoint/2010/main" val="884218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blinds(horizontal)">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linds(horizontal)">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2" grpId="0" autoUpdateAnimBg="0"/>
      <p:bldP spid="4103" grpId="0" autoUpdateAnimBg="0"/>
      <p:bldP spid="41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024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Steril şartlarda (</a:t>
            </a:r>
            <a:r>
              <a:rPr lang="tr-TR" altLang="tr-TR" sz="1800" i="1">
                <a:latin typeface="Comic Sans MS" panose="030F0702030302020204" pitchFamily="66" charset="0"/>
              </a:rPr>
              <a:t>in vitro</a:t>
            </a:r>
            <a:r>
              <a:rPr lang="tr-TR" altLang="tr-TR" sz="1800">
                <a:latin typeface="Comic Sans MS" panose="030F0702030302020204" pitchFamily="66" charset="0"/>
              </a:rPr>
              <a:t>), yapay besin ortamında yaprak, gövde, anter, kök, çiçek, yan ve tepe meristemleri gibi bitki organları ile tek bitki hücre ve protoplastlarından yeni bitkilerin elde edilmesidir.</a:t>
            </a:r>
          </a:p>
        </p:txBody>
      </p:sp>
    </p:spTree>
    <p:extLst>
      <p:ext uri="{BB962C8B-B14F-4D97-AF65-F5344CB8AC3E}">
        <p14:creationId xmlns:p14="http://schemas.microsoft.com/office/powerpoint/2010/main" val="3666884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126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Laboratuvar</a:t>
            </a:r>
            <a:endParaRPr lang="en-US" altLang="tr-TR" sz="2400" b="1">
              <a:solidFill>
                <a:srgbClr val="FF0000"/>
              </a:solidFill>
              <a:latin typeface="Comic Sans MS" panose="030F0702030302020204" pitchFamily="66" charset="0"/>
            </a:endParaRPr>
          </a:p>
        </p:txBody>
      </p:sp>
      <p:pic>
        <p:nvPicPr>
          <p:cNvPr id="5" name="Picture 4" descr="P3300628.JPG"/>
          <p:cNvPicPr>
            <a:picLocks noChangeAspect="1"/>
          </p:cNvPicPr>
          <p:nvPr/>
        </p:nvPicPr>
        <p:blipFill>
          <a:blip r:embed="rId2"/>
          <a:stretch>
            <a:fillRect/>
          </a:stretch>
        </p:blipFill>
        <p:spPr>
          <a:xfrm>
            <a:off x="1778001" y="1214438"/>
            <a:ext cx="1857375" cy="247650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P3300626.JPG"/>
          <p:cNvPicPr>
            <a:picLocks noChangeAspect="1"/>
          </p:cNvPicPr>
          <p:nvPr/>
        </p:nvPicPr>
        <p:blipFill>
          <a:blip r:embed="rId3"/>
          <a:stretch>
            <a:fillRect/>
          </a:stretch>
        </p:blipFill>
        <p:spPr>
          <a:xfrm>
            <a:off x="5799139" y="1214438"/>
            <a:ext cx="1857375" cy="2476500"/>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P3300632.JPG"/>
          <p:cNvPicPr>
            <a:picLocks noChangeAspect="1"/>
          </p:cNvPicPr>
          <p:nvPr/>
        </p:nvPicPr>
        <p:blipFill>
          <a:blip r:embed="rId4"/>
          <a:stretch>
            <a:fillRect/>
          </a:stretch>
        </p:blipFill>
        <p:spPr>
          <a:xfrm>
            <a:off x="3787776" y="1214438"/>
            <a:ext cx="1857375" cy="2476500"/>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P3300624.JPG"/>
          <p:cNvPicPr>
            <a:picLocks noChangeAspect="1"/>
          </p:cNvPicPr>
          <p:nvPr/>
        </p:nvPicPr>
        <p:blipFill>
          <a:blip r:embed="rId5"/>
          <a:stretch>
            <a:fillRect/>
          </a:stretch>
        </p:blipFill>
        <p:spPr>
          <a:xfrm>
            <a:off x="1738313" y="3881438"/>
            <a:ext cx="3302000" cy="24765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P3300638.JPG"/>
          <p:cNvPicPr>
            <a:picLocks noChangeAspect="1"/>
          </p:cNvPicPr>
          <p:nvPr/>
        </p:nvPicPr>
        <p:blipFill>
          <a:blip r:embed="rId6"/>
          <a:stretch>
            <a:fillRect/>
          </a:stretch>
        </p:blipFill>
        <p:spPr>
          <a:xfrm>
            <a:off x="5167314" y="3881438"/>
            <a:ext cx="1857375" cy="24765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P3300648.JPG"/>
          <p:cNvPicPr>
            <a:picLocks noChangeAspect="1"/>
          </p:cNvPicPr>
          <p:nvPr/>
        </p:nvPicPr>
        <p:blipFill>
          <a:blip r:embed="rId7"/>
          <a:stretch>
            <a:fillRect/>
          </a:stretch>
        </p:blipFill>
        <p:spPr>
          <a:xfrm>
            <a:off x="7151688" y="3881438"/>
            <a:ext cx="3302000" cy="2476500"/>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descr="P3300630.JPG"/>
          <p:cNvPicPr>
            <a:picLocks noChangeAspect="1"/>
          </p:cNvPicPr>
          <p:nvPr/>
        </p:nvPicPr>
        <p:blipFill>
          <a:blip r:embed="rId8"/>
          <a:stretch>
            <a:fillRect/>
          </a:stretch>
        </p:blipFill>
        <p:spPr>
          <a:xfrm>
            <a:off x="7778751" y="1214438"/>
            <a:ext cx="2646363" cy="2476500"/>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descr="P3300679.JPG"/>
          <p:cNvPicPr>
            <a:picLocks noChangeAspect="1"/>
          </p:cNvPicPr>
          <p:nvPr/>
        </p:nvPicPr>
        <p:blipFill>
          <a:blip r:embed="rId9"/>
          <a:stretch>
            <a:fillRect/>
          </a:stretch>
        </p:blipFill>
        <p:spPr>
          <a:xfrm>
            <a:off x="9239250" y="2643188"/>
            <a:ext cx="1250950" cy="10795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00393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ou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out)">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ou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ou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ou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229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Sterilizasyon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416050"/>
            <a:ext cx="370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Çalışma ortamının sterilizasyonu </a:t>
            </a:r>
          </a:p>
        </p:txBody>
      </p:sp>
      <p:sp>
        <p:nvSpPr>
          <p:cNvPr id="5" name="Rectangle 4"/>
          <p:cNvSpPr>
            <a:spLocks noChangeArrowheads="1"/>
          </p:cNvSpPr>
          <p:nvPr/>
        </p:nvSpPr>
        <p:spPr bwMode="auto">
          <a:xfrm>
            <a:off x="1738313" y="2708276"/>
            <a:ext cx="1765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Besin ortamlarının sterilizasyonu </a:t>
            </a:r>
          </a:p>
        </p:txBody>
      </p:sp>
      <p:pic>
        <p:nvPicPr>
          <p:cNvPr id="7" name="Picture 6" descr="P3300622.JPG"/>
          <p:cNvPicPr>
            <a:picLocks noChangeAspect="1"/>
          </p:cNvPicPr>
          <p:nvPr/>
        </p:nvPicPr>
        <p:blipFill>
          <a:blip r:embed="rId2"/>
          <a:stretch>
            <a:fillRect/>
          </a:stretch>
        </p:blipFill>
        <p:spPr>
          <a:xfrm>
            <a:off x="5381625" y="1071563"/>
            <a:ext cx="2928938" cy="219710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P3300638.JPG"/>
          <p:cNvPicPr>
            <a:picLocks noChangeAspect="1"/>
          </p:cNvPicPr>
          <p:nvPr/>
        </p:nvPicPr>
        <p:blipFill>
          <a:blip r:embed="rId3"/>
          <a:stretch>
            <a:fillRect/>
          </a:stretch>
        </p:blipFill>
        <p:spPr>
          <a:xfrm>
            <a:off x="2178051" y="3714751"/>
            <a:ext cx="2036763" cy="2714625"/>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P3300664.JPG"/>
          <p:cNvPicPr>
            <a:picLocks noChangeAspect="1"/>
          </p:cNvPicPr>
          <p:nvPr/>
        </p:nvPicPr>
        <p:blipFill>
          <a:blip r:embed="rId4"/>
          <a:stretch>
            <a:fillRect/>
          </a:stretch>
        </p:blipFill>
        <p:spPr>
          <a:xfrm>
            <a:off x="4391025" y="3714751"/>
            <a:ext cx="2713038" cy="2714625"/>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Fig. 1.jpg"/>
          <p:cNvPicPr>
            <a:picLocks noChangeAspect="1"/>
          </p:cNvPicPr>
          <p:nvPr/>
        </p:nvPicPr>
        <p:blipFill>
          <a:blip r:embed="rId5"/>
          <a:stretch>
            <a:fillRect/>
          </a:stretch>
        </p:blipFill>
        <p:spPr>
          <a:xfrm>
            <a:off x="7269164" y="3716338"/>
            <a:ext cx="2714625" cy="27162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58033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ox(out)">
                                      <p:cBhvr>
                                        <p:cTn id="15" dur="500"/>
                                        <p:tgtEl>
                                          <p:spTgt spid="5">
                                            <p:txEl>
                                              <p:pRg st="0" end="0"/>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out)">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ou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13315"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Sterilizasyon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2024063" y="1398589"/>
            <a:ext cx="463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Alet ve ekipmanların sterilizasyonu</a:t>
            </a:r>
          </a:p>
        </p:txBody>
      </p:sp>
      <p:sp>
        <p:nvSpPr>
          <p:cNvPr id="10" name="Rectangle 9"/>
          <p:cNvSpPr>
            <a:spLocks noChangeArrowheads="1"/>
          </p:cNvSpPr>
          <p:nvPr/>
        </p:nvSpPr>
        <p:spPr bwMode="auto">
          <a:xfrm>
            <a:off x="2024063" y="3643314"/>
            <a:ext cx="641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Eksplantların (bitki materyallerinin) yüzey sterilizasyonu</a:t>
            </a:r>
          </a:p>
        </p:txBody>
      </p:sp>
      <p:pic>
        <p:nvPicPr>
          <p:cNvPr id="12" name="Picture 11" descr="P3300648.JPG"/>
          <p:cNvPicPr>
            <a:picLocks noChangeAspect="1"/>
          </p:cNvPicPr>
          <p:nvPr/>
        </p:nvPicPr>
        <p:blipFill>
          <a:blip r:embed="rId2"/>
          <a:stretch>
            <a:fillRect/>
          </a:stretch>
        </p:blipFill>
        <p:spPr>
          <a:xfrm>
            <a:off x="6881814" y="1071563"/>
            <a:ext cx="2928937" cy="21971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Fide.TIF"/>
          <p:cNvPicPr>
            <a:picLocks noChangeAspect="1"/>
          </p:cNvPicPr>
          <p:nvPr/>
        </p:nvPicPr>
        <p:blipFill>
          <a:blip r:embed="rId3"/>
          <a:stretch>
            <a:fillRect/>
          </a:stretch>
        </p:blipFill>
        <p:spPr>
          <a:xfrm>
            <a:off x="8229601" y="3778250"/>
            <a:ext cx="1871663" cy="2794000"/>
          </a:xfrm>
          <a:prstGeom prst="rect">
            <a:avLst/>
          </a:prstGeom>
          <a:ln>
            <a:solidFill>
              <a:schemeClr val="tx1"/>
            </a:solidFill>
          </a:ln>
          <a:effectLst>
            <a:outerShdw blurRad="50800" dist="38100" dir="2700000" algn="tl" rotWithShape="0">
              <a:prstClr val="black">
                <a:alpha val="40000"/>
              </a:prstClr>
            </a:outerShdw>
          </a:effectLst>
        </p:spPr>
      </p:pic>
      <p:sp>
        <p:nvSpPr>
          <p:cNvPr id="14" name="Rectangle 13"/>
          <p:cNvSpPr>
            <a:spLocks noChangeArrowheads="1"/>
          </p:cNvSpPr>
          <p:nvPr/>
        </p:nvSpPr>
        <p:spPr bwMode="auto">
          <a:xfrm>
            <a:off x="2033588" y="4416425"/>
            <a:ext cx="6419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Yüzey sterilizasyonunda önemli faktörler;</a:t>
            </a:r>
          </a:p>
          <a:p>
            <a:pPr eaLnBrk="1" hangingPunct="1">
              <a:spcBef>
                <a:spcPct val="0"/>
              </a:spcBef>
              <a:buClr>
                <a:srgbClr val="FF0000"/>
              </a:buClr>
              <a:buFont typeface="Wingdings" panose="05000000000000000000" pitchFamily="2" charset="2"/>
              <a:buChar char="q"/>
            </a:pPr>
            <a:r>
              <a:rPr lang="tr-TR" altLang="tr-TR" sz="1800">
                <a:latin typeface="Comic Sans MS" panose="030F0702030302020204" pitchFamily="66" charset="0"/>
              </a:rPr>
              <a:t> Dezenfektan dozu,</a:t>
            </a:r>
          </a:p>
          <a:p>
            <a:pPr eaLnBrk="1" hangingPunct="1">
              <a:spcBef>
                <a:spcPct val="0"/>
              </a:spcBef>
              <a:buClr>
                <a:srgbClr val="FF0000"/>
              </a:buClr>
              <a:buFont typeface="Wingdings" panose="05000000000000000000" pitchFamily="2" charset="2"/>
              <a:buChar char="q"/>
            </a:pPr>
            <a:r>
              <a:rPr lang="tr-TR" altLang="tr-TR" sz="1800">
                <a:latin typeface="Comic Sans MS" panose="030F0702030302020204" pitchFamily="66" charset="0"/>
              </a:rPr>
              <a:t> Sterilizasyon süresi,</a:t>
            </a:r>
          </a:p>
          <a:p>
            <a:pPr eaLnBrk="1" hangingPunct="1">
              <a:spcBef>
                <a:spcPct val="0"/>
              </a:spcBef>
              <a:buClr>
                <a:srgbClr val="FF0000"/>
              </a:buClr>
              <a:buFont typeface="Wingdings" panose="05000000000000000000" pitchFamily="2" charset="2"/>
              <a:buChar char="q"/>
            </a:pPr>
            <a:r>
              <a:rPr lang="tr-TR" altLang="tr-TR" sz="1800">
                <a:latin typeface="Comic Sans MS" panose="030F0702030302020204" pitchFamily="66" charset="0"/>
              </a:rPr>
              <a:t> Dezenfektan sıcaklığı</a:t>
            </a:r>
          </a:p>
        </p:txBody>
      </p:sp>
    </p:spTree>
    <p:extLst>
      <p:ext uri="{BB962C8B-B14F-4D97-AF65-F5344CB8AC3E}">
        <p14:creationId xmlns:p14="http://schemas.microsoft.com/office/powerpoint/2010/main" val="187882281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out)">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ox(out)">
                                      <p:cBhvr>
                                        <p:cTn id="15" dur="500"/>
                                        <p:tgtEl>
                                          <p:spTgt spid="1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ox(out)">
                                      <p:cBhvr>
                                        <p:cTn id="20" dur="500"/>
                                        <p:tgtEl>
                                          <p:spTgt spid="1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box(out)">
                                      <p:cBhvr>
                                        <p:cTn id="25" dur="500"/>
                                        <p:tgtEl>
                                          <p:spTgt spid="1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box(out)">
                                      <p:cBhvr>
                                        <p:cTn id="30" dur="500"/>
                                        <p:tgtEl>
                                          <p:spTgt spid="1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box(out)">
                                      <p:cBhvr>
                                        <p:cTn id="35" dur="500"/>
                                        <p:tgtEl>
                                          <p:spTgt spid="14">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ou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389</Words>
  <Application>Microsoft Office PowerPoint</Application>
  <PresentationFormat>Geniş ekran</PresentationFormat>
  <Paragraphs>138</Paragraphs>
  <Slides>16</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Calibri</vt:lpstr>
      <vt:lpstr>Century Gothic</vt:lpstr>
      <vt:lpstr>Comic Sans MS</vt:lpstr>
      <vt:lpstr>Times New Roman</vt:lpstr>
      <vt:lpstr>Wingdings</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2018-03-22T08:26:07Z</dcterms:created>
  <dcterms:modified xsi:type="dcterms:W3CDTF">2018-03-22T08:26:29Z</dcterms:modified>
</cp:coreProperties>
</file>