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D82FC1D-C397-43C0-999A-F2333373B82F}"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3F493EA-3A3D-4AAC-A265-932E6ED922E4}" type="slidenum">
              <a:rPr lang="tr-TR" smtClean="0"/>
              <a:t>‹#›</a:t>
            </a:fld>
            <a:endParaRPr lang="tr-TR"/>
          </a:p>
        </p:txBody>
      </p:sp>
    </p:spTree>
    <p:extLst>
      <p:ext uri="{BB962C8B-B14F-4D97-AF65-F5344CB8AC3E}">
        <p14:creationId xmlns:p14="http://schemas.microsoft.com/office/powerpoint/2010/main" val="3349288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D82FC1D-C397-43C0-999A-F2333373B82F}"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3F493EA-3A3D-4AAC-A265-932E6ED922E4}" type="slidenum">
              <a:rPr lang="tr-TR" smtClean="0"/>
              <a:t>‹#›</a:t>
            </a:fld>
            <a:endParaRPr lang="tr-TR"/>
          </a:p>
        </p:txBody>
      </p:sp>
    </p:spTree>
    <p:extLst>
      <p:ext uri="{BB962C8B-B14F-4D97-AF65-F5344CB8AC3E}">
        <p14:creationId xmlns:p14="http://schemas.microsoft.com/office/powerpoint/2010/main" val="2455962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D82FC1D-C397-43C0-999A-F2333373B82F}"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3F493EA-3A3D-4AAC-A265-932E6ED922E4}" type="slidenum">
              <a:rPr lang="tr-TR" smtClean="0"/>
              <a:t>‹#›</a:t>
            </a:fld>
            <a:endParaRPr lang="tr-TR"/>
          </a:p>
        </p:txBody>
      </p:sp>
    </p:spTree>
    <p:extLst>
      <p:ext uri="{BB962C8B-B14F-4D97-AF65-F5344CB8AC3E}">
        <p14:creationId xmlns:p14="http://schemas.microsoft.com/office/powerpoint/2010/main" val="2256346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D82FC1D-C397-43C0-999A-F2333373B82F}"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3F493EA-3A3D-4AAC-A265-932E6ED922E4}"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770548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D82FC1D-C397-43C0-999A-F2333373B82F}"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3F493EA-3A3D-4AAC-A265-932E6ED922E4}" type="slidenum">
              <a:rPr lang="tr-TR" smtClean="0"/>
              <a:t>‹#›</a:t>
            </a:fld>
            <a:endParaRPr lang="tr-TR"/>
          </a:p>
        </p:txBody>
      </p:sp>
    </p:spTree>
    <p:extLst>
      <p:ext uri="{BB962C8B-B14F-4D97-AF65-F5344CB8AC3E}">
        <p14:creationId xmlns:p14="http://schemas.microsoft.com/office/powerpoint/2010/main" val="3620206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D82FC1D-C397-43C0-999A-F2333373B82F}" type="datetimeFigureOut">
              <a:rPr lang="tr-TR" smtClean="0"/>
              <a:t>22.03.2018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3F493EA-3A3D-4AAC-A265-932E6ED922E4}" type="slidenum">
              <a:rPr lang="tr-TR" smtClean="0"/>
              <a:t>‹#›</a:t>
            </a:fld>
            <a:endParaRPr lang="tr-TR"/>
          </a:p>
        </p:txBody>
      </p:sp>
    </p:spTree>
    <p:extLst>
      <p:ext uri="{BB962C8B-B14F-4D97-AF65-F5344CB8AC3E}">
        <p14:creationId xmlns:p14="http://schemas.microsoft.com/office/powerpoint/2010/main" val="1319483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D82FC1D-C397-43C0-999A-F2333373B82F}" type="datetimeFigureOut">
              <a:rPr lang="tr-TR" smtClean="0"/>
              <a:t>22.03.2018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3F493EA-3A3D-4AAC-A265-932E6ED922E4}" type="slidenum">
              <a:rPr lang="tr-TR" smtClean="0"/>
              <a:t>‹#›</a:t>
            </a:fld>
            <a:endParaRPr lang="tr-TR"/>
          </a:p>
        </p:txBody>
      </p:sp>
    </p:spTree>
    <p:extLst>
      <p:ext uri="{BB962C8B-B14F-4D97-AF65-F5344CB8AC3E}">
        <p14:creationId xmlns:p14="http://schemas.microsoft.com/office/powerpoint/2010/main" val="4017821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D82FC1D-C397-43C0-999A-F2333373B82F}"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3F493EA-3A3D-4AAC-A265-932E6ED922E4}" type="slidenum">
              <a:rPr lang="tr-TR" smtClean="0"/>
              <a:t>‹#›</a:t>
            </a:fld>
            <a:endParaRPr lang="tr-TR"/>
          </a:p>
        </p:txBody>
      </p:sp>
    </p:spTree>
    <p:extLst>
      <p:ext uri="{BB962C8B-B14F-4D97-AF65-F5344CB8AC3E}">
        <p14:creationId xmlns:p14="http://schemas.microsoft.com/office/powerpoint/2010/main" val="471980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D82FC1D-C397-43C0-999A-F2333373B82F}"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3F493EA-3A3D-4AAC-A265-932E6ED922E4}" type="slidenum">
              <a:rPr lang="tr-TR" smtClean="0"/>
              <a:t>‹#›</a:t>
            </a:fld>
            <a:endParaRPr lang="tr-TR"/>
          </a:p>
        </p:txBody>
      </p:sp>
    </p:spTree>
    <p:extLst>
      <p:ext uri="{BB962C8B-B14F-4D97-AF65-F5344CB8AC3E}">
        <p14:creationId xmlns:p14="http://schemas.microsoft.com/office/powerpoint/2010/main" val="321985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AD82FC1D-C397-43C0-999A-F2333373B82F}"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3F493EA-3A3D-4AAC-A265-932E6ED922E4}" type="slidenum">
              <a:rPr lang="tr-TR" smtClean="0"/>
              <a:t>‹#›</a:t>
            </a:fld>
            <a:endParaRPr lang="tr-TR"/>
          </a:p>
        </p:txBody>
      </p:sp>
    </p:spTree>
    <p:extLst>
      <p:ext uri="{BB962C8B-B14F-4D97-AF65-F5344CB8AC3E}">
        <p14:creationId xmlns:p14="http://schemas.microsoft.com/office/powerpoint/2010/main" val="3100395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D82FC1D-C397-43C0-999A-F2333373B82F}"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3F493EA-3A3D-4AAC-A265-932E6ED922E4}" type="slidenum">
              <a:rPr lang="tr-TR" smtClean="0"/>
              <a:t>‹#›</a:t>
            </a:fld>
            <a:endParaRPr lang="tr-TR"/>
          </a:p>
        </p:txBody>
      </p:sp>
    </p:spTree>
    <p:extLst>
      <p:ext uri="{BB962C8B-B14F-4D97-AF65-F5344CB8AC3E}">
        <p14:creationId xmlns:p14="http://schemas.microsoft.com/office/powerpoint/2010/main" val="2678188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AD82FC1D-C397-43C0-999A-F2333373B82F}"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3F493EA-3A3D-4AAC-A265-932E6ED922E4}" type="slidenum">
              <a:rPr lang="tr-TR" smtClean="0"/>
              <a:t>‹#›</a:t>
            </a:fld>
            <a:endParaRPr lang="tr-TR"/>
          </a:p>
        </p:txBody>
      </p:sp>
    </p:spTree>
    <p:extLst>
      <p:ext uri="{BB962C8B-B14F-4D97-AF65-F5344CB8AC3E}">
        <p14:creationId xmlns:p14="http://schemas.microsoft.com/office/powerpoint/2010/main" val="3973389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D82FC1D-C397-43C0-999A-F2333373B82F}" type="datetimeFigureOut">
              <a:rPr lang="tr-TR" smtClean="0"/>
              <a:t>22.03.2018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3F493EA-3A3D-4AAC-A265-932E6ED922E4}" type="slidenum">
              <a:rPr lang="tr-TR" smtClean="0"/>
              <a:t>‹#›</a:t>
            </a:fld>
            <a:endParaRPr lang="tr-TR"/>
          </a:p>
        </p:txBody>
      </p:sp>
    </p:spTree>
    <p:extLst>
      <p:ext uri="{BB962C8B-B14F-4D97-AF65-F5344CB8AC3E}">
        <p14:creationId xmlns:p14="http://schemas.microsoft.com/office/powerpoint/2010/main" val="2609644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AD82FC1D-C397-43C0-999A-F2333373B82F}" type="datetimeFigureOut">
              <a:rPr lang="tr-TR" smtClean="0"/>
              <a:t>22.03.2018</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13F493EA-3A3D-4AAC-A265-932E6ED922E4}" type="slidenum">
              <a:rPr lang="tr-TR" smtClean="0"/>
              <a:t>‹#›</a:t>
            </a:fld>
            <a:endParaRPr lang="tr-TR"/>
          </a:p>
        </p:txBody>
      </p:sp>
    </p:spTree>
    <p:extLst>
      <p:ext uri="{BB962C8B-B14F-4D97-AF65-F5344CB8AC3E}">
        <p14:creationId xmlns:p14="http://schemas.microsoft.com/office/powerpoint/2010/main" val="755647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D82FC1D-C397-43C0-999A-F2333373B82F}" type="datetimeFigureOut">
              <a:rPr lang="tr-TR" smtClean="0"/>
              <a:t>22.03.2018</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13F493EA-3A3D-4AAC-A265-932E6ED922E4}" type="slidenum">
              <a:rPr lang="tr-TR" smtClean="0"/>
              <a:t>‹#›</a:t>
            </a:fld>
            <a:endParaRPr lang="tr-TR"/>
          </a:p>
        </p:txBody>
      </p:sp>
    </p:spTree>
    <p:extLst>
      <p:ext uri="{BB962C8B-B14F-4D97-AF65-F5344CB8AC3E}">
        <p14:creationId xmlns:p14="http://schemas.microsoft.com/office/powerpoint/2010/main" val="4143082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AD82FC1D-C397-43C0-999A-F2333373B82F}" type="datetimeFigureOut">
              <a:rPr lang="tr-TR" smtClean="0"/>
              <a:t>22.03.2018</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13F493EA-3A3D-4AAC-A265-932E6ED922E4}" type="slidenum">
              <a:rPr lang="tr-TR" smtClean="0"/>
              <a:t>‹#›</a:t>
            </a:fld>
            <a:endParaRPr lang="tr-TR"/>
          </a:p>
        </p:txBody>
      </p:sp>
    </p:spTree>
    <p:extLst>
      <p:ext uri="{BB962C8B-B14F-4D97-AF65-F5344CB8AC3E}">
        <p14:creationId xmlns:p14="http://schemas.microsoft.com/office/powerpoint/2010/main" val="1729659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D82FC1D-C397-43C0-999A-F2333373B82F}"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3F493EA-3A3D-4AAC-A265-932E6ED922E4}" type="slidenum">
              <a:rPr lang="tr-TR" smtClean="0"/>
              <a:t>‹#›</a:t>
            </a:fld>
            <a:endParaRPr lang="tr-TR"/>
          </a:p>
        </p:txBody>
      </p:sp>
    </p:spTree>
    <p:extLst>
      <p:ext uri="{BB962C8B-B14F-4D97-AF65-F5344CB8AC3E}">
        <p14:creationId xmlns:p14="http://schemas.microsoft.com/office/powerpoint/2010/main" val="453178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D82FC1D-C397-43C0-999A-F2333373B82F}" type="datetimeFigureOut">
              <a:rPr lang="tr-TR" smtClean="0"/>
              <a:t>22.03.2018</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3F493EA-3A3D-4AAC-A265-932E6ED922E4}" type="slidenum">
              <a:rPr lang="tr-TR" smtClean="0"/>
              <a:t>‹#›</a:t>
            </a:fld>
            <a:endParaRPr lang="tr-TR"/>
          </a:p>
        </p:txBody>
      </p:sp>
    </p:spTree>
    <p:extLst>
      <p:ext uri="{BB962C8B-B14F-4D97-AF65-F5344CB8AC3E}">
        <p14:creationId xmlns:p14="http://schemas.microsoft.com/office/powerpoint/2010/main" val="16320844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62" name="Rectangle 26"/>
          <p:cNvSpPr>
            <a:spLocks noChangeArrowheads="1"/>
          </p:cNvSpPr>
          <p:nvPr/>
        </p:nvSpPr>
        <p:spPr bwMode="auto">
          <a:xfrm>
            <a:off x="1774826" y="1989139"/>
            <a:ext cx="8569325" cy="1800225"/>
          </a:xfrm>
          <a:prstGeom prst="rect">
            <a:avLst/>
          </a:prstGeom>
          <a:noFill/>
          <a:ln w="9525">
            <a:noFill/>
            <a:miter lim="800000"/>
            <a:headEnd/>
            <a:tailEnd/>
          </a:ln>
          <a:effectLst>
            <a:outerShdw dist="35921" dir="2700000" algn="ctr" rotWithShape="0">
              <a:schemeClr val="tx1">
                <a:alpha val="50000"/>
              </a:schemeClr>
            </a:outerShdw>
          </a:effectLst>
        </p:spPr>
        <p:txBody>
          <a:bodyPr lIns="92075" tIns="46038" rIns="92075" bIns="46038" anchor="ctr"/>
          <a:lstStyle/>
          <a:p>
            <a:pPr algn="ctr">
              <a:defRPr/>
            </a:pPr>
            <a:r>
              <a:rPr lang="tr-TR" sz="2800" b="1" dirty="0">
                <a:solidFill>
                  <a:srgbClr val="FFFF00"/>
                </a:solidFill>
                <a:latin typeface="Comic Sans MS" pitchFamily="66" charset="0"/>
              </a:rPr>
              <a:t>DOKU KÜLTÜRÜ VE BİYOTEKNOLOJİ İLE İLGİLİ PROBLEMLER</a:t>
            </a:r>
          </a:p>
        </p:txBody>
      </p:sp>
    </p:spTree>
    <p:extLst>
      <p:ext uri="{BB962C8B-B14F-4D97-AF65-F5344CB8AC3E}">
        <p14:creationId xmlns:p14="http://schemas.microsoft.com/office/powerpoint/2010/main" val="636525428"/>
      </p:ext>
    </p:extLst>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Line 2"/>
          <p:cNvSpPr>
            <a:spLocks noChangeShapeType="1"/>
          </p:cNvSpPr>
          <p:nvPr/>
        </p:nvSpPr>
        <p:spPr bwMode="auto">
          <a:xfrm>
            <a:off x="1847850" y="979488"/>
            <a:ext cx="8496300"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a:defRPr/>
            </a:pPr>
            <a:endParaRPr lang="tr-TR">
              <a:latin typeface="Arial" charset="0"/>
            </a:endParaRPr>
          </a:p>
        </p:txBody>
      </p:sp>
      <p:sp>
        <p:nvSpPr>
          <p:cNvPr id="143367" name="Rectangle 7"/>
          <p:cNvSpPr>
            <a:spLocks noChangeArrowheads="1"/>
          </p:cNvSpPr>
          <p:nvPr/>
        </p:nvSpPr>
        <p:spPr bwMode="auto">
          <a:xfrm>
            <a:off x="1749426" y="476250"/>
            <a:ext cx="8594725" cy="431800"/>
          </a:xfrm>
          <a:prstGeom prst="rect">
            <a:avLst/>
          </a:prstGeom>
          <a:noFill/>
          <a:ln w="9525">
            <a:noFill/>
            <a:miter lim="800000"/>
            <a:headEnd/>
            <a:tailEnd/>
          </a:ln>
          <a:effectLst>
            <a:outerShdw dist="17961" dir="2700000" algn="ctr" rotWithShape="0">
              <a:schemeClr val="tx1"/>
            </a:outerShdw>
          </a:effectLst>
        </p:spPr>
        <p:txBody>
          <a:bodyPr lIns="92075" tIns="46038" rIns="92075" bIns="46038"/>
          <a:lstStyle/>
          <a:p>
            <a:pPr algn="just">
              <a:spcBef>
                <a:spcPct val="20000"/>
              </a:spcBef>
              <a:buFont typeface="Wingdings" pitchFamily="2" charset="2"/>
              <a:buNone/>
              <a:defRPr/>
            </a:pPr>
            <a:r>
              <a:rPr lang="tr-TR" sz="2200" dirty="0">
                <a:solidFill>
                  <a:srgbClr val="FF0000"/>
                </a:solidFill>
                <a:latin typeface="Comic Sans MS" pitchFamily="66" charset="0"/>
              </a:rPr>
              <a:t>Problemler – </a:t>
            </a:r>
            <a:r>
              <a:rPr lang="tr-TR" sz="2200" i="1" dirty="0">
                <a:solidFill>
                  <a:srgbClr val="FF0000"/>
                </a:solidFill>
                <a:latin typeface="Comic Sans MS" pitchFamily="66" charset="0"/>
              </a:rPr>
              <a:t>In Vitro</a:t>
            </a:r>
            <a:r>
              <a:rPr lang="tr-TR" sz="2200" dirty="0">
                <a:solidFill>
                  <a:srgbClr val="FF0000"/>
                </a:solidFill>
                <a:latin typeface="Comic Sans MS" pitchFamily="66" charset="0"/>
              </a:rPr>
              <a:t> Rejenerasyonla İlgili Problemler</a:t>
            </a:r>
            <a:endParaRPr lang="en-US" sz="2000" dirty="0">
              <a:solidFill>
                <a:srgbClr val="FF0000"/>
              </a:solidFill>
              <a:latin typeface="Comic Sans MS" pitchFamily="66" charset="0"/>
            </a:endParaRPr>
          </a:p>
        </p:txBody>
      </p:sp>
      <p:sp>
        <p:nvSpPr>
          <p:cNvPr id="9220" name="Rectangle 6"/>
          <p:cNvSpPr>
            <a:spLocks noChangeArrowheads="1"/>
          </p:cNvSpPr>
          <p:nvPr/>
        </p:nvSpPr>
        <p:spPr bwMode="auto">
          <a:xfrm>
            <a:off x="1847851" y="1268414"/>
            <a:ext cx="85693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Aft>
                <a:spcPts val="1200"/>
              </a:spcAft>
            </a:pPr>
            <a:r>
              <a:rPr lang="tr-TR" altLang="tr-TR">
                <a:latin typeface="Comic Sans MS" panose="030F0702030302020204" pitchFamily="66" charset="0"/>
              </a:rPr>
              <a:t>Rejenerasyon kapasitesini etkileyen diğer bir faktör de; eksplantın kültürden sonra gelişmeye bırakıldığı ortamın ışık ve sıcaklık değerleridir. Aydınlanma güneş ışığına en yakın ışığı veren floresan lambalarla sağlanır. Bitki türlerinin ihtiyaç duyduğu ışık miktarı ve süresi farklı olabilmektedir. Işık miktarı 1000-10.000 lüx arasında değişirken, ışıklanma süresi 16 saat olarak uygulanır. Sıcaklık, bitkinin ihtiyaç duyduğu miktardan en fazla </a:t>
            </a:r>
            <a:r>
              <a:rPr lang="tr-TR" altLang="tr-TR">
                <a:latin typeface="Comic Sans MS" panose="030F0702030302020204" pitchFamily="66" charset="0"/>
                <a:sym typeface="Symbol" panose="05050102010706020507" pitchFamily="18" charset="2"/>
              </a:rPr>
              <a:t></a:t>
            </a:r>
            <a:r>
              <a:rPr lang="tr-TR" altLang="tr-TR">
                <a:latin typeface="Comic Sans MS" panose="030F0702030302020204" pitchFamily="66" charset="0"/>
              </a:rPr>
              <a:t>1</a:t>
            </a:r>
            <a:r>
              <a:rPr lang="tr-TR" altLang="tr-TR">
                <a:latin typeface="Comic Sans MS" panose="030F0702030302020204" pitchFamily="66" charset="0"/>
                <a:sym typeface="Symbol" panose="05050102010706020507" pitchFamily="18" charset="2"/>
              </a:rPr>
              <a:t></a:t>
            </a:r>
            <a:r>
              <a:rPr lang="tr-TR" altLang="tr-TR">
                <a:latin typeface="Comic Sans MS" panose="030F0702030302020204" pitchFamily="66" charset="0"/>
              </a:rPr>
              <a:t>C fark edebilir. Sıcaklığın devamlı olarak yükselip düşmesi eksplantları strese soktuğundan, rejenerasyon kapasitesi düşmektedir.</a:t>
            </a:r>
          </a:p>
        </p:txBody>
      </p:sp>
    </p:spTree>
    <p:extLst>
      <p:ext uri="{BB962C8B-B14F-4D97-AF65-F5344CB8AC3E}">
        <p14:creationId xmlns:p14="http://schemas.microsoft.com/office/powerpoint/2010/main" val="80352818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box(out)">
                                      <p:cBhvr>
                                        <p:cTn id="7" dur="500"/>
                                        <p:tgtEl>
                                          <p:spTgt spid="92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Line 2"/>
          <p:cNvSpPr>
            <a:spLocks noChangeShapeType="1"/>
          </p:cNvSpPr>
          <p:nvPr/>
        </p:nvSpPr>
        <p:spPr bwMode="auto">
          <a:xfrm>
            <a:off x="1847850" y="979488"/>
            <a:ext cx="8496300"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a:defRPr/>
            </a:pPr>
            <a:endParaRPr lang="tr-TR">
              <a:latin typeface="Arial" charset="0"/>
            </a:endParaRPr>
          </a:p>
        </p:txBody>
      </p:sp>
      <p:sp>
        <p:nvSpPr>
          <p:cNvPr id="143367" name="Rectangle 7"/>
          <p:cNvSpPr>
            <a:spLocks noChangeArrowheads="1"/>
          </p:cNvSpPr>
          <p:nvPr/>
        </p:nvSpPr>
        <p:spPr bwMode="auto">
          <a:xfrm>
            <a:off x="1749425" y="476250"/>
            <a:ext cx="8135938" cy="431800"/>
          </a:xfrm>
          <a:prstGeom prst="rect">
            <a:avLst/>
          </a:prstGeom>
          <a:noFill/>
          <a:ln w="9525">
            <a:noFill/>
            <a:miter lim="800000"/>
            <a:headEnd/>
            <a:tailEnd/>
          </a:ln>
          <a:effectLst>
            <a:outerShdw dist="17961" dir="2700000" algn="ctr" rotWithShape="0">
              <a:schemeClr val="tx1"/>
            </a:outerShdw>
          </a:effectLst>
        </p:spPr>
        <p:txBody>
          <a:bodyPr lIns="92075" tIns="46038" rIns="92075" bIns="46038"/>
          <a:lstStyle/>
          <a:p>
            <a:pPr algn="just">
              <a:spcBef>
                <a:spcPct val="20000"/>
              </a:spcBef>
              <a:buFont typeface="Wingdings" pitchFamily="2" charset="2"/>
              <a:buNone/>
              <a:defRPr/>
            </a:pPr>
            <a:r>
              <a:rPr lang="tr-TR" sz="2200" dirty="0">
                <a:solidFill>
                  <a:srgbClr val="FF0000"/>
                </a:solidFill>
                <a:latin typeface="Comic Sans MS" pitchFamily="66" charset="0"/>
              </a:rPr>
              <a:t>Problemler</a:t>
            </a:r>
            <a:endParaRPr lang="en-US" sz="2000" dirty="0">
              <a:solidFill>
                <a:srgbClr val="FF0000"/>
              </a:solidFill>
              <a:latin typeface="Comic Sans MS" pitchFamily="66" charset="0"/>
            </a:endParaRPr>
          </a:p>
        </p:txBody>
      </p:sp>
      <p:sp>
        <p:nvSpPr>
          <p:cNvPr id="3076" name="Rectangle 6"/>
          <p:cNvSpPr>
            <a:spLocks noChangeArrowheads="1"/>
          </p:cNvSpPr>
          <p:nvPr/>
        </p:nvSpPr>
        <p:spPr bwMode="auto">
          <a:xfrm>
            <a:off x="1847851" y="1268413"/>
            <a:ext cx="85693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tr-TR" altLang="tr-TR">
                <a:latin typeface="Comic Sans MS" panose="030F0702030302020204" pitchFamily="66" charset="0"/>
              </a:rPr>
              <a:t>Günümüzde bazı tarımsal karakterleri iyileştirilmiş olan transgenik mısır, soya, pamuk ve patates çeşitleri yaygın olarak üretilmeye başlanmıştır. Diğer birçok türde ise, transgenik çeşitler yoğun tarla denemelerine alınmıştır. Bununla beraber, bitki biyoteknolojisinde henüz çözülmemiş birçok problem vardır. Bu problemleri üç başlık altında özetlemek mümkündür.</a:t>
            </a:r>
          </a:p>
        </p:txBody>
      </p:sp>
      <p:graphicFrame>
        <p:nvGraphicFramePr>
          <p:cNvPr id="8" name="Table 7"/>
          <p:cNvGraphicFramePr>
            <a:graphicFrameLocks noGrp="1"/>
          </p:cNvGraphicFramePr>
          <p:nvPr/>
        </p:nvGraphicFramePr>
        <p:xfrm>
          <a:off x="2495550" y="2924175"/>
          <a:ext cx="7416800" cy="1646238"/>
        </p:xfrm>
        <a:graphic>
          <a:graphicData uri="http://schemas.openxmlformats.org/drawingml/2006/table">
            <a:tbl>
              <a:tblPr/>
              <a:tblGrid>
                <a:gridCol w="7416800"/>
              </a:tblGrid>
              <a:tr h="1646238">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Comic Sans MS" pitchFamily="66" charset="0"/>
                          <a:cs typeface="Times New Roman" pitchFamily="18" charset="0"/>
                          <a:sym typeface="Wingdings" pitchFamily="2" charset="2"/>
                        </a:rPr>
                        <a:t></a:t>
                      </a:r>
                      <a:r>
                        <a:rPr kumimoji="0" lang="tr-TR" sz="1800" b="0" i="0" u="none" strike="noStrike" cap="none" normalizeH="0" baseline="0" dirty="0" smtClean="0">
                          <a:ln>
                            <a:noFill/>
                          </a:ln>
                          <a:solidFill>
                            <a:schemeClr val="tx1"/>
                          </a:solidFill>
                          <a:effectLst/>
                          <a:latin typeface="Comic Sans MS" pitchFamily="66" charset="0"/>
                          <a:cs typeface="Times New Roman" pitchFamily="18" charset="0"/>
                        </a:rPr>
                        <a:t> Bitkilerin </a:t>
                      </a:r>
                      <a:r>
                        <a:rPr kumimoji="0" lang="tr-TR" sz="1800" b="0" i="1" u="none" strike="noStrike" cap="none" normalizeH="0" baseline="0" dirty="0" smtClean="0">
                          <a:ln>
                            <a:noFill/>
                          </a:ln>
                          <a:solidFill>
                            <a:schemeClr val="tx1"/>
                          </a:solidFill>
                          <a:effectLst/>
                          <a:latin typeface="Comic Sans MS" pitchFamily="66" charset="0"/>
                          <a:cs typeface="Times New Roman" pitchFamily="18" charset="0"/>
                        </a:rPr>
                        <a:t>in vitro</a:t>
                      </a:r>
                      <a:r>
                        <a:rPr kumimoji="0" lang="tr-TR" sz="1800" b="0" i="0" u="none" strike="noStrike" cap="none" normalizeH="0" baseline="0" dirty="0" smtClean="0">
                          <a:ln>
                            <a:noFill/>
                          </a:ln>
                          <a:solidFill>
                            <a:schemeClr val="tx1"/>
                          </a:solidFill>
                          <a:effectLst/>
                          <a:latin typeface="Comic Sans MS" pitchFamily="66" charset="0"/>
                          <a:cs typeface="Times New Roman" pitchFamily="18" charset="0"/>
                        </a:rPr>
                        <a:t> rejenerasyonu ile ilgili problemler,</a:t>
                      </a:r>
                    </a:p>
                    <a:p>
                      <a:pPr marL="0" marR="0" lvl="0" indent="0" algn="just" defTabSz="914400" rtl="0" eaLnBrk="1" fontAlgn="base" latinLnBrk="0" hangingPunct="1">
                        <a:lnSpc>
                          <a:spcPct val="15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Comic Sans MS" pitchFamily="66" charset="0"/>
                          <a:cs typeface="Times New Roman" pitchFamily="18" charset="0"/>
                          <a:sym typeface="Wingdings" pitchFamily="2" charset="2"/>
                        </a:rPr>
                        <a:t></a:t>
                      </a:r>
                      <a:r>
                        <a:rPr kumimoji="0" lang="tr-TR" sz="1800" b="0" i="0" u="none" strike="noStrike" cap="none" normalizeH="0" baseline="0" dirty="0" smtClean="0">
                          <a:ln>
                            <a:noFill/>
                          </a:ln>
                          <a:solidFill>
                            <a:schemeClr val="tx1"/>
                          </a:solidFill>
                          <a:effectLst/>
                          <a:latin typeface="Comic Sans MS" pitchFamily="66" charset="0"/>
                          <a:cs typeface="Times New Roman" pitchFamily="18" charset="0"/>
                        </a:rPr>
                        <a:t> Kültür sırasında karşılaşılan problemler,</a:t>
                      </a:r>
                    </a:p>
                    <a:p>
                      <a:pPr marL="0" marR="0" lvl="0" indent="0" algn="just" defTabSz="914400" rtl="0" eaLnBrk="1" fontAlgn="base" latinLnBrk="0" hangingPunct="1">
                        <a:lnSpc>
                          <a:spcPct val="15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Comic Sans MS" pitchFamily="66" charset="0"/>
                          <a:cs typeface="Times New Roman" pitchFamily="18" charset="0"/>
                          <a:sym typeface="Wingdings" pitchFamily="2" charset="2"/>
                        </a:rPr>
                        <a:t></a:t>
                      </a:r>
                      <a:r>
                        <a:rPr kumimoji="0" lang="tr-TR" sz="1800" b="0" i="0" u="none" strike="noStrike" cap="none" normalizeH="0" baseline="0" dirty="0" smtClean="0">
                          <a:ln>
                            <a:noFill/>
                          </a:ln>
                          <a:solidFill>
                            <a:schemeClr val="tx1"/>
                          </a:solidFill>
                          <a:effectLst/>
                          <a:latin typeface="Comic Sans MS" pitchFamily="66" charset="0"/>
                          <a:cs typeface="Times New Roman" pitchFamily="18" charset="0"/>
                        </a:rPr>
                        <a:t> Bitki genetik mühendisliği yoluyla elde edilen ürünlerin kullanımıyla </a:t>
                      </a:r>
                    </a:p>
                    <a:p>
                      <a:pPr marL="0" marR="0" lvl="0" indent="0" algn="just" defTabSz="914400" rtl="0" eaLnBrk="1" fontAlgn="base" latinLnBrk="0" hangingPunct="1">
                        <a:lnSpc>
                          <a:spcPct val="150000"/>
                        </a:lnSpc>
                        <a:spcBef>
                          <a:spcPct val="0"/>
                        </a:spcBef>
                        <a:spcAft>
                          <a:spcPct val="0"/>
                        </a:spcAft>
                        <a:buClrTx/>
                        <a:buSzTx/>
                        <a:buFontTx/>
                        <a:buNone/>
                        <a:tabLst/>
                      </a:pPr>
                      <a:r>
                        <a:rPr kumimoji="0" lang="tr-TR" sz="1800" b="0" i="0" u="none" strike="noStrike" cap="none" normalizeH="0" baseline="0" dirty="0" smtClean="0">
                          <a:ln>
                            <a:noFill/>
                          </a:ln>
                          <a:solidFill>
                            <a:schemeClr val="tx1"/>
                          </a:solidFill>
                          <a:effectLst/>
                          <a:latin typeface="Comic Sans MS" pitchFamily="66" charset="0"/>
                          <a:cs typeface="Times New Roman" pitchFamily="18" charset="0"/>
                        </a:rPr>
                        <a:t>ilgili problemler.</a:t>
                      </a:r>
                    </a:p>
                  </a:txBody>
                  <a:tcPr marL="44450" marR="44450" marT="0" marB="0"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3835090044"/>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box(out)">
                                      <p:cBhvr>
                                        <p:cTn id="7" dur="500"/>
                                        <p:tgtEl>
                                          <p:spTgt spid="307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ou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out)">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ou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Line 2"/>
          <p:cNvSpPr>
            <a:spLocks noChangeShapeType="1"/>
          </p:cNvSpPr>
          <p:nvPr/>
        </p:nvSpPr>
        <p:spPr bwMode="auto">
          <a:xfrm>
            <a:off x="1847850" y="979488"/>
            <a:ext cx="8496300"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a:defRPr/>
            </a:pPr>
            <a:endParaRPr lang="tr-TR">
              <a:latin typeface="Arial" charset="0"/>
            </a:endParaRPr>
          </a:p>
        </p:txBody>
      </p:sp>
      <p:sp>
        <p:nvSpPr>
          <p:cNvPr id="143367" name="Rectangle 7"/>
          <p:cNvSpPr>
            <a:spLocks noChangeArrowheads="1"/>
          </p:cNvSpPr>
          <p:nvPr/>
        </p:nvSpPr>
        <p:spPr bwMode="auto">
          <a:xfrm>
            <a:off x="1749426" y="476250"/>
            <a:ext cx="8594725" cy="431800"/>
          </a:xfrm>
          <a:prstGeom prst="rect">
            <a:avLst/>
          </a:prstGeom>
          <a:noFill/>
          <a:ln w="9525">
            <a:noFill/>
            <a:miter lim="800000"/>
            <a:headEnd/>
            <a:tailEnd/>
          </a:ln>
          <a:effectLst>
            <a:outerShdw dist="17961" dir="2700000" algn="ctr" rotWithShape="0">
              <a:schemeClr val="tx1"/>
            </a:outerShdw>
          </a:effectLst>
        </p:spPr>
        <p:txBody>
          <a:bodyPr lIns="92075" tIns="46038" rIns="92075" bIns="46038"/>
          <a:lstStyle/>
          <a:p>
            <a:pPr algn="just">
              <a:spcBef>
                <a:spcPct val="20000"/>
              </a:spcBef>
              <a:buFont typeface="Wingdings" pitchFamily="2" charset="2"/>
              <a:buNone/>
              <a:defRPr/>
            </a:pPr>
            <a:r>
              <a:rPr lang="tr-TR" sz="2200" dirty="0">
                <a:solidFill>
                  <a:srgbClr val="FF0000"/>
                </a:solidFill>
                <a:latin typeface="Comic Sans MS" pitchFamily="66" charset="0"/>
              </a:rPr>
              <a:t>Problemler – </a:t>
            </a:r>
            <a:r>
              <a:rPr lang="tr-TR" sz="2200" i="1" dirty="0">
                <a:solidFill>
                  <a:srgbClr val="FF0000"/>
                </a:solidFill>
                <a:latin typeface="Comic Sans MS" pitchFamily="66" charset="0"/>
              </a:rPr>
              <a:t>In Vitro</a:t>
            </a:r>
            <a:r>
              <a:rPr lang="tr-TR" sz="2200" dirty="0">
                <a:solidFill>
                  <a:srgbClr val="FF0000"/>
                </a:solidFill>
                <a:latin typeface="Comic Sans MS" pitchFamily="66" charset="0"/>
              </a:rPr>
              <a:t> Rejenerasyonla İlgili Problemler</a:t>
            </a:r>
            <a:endParaRPr lang="en-US" sz="2000" dirty="0">
              <a:solidFill>
                <a:srgbClr val="FF0000"/>
              </a:solidFill>
              <a:latin typeface="Comic Sans MS" pitchFamily="66" charset="0"/>
            </a:endParaRPr>
          </a:p>
        </p:txBody>
      </p:sp>
      <p:sp>
        <p:nvSpPr>
          <p:cNvPr id="7" name="Rectangle 6"/>
          <p:cNvSpPr/>
          <p:nvPr/>
        </p:nvSpPr>
        <p:spPr>
          <a:xfrm>
            <a:off x="1847528" y="1268761"/>
            <a:ext cx="8568952" cy="4001095"/>
          </a:xfrm>
          <a:prstGeom prst="rect">
            <a:avLst/>
          </a:prstGeom>
        </p:spPr>
        <p:txBody>
          <a:bodyPr>
            <a:spAutoFit/>
          </a:bodyPr>
          <a:lstStyle/>
          <a:p>
            <a:pPr algn="just">
              <a:spcAft>
                <a:spcPts val="1200"/>
              </a:spcAft>
              <a:defRPr/>
            </a:pPr>
            <a:r>
              <a:rPr lang="tr-TR" dirty="0">
                <a:latin typeface="Comic Sans MS" pitchFamily="66" charset="0"/>
              </a:rPr>
              <a:t>Bitkilerin </a:t>
            </a:r>
            <a:r>
              <a:rPr lang="tr-TR" i="1" dirty="0">
                <a:latin typeface="Comic Sans MS" pitchFamily="66" charset="0"/>
              </a:rPr>
              <a:t>in vitro</a:t>
            </a:r>
            <a:r>
              <a:rPr lang="tr-TR" dirty="0">
                <a:latin typeface="Comic Sans MS" pitchFamily="66" charset="0"/>
              </a:rPr>
              <a:t> rejenerasyonu sırasında karşılaşılan güçlükler, başarıyı sınırlandıran en önemli faktördür. Rejenerasyon, birçok bitkide başarılı olsa da tahıllar, dane baklagiller ve odunsu bitkilerin çoğunda istenen başarı elde edilememiştir. Bitkilerin </a:t>
            </a:r>
            <a:r>
              <a:rPr lang="tr-TR" i="1" dirty="0">
                <a:latin typeface="Comic Sans MS" pitchFamily="66" charset="0"/>
              </a:rPr>
              <a:t>in vitro</a:t>
            </a:r>
            <a:r>
              <a:rPr lang="tr-TR" dirty="0">
                <a:latin typeface="Comic Sans MS" pitchFamily="66" charset="0"/>
              </a:rPr>
              <a:t> rejenerasyonunda etkili faktörler; bitkisel ve fiziksel olarak iki ana grup altında toplanabilir.</a:t>
            </a:r>
          </a:p>
          <a:p>
            <a:pPr algn="just">
              <a:spcAft>
                <a:spcPts val="1200"/>
              </a:spcAft>
              <a:defRPr/>
            </a:pPr>
            <a:r>
              <a:rPr lang="tr-TR" b="1" i="1" dirty="0">
                <a:ln>
                  <a:solidFill>
                    <a:sysClr val="windowText" lastClr="000000"/>
                  </a:solidFill>
                </a:ln>
                <a:solidFill>
                  <a:srgbClr val="FF3300"/>
                </a:solidFill>
                <a:latin typeface="Comic Sans MS" pitchFamily="66" charset="0"/>
                <a:sym typeface="Wingdings 3" pitchFamily="18" charset="2"/>
              </a:rPr>
              <a:t>In Vitro</a:t>
            </a:r>
            <a:r>
              <a:rPr lang="tr-TR" b="1" dirty="0">
                <a:ln>
                  <a:solidFill>
                    <a:sysClr val="windowText" lastClr="000000"/>
                  </a:solidFill>
                </a:ln>
                <a:solidFill>
                  <a:srgbClr val="FF3300"/>
                </a:solidFill>
                <a:latin typeface="Comic Sans MS" pitchFamily="66" charset="0"/>
                <a:sym typeface="Wingdings 3" pitchFamily="18" charset="2"/>
              </a:rPr>
              <a:t> Rejenerasyona Etki Eden Bitkisel Faktörler</a:t>
            </a:r>
          </a:p>
          <a:p>
            <a:pPr algn="just">
              <a:spcAft>
                <a:spcPts val="1200"/>
              </a:spcAft>
              <a:defRPr/>
            </a:pPr>
            <a:r>
              <a:rPr lang="tr-TR" i="1" dirty="0">
                <a:latin typeface="Comic Sans MS" pitchFamily="66" charset="0"/>
              </a:rPr>
              <a:t>In vitro</a:t>
            </a:r>
            <a:r>
              <a:rPr lang="tr-TR" dirty="0">
                <a:latin typeface="Comic Sans MS" pitchFamily="66" charset="0"/>
              </a:rPr>
              <a:t> rejenerasyonu etkileyen bitkisel faktörlerin başında; kullanılan bitkinin genotipi gelmektedir. Genelde çift çenekli bitkiler tek çenekli bitkilere göre daha iyi rejenere olmaktadırlar. </a:t>
            </a:r>
            <a:r>
              <a:rPr lang="tr-TR" i="1" dirty="0">
                <a:latin typeface="Comic Sans MS" pitchFamily="66" charset="0"/>
              </a:rPr>
              <a:t>Solanaceae</a:t>
            </a:r>
            <a:r>
              <a:rPr lang="tr-TR" dirty="0">
                <a:latin typeface="Comic Sans MS" pitchFamily="66" charset="0"/>
              </a:rPr>
              <a:t>, </a:t>
            </a:r>
            <a:r>
              <a:rPr lang="tr-TR" i="1" dirty="0">
                <a:latin typeface="Comic Sans MS" pitchFamily="66" charset="0"/>
              </a:rPr>
              <a:t>Begoniaceae</a:t>
            </a:r>
            <a:r>
              <a:rPr lang="tr-TR" dirty="0">
                <a:latin typeface="Comic Sans MS" pitchFamily="66" charset="0"/>
              </a:rPr>
              <a:t>, </a:t>
            </a:r>
            <a:r>
              <a:rPr lang="tr-TR" i="1" dirty="0">
                <a:latin typeface="Comic Sans MS" pitchFamily="66" charset="0"/>
              </a:rPr>
              <a:t>Crassulaceae</a:t>
            </a:r>
            <a:r>
              <a:rPr lang="tr-TR" dirty="0">
                <a:latin typeface="Comic Sans MS" pitchFamily="66" charset="0"/>
              </a:rPr>
              <a:t>, </a:t>
            </a:r>
            <a:r>
              <a:rPr lang="tr-TR" i="1" dirty="0">
                <a:latin typeface="Comic Sans MS" pitchFamily="66" charset="0"/>
              </a:rPr>
              <a:t>Gesneriaceae</a:t>
            </a:r>
            <a:r>
              <a:rPr lang="tr-TR" dirty="0">
                <a:latin typeface="Comic Sans MS" pitchFamily="66" charset="0"/>
              </a:rPr>
              <a:t> ve </a:t>
            </a:r>
            <a:r>
              <a:rPr lang="tr-TR" i="1" dirty="0">
                <a:latin typeface="Comic Sans MS" pitchFamily="66" charset="0"/>
              </a:rPr>
              <a:t>Cruciferae</a:t>
            </a:r>
            <a:r>
              <a:rPr lang="tr-TR" dirty="0">
                <a:latin typeface="Comic Sans MS" pitchFamily="66" charset="0"/>
              </a:rPr>
              <a:t> familyasına giren çift çenekli bitkilerin rejenerasyonları kolaydır. Ancak, rejenerasyon kapasitesi bitkilere göre önemli farklılık göstermektedir. Öyle ki, aynı türe ait bitkiler arasında bile rejenerasyon kapasitesi bakımından büyük farklar vardır. </a:t>
            </a:r>
          </a:p>
        </p:txBody>
      </p:sp>
    </p:spTree>
    <p:extLst>
      <p:ext uri="{BB962C8B-B14F-4D97-AF65-F5344CB8AC3E}">
        <p14:creationId xmlns:p14="http://schemas.microsoft.com/office/powerpoint/2010/main" val="74902777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ou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ox(ou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ox(out)">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Line 2"/>
          <p:cNvSpPr>
            <a:spLocks noChangeShapeType="1"/>
          </p:cNvSpPr>
          <p:nvPr/>
        </p:nvSpPr>
        <p:spPr bwMode="auto">
          <a:xfrm>
            <a:off x="1847850" y="979488"/>
            <a:ext cx="8496300"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a:defRPr/>
            </a:pPr>
            <a:endParaRPr lang="tr-TR">
              <a:latin typeface="Arial" charset="0"/>
            </a:endParaRPr>
          </a:p>
        </p:txBody>
      </p:sp>
      <p:sp>
        <p:nvSpPr>
          <p:cNvPr id="143367" name="Rectangle 7"/>
          <p:cNvSpPr>
            <a:spLocks noChangeArrowheads="1"/>
          </p:cNvSpPr>
          <p:nvPr/>
        </p:nvSpPr>
        <p:spPr bwMode="auto">
          <a:xfrm>
            <a:off x="1749426" y="476250"/>
            <a:ext cx="8594725" cy="431800"/>
          </a:xfrm>
          <a:prstGeom prst="rect">
            <a:avLst/>
          </a:prstGeom>
          <a:noFill/>
          <a:ln w="9525">
            <a:noFill/>
            <a:miter lim="800000"/>
            <a:headEnd/>
            <a:tailEnd/>
          </a:ln>
          <a:effectLst>
            <a:outerShdw dist="17961" dir="2700000" algn="ctr" rotWithShape="0">
              <a:schemeClr val="tx1"/>
            </a:outerShdw>
          </a:effectLst>
        </p:spPr>
        <p:txBody>
          <a:bodyPr lIns="92075" tIns="46038" rIns="92075" bIns="46038"/>
          <a:lstStyle/>
          <a:p>
            <a:pPr algn="just">
              <a:spcBef>
                <a:spcPct val="20000"/>
              </a:spcBef>
              <a:buFont typeface="Wingdings" pitchFamily="2" charset="2"/>
              <a:buNone/>
              <a:defRPr/>
            </a:pPr>
            <a:r>
              <a:rPr lang="tr-TR" sz="2200" dirty="0">
                <a:solidFill>
                  <a:srgbClr val="FF0000"/>
                </a:solidFill>
                <a:latin typeface="Comic Sans MS" pitchFamily="66" charset="0"/>
              </a:rPr>
              <a:t>Problemler – </a:t>
            </a:r>
            <a:r>
              <a:rPr lang="tr-TR" sz="2200" i="1" dirty="0">
                <a:solidFill>
                  <a:srgbClr val="FF0000"/>
                </a:solidFill>
                <a:latin typeface="Comic Sans MS" pitchFamily="66" charset="0"/>
              </a:rPr>
              <a:t>In Vitro</a:t>
            </a:r>
            <a:r>
              <a:rPr lang="tr-TR" sz="2200" dirty="0">
                <a:solidFill>
                  <a:srgbClr val="FF0000"/>
                </a:solidFill>
                <a:latin typeface="Comic Sans MS" pitchFamily="66" charset="0"/>
              </a:rPr>
              <a:t> Rejenerasyonla İlgili Problemler</a:t>
            </a:r>
            <a:endParaRPr lang="en-US" sz="2000" dirty="0">
              <a:solidFill>
                <a:srgbClr val="FF0000"/>
              </a:solidFill>
              <a:latin typeface="Comic Sans MS" pitchFamily="66" charset="0"/>
            </a:endParaRPr>
          </a:p>
        </p:txBody>
      </p:sp>
      <p:sp>
        <p:nvSpPr>
          <p:cNvPr id="5124" name="Rectangle 6"/>
          <p:cNvSpPr>
            <a:spLocks noChangeArrowheads="1"/>
          </p:cNvSpPr>
          <p:nvPr/>
        </p:nvSpPr>
        <p:spPr bwMode="auto">
          <a:xfrm>
            <a:off x="1847851" y="1268414"/>
            <a:ext cx="8569325" cy="538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Aft>
                <a:spcPts val="1200"/>
              </a:spcAft>
            </a:pPr>
            <a:r>
              <a:rPr lang="tr-TR" altLang="tr-TR">
                <a:latin typeface="Comic Sans MS" panose="030F0702030302020204" pitchFamily="66" charset="0"/>
              </a:rPr>
              <a:t>Kimi araştırıcılar, aynı tür içerisindeki bitkilerin farklı rejenerasyon göstermelerinin nedenini; bitkilerin farklı genotipe sahip olmaları ile açıklamaktadırlar. Bu araştırıcılara göre, rejenerasyon kapasitesi genlerin kontrolü altındadır. Bir kısım araştırıcılar ise, aynı türe ait bitkiler arasında rejenerasyon kapasitesi bakımından görülen farklılığın nedenini; bitkilerin farklı yetiştirme koşulları ve besin maddelerine ihtiyaç duymaları ile açıklamaktadırlar. Nedeni ne olursa olsun, aynı türe ait bitkilerin rejenerasyon kapasitesi bakımından farklılık göstermesi </a:t>
            </a:r>
            <a:r>
              <a:rPr lang="tr-TR" altLang="tr-TR" i="1">
                <a:latin typeface="Comic Sans MS" panose="030F0702030302020204" pitchFamily="66" charset="0"/>
              </a:rPr>
              <a:t>in vitro</a:t>
            </a:r>
            <a:r>
              <a:rPr lang="tr-TR" altLang="tr-TR">
                <a:latin typeface="Comic Sans MS" panose="030F0702030302020204" pitchFamily="66" charset="0"/>
              </a:rPr>
              <a:t> kültür tekniklerinin yaygın olarak kullanılmasını zorlaştırmaktadır.</a:t>
            </a:r>
          </a:p>
          <a:p>
            <a:pPr algn="just" eaLnBrk="1" hangingPunct="1">
              <a:spcAft>
                <a:spcPts val="1200"/>
              </a:spcAft>
            </a:pPr>
            <a:r>
              <a:rPr lang="tr-TR" altLang="tr-TR">
                <a:latin typeface="Comic Sans MS" panose="030F0702030302020204" pitchFamily="66" charset="0"/>
              </a:rPr>
              <a:t>Rejenerasyon kapasitesini etkileyen diğer bir faktör; kullanılan eksplantın yaşıdır. Genç dokularda hücre bölünmesi daha hızlı olduğundan, rejenerasyon kapasitesi daha yüksektir.</a:t>
            </a:r>
          </a:p>
          <a:p>
            <a:pPr algn="just" eaLnBrk="1" hangingPunct="1">
              <a:spcAft>
                <a:spcPts val="1200"/>
              </a:spcAft>
            </a:pPr>
            <a:r>
              <a:rPr lang="tr-TR" altLang="tr-TR">
                <a:latin typeface="Comic Sans MS" panose="030F0702030302020204" pitchFamily="66" charset="0"/>
              </a:rPr>
              <a:t>Eksplantın alındığı bitkilerin yetişme koşulları ve sağlık durumu da rejenerasyonu önemli ölçüde etkilemektedir. Bu açıdan eksplant kaynağı olarak kullanılan bitkilerin sıcaklık, ışık ve nemi kontrol altında tutulan iklim odalarında yetiştirilmesi, hastalık ve zararlılardan temiz olması gerekmektedir. Stres altındaki bitkilerden alınan eksplantlardan iyi bir rejenerasyon elde edilememektedir.</a:t>
            </a:r>
          </a:p>
        </p:txBody>
      </p:sp>
    </p:spTree>
    <p:extLst>
      <p:ext uri="{BB962C8B-B14F-4D97-AF65-F5344CB8AC3E}">
        <p14:creationId xmlns:p14="http://schemas.microsoft.com/office/powerpoint/2010/main" val="4090651516"/>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box(out)">
                                      <p:cBhvr>
                                        <p:cTn id="7" dur="500"/>
                                        <p:tgtEl>
                                          <p:spTgt spid="51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5124">
                                            <p:txEl>
                                              <p:pRg st="1" end="1"/>
                                            </p:txEl>
                                          </p:spTgt>
                                        </p:tgtEl>
                                        <p:attrNameLst>
                                          <p:attrName>style.visibility</p:attrName>
                                        </p:attrNameLst>
                                      </p:cBhvr>
                                      <p:to>
                                        <p:strVal val="visible"/>
                                      </p:to>
                                    </p:set>
                                    <p:animEffect transition="in" filter="box(out)">
                                      <p:cBhvr>
                                        <p:cTn id="12" dur="500"/>
                                        <p:tgtEl>
                                          <p:spTgt spid="512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5124">
                                            <p:txEl>
                                              <p:pRg st="2" end="2"/>
                                            </p:txEl>
                                          </p:spTgt>
                                        </p:tgtEl>
                                        <p:attrNameLst>
                                          <p:attrName>style.visibility</p:attrName>
                                        </p:attrNameLst>
                                      </p:cBhvr>
                                      <p:to>
                                        <p:strVal val="visible"/>
                                      </p:to>
                                    </p:set>
                                    <p:animEffect transition="in" filter="box(out)">
                                      <p:cBhvr>
                                        <p:cTn id="17" dur="500"/>
                                        <p:tgtEl>
                                          <p:spTgt spid="51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639"/>
          <p:cNvGraphicFramePr>
            <a:graphicFrameLocks noGrp="1"/>
          </p:cNvGraphicFramePr>
          <p:nvPr>
            <p:ph idx="1"/>
          </p:nvPr>
        </p:nvGraphicFramePr>
        <p:xfrm>
          <a:off x="1847851" y="1125539"/>
          <a:ext cx="4906963" cy="2740189"/>
        </p:xfrm>
        <a:graphic>
          <a:graphicData uri="http://schemas.openxmlformats.org/drawingml/2006/table">
            <a:tbl>
              <a:tblPr/>
              <a:tblGrid>
                <a:gridCol w="658427"/>
                <a:gridCol w="720091"/>
                <a:gridCol w="843703"/>
                <a:gridCol w="929740"/>
                <a:gridCol w="818885"/>
                <a:gridCol w="936117"/>
              </a:tblGrid>
              <a:tr h="228572">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smtClean="0">
                          <a:ln>
                            <a:noFill/>
                          </a:ln>
                          <a:solidFill>
                            <a:schemeClr val="tx1"/>
                          </a:solidFill>
                          <a:effectLst/>
                          <a:latin typeface="Arial" charset="0"/>
                          <a:ea typeface="Times New Roman" pitchFamily="18" charset="0"/>
                          <a:cs typeface="Arial" charset="0"/>
                        </a:rPr>
                        <a:t>Çeşit</a:t>
                      </a:r>
                    </a:p>
                  </a:txBody>
                  <a:tcPr marL="91441" marR="91441" marT="45714" marB="45714"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5"/>
                    </a:solid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dirty="0" smtClean="0">
                          <a:ln>
                            <a:noFill/>
                          </a:ln>
                          <a:solidFill>
                            <a:schemeClr val="tx1"/>
                          </a:solidFill>
                          <a:effectLst/>
                          <a:latin typeface="Arial" charset="0"/>
                          <a:ea typeface="Times New Roman" pitchFamily="18" charset="0"/>
                          <a:cs typeface="Arial" charset="0"/>
                        </a:rPr>
                        <a:t>Eksplant yaşı (gün)</a:t>
                      </a: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5"/>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smtClean="0">
                          <a:ln>
                            <a:noFill/>
                          </a:ln>
                          <a:solidFill>
                            <a:schemeClr val="tx1"/>
                          </a:solidFill>
                          <a:effectLst/>
                          <a:latin typeface="Arial" charset="0"/>
                        </a:rPr>
                        <a:t>Ortam ve Katılaştırıcı</a:t>
                      </a:r>
                    </a:p>
                  </a:txBody>
                  <a:tcPr marL="91441" marR="91441" marT="45714" marB="45714"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454309">
                <a:tc vMerge="1">
                  <a:txBody>
                    <a:bodyPr/>
                    <a:lstStyle/>
                    <a:p>
                      <a:endParaRPr lang="tr-TR"/>
                    </a:p>
                  </a:txBody>
                  <a:tcPr/>
                </a:tc>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smtClean="0">
                          <a:ln>
                            <a:noFill/>
                          </a:ln>
                          <a:solidFill>
                            <a:schemeClr val="tx1"/>
                          </a:solidFill>
                          <a:effectLst/>
                          <a:latin typeface="Arial" charset="0"/>
                          <a:cs typeface="Arial" charset="0"/>
                        </a:rPr>
                        <a:t>MS+Agar</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smtClean="0">
                          <a:ln>
                            <a:noFill/>
                          </a:ln>
                          <a:solidFill>
                            <a:schemeClr val="tx1"/>
                          </a:solidFill>
                          <a:effectLst/>
                          <a:latin typeface="Arial" charset="0"/>
                          <a:cs typeface="Arial" charset="0"/>
                        </a:rPr>
                        <a:t>MS+Phytagel</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smtClean="0">
                          <a:ln>
                            <a:noFill/>
                          </a:ln>
                          <a:solidFill>
                            <a:schemeClr val="tx1"/>
                          </a:solidFill>
                          <a:effectLst/>
                          <a:latin typeface="Arial" charset="0"/>
                          <a:cs typeface="Arial" charset="0"/>
                        </a:rPr>
                        <a:t>B-5+Agar</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1" i="0" u="none" strike="noStrike" cap="none" normalizeH="0" baseline="0" smtClean="0">
                          <a:ln>
                            <a:noFill/>
                          </a:ln>
                          <a:solidFill>
                            <a:schemeClr val="tx1"/>
                          </a:solidFill>
                          <a:effectLst/>
                          <a:latin typeface="Arial" charset="0"/>
                          <a:cs typeface="Arial" charset="0"/>
                        </a:rPr>
                        <a:t>B-5+Phytagel</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5"/>
                    </a:solidFill>
                  </a:tcPr>
                </a:tc>
              </a:tr>
              <a:tr h="228572">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Madaras</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7</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rgbClr val="0000FF"/>
                          </a:solidFill>
                          <a:effectLst/>
                          <a:latin typeface="Arial" charset="0"/>
                          <a:cs typeface="Arial" charset="0"/>
                        </a:rPr>
                        <a:t>7.41 a</a:t>
                      </a:r>
                      <a:endParaRPr kumimoji="0" lang="tr-TR" sz="1800" b="0" i="0" u="none" strike="noStrike" cap="none" normalizeH="0" baseline="0" smtClean="0">
                        <a:ln>
                          <a:noFill/>
                        </a:ln>
                        <a:solidFill>
                          <a:srgbClr val="0000FF"/>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4.70 b</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2.56 cd</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2.50 cd</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chemeClr val="accent5"/>
                    </a:solidFill>
                  </a:tcPr>
                </a:tc>
              </a:tr>
              <a:tr h="228572">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12</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4.84 b</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5.14 b</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3.76 bc</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3.62 bc</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lnTlToBr>
                      <a:noFill/>
                    </a:lnTlToBr>
                    <a:lnBlToTr>
                      <a:noFill/>
                    </a:lnBlToTr>
                    <a:solidFill>
                      <a:schemeClr val="accent5"/>
                    </a:solidFill>
                  </a:tcPr>
                </a:tc>
              </a:tr>
              <a:tr h="228572">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17</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2.00 cd</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1.93 cd</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1.23 d</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1.28 d</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chemeClr val="accent5"/>
                    </a:solidFill>
                  </a:tcPr>
                </a:tc>
              </a:tr>
              <a:tr h="228572">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1886 Sel.</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7</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rgbClr val="0000FF"/>
                          </a:solidFill>
                          <a:effectLst/>
                          <a:latin typeface="Arial" charset="0"/>
                          <a:cs typeface="Arial" charset="0"/>
                        </a:rPr>
                        <a:t>6.70 a</a:t>
                      </a:r>
                      <a:endParaRPr kumimoji="0" lang="tr-TR" sz="1800" b="0" i="0" u="none" strike="noStrike" cap="none" normalizeH="0" baseline="0" smtClean="0">
                        <a:ln>
                          <a:noFill/>
                        </a:ln>
                        <a:solidFill>
                          <a:srgbClr val="0000FF"/>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5.56 ab</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4.14 cd</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3.95 cd</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chemeClr val="accent5"/>
                    </a:solidFill>
                  </a:tcPr>
                </a:tc>
              </a:tr>
              <a:tr h="228572">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12</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4.45 bcd</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4.73 bc</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4.39 bcd</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3.17 d</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lnTlToBr>
                      <a:noFill/>
                    </a:lnTlToBr>
                    <a:lnBlToTr>
                      <a:noFill/>
                    </a:lnBlToTr>
                    <a:solidFill>
                      <a:schemeClr val="accent5"/>
                    </a:solidFill>
                  </a:tcPr>
                </a:tc>
              </a:tr>
              <a:tr h="228572">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17</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1.22 e</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1.34 e</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1.00 e</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0.89 e</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chemeClr val="accent5"/>
                    </a:solidFill>
                  </a:tcPr>
                </a:tc>
              </a:tr>
              <a:tr h="228572">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Clarck</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7</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rgbClr val="0000FF"/>
                          </a:solidFill>
                          <a:effectLst/>
                          <a:latin typeface="Arial" charset="0"/>
                          <a:cs typeface="Arial" charset="0"/>
                        </a:rPr>
                        <a:t>4.81 a</a:t>
                      </a:r>
                      <a:endParaRPr kumimoji="0" lang="tr-TR" sz="1800" b="0" i="0" u="none" strike="noStrike" cap="none" normalizeH="0" baseline="0" smtClean="0">
                        <a:ln>
                          <a:noFill/>
                        </a:ln>
                        <a:solidFill>
                          <a:srgbClr val="0000FF"/>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3.02 b</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2.59 bc</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2.34 bc</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chemeClr val="accent5"/>
                    </a:solidFill>
                  </a:tcPr>
                </a:tc>
              </a:tr>
              <a:tr h="228572">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12</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rgbClr val="0000FF"/>
                          </a:solidFill>
                          <a:effectLst/>
                          <a:latin typeface="Arial" charset="0"/>
                          <a:cs typeface="Arial" charset="0"/>
                        </a:rPr>
                        <a:t>4.89 a</a:t>
                      </a:r>
                      <a:endParaRPr kumimoji="0" lang="tr-TR" sz="1800" b="0" i="0" u="none" strike="noStrike" cap="none" normalizeH="0" baseline="0" smtClean="0">
                        <a:ln>
                          <a:noFill/>
                        </a:ln>
                        <a:solidFill>
                          <a:srgbClr val="0000FF"/>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rgbClr val="0000FF"/>
                          </a:solidFill>
                          <a:effectLst/>
                          <a:latin typeface="Arial" charset="0"/>
                          <a:cs typeface="Arial" charset="0"/>
                        </a:rPr>
                        <a:t>4.92 a</a:t>
                      </a:r>
                      <a:endParaRPr kumimoji="0" lang="tr-TR" sz="1800" b="0" i="0" u="none" strike="noStrike" cap="none" normalizeH="0" baseline="0" smtClean="0">
                        <a:ln>
                          <a:noFill/>
                        </a:ln>
                        <a:solidFill>
                          <a:srgbClr val="0000FF"/>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rgbClr val="0000FF"/>
                          </a:solidFill>
                          <a:effectLst/>
                          <a:latin typeface="Arial" charset="0"/>
                          <a:cs typeface="Arial" charset="0"/>
                        </a:rPr>
                        <a:t>5.31 a</a:t>
                      </a:r>
                      <a:endParaRPr kumimoji="0" lang="tr-TR" sz="1800" b="0" i="0" u="none" strike="noStrike" cap="none" normalizeH="0" baseline="0" smtClean="0">
                        <a:ln>
                          <a:noFill/>
                        </a:ln>
                        <a:solidFill>
                          <a:srgbClr val="0000FF"/>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3.12 b</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lnTlToBr>
                      <a:noFill/>
                    </a:lnTlToBr>
                    <a:lnBlToTr>
                      <a:noFill/>
                    </a:lnBlToTr>
                    <a:solidFill>
                      <a:schemeClr val="accent5"/>
                    </a:solidFill>
                  </a:tcPr>
                </a:tc>
              </a:tr>
              <a:tr h="228572">
                <a:tc vMerge="1">
                  <a:txBody>
                    <a:bodyPr/>
                    <a:lstStyle/>
                    <a:p>
                      <a:endParaRPr lang="tr-T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17</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3.21 b</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1.64 cd</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smtClean="0">
                          <a:ln>
                            <a:noFill/>
                          </a:ln>
                          <a:solidFill>
                            <a:schemeClr val="tx1"/>
                          </a:solidFill>
                          <a:effectLst/>
                          <a:latin typeface="Arial" charset="0"/>
                          <a:cs typeface="Arial" charset="0"/>
                        </a:rPr>
                        <a:t>1.31 cd</a:t>
                      </a:r>
                      <a:endParaRPr kumimoji="0" lang="tr-TR" sz="1800" b="0" i="0" u="none" strike="noStrike" cap="none" normalizeH="0" baseline="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900" b="0" i="0" u="none" strike="noStrike" cap="none" normalizeH="0" baseline="0" dirty="0" smtClean="0">
                          <a:ln>
                            <a:noFill/>
                          </a:ln>
                          <a:solidFill>
                            <a:schemeClr val="tx1"/>
                          </a:solidFill>
                          <a:effectLst/>
                          <a:latin typeface="Arial" charset="0"/>
                          <a:cs typeface="Arial" charset="0"/>
                        </a:rPr>
                        <a:t>0.78 d</a:t>
                      </a:r>
                      <a:endParaRPr kumimoji="0" lang="tr-TR" sz="1800" b="0" i="0" u="none" strike="noStrike" cap="none" normalizeH="0" baseline="0" dirty="0" smtClean="0">
                        <a:ln>
                          <a:noFill/>
                        </a:ln>
                        <a:solidFill>
                          <a:schemeClr val="tx1"/>
                        </a:solidFill>
                        <a:effectLst/>
                        <a:latin typeface="Arial" charset="0"/>
                      </a:endParaRPr>
                    </a:p>
                  </a:txBody>
                  <a:tcPr marL="91441" marR="91441" marT="45714" marB="45714"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solidFill>
                      <a:schemeClr val="accent5"/>
                    </a:solidFill>
                  </a:tcPr>
                </a:tc>
              </a:tr>
            </a:tbl>
          </a:graphicData>
        </a:graphic>
      </p:graphicFrame>
      <p:pic>
        <p:nvPicPr>
          <p:cNvPr id="6215" name="Picture 76" descr="Şekil I-Mustafa"/>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8986838" y="1052513"/>
            <a:ext cx="3205162" cy="4319587"/>
          </a:xfrm>
          <a:noFill/>
        </p:spPr>
      </p:pic>
      <p:sp>
        <p:nvSpPr>
          <p:cNvPr id="6216" name="Rectangle 78"/>
          <p:cNvSpPr>
            <a:spLocks noChangeArrowheads="1"/>
          </p:cNvSpPr>
          <p:nvPr/>
        </p:nvSpPr>
        <p:spPr bwMode="auto">
          <a:xfrm>
            <a:off x="6888164" y="5373689"/>
            <a:ext cx="33115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Aft>
                <a:spcPct val="40000"/>
              </a:spcAft>
              <a:buFont typeface="Wingdings" panose="05000000000000000000" pitchFamily="2" charset="2"/>
              <a:buNone/>
            </a:pPr>
            <a:r>
              <a:rPr lang="tr-TR" altLang="tr-TR" sz="1200">
                <a:latin typeface="Comic Sans MS" panose="030F0702030302020204" pitchFamily="66" charset="0"/>
                <a:sym typeface="Wingdings" panose="05000000000000000000" pitchFamily="2" charset="2"/>
              </a:rPr>
              <a:t>Agar  ile  katılaştırılan MS ortamında kültüre alınan  Madaras  çeşidine ait</a:t>
            </a:r>
          </a:p>
          <a:p>
            <a:pPr algn="just" eaLnBrk="1" hangingPunct="1">
              <a:buFont typeface="Wingdings" panose="05000000000000000000" pitchFamily="2" charset="2"/>
              <a:buNone/>
            </a:pPr>
            <a:r>
              <a:rPr lang="tr-TR" altLang="tr-TR" sz="1200">
                <a:latin typeface="Comic Sans MS" panose="030F0702030302020204" pitchFamily="66" charset="0"/>
                <a:sym typeface="Wingdings" panose="05000000000000000000" pitchFamily="2" charset="2"/>
              </a:rPr>
              <a:t>(a) 7 günlük,</a:t>
            </a:r>
          </a:p>
          <a:p>
            <a:pPr algn="just" eaLnBrk="1" hangingPunct="1">
              <a:spcAft>
                <a:spcPct val="40000"/>
              </a:spcAft>
              <a:buFont typeface="Wingdings" panose="05000000000000000000" pitchFamily="2" charset="2"/>
              <a:buNone/>
            </a:pPr>
            <a:r>
              <a:rPr lang="tr-TR" altLang="tr-TR" sz="1200">
                <a:latin typeface="Comic Sans MS" panose="030F0702030302020204" pitchFamily="66" charset="0"/>
                <a:sym typeface="Wingdings" panose="05000000000000000000" pitchFamily="2" charset="2"/>
              </a:rPr>
              <a:t>(b) 17 günlük</a:t>
            </a:r>
          </a:p>
          <a:p>
            <a:pPr algn="just" eaLnBrk="1" hangingPunct="1">
              <a:spcAft>
                <a:spcPct val="20000"/>
              </a:spcAft>
              <a:buFont typeface="Wingdings" panose="05000000000000000000" pitchFamily="2" charset="2"/>
              <a:buNone/>
            </a:pPr>
            <a:r>
              <a:rPr lang="tr-TR" altLang="tr-TR" sz="1200">
                <a:latin typeface="Comic Sans MS" panose="030F0702030302020204" pitchFamily="66" charset="0"/>
                <a:sym typeface="Wingdings" panose="05000000000000000000" pitchFamily="2" charset="2"/>
              </a:rPr>
              <a:t>eksplantlarda kültür baş-langıcından 6 hafta sonra gelişen adventif sürgünler</a:t>
            </a:r>
            <a:endParaRPr lang="tr-TR" altLang="tr-TR" sz="1200">
              <a:latin typeface="Comic Sans MS" panose="030F0702030302020204" pitchFamily="66" charset="0"/>
            </a:endParaRPr>
          </a:p>
        </p:txBody>
      </p:sp>
    </p:spTree>
    <p:extLst>
      <p:ext uri="{BB962C8B-B14F-4D97-AF65-F5344CB8AC3E}">
        <p14:creationId xmlns:p14="http://schemas.microsoft.com/office/powerpoint/2010/main" val="502275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Line 2"/>
          <p:cNvSpPr>
            <a:spLocks noChangeShapeType="1"/>
          </p:cNvSpPr>
          <p:nvPr/>
        </p:nvSpPr>
        <p:spPr bwMode="auto">
          <a:xfrm>
            <a:off x="1847850" y="979488"/>
            <a:ext cx="8496300"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a:defRPr/>
            </a:pPr>
            <a:endParaRPr lang="tr-TR">
              <a:latin typeface="Arial" charset="0"/>
            </a:endParaRPr>
          </a:p>
        </p:txBody>
      </p:sp>
      <p:sp>
        <p:nvSpPr>
          <p:cNvPr id="143367" name="Rectangle 7"/>
          <p:cNvSpPr>
            <a:spLocks noChangeArrowheads="1"/>
          </p:cNvSpPr>
          <p:nvPr/>
        </p:nvSpPr>
        <p:spPr bwMode="auto">
          <a:xfrm>
            <a:off x="1749426" y="476250"/>
            <a:ext cx="8594725" cy="431800"/>
          </a:xfrm>
          <a:prstGeom prst="rect">
            <a:avLst/>
          </a:prstGeom>
          <a:noFill/>
          <a:ln w="9525">
            <a:noFill/>
            <a:miter lim="800000"/>
            <a:headEnd/>
            <a:tailEnd/>
          </a:ln>
          <a:effectLst>
            <a:outerShdw dist="17961" dir="2700000" algn="ctr" rotWithShape="0">
              <a:schemeClr val="tx1"/>
            </a:outerShdw>
          </a:effectLst>
        </p:spPr>
        <p:txBody>
          <a:bodyPr lIns="92075" tIns="46038" rIns="92075" bIns="46038"/>
          <a:lstStyle/>
          <a:p>
            <a:pPr algn="just">
              <a:spcBef>
                <a:spcPct val="20000"/>
              </a:spcBef>
              <a:buFont typeface="Wingdings" pitchFamily="2" charset="2"/>
              <a:buNone/>
              <a:defRPr/>
            </a:pPr>
            <a:r>
              <a:rPr lang="tr-TR" sz="2200" dirty="0">
                <a:solidFill>
                  <a:srgbClr val="FF0000"/>
                </a:solidFill>
                <a:latin typeface="Comic Sans MS" pitchFamily="66" charset="0"/>
              </a:rPr>
              <a:t>Problemler – </a:t>
            </a:r>
            <a:r>
              <a:rPr lang="tr-TR" sz="2200" i="1" dirty="0">
                <a:solidFill>
                  <a:srgbClr val="FF0000"/>
                </a:solidFill>
                <a:latin typeface="Comic Sans MS" pitchFamily="66" charset="0"/>
              </a:rPr>
              <a:t>In Vitro</a:t>
            </a:r>
            <a:r>
              <a:rPr lang="tr-TR" sz="2200" dirty="0">
                <a:solidFill>
                  <a:srgbClr val="FF0000"/>
                </a:solidFill>
                <a:latin typeface="Comic Sans MS" pitchFamily="66" charset="0"/>
              </a:rPr>
              <a:t> Rejenerasyonla İlgili Problemler</a:t>
            </a:r>
            <a:endParaRPr lang="en-US" sz="2000" dirty="0">
              <a:solidFill>
                <a:srgbClr val="FF0000"/>
              </a:solidFill>
              <a:latin typeface="Comic Sans MS" pitchFamily="66" charset="0"/>
            </a:endParaRPr>
          </a:p>
        </p:txBody>
      </p:sp>
      <p:sp>
        <p:nvSpPr>
          <p:cNvPr id="6148" name="Rectangle 6"/>
          <p:cNvSpPr>
            <a:spLocks noChangeArrowheads="1"/>
          </p:cNvSpPr>
          <p:nvPr/>
        </p:nvSpPr>
        <p:spPr bwMode="auto">
          <a:xfrm>
            <a:off x="1847851" y="1268413"/>
            <a:ext cx="8569325"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Aft>
                <a:spcPts val="1200"/>
              </a:spcAft>
            </a:pPr>
            <a:r>
              <a:rPr lang="tr-TR" altLang="tr-TR">
                <a:latin typeface="Comic Sans MS" panose="030F0702030302020204" pitchFamily="66" charset="0"/>
              </a:rPr>
              <a:t>Eksplantın alındığı yer de rejenerasyon kapasitesini etkileyen bir faktördür. Nitekim, bitkinin genç ve fizyolojik olarak iyi durumda bulunan kısımlarından alınan eksplantlarda rejenerasyon kapasitesi daha yüksektir. Genç, yumuşak dokular </a:t>
            </a:r>
            <a:r>
              <a:rPr lang="tr-TR" altLang="tr-TR" i="1">
                <a:latin typeface="Comic Sans MS" panose="030F0702030302020204" pitchFamily="66" charset="0"/>
              </a:rPr>
              <a:t>in vitro</a:t>
            </a:r>
            <a:r>
              <a:rPr lang="tr-TR" altLang="tr-TR">
                <a:latin typeface="Comic Sans MS" panose="030F0702030302020204" pitchFamily="66" charset="0"/>
              </a:rPr>
              <a:t> kültür için daha uygundur.</a:t>
            </a:r>
          </a:p>
          <a:p>
            <a:pPr algn="just" eaLnBrk="1" hangingPunct="1">
              <a:spcAft>
                <a:spcPts val="1200"/>
              </a:spcAft>
            </a:pPr>
            <a:r>
              <a:rPr lang="tr-TR" altLang="tr-TR">
                <a:latin typeface="Comic Sans MS" panose="030F0702030302020204" pitchFamily="66" charset="0"/>
              </a:rPr>
              <a:t>Rejenerasyon kapasitesi eksplant büyüklüğüne göre oldukça değişmektedir. Eksplantlar bünyelerinde besin maddesi ve hormonları içerirler. Bu bakımdan alınacak eksplantın çok küçük olmaması rejenerasyon kapasitesinin daha yüksek olacağı anlamına gelir.</a:t>
            </a:r>
          </a:p>
        </p:txBody>
      </p:sp>
    </p:spTree>
    <p:extLst>
      <p:ext uri="{BB962C8B-B14F-4D97-AF65-F5344CB8AC3E}">
        <p14:creationId xmlns:p14="http://schemas.microsoft.com/office/powerpoint/2010/main" val="4211303236"/>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ox(out)">
                                      <p:cBhvr>
                                        <p:cTn id="7" dur="500"/>
                                        <p:tgtEl>
                                          <p:spTgt spid="61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6148">
                                            <p:txEl>
                                              <p:pRg st="1" end="1"/>
                                            </p:txEl>
                                          </p:spTgt>
                                        </p:tgtEl>
                                        <p:attrNameLst>
                                          <p:attrName>style.visibility</p:attrName>
                                        </p:attrNameLst>
                                      </p:cBhvr>
                                      <p:to>
                                        <p:strVal val="visible"/>
                                      </p:to>
                                    </p:set>
                                    <p:animEffect transition="in" filter="box(out)">
                                      <p:cBhvr>
                                        <p:cTn id="12" dur="500"/>
                                        <p:tgtEl>
                                          <p:spTgt spid="61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Line 2"/>
          <p:cNvSpPr>
            <a:spLocks noChangeShapeType="1"/>
          </p:cNvSpPr>
          <p:nvPr/>
        </p:nvSpPr>
        <p:spPr bwMode="auto">
          <a:xfrm>
            <a:off x="1847850" y="979488"/>
            <a:ext cx="8496300"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a:defRPr/>
            </a:pPr>
            <a:endParaRPr lang="tr-TR">
              <a:latin typeface="Arial" charset="0"/>
            </a:endParaRPr>
          </a:p>
        </p:txBody>
      </p:sp>
      <p:sp>
        <p:nvSpPr>
          <p:cNvPr id="143367" name="Rectangle 7"/>
          <p:cNvSpPr>
            <a:spLocks noChangeArrowheads="1"/>
          </p:cNvSpPr>
          <p:nvPr/>
        </p:nvSpPr>
        <p:spPr bwMode="auto">
          <a:xfrm>
            <a:off x="1749426" y="476250"/>
            <a:ext cx="8594725" cy="431800"/>
          </a:xfrm>
          <a:prstGeom prst="rect">
            <a:avLst/>
          </a:prstGeom>
          <a:noFill/>
          <a:ln w="9525">
            <a:noFill/>
            <a:miter lim="800000"/>
            <a:headEnd/>
            <a:tailEnd/>
          </a:ln>
          <a:effectLst>
            <a:outerShdw dist="17961" dir="2700000" algn="ctr" rotWithShape="0">
              <a:schemeClr val="tx1"/>
            </a:outerShdw>
          </a:effectLst>
        </p:spPr>
        <p:txBody>
          <a:bodyPr lIns="92075" tIns="46038" rIns="92075" bIns="46038"/>
          <a:lstStyle/>
          <a:p>
            <a:pPr algn="just">
              <a:spcBef>
                <a:spcPct val="20000"/>
              </a:spcBef>
              <a:buFont typeface="Wingdings" pitchFamily="2" charset="2"/>
              <a:buNone/>
              <a:defRPr/>
            </a:pPr>
            <a:r>
              <a:rPr lang="tr-TR" sz="2200" dirty="0">
                <a:solidFill>
                  <a:srgbClr val="FF0000"/>
                </a:solidFill>
                <a:latin typeface="Comic Sans MS" pitchFamily="66" charset="0"/>
              </a:rPr>
              <a:t>Problemler – </a:t>
            </a:r>
            <a:r>
              <a:rPr lang="tr-TR" sz="2200" i="1" dirty="0">
                <a:solidFill>
                  <a:srgbClr val="FF0000"/>
                </a:solidFill>
                <a:latin typeface="Comic Sans MS" pitchFamily="66" charset="0"/>
              </a:rPr>
              <a:t>In Vitro</a:t>
            </a:r>
            <a:r>
              <a:rPr lang="tr-TR" sz="2200" dirty="0">
                <a:solidFill>
                  <a:srgbClr val="FF0000"/>
                </a:solidFill>
                <a:latin typeface="Comic Sans MS" pitchFamily="66" charset="0"/>
              </a:rPr>
              <a:t> Rejenerasyonla İlgili Problemler</a:t>
            </a:r>
            <a:endParaRPr lang="en-US" sz="2000" dirty="0">
              <a:solidFill>
                <a:srgbClr val="FF0000"/>
              </a:solidFill>
              <a:latin typeface="Comic Sans MS" pitchFamily="66" charset="0"/>
            </a:endParaRPr>
          </a:p>
        </p:txBody>
      </p:sp>
      <p:sp>
        <p:nvSpPr>
          <p:cNvPr id="7" name="Rectangle 6"/>
          <p:cNvSpPr/>
          <p:nvPr/>
        </p:nvSpPr>
        <p:spPr>
          <a:xfrm>
            <a:off x="1847528" y="1268761"/>
            <a:ext cx="8568952" cy="3877985"/>
          </a:xfrm>
          <a:prstGeom prst="rect">
            <a:avLst/>
          </a:prstGeom>
        </p:spPr>
        <p:txBody>
          <a:bodyPr>
            <a:spAutoFit/>
          </a:bodyPr>
          <a:lstStyle/>
          <a:p>
            <a:pPr algn="just">
              <a:spcAft>
                <a:spcPts val="1200"/>
              </a:spcAft>
              <a:defRPr/>
            </a:pPr>
            <a:r>
              <a:rPr lang="tr-TR" b="1" i="1" dirty="0">
                <a:ln>
                  <a:solidFill>
                    <a:sysClr val="windowText" lastClr="000000"/>
                  </a:solidFill>
                </a:ln>
                <a:solidFill>
                  <a:srgbClr val="FF3300"/>
                </a:solidFill>
                <a:latin typeface="Comic Sans MS" pitchFamily="66" charset="0"/>
                <a:sym typeface="Wingdings 3" pitchFamily="18" charset="2"/>
              </a:rPr>
              <a:t>In Vitro</a:t>
            </a:r>
            <a:r>
              <a:rPr lang="tr-TR" b="1" dirty="0">
                <a:ln>
                  <a:solidFill>
                    <a:sysClr val="windowText" lastClr="000000"/>
                  </a:solidFill>
                </a:ln>
                <a:solidFill>
                  <a:srgbClr val="FF3300"/>
                </a:solidFill>
                <a:latin typeface="Comic Sans MS" pitchFamily="66" charset="0"/>
                <a:sym typeface="Wingdings 3" pitchFamily="18" charset="2"/>
              </a:rPr>
              <a:t> Rejenerasyona Etki Eden Fiziksel Faktörler</a:t>
            </a:r>
            <a:endParaRPr lang="tr-TR" dirty="0">
              <a:ln>
                <a:solidFill>
                  <a:sysClr val="windowText" lastClr="000000"/>
                </a:solidFill>
              </a:ln>
              <a:latin typeface="Comic Sans MS" pitchFamily="66" charset="0"/>
            </a:endParaRPr>
          </a:p>
          <a:p>
            <a:pPr algn="just">
              <a:spcAft>
                <a:spcPts val="1200"/>
              </a:spcAft>
              <a:defRPr/>
            </a:pPr>
            <a:r>
              <a:rPr lang="tr-TR" dirty="0">
                <a:latin typeface="Comic Sans MS" pitchFamily="66" charset="0"/>
              </a:rPr>
              <a:t>Hiç kuşkusuz rejenerasyon kapasitesini etkileyen fiziksel faktörlerin başında besin ortamı ve içeriği gelir. Farklı cins ve türlere ait bitkilerin hücre, doku ve organlarının gelişmesini sağlayacak tek bir besin ortamı yoktur. Kullanılan bitkiye ait en uygun besin ortamı ancak araştırmalarla belirlenebilir.</a:t>
            </a:r>
          </a:p>
          <a:p>
            <a:pPr algn="just">
              <a:spcAft>
                <a:spcPts val="1200"/>
              </a:spcAft>
              <a:defRPr/>
            </a:pPr>
            <a:r>
              <a:rPr lang="tr-TR" i="1" dirty="0">
                <a:latin typeface="Comic Sans MS" pitchFamily="66" charset="0"/>
              </a:rPr>
              <a:t>In vitro</a:t>
            </a:r>
            <a:r>
              <a:rPr lang="tr-TR" dirty="0">
                <a:latin typeface="Comic Sans MS" pitchFamily="66" charset="0"/>
              </a:rPr>
              <a:t> kültürde kullanılan temel besin ortamı; su, makro ve mikro besin elementleri, şeker ve bitki büyüme düzenleyicilerini (oksin ve sitokinin) içerir. Bunlardan birinin eksikliği durumunda eksplant gelişemez ve bir süre sonra ölür.</a:t>
            </a:r>
          </a:p>
          <a:p>
            <a:pPr algn="just">
              <a:spcAft>
                <a:spcPts val="1200"/>
              </a:spcAft>
              <a:defRPr/>
            </a:pPr>
            <a:r>
              <a:rPr lang="tr-TR" dirty="0">
                <a:latin typeface="Comic Sans MS" pitchFamily="66" charset="0"/>
              </a:rPr>
              <a:t>Bununla birlikte, temel besin ortamında yer alan makro ve mikro besin elementleri, şeker ve bitki büyüme düzenleyicilerinin oranı bitki türlerine göre farklılık gösterebilir. Bazı bitki türlerinde ise, bunlara ek olarak besin ortamına bazı maddelerin eklenmesi gerekebilir.</a:t>
            </a:r>
          </a:p>
        </p:txBody>
      </p:sp>
    </p:spTree>
    <p:extLst>
      <p:ext uri="{BB962C8B-B14F-4D97-AF65-F5344CB8AC3E}">
        <p14:creationId xmlns:p14="http://schemas.microsoft.com/office/powerpoint/2010/main" val="748156840"/>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ox(out)">
                                      <p:cBhvr>
                                        <p:cTn id="7" dur="500"/>
                                        <p:tgtEl>
                                          <p:spTgt spid="7">
                                            <p:txEl>
                                              <p:pRg st="0" end="0"/>
                                            </p:txEl>
                                          </p:spTgt>
                                        </p:tgtEl>
                                      </p:cBhvr>
                                    </p:animEffect>
                                  </p:childTnLst>
                                </p:cTn>
                              </p:par>
                              <p:par>
                                <p:cTn id="8" presetID="4" presetClass="entr" presetSubtype="32"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ox(out)">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ox(out)">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box(out)">
                                      <p:cBhvr>
                                        <p:cTn id="2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Line 2"/>
          <p:cNvSpPr>
            <a:spLocks noChangeShapeType="1"/>
          </p:cNvSpPr>
          <p:nvPr/>
        </p:nvSpPr>
        <p:spPr bwMode="auto">
          <a:xfrm>
            <a:off x="1847850" y="979488"/>
            <a:ext cx="8496300" cy="0"/>
          </a:xfrm>
          <a:prstGeom prst="line">
            <a:avLst/>
          </a:prstGeom>
          <a:noFill/>
          <a:ln w="38100">
            <a:solidFill>
              <a:srgbClr val="FF0000"/>
            </a:solidFill>
            <a:round/>
            <a:headEnd/>
            <a:tailEnd/>
          </a:ln>
          <a:effectLst>
            <a:outerShdw dist="35921" dir="2700000" algn="ctr" rotWithShape="0">
              <a:schemeClr val="bg2"/>
            </a:outerShdw>
          </a:effectLst>
        </p:spPr>
        <p:txBody>
          <a:bodyPr/>
          <a:lstStyle/>
          <a:p>
            <a:pPr>
              <a:defRPr/>
            </a:pPr>
            <a:endParaRPr lang="tr-TR">
              <a:latin typeface="Arial" charset="0"/>
            </a:endParaRPr>
          </a:p>
        </p:txBody>
      </p:sp>
      <p:sp>
        <p:nvSpPr>
          <p:cNvPr id="143367" name="Rectangle 7"/>
          <p:cNvSpPr>
            <a:spLocks noChangeArrowheads="1"/>
          </p:cNvSpPr>
          <p:nvPr/>
        </p:nvSpPr>
        <p:spPr bwMode="auto">
          <a:xfrm>
            <a:off x="1749426" y="476250"/>
            <a:ext cx="8594725" cy="431800"/>
          </a:xfrm>
          <a:prstGeom prst="rect">
            <a:avLst/>
          </a:prstGeom>
          <a:noFill/>
          <a:ln w="9525">
            <a:noFill/>
            <a:miter lim="800000"/>
            <a:headEnd/>
            <a:tailEnd/>
          </a:ln>
          <a:effectLst>
            <a:outerShdw dist="17961" dir="2700000" algn="ctr" rotWithShape="0">
              <a:schemeClr val="tx1"/>
            </a:outerShdw>
          </a:effectLst>
        </p:spPr>
        <p:txBody>
          <a:bodyPr lIns="92075" tIns="46038" rIns="92075" bIns="46038"/>
          <a:lstStyle/>
          <a:p>
            <a:pPr algn="just">
              <a:spcBef>
                <a:spcPct val="20000"/>
              </a:spcBef>
              <a:buFont typeface="Wingdings" pitchFamily="2" charset="2"/>
              <a:buNone/>
              <a:defRPr/>
            </a:pPr>
            <a:r>
              <a:rPr lang="tr-TR" sz="2200" dirty="0">
                <a:solidFill>
                  <a:srgbClr val="FF0000"/>
                </a:solidFill>
                <a:latin typeface="Comic Sans MS" pitchFamily="66" charset="0"/>
              </a:rPr>
              <a:t>Problemler – </a:t>
            </a:r>
            <a:r>
              <a:rPr lang="tr-TR" sz="2200" i="1" dirty="0">
                <a:solidFill>
                  <a:srgbClr val="FF0000"/>
                </a:solidFill>
                <a:latin typeface="Comic Sans MS" pitchFamily="66" charset="0"/>
              </a:rPr>
              <a:t>In Vitro</a:t>
            </a:r>
            <a:r>
              <a:rPr lang="tr-TR" sz="2200" dirty="0">
                <a:solidFill>
                  <a:srgbClr val="FF0000"/>
                </a:solidFill>
                <a:latin typeface="Comic Sans MS" pitchFamily="66" charset="0"/>
              </a:rPr>
              <a:t> Rejenerasyonla İlgili Problemler</a:t>
            </a:r>
            <a:endParaRPr lang="en-US" sz="2000" dirty="0">
              <a:solidFill>
                <a:srgbClr val="FF0000"/>
              </a:solidFill>
              <a:latin typeface="Comic Sans MS" pitchFamily="66" charset="0"/>
            </a:endParaRPr>
          </a:p>
        </p:txBody>
      </p:sp>
      <p:sp>
        <p:nvSpPr>
          <p:cNvPr id="8196" name="Rectangle 6"/>
          <p:cNvSpPr>
            <a:spLocks noChangeArrowheads="1"/>
          </p:cNvSpPr>
          <p:nvPr/>
        </p:nvSpPr>
        <p:spPr bwMode="auto">
          <a:xfrm>
            <a:off x="1847851" y="1268413"/>
            <a:ext cx="8569325"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Aft>
                <a:spcPts val="1200"/>
              </a:spcAft>
            </a:pPr>
            <a:r>
              <a:rPr lang="tr-TR" altLang="tr-TR">
                <a:latin typeface="Comic Sans MS" panose="030F0702030302020204" pitchFamily="66" charset="0"/>
              </a:rPr>
              <a:t>Besin ortamının pH değeri de rejenerasyon üzerinde etkili bir unsurdur. </a:t>
            </a:r>
            <a:r>
              <a:rPr lang="tr-TR" altLang="tr-TR" i="1">
                <a:latin typeface="Comic Sans MS" panose="030F0702030302020204" pitchFamily="66" charset="0"/>
              </a:rPr>
              <a:t>In vitro</a:t>
            </a:r>
            <a:r>
              <a:rPr lang="tr-TR" altLang="tr-TR">
                <a:latin typeface="Comic Sans MS" panose="030F0702030302020204" pitchFamily="66" charset="0"/>
              </a:rPr>
              <a:t> kültürde bitkilere göre değişmekle birlikte, 5-6.5 arasında bir pH değeri istenmektedir. pH’nın bu değerlerin altında ya da üstünde olması eksplant gelişimini durdurmaktadır.</a:t>
            </a:r>
          </a:p>
          <a:p>
            <a:pPr algn="just" eaLnBrk="1" hangingPunct="1">
              <a:spcAft>
                <a:spcPts val="1200"/>
              </a:spcAft>
            </a:pPr>
            <a:r>
              <a:rPr lang="tr-TR" altLang="tr-TR">
                <a:latin typeface="Comic Sans MS" panose="030F0702030302020204" pitchFamily="66" charset="0"/>
              </a:rPr>
              <a:t>Eksplantların kültürden önce steril edilmesi rejenerasyon kabiliyetini etkileyen önemli faktörlerden biridir. Bitki türlerine göre eksplantların sterilizasyonunda kullanılan dezenfektan dozu ve sterilizasyon süresi farklılık göstermektedir. Bununla birlikte, sterilizasyonda kullanılan dezenfektan ile eksplantın teması, rejenerasyon kapasitesini az ya da çok düşürmektedir. Bu nedenle, kullanılacak eksplantın steril olarak yetiştirilen fidelerden alınması rejenerasyon kapasitesini artıracaktır.</a:t>
            </a:r>
          </a:p>
        </p:txBody>
      </p:sp>
    </p:spTree>
    <p:extLst>
      <p:ext uri="{BB962C8B-B14F-4D97-AF65-F5344CB8AC3E}">
        <p14:creationId xmlns:p14="http://schemas.microsoft.com/office/powerpoint/2010/main" val="741420209"/>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box(out)">
                                      <p:cBhvr>
                                        <p:cTn id="7" dur="500"/>
                                        <p:tgtEl>
                                          <p:spTgt spid="81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8196">
                                            <p:txEl>
                                              <p:pRg st="1" end="1"/>
                                            </p:txEl>
                                          </p:spTgt>
                                        </p:tgtEl>
                                        <p:attrNameLst>
                                          <p:attrName>style.visibility</p:attrName>
                                        </p:attrNameLst>
                                      </p:cBhvr>
                                      <p:to>
                                        <p:strVal val="visible"/>
                                      </p:to>
                                    </p:set>
                                    <p:animEffect transition="in" filter="box(out)">
                                      <p:cBhvr>
                                        <p:cTn id="12" dur="500"/>
                                        <p:tgtEl>
                                          <p:spTgt spid="819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jpg"/>
          <p:cNvPicPr>
            <a:picLocks noChangeAspect="1"/>
          </p:cNvPicPr>
          <p:nvPr/>
        </p:nvPicPr>
        <p:blipFill>
          <a:blip r:embed="rId2"/>
          <a:stretch>
            <a:fillRect/>
          </a:stretch>
        </p:blipFill>
        <p:spPr>
          <a:xfrm>
            <a:off x="1774826" y="260351"/>
            <a:ext cx="5934075" cy="2124075"/>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descr="2.jpg"/>
          <p:cNvPicPr>
            <a:picLocks noChangeAspect="1"/>
          </p:cNvPicPr>
          <p:nvPr/>
        </p:nvPicPr>
        <p:blipFill>
          <a:blip r:embed="rId3"/>
          <a:stretch>
            <a:fillRect/>
          </a:stretch>
        </p:blipFill>
        <p:spPr>
          <a:xfrm>
            <a:off x="2640014" y="2457451"/>
            <a:ext cx="5934075" cy="2124075"/>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descr="3.jpg"/>
          <p:cNvPicPr>
            <a:picLocks noChangeAspect="1"/>
          </p:cNvPicPr>
          <p:nvPr/>
        </p:nvPicPr>
        <p:blipFill>
          <a:blip r:embed="rId4"/>
          <a:stretch>
            <a:fillRect/>
          </a:stretch>
        </p:blipFill>
        <p:spPr>
          <a:xfrm>
            <a:off x="3935414" y="4640264"/>
            <a:ext cx="5934075" cy="2124075"/>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descr="4.jpg"/>
          <p:cNvPicPr>
            <a:picLocks noChangeAspect="1"/>
          </p:cNvPicPr>
          <p:nvPr/>
        </p:nvPicPr>
        <p:blipFill>
          <a:blip r:embed="rId5"/>
          <a:stretch>
            <a:fillRect/>
          </a:stretch>
        </p:blipFill>
        <p:spPr>
          <a:xfrm>
            <a:off x="7824788" y="260350"/>
            <a:ext cx="2559050" cy="71755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86417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ou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ou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922</Words>
  <Application>Microsoft Office PowerPoint</Application>
  <PresentationFormat>Geniş ekran</PresentationFormat>
  <Paragraphs>87</Paragraphs>
  <Slides>10</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10</vt:i4>
      </vt:variant>
    </vt:vector>
  </HeadingPairs>
  <TitlesOfParts>
    <vt:vector size="18" baseType="lpstr">
      <vt:lpstr>Arial</vt:lpstr>
      <vt:lpstr>Century Gothic</vt:lpstr>
      <vt:lpstr>Comic Sans MS</vt:lpstr>
      <vt:lpstr>Symbol</vt:lpstr>
      <vt:lpstr>Times New Roman</vt:lpstr>
      <vt:lpstr>Wingdings</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Burak</dc:creator>
  <cp:lastModifiedBy>Burak</cp:lastModifiedBy>
  <cp:revision>1</cp:revision>
  <dcterms:created xsi:type="dcterms:W3CDTF">2018-03-22T08:35:24Z</dcterms:created>
  <dcterms:modified xsi:type="dcterms:W3CDTF">2018-03-22T08:35:56Z</dcterms:modified>
</cp:coreProperties>
</file>